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69" r:id="rId7"/>
    <p:sldId id="259" r:id="rId8"/>
    <p:sldId id="280" r:id="rId9"/>
    <p:sldId id="267" r:id="rId10"/>
    <p:sldId id="270" r:id="rId11"/>
    <p:sldId id="271" r:id="rId12"/>
    <p:sldId id="272" r:id="rId13"/>
    <p:sldId id="265" r:id="rId14"/>
    <p:sldId id="283" r:id="rId15"/>
    <p:sldId id="284" r:id="rId16"/>
    <p:sldId id="276" r:id="rId17"/>
    <p:sldId id="273" r:id="rId18"/>
    <p:sldId id="275" r:id="rId19"/>
    <p:sldId id="277" r:id="rId20"/>
    <p:sldId id="264" r:id="rId21"/>
    <p:sldId id="279" r:id="rId22"/>
    <p:sldId id="268" r:id="rId23"/>
    <p:sldId id="282" r:id="rId24"/>
    <p:sldId id="281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858" autoAdjust="0"/>
  </p:normalViewPr>
  <p:slideViewPr>
    <p:cSldViewPr snapToGrid="0">
      <p:cViewPr varScale="1">
        <p:scale>
          <a:sx n="78" d="100"/>
          <a:sy n="78" d="100"/>
        </p:scale>
        <p:origin x="38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E55A1-585B-DB44-AA6C-66287C4135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66E8-9777-DD40-AF28-F574EDC2F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tidyverse</a:t>
            </a:r>
            <a:r>
              <a:rPr lang="en-US" dirty="0" smtClean="0"/>
              <a:t> is a</a:t>
            </a:r>
            <a:r>
              <a:rPr lang="en-US" baseline="0" dirty="0" smtClean="0"/>
              <a:t> collection of R packages</a:t>
            </a:r>
            <a:r>
              <a:rPr lang="en-US" dirty="0" smtClean="0"/>
              <a:t> for data science. All packages share an underlying design philosophy, grammar, and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Variables are in rows and columns!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 smtClean="0"/>
              <a:t>tidyr</a:t>
            </a:r>
            <a:r>
              <a:rPr lang="en-CA" dirty="0" smtClean="0"/>
              <a:t> goal: to make data cleaning as painless and effective as possible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https://</a:t>
            </a:r>
            <a:r>
              <a:rPr lang="en-CA" dirty="0" err="1" smtClean="0"/>
              <a:t>github.com</a:t>
            </a:r>
            <a:r>
              <a:rPr lang="en-CA" dirty="0" smtClean="0"/>
              <a:t>/</a:t>
            </a:r>
            <a:r>
              <a:rPr lang="en-CA" dirty="0" err="1" smtClean="0"/>
              <a:t>rstudio</a:t>
            </a:r>
            <a:r>
              <a:rPr lang="en-CA" dirty="0" smtClean="0"/>
              <a:t>/</a:t>
            </a:r>
            <a:r>
              <a:rPr lang="en-CA" dirty="0" err="1" smtClean="0"/>
              <a:t>cheatsheets</a:t>
            </a:r>
            <a:r>
              <a:rPr lang="en-CA" dirty="0" smtClean="0"/>
              <a:t>/blob/master/data-</a:t>
            </a:r>
            <a:r>
              <a:rPr lang="en-CA" dirty="0" err="1" smtClean="0"/>
              <a:t>import.pdf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6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6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5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6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9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08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47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17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52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0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4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data-transformatio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wp-content/uploads/2015/02/data-wrangling-cheatsheet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wp-content/uploads/2015/02/data-wrangling-cheatsheet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dyverse/tidyverse" TargetMode="External"/><Relationship Id="rId3" Type="http://schemas.openxmlformats.org/officeDocument/2006/relationships/hyperlink" Target="https://www.rstudio.com/wp-content/uploads/2015/02/data-wrangling-cheatsheet.pdf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github.com/rstudio/cheatsheets/raw/master/data-transform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gnificantdigits.org/2017/10/switching-from-base-r-to-tidyverse/" TargetMode="External"/><Relationship Id="rId5" Type="http://schemas.openxmlformats.org/officeDocument/2006/relationships/hyperlink" Target="https://r4ds.had.co.nz/" TargetMode="External"/><Relationship Id="rId4" Type="http://schemas.openxmlformats.org/officeDocument/2006/relationships/hyperlink" Target="http://www.rstudio.com/resources/cheatshee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tidyverse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4443"/>
            <a:ext cx="9144000" cy="1655762"/>
          </a:xfrm>
        </p:spPr>
        <p:txBody>
          <a:bodyPr>
            <a:normAutofit/>
          </a:bodyPr>
          <a:lstStyle/>
          <a:p>
            <a:r>
              <a:rPr lang="en-CA" sz="3200" dirty="0" smtClean="0"/>
              <a:t>www.tidyverse.org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8537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tibble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780804"/>
            <a:ext cx="1067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IS a data frame but with minor changes to avoid unexpected behaviours</a:t>
            </a:r>
            <a:br>
              <a:rPr lang="en-CA" dirty="0" smtClean="0"/>
            </a:br>
            <a:r>
              <a:rPr lang="en-CA" sz="800" dirty="0" smtClean="0"/>
              <a:t>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Tibbles never:</a:t>
            </a:r>
            <a:br>
              <a:rPr lang="en-CA" dirty="0" smtClean="0"/>
            </a:br>
            <a:r>
              <a:rPr lang="en-CA" dirty="0" smtClean="0"/>
              <a:t>- change an input type (</a:t>
            </a:r>
            <a:r>
              <a:rPr lang="en-CA" dirty="0" err="1" smtClean="0"/>
              <a:t>ie</a:t>
            </a:r>
            <a:r>
              <a:rPr lang="en-CA" dirty="0" smtClean="0"/>
              <a:t> no longer need </a:t>
            </a:r>
            <a:r>
              <a:rPr lang="en-CA" dirty="0" err="1" smtClean="0"/>
              <a:t>stringsAsFactors</a:t>
            </a:r>
            <a:r>
              <a:rPr lang="en-CA" dirty="0" smtClean="0"/>
              <a:t> = FALSE)</a:t>
            </a:r>
            <a:br>
              <a:rPr lang="en-CA" dirty="0" smtClean="0"/>
            </a:br>
            <a:r>
              <a:rPr lang="en-CA" dirty="0" smtClean="0"/>
              <a:t>- adjust variable names</a:t>
            </a:r>
            <a:br>
              <a:rPr lang="en-CA" dirty="0" smtClean="0"/>
            </a:br>
            <a:r>
              <a:rPr lang="en-CA" dirty="0" smtClean="0"/>
              <a:t>- create row names from the first variable</a:t>
            </a:r>
            <a:br>
              <a:rPr lang="en-CA" dirty="0" smtClean="0"/>
            </a:br>
            <a:r>
              <a:rPr lang="en-CA" dirty="0" smtClean="0"/>
              <a:t>- and a bunch of other nice </a:t>
            </a:r>
            <a:r>
              <a:rPr lang="en-CA" dirty="0"/>
              <a:t>things: 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r4ds.had.co.nz/tibbles.html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4487" y="797074"/>
            <a:ext cx="2631466" cy="461664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vignette("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8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tibble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780804"/>
            <a:ext cx="1067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IS a data frame but with minor changes to avoid unexpected behaviours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Tibbles never: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change an input type (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ie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no longer need 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stringsAsFactors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= FALSE)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adjust variable names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create row names from the first variable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and a bunch of other nice things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4487" y="797074"/>
            <a:ext cx="2631466" cy="461664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vignette("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87" y="3519840"/>
            <a:ext cx="3163253" cy="31908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5229" y="3106996"/>
            <a:ext cx="306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Printing: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5038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tibble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780804"/>
            <a:ext cx="1067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IS a data frame but with minor changes to avoid unexpected behaviours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Tibbles never: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change an input type (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ie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no longer need 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stringsAsFactors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= FALSE)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adjust variable names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create row names from the first variable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and a bunch of other nice things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4487" y="797074"/>
            <a:ext cx="2631466" cy="461664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vignette("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165" y="4907280"/>
            <a:ext cx="6772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Subsetting</a:t>
            </a:r>
            <a:r>
              <a:rPr lang="en-CA" sz="2800" dirty="0"/>
              <a:t>: </a:t>
            </a:r>
            <a:br>
              <a:rPr lang="en-CA" sz="2800" dirty="0"/>
            </a:br>
            <a:r>
              <a:rPr lang="en-CA" sz="2800" dirty="0" err="1"/>
              <a:t>tibble</a:t>
            </a:r>
            <a:r>
              <a:rPr lang="en-CA" sz="2800" dirty="0"/>
              <a:t>: [] returns another </a:t>
            </a:r>
            <a:r>
              <a:rPr lang="en-CA" sz="2800" dirty="0" err="1"/>
              <a:t>tibble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 err="1"/>
              <a:t>dataframe</a:t>
            </a:r>
            <a:r>
              <a:rPr lang="en-CA" sz="2800" dirty="0"/>
              <a:t>: [] returns a data frame or a </a:t>
            </a:r>
            <a:r>
              <a:rPr lang="en-CA" sz="2800" dirty="0" smtClean="0"/>
              <a:t>vector</a:t>
            </a:r>
            <a:endParaRPr lang="en-CA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87" y="3519840"/>
            <a:ext cx="3163253" cy="3190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45229" y="3106996"/>
            <a:ext cx="306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>
                    <a:lumMod val="65000"/>
                  </a:schemeClr>
                </a:solidFill>
              </a:rPr>
              <a:t>Printing:</a:t>
            </a:r>
            <a:endParaRPr lang="en-CA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8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tidy data?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244"/>
            <a:ext cx="10515600" cy="4351338"/>
          </a:xfrm>
        </p:spPr>
        <p:txBody>
          <a:bodyPr/>
          <a:lstStyle/>
          <a:p>
            <a:r>
              <a:rPr lang="en-CA" dirty="0" smtClean="0"/>
              <a:t>Each </a:t>
            </a:r>
            <a:r>
              <a:rPr lang="en-CA" dirty="0"/>
              <a:t>variable is in a column.</a:t>
            </a:r>
          </a:p>
          <a:p>
            <a:r>
              <a:rPr lang="en-CA" dirty="0"/>
              <a:t>Each observation is a row.</a:t>
            </a:r>
          </a:p>
          <a:p>
            <a:r>
              <a:rPr lang="en-CA" dirty="0"/>
              <a:t>Each value is a cell.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98" y="3187034"/>
            <a:ext cx="9465280" cy="35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tidy data?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244"/>
            <a:ext cx="10515600" cy="4351338"/>
          </a:xfrm>
        </p:spPr>
        <p:txBody>
          <a:bodyPr/>
          <a:lstStyle/>
          <a:p>
            <a:r>
              <a:rPr lang="en-CA" dirty="0" smtClean="0"/>
              <a:t>Each </a:t>
            </a:r>
            <a:r>
              <a:rPr lang="en-CA" dirty="0"/>
              <a:t>variable is in a column.</a:t>
            </a:r>
          </a:p>
          <a:p>
            <a:r>
              <a:rPr lang="en-CA" dirty="0"/>
              <a:t>Each observation is a row.</a:t>
            </a:r>
          </a:p>
          <a:p>
            <a:r>
              <a:rPr lang="en-CA" dirty="0"/>
              <a:t>Each value is a cell.</a:t>
            </a:r>
          </a:p>
          <a:p>
            <a:endParaRPr lang="en-CA" dirty="0"/>
          </a:p>
        </p:txBody>
      </p:sp>
      <p:pic>
        <p:nvPicPr>
          <p:cNvPr id="9" name="Picture 8" descr="Screen Shot 2019-01-15 at 9.38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8" y="3092015"/>
            <a:ext cx="11268751" cy="35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3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Typical </a:t>
            </a:r>
            <a:r>
              <a:rPr lang="en-CA" dirty="0" err="1" smtClean="0"/>
              <a:t>tidyverse</a:t>
            </a:r>
            <a:r>
              <a:rPr lang="en-CA" dirty="0" smtClean="0"/>
              <a:t> grammar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result &lt;- </a:t>
            </a:r>
            <a:r>
              <a:rPr lang="en-CA" dirty="0" err="1" smtClean="0"/>
              <a:t>functionName</a:t>
            </a:r>
            <a:r>
              <a:rPr lang="en-CA" dirty="0" smtClean="0"/>
              <a:t>(</a:t>
            </a:r>
            <a:r>
              <a:rPr lang="en-CA" dirty="0" err="1" smtClean="0"/>
              <a:t>dataframe</a:t>
            </a:r>
            <a:r>
              <a:rPr lang="en-CA" dirty="0" smtClean="0"/>
              <a:t>, vector, vector, specifications)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OR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result &lt;- </a:t>
            </a:r>
            <a:r>
              <a:rPr lang="en-CA" dirty="0" err="1" smtClean="0"/>
              <a:t>dataframe</a:t>
            </a:r>
            <a:r>
              <a:rPr lang="en-CA" dirty="0" smtClean="0"/>
              <a:t> %&gt;%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dirty="0" err="1" smtClean="0"/>
              <a:t>functionName</a:t>
            </a:r>
            <a:r>
              <a:rPr lang="en-CA" dirty="0" smtClean="0"/>
              <a:t>(vector, vector, specs) %&gt;%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dirty="0" err="1" smtClean="0"/>
              <a:t>anotherfunctionName</a:t>
            </a:r>
            <a:r>
              <a:rPr lang="en-CA" dirty="0" smtClean="0"/>
              <a:t>(vector, specs)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882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idyr</a:t>
            </a:r>
            <a:r>
              <a:rPr lang="en-CA" dirty="0" smtClean="0"/>
              <a:t>: for 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</a:rPr>
              <a:t>1. Reshape data: gather(), spread()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00"/>
                </a:solidFill>
              </a:rPr>
              <a:t>2</a:t>
            </a:r>
            <a:r>
              <a:rPr lang="en-CA" dirty="0">
                <a:solidFill>
                  <a:srgbClr val="000000"/>
                </a:solidFill>
              </a:rPr>
              <a:t>. Handle missing values: </a:t>
            </a:r>
            <a:r>
              <a:rPr lang="en-CA" dirty="0" err="1">
                <a:solidFill>
                  <a:srgbClr val="000000"/>
                </a:solidFill>
              </a:rPr>
              <a:t>drop_na</a:t>
            </a:r>
            <a:r>
              <a:rPr lang="en-CA" dirty="0">
                <a:solidFill>
                  <a:srgbClr val="000000"/>
                </a:solidFill>
              </a:rPr>
              <a:t>(), fill(), </a:t>
            </a:r>
            <a:r>
              <a:rPr lang="en-CA" dirty="0" err="1">
                <a:solidFill>
                  <a:srgbClr val="000000"/>
                </a:solidFill>
              </a:rPr>
              <a:t>replace_na</a:t>
            </a:r>
            <a:r>
              <a:rPr lang="en-CA" dirty="0">
                <a:solidFill>
                  <a:srgbClr val="000000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smtClean="0"/>
              <a:t>3. Expand tables: complete(), expand()</a:t>
            </a:r>
            <a:br>
              <a:rPr lang="en-CA" dirty="0" smtClean="0"/>
            </a:br>
            <a:r>
              <a:rPr lang="en-CA" dirty="0" smtClean="0"/>
              <a:t>e.g. the missing zero problem</a:t>
            </a:r>
          </a:p>
          <a:p>
            <a:pPr marL="0" indent="0">
              <a:buNone/>
            </a:pPr>
            <a:r>
              <a:rPr lang="en-CA" dirty="0" smtClean="0"/>
              <a:t>4. Split / Combine cells: separate(), unite()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64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idyr</a:t>
            </a:r>
            <a:r>
              <a:rPr lang="en-CA" dirty="0" smtClean="0"/>
              <a:t>: for 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</a:rPr>
              <a:t>1. Reshape data: gather(), spread()</a:t>
            </a:r>
          </a:p>
          <a:p>
            <a:pPr marL="0" indent="0">
              <a:buNone/>
            </a:pPr>
            <a:r>
              <a:rPr lang="en-CA" dirty="0" smtClean="0"/>
              <a:t>2. Handle missing values: </a:t>
            </a:r>
            <a:r>
              <a:rPr lang="en-CA" dirty="0" err="1" smtClean="0"/>
              <a:t>drop_na</a:t>
            </a:r>
            <a:r>
              <a:rPr lang="en-CA" dirty="0" smtClean="0"/>
              <a:t>(), fill(), </a:t>
            </a:r>
            <a:r>
              <a:rPr lang="en-CA" dirty="0" err="1" smtClean="0"/>
              <a:t>replace_na</a:t>
            </a:r>
            <a:r>
              <a:rPr lang="en-CA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9545" y="6449181"/>
            <a:ext cx="682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github.com/</a:t>
            </a:r>
            <a:r>
              <a:rPr lang="en-CA" dirty="0" err="1">
                <a:hlinkClick r:id="rId3"/>
              </a:rPr>
              <a:t>rstudio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cheatsheets</a:t>
            </a:r>
            <a:r>
              <a:rPr lang="en-CA" dirty="0">
                <a:hlinkClick r:id="rId3"/>
              </a:rPr>
              <a:t>/raw/master/data-transformation.pdf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782603" y="3056983"/>
            <a:ext cx="5069557" cy="2869586"/>
            <a:chOff x="782603" y="3153433"/>
            <a:chExt cx="5069557" cy="2869586"/>
          </a:xfrm>
        </p:grpSpPr>
        <p:grpSp>
          <p:nvGrpSpPr>
            <p:cNvPr id="6" name="Group 5"/>
            <p:cNvGrpSpPr/>
            <p:nvPr/>
          </p:nvGrpSpPr>
          <p:grpSpPr>
            <a:xfrm>
              <a:off x="782603" y="3153433"/>
              <a:ext cx="5067300" cy="2869586"/>
              <a:chOff x="782603" y="2817656"/>
              <a:chExt cx="5067300" cy="2869586"/>
            </a:xfrm>
          </p:grpSpPr>
          <p:pic>
            <p:nvPicPr>
              <p:cNvPr id="9" name="Picture 8" descr="Screen Shot 2019-01-14 at 4.24.46 P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603" y="3464742"/>
                <a:ext cx="5067300" cy="22225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656623" y="2817656"/>
                <a:ext cx="1634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</a:t>
                </a:r>
                <a:r>
                  <a:rPr lang="en-US" sz="2800" dirty="0" smtClean="0"/>
                  <a:t>ather()</a:t>
                </a:r>
                <a:endParaRPr lang="en-US" sz="28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039360" y="5636939"/>
              <a:ext cx="812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rgbClr val="A47D00"/>
                  </a:solidFill>
                </a:rPr>
                <a:t>value</a:t>
              </a:r>
              <a:endParaRPr lang="en-CA" dirty="0">
                <a:solidFill>
                  <a:srgbClr val="A47D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96235" y="3048794"/>
            <a:ext cx="4170854" cy="3339783"/>
            <a:chOff x="7196235" y="3145244"/>
            <a:chExt cx="4170854" cy="3339783"/>
          </a:xfrm>
        </p:grpSpPr>
        <p:grpSp>
          <p:nvGrpSpPr>
            <p:cNvPr id="11" name="Group 10"/>
            <p:cNvGrpSpPr/>
            <p:nvPr/>
          </p:nvGrpSpPr>
          <p:grpSpPr>
            <a:xfrm>
              <a:off x="7196235" y="3145244"/>
              <a:ext cx="4170854" cy="3263993"/>
              <a:chOff x="7196235" y="2809467"/>
              <a:chExt cx="4170854" cy="3263993"/>
            </a:xfrm>
          </p:grpSpPr>
          <p:pic>
            <p:nvPicPr>
              <p:cNvPr id="12" name="Picture 11" descr="Screen Shot 2019-01-14 at 4.25.20 P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6235" y="3449712"/>
                <a:ext cx="4170854" cy="262374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8633168" y="2809467"/>
                <a:ext cx="1634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spread()</a:t>
                </a:r>
                <a:endParaRPr lang="en-US" sz="28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612848" y="6177250"/>
              <a:ext cx="8128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400" dirty="0" smtClean="0">
                  <a:solidFill>
                    <a:srgbClr val="A47D00"/>
                  </a:solidFill>
                </a:rPr>
                <a:t>value</a:t>
              </a:r>
              <a:endParaRPr lang="en-CA" sz="1400" dirty="0">
                <a:solidFill>
                  <a:srgbClr val="A47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5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idyr</a:t>
            </a:r>
            <a:r>
              <a:rPr lang="en-CA" dirty="0" smtClean="0"/>
              <a:t>: for 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A6A6A6"/>
                </a:solidFill>
              </a:rPr>
              <a:t>1. Reshape data: gather(), spread()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A6A6A6"/>
                </a:solidFill>
              </a:rPr>
              <a:t>2</a:t>
            </a:r>
            <a:r>
              <a:rPr lang="en-CA" dirty="0">
                <a:solidFill>
                  <a:srgbClr val="A6A6A6"/>
                </a:solidFill>
              </a:rPr>
              <a:t>. Handle missing values: </a:t>
            </a:r>
            <a:r>
              <a:rPr lang="en-CA" dirty="0" err="1">
                <a:solidFill>
                  <a:srgbClr val="A6A6A6"/>
                </a:solidFill>
              </a:rPr>
              <a:t>drop_na</a:t>
            </a:r>
            <a:r>
              <a:rPr lang="en-CA" dirty="0">
                <a:solidFill>
                  <a:srgbClr val="A6A6A6"/>
                </a:solidFill>
              </a:rPr>
              <a:t>(), fill(), </a:t>
            </a:r>
            <a:r>
              <a:rPr lang="en-CA" dirty="0" err="1">
                <a:solidFill>
                  <a:srgbClr val="A6A6A6"/>
                </a:solidFill>
              </a:rPr>
              <a:t>replace_na</a:t>
            </a:r>
            <a:r>
              <a:rPr lang="en-CA" dirty="0">
                <a:solidFill>
                  <a:srgbClr val="A6A6A6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smtClean="0"/>
              <a:t>3. Expand tables: complete(), expand()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4. Split / Combine cells: separate(), unite()</a:t>
            </a:r>
          </a:p>
          <a:p>
            <a:pPr marL="0" indent="0">
              <a:buNone/>
            </a:pPr>
            <a:r>
              <a:rPr lang="en-CA" dirty="0" smtClean="0"/>
              <a:t>The missing </a:t>
            </a:r>
            <a:r>
              <a:rPr lang="en-CA" dirty="0"/>
              <a:t>zero problem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7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r>
              <a:rPr lang="en-CA" dirty="0"/>
              <a:t>: for data wrangling</a:t>
            </a:r>
            <a:br>
              <a:rPr lang="en-CA" dirty="0"/>
            </a:br>
            <a:r>
              <a:rPr lang="en-CA" dirty="0"/>
              <a:t>A) </a:t>
            </a:r>
            <a:r>
              <a:rPr lang="en-CA" dirty="0" smtClean="0"/>
              <a:t>Working </a:t>
            </a:r>
            <a:r>
              <a:rPr lang="en-CA" dirty="0"/>
              <a:t>with single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 smtClean="0"/>
              <a:t>Select cases (rows): filter(), distinct()</a:t>
            </a:r>
          </a:p>
          <a:p>
            <a:pPr marL="514350" indent="-514350">
              <a:buAutoNum type="arabicPeriod"/>
            </a:pPr>
            <a:r>
              <a:rPr lang="en-CA" dirty="0" smtClean="0"/>
              <a:t>Re-order cases: arrange()</a:t>
            </a:r>
          </a:p>
          <a:p>
            <a:pPr marL="514350" indent="-514350">
              <a:buAutoNum type="arabicPeriod"/>
            </a:pPr>
            <a:r>
              <a:rPr lang="en-CA" dirty="0" smtClean="0"/>
              <a:t>Select variables: select(), rename()</a:t>
            </a:r>
          </a:p>
          <a:p>
            <a:pPr marL="514350" indent="-514350">
              <a:buAutoNum type="arabicPeriod"/>
            </a:pPr>
            <a:r>
              <a:rPr lang="en-CA" dirty="0" smtClean="0"/>
              <a:t>Create new variables from existing variables: mutate(), transmute()</a:t>
            </a:r>
          </a:p>
          <a:p>
            <a:pPr marL="514350" indent="-514350">
              <a:buAutoNum type="arabicPeriod"/>
            </a:pPr>
            <a:r>
              <a:rPr lang="en-CA" dirty="0" smtClean="0"/>
              <a:t>Collapse </a:t>
            </a:r>
            <a:r>
              <a:rPr lang="en-CA" dirty="0" smtClean="0"/>
              <a:t>multiple values into a single value: </a:t>
            </a:r>
            <a:br>
              <a:rPr lang="en-CA" dirty="0" smtClean="0"/>
            </a:br>
            <a:r>
              <a:rPr lang="en-CA" dirty="0" err="1" smtClean="0"/>
              <a:t>group_by</a:t>
            </a:r>
            <a:r>
              <a:rPr lang="en-CA" dirty="0" smtClean="0"/>
              <a:t>() %&gt;% summarize() %&gt;% ungroup()</a:t>
            </a:r>
          </a:p>
          <a:p>
            <a:pPr marL="514350" indent="-514350">
              <a:buAutoNum type="arabicPeriod"/>
            </a:pPr>
            <a:r>
              <a:rPr lang="en-CA" dirty="0" smtClean="0"/>
              <a:t>Take random samples of rows: </a:t>
            </a:r>
            <a:r>
              <a:rPr lang="en-CA" dirty="0" err="1" smtClean="0"/>
              <a:t>sample_n</a:t>
            </a:r>
            <a:r>
              <a:rPr lang="en-CA" dirty="0" smtClean="0"/>
              <a:t>(), </a:t>
            </a:r>
            <a:r>
              <a:rPr lang="en-CA" dirty="0" err="1" smtClean="0"/>
              <a:t>sample_frac</a:t>
            </a:r>
            <a:r>
              <a:rPr lang="en-CA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607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There are many ways to do any given task in R.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035253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r>
              <a:rPr lang="en-CA" dirty="0"/>
              <a:t>: for data wrangling</a:t>
            </a:r>
            <a:br>
              <a:rPr lang="en-CA" dirty="0"/>
            </a:br>
            <a:r>
              <a:rPr lang="en-CA" dirty="0" smtClean="0"/>
              <a:t>B) Combining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1. Mutating joins</a:t>
            </a:r>
          </a:p>
          <a:p>
            <a:pPr marL="0" indent="0">
              <a:buNone/>
            </a:pPr>
            <a:r>
              <a:rPr lang="en-CA" dirty="0" smtClean="0"/>
              <a:t>2. Filtering joins</a:t>
            </a:r>
          </a:p>
        </p:txBody>
      </p:sp>
      <p:pic>
        <p:nvPicPr>
          <p:cNvPr id="7" name="Picture 6" descr="Screen Shot 2019-01-15 at 12.5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01" y="291986"/>
            <a:ext cx="5383633" cy="61134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0262" y="6429613"/>
            <a:ext cx="806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www.rstudio.com/wp-content/uploads/2015/02/data-wrangling-cheatsheet.pdf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59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r>
              <a:rPr lang="en-CA" dirty="0"/>
              <a:t>: for data wrangling</a:t>
            </a:r>
            <a:br>
              <a:rPr lang="en-CA" dirty="0"/>
            </a:br>
            <a:r>
              <a:rPr lang="en-CA" dirty="0" smtClean="0"/>
              <a:t>B) Combining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1. Mutating joins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2. Filtering joins</a:t>
            </a:r>
          </a:p>
          <a:p>
            <a:pPr marL="0" indent="0">
              <a:buNone/>
            </a:pPr>
            <a:r>
              <a:rPr lang="en-CA" dirty="0" smtClean="0"/>
              <a:t>3. Set operations</a:t>
            </a:r>
          </a:p>
          <a:p>
            <a:pPr marL="0" indent="0">
              <a:buNone/>
            </a:pPr>
            <a:r>
              <a:rPr lang="en-CA" dirty="0" smtClean="0"/>
              <a:t>4. Bind rows / columns</a:t>
            </a:r>
            <a:endParaRPr lang="en-CA" dirty="0"/>
          </a:p>
        </p:txBody>
      </p:sp>
      <p:pic>
        <p:nvPicPr>
          <p:cNvPr id="4" name="Picture 3" descr="Screen Shot 2019-01-15 at 12.5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26" y="138247"/>
            <a:ext cx="5591398" cy="6332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721" y="6429613"/>
            <a:ext cx="831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www.rstudio.com/wp-content/uploads/2015/02/data-wrangling-cheatsheet.pdf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57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Combining non-</a:t>
            </a:r>
            <a:r>
              <a:rPr lang="en-CA" dirty="0" err="1" smtClean="0"/>
              <a:t>tidyverse</a:t>
            </a:r>
            <a:r>
              <a:rPr lang="en-CA" dirty="0" smtClean="0"/>
              <a:t> and </a:t>
            </a:r>
            <a:r>
              <a:rPr lang="en-CA" dirty="0" err="1" smtClean="0"/>
              <a:t>tidyverse</a:t>
            </a:r>
            <a:r>
              <a:rPr lang="en-CA" dirty="0" smtClean="0"/>
              <a:t> code</a:t>
            </a:r>
            <a:endParaRPr lang="en-CA" dirty="0"/>
          </a:p>
        </p:txBody>
      </p:sp>
      <p:pic>
        <p:nvPicPr>
          <p:cNvPr id="7" name="Picture 6" descr="Screen Shot 2019-01-15 at 2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1591251"/>
            <a:ext cx="11455294" cy="4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0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43735"/>
            <a:ext cx="11068050" cy="360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9040" y="77874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non-standard </a:t>
            </a:r>
            <a:r>
              <a:rPr lang="en-CA" dirty="0" smtClean="0">
                <a:solidFill>
                  <a:srgbClr val="FF0000"/>
                </a:solidFill>
              </a:rPr>
              <a:t>evaluation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1040" y="1148080"/>
            <a:ext cx="802640" cy="269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" y="86002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non-</a:t>
            </a:r>
            <a:r>
              <a:rPr lang="en-CA" dirty="0" err="1" smtClean="0">
                <a:solidFill>
                  <a:srgbClr val="FF0000"/>
                </a:solidFill>
              </a:rPr>
              <a:t>tidyverse</a:t>
            </a:r>
            <a:r>
              <a:rPr lang="en-CA" dirty="0" smtClean="0">
                <a:solidFill>
                  <a:srgbClr val="FF0000"/>
                </a:solidFill>
              </a:rPr>
              <a:t> package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899920" y="1229360"/>
            <a:ext cx="904240" cy="2611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7680" y="619402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>
                <a:solidFill>
                  <a:srgbClr val="FF0000"/>
                </a:solidFill>
              </a:rPr>
              <a:t>purrr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43480" y="5445760"/>
            <a:ext cx="238760" cy="819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76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CA" dirty="0" err="1" smtClean="0"/>
              <a:t>purrr</a:t>
            </a:r>
            <a:r>
              <a:rPr lang="en-CA" dirty="0" smtClean="0"/>
              <a:t>: for functional programming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879"/>
          <a:stretch/>
        </p:blipFill>
        <p:spPr>
          <a:xfrm>
            <a:off x="1676399" y="1300480"/>
            <a:ext cx="8345081" cy="545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6912" y="100200"/>
            <a:ext cx="6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5"/>
                </a:solidFill>
              </a:rPr>
              <a:t>https://github.com/rstudio/cheatsheets/raw/master/purrr.pdf</a:t>
            </a:r>
          </a:p>
        </p:txBody>
      </p:sp>
    </p:spTree>
    <p:extLst>
      <p:ext uri="{BB962C8B-B14F-4D97-AF65-F5344CB8AC3E}">
        <p14:creationId xmlns:p14="http://schemas.microsoft.com/office/powerpoint/2010/main" val="949129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/>
              <a:t>Data Wrangling Cheat Sheet (</a:t>
            </a:r>
            <a:r>
              <a:rPr lang="en-CA" dirty="0" err="1" smtClean="0"/>
              <a:t>tidyr</a:t>
            </a:r>
            <a:r>
              <a:rPr lang="en-CA" dirty="0" smtClean="0"/>
              <a:t>, </a:t>
            </a:r>
            <a:r>
              <a:rPr lang="en-CA" dirty="0" err="1" smtClean="0"/>
              <a:t>dplyr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github.com/rstudio/cheatsheets/raw/master/data-transformation.pdf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I also like this one:</a:t>
            </a:r>
            <a:br>
              <a:rPr lang="en-CA" dirty="0" smtClean="0"/>
            </a:br>
            <a:r>
              <a:rPr lang="en-CA" dirty="0" smtClean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www.rstudio.com/wp-content/uploads/2015/02/data-wrangling-cheatsheet.pdf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O</a:t>
            </a:r>
            <a:r>
              <a:rPr lang="en-CA" dirty="0" smtClean="0"/>
              <a:t>ther </a:t>
            </a:r>
            <a:r>
              <a:rPr lang="en-CA" dirty="0" err="1" smtClean="0"/>
              <a:t>tidyverse</a:t>
            </a:r>
            <a:r>
              <a:rPr lang="en-CA" dirty="0" smtClean="0"/>
              <a:t> packages</a:t>
            </a:r>
            <a:r>
              <a:rPr lang="en-CA" dirty="0" smtClean="0"/>
              <a:t>: </a:t>
            </a:r>
            <a:r>
              <a:rPr lang="en-CA" dirty="0" smtClean="0">
                <a:hlinkClick r:id="rId4"/>
              </a:rPr>
              <a:t>www.rstudio.com/resources/cheatsheets</a:t>
            </a:r>
            <a:r>
              <a:rPr lang="en-CA" dirty="0" smtClean="0">
                <a:hlinkClick r:id="rId4"/>
              </a:rPr>
              <a:t>/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 for Data Science</a:t>
            </a:r>
            <a:br>
              <a:rPr lang="en-CA" dirty="0" smtClean="0"/>
            </a:br>
            <a:r>
              <a:rPr lang="en-CA" dirty="0" smtClean="0">
                <a:hlinkClick r:id="rId5"/>
              </a:rPr>
              <a:t>https://r4ds.had.co.nz</a:t>
            </a:r>
            <a:r>
              <a:rPr lang="en-CA" dirty="0" smtClean="0">
                <a:hlinkClick r:id="rId5"/>
              </a:rPr>
              <a:t>/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base R / </a:t>
            </a:r>
            <a:r>
              <a:rPr lang="en-CA" dirty="0" err="1" smtClean="0"/>
              <a:t>tidyverse</a:t>
            </a:r>
            <a:r>
              <a:rPr lang="en-CA" dirty="0" smtClean="0"/>
              <a:t> equivalencies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hlinkClick r:id="rId6"/>
              </a:rPr>
              <a:t>www.significantdigits.org/2017/10/switching-from-base-r-to-tidyverse</a:t>
            </a:r>
            <a:r>
              <a:rPr lang="en-CA" dirty="0" smtClean="0">
                <a:hlinkClick r:id="rId6"/>
              </a:rPr>
              <a:t>/</a:t>
            </a:r>
            <a:endParaRPr lang="en-CA" dirty="0" smtClean="0"/>
          </a:p>
          <a:p>
            <a:pPr marL="0" indent="0">
              <a:buNone/>
            </a:pPr>
            <a:r>
              <a:rPr lang="en-CA" sz="2900" dirty="0"/>
              <a:t/>
            </a:r>
            <a:br>
              <a:rPr lang="en-CA" sz="2900" dirty="0"/>
            </a:br>
            <a:r>
              <a:rPr lang="en-CA" dirty="0" smtClean="0"/>
              <a:t>Help</a:t>
            </a:r>
            <a:br>
              <a:rPr lang="en-CA" dirty="0" smtClean="0"/>
            </a:br>
            <a:r>
              <a:rPr lang="en-CA" dirty="0" smtClean="0">
                <a:hlinkClick r:id="rId7"/>
              </a:rPr>
              <a:t>https://stackoverflow.com/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Source code</a:t>
            </a:r>
            <a:br>
              <a:rPr lang="en-CA" dirty="0" smtClean="0"/>
            </a:br>
            <a:r>
              <a:rPr lang="en-CA" dirty="0" smtClean="0">
                <a:hlinkClick r:id="rId8"/>
              </a:rPr>
              <a:t>https://github.com/tidyverse/tidyverse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169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What is the </a:t>
            </a:r>
            <a:r>
              <a:rPr lang="en-CA" sz="4000" dirty="0" err="1" smtClean="0"/>
              <a:t>tidyverse</a:t>
            </a:r>
            <a:r>
              <a:rPr lang="en-CA" sz="4000" dirty="0" smtClean="0"/>
              <a:t>?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75465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ore </a:t>
            </a:r>
            <a:r>
              <a:rPr lang="en-CA" dirty="0" err="1" smtClean="0"/>
              <a:t>tidyverse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readr</a:t>
            </a:r>
            <a:r>
              <a:rPr lang="en-CA" dirty="0" smtClean="0"/>
              <a:t> (data import)</a:t>
            </a:r>
          </a:p>
          <a:p>
            <a:r>
              <a:rPr lang="en-CA" b="1" dirty="0" err="1"/>
              <a:t>tidyr</a:t>
            </a:r>
            <a:r>
              <a:rPr lang="en-CA" b="1" dirty="0"/>
              <a:t> (for </a:t>
            </a:r>
            <a:r>
              <a:rPr lang="en-CA" b="1" dirty="0" smtClean="0"/>
              <a:t>cleaning data</a:t>
            </a:r>
            <a:r>
              <a:rPr lang="en-CA" b="1" dirty="0"/>
              <a:t>)</a:t>
            </a:r>
          </a:p>
          <a:p>
            <a:r>
              <a:rPr lang="en-CA" b="1" dirty="0" err="1"/>
              <a:t>dplyr</a:t>
            </a:r>
            <a:r>
              <a:rPr lang="en-CA" b="1" dirty="0"/>
              <a:t> (for data manipulation)</a:t>
            </a:r>
            <a:endParaRPr lang="en-CA" b="1" dirty="0" smtClean="0"/>
          </a:p>
          <a:p>
            <a:r>
              <a:rPr lang="en-CA" dirty="0" err="1"/>
              <a:t>s</a:t>
            </a:r>
            <a:r>
              <a:rPr lang="en-CA" dirty="0" err="1" smtClean="0"/>
              <a:t>tringr</a:t>
            </a:r>
            <a:r>
              <a:rPr lang="en-CA" dirty="0" smtClean="0"/>
              <a:t> (for working with strings)</a:t>
            </a:r>
          </a:p>
          <a:p>
            <a:r>
              <a:rPr lang="en-CA" dirty="0" err="1"/>
              <a:t>f</a:t>
            </a:r>
            <a:r>
              <a:rPr lang="en-CA" dirty="0" err="1" smtClean="0"/>
              <a:t>orcats</a:t>
            </a:r>
            <a:r>
              <a:rPr lang="en-CA" dirty="0" smtClean="0"/>
              <a:t> (for working with factors)</a:t>
            </a:r>
          </a:p>
          <a:p>
            <a:r>
              <a:rPr lang="en-CA" dirty="0" err="1"/>
              <a:t>t</a:t>
            </a:r>
            <a:r>
              <a:rPr lang="en-CA" dirty="0" err="1" smtClean="0"/>
              <a:t>ibble</a:t>
            </a:r>
            <a:r>
              <a:rPr lang="en-CA" dirty="0" smtClean="0"/>
              <a:t> (for working with </a:t>
            </a:r>
            <a:r>
              <a:rPr lang="en-CA" dirty="0" err="1" smtClean="0"/>
              <a:t>tibbles</a:t>
            </a:r>
            <a:r>
              <a:rPr lang="en-CA" dirty="0" smtClean="0"/>
              <a:t> – </a:t>
            </a:r>
            <a:r>
              <a:rPr lang="en-CA" dirty="0" err="1" smtClean="0"/>
              <a:t>tidyverse’s</a:t>
            </a:r>
            <a:r>
              <a:rPr lang="en-CA" dirty="0" smtClean="0"/>
              <a:t> version of </a:t>
            </a:r>
            <a:r>
              <a:rPr lang="en-CA" dirty="0" err="1" smtClean="0"/>
              <a:t>dataframes</a:t>
            </a:r>
            <a:r>
              <a:rPr lang="en-CA" dirty="0" smtClean="0"/>
              <a:t>)</a:t>
            </a:r>
          </a:p>
          <a:p>
            <a:r>
              <a:rPr lang="en-CA" dirty="0" err="1"/>
              <a:t>p</a:t>
            </a:r>
            <a:r>
              <a:rPr lang="en-CA" dirty="0" err="1" smtClean="0"/>
              <a:t>urrr</a:t>
            </a:r>
            <a:r>
              <a:rPr lang="en-CA" dirty="0" smtClean="0"/>
              <a:t> (for functional programming)</a:t>
            </a:r>
          </a:p>
          <a:p>
            <a:r>
              <a:rPr lang="en-CA" dirty="0"/>
              <a:t>ggplot2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8360" y="685249"/>
            <a:ext cx="3912193" cy="715272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757AD8"/>
                </a:solidFill>
                <a:latin typeface="Lucida Console" panose="020B0609040504020204" pitchFamily="49" charset="0"/>
              </a:rPr>
              <a:t>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ibrary(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4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</a:t>
            </a:r>
            <a:r>
              <a:rPr lang="en-CA" dirty="0" err="1" smtClean="0"/>
              <a:t>tidyverse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96"/>
          <a:stretch/>
        </p:blipFill>
        <p:spPr>
          <a:xfrm>
            <a:off x="223602" y="1433592"/>
            <a:ext cx="5026871" cy="5012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232"/>
          <a:stretch/>
        </p:blipFill>
        <p:spPr>
          <a:xfrm>
            <a:off x="5180115" y="1508839"/>
            <a:ext cx="7029396" cy="4213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8025" y="6438070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idyverse.org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8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Why use </a:t>
            </a:r>
            <a:r>
              <a:rPr lang="en-CA" sz="4000" dirty="0" err="1" smtClean="0"/>
              <a:t>tidyr</a:t>
            </a:r>
            <a:r>
              <a:rPr lang="en-CA" sz="4000" dirty="0" smtClean="0"/>
              <a:t>, </a:t>
            </a:r>
            <a:r>
              <a:rPr lang="en-CA" sz="4000" dirty="0" err="1" smtClean="0"/>
              <a:t>dplyr</a:t>
            </a:r>
            <a:r>
              <a:rPr lang="en-CA" sz="4000" dirty="0" smtClean="0"/>
              <a:t>?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23443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 smtClean="0"/>
              <a:t> A library of functions for cleaning and processing data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AutoNum type="arabicPeriod"/>
            </a:pPr>
            <a:r>
              <a:rPr lang="en-CA" dirty="0" smtClean="0"/>
              <a:t>The pipe: %&gt;%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639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54" y="3690731"/>
            <a:ext cx="5328655" cy="3315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pipe</a:t>
            </a:r>
            <a:endParaRPr lang="en-CA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8160" y="1820711"/>
            <a:ext cx="60738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 smtClean="0"/>
              <a:t>thatData</a:t>
            </a:r>
            <a:r>
              <a:rPr lang="en-CA" dirty="0" smtClean="0"/>
              <a:t> &lt;- </a:t>
            </a:r>
            <a:r>
              <a:rPr lang="en-CA" dirty="0" err="1" smtClean="0"/>
              <a:t>thisData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thatData1 </a:t>
            </a:r>
            <a:r>
              <a:rPr lang="en-CA" dirty="0"/>
              <a:t>&lt;- </a:t>
            </a:r>
            <a:r>
              <a:rPr lang="en-CA" dirty="0" smtClean="0"/>
              <a:t>do some stuff		</a:t>
            </a:r>
          </a:p>
          <a:p>
            <a:pPr marL="0" indent="0">
              <a:buNone/>
            </a:pPr>
            <a:r>
              <a:rPr lang="en-CA" dirty="0" smtClean="0"/>
              <a:t>thatData2 </a:t>
            </a:r>
            <a:r>
              <a:rPr lang="en-CA" dirty="0"/>
              <a:t>&lt;- </a:t>
            </a:r>
            <a:r>
              <a:rPr lang="en-CA" dirty="0" smtClean="0"/>
              <a:t>do more stuff</a:t>
            </a:r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stuff </a:t>
            </a:r>
            <a:r>
              <a:rPr lang="en-CA" dirty="0" err="1" smtClean="0"/>
              <a:t>stuff</a:t>
            </a:r>
            <a:r>
              <a:rPr lang="en-CA" dirty="0" smtClean="0"/>
              <a:t> </a:t>
            </a:r>
            <a:r>
              <a:rPr lang="en-CA" dirty="0" err="1" smtClean="0"/>
              <a:t>stuff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thatData3[] </a:t>
            </a:r>
            <a:r>
              <a:rPr lang="en-CA" dirty="0"/>
              <a:t>&lt;- </a:t>
            </a:r>
            <a:r>
              <a:rPr lang="en-CA" dirty="0" smtClean="0"/>
              <a:t>more stuff</a:t>
            </a:r>
          </a:p>
          <a:p>
            <a:pPr marL="0" indent="0">
              <a:buNone/>
            </a:pPr>
            <a:r>
              <a:rPr lang="en-CA" dirty="0" smtClean="0"/>
              <a:t>thatData3[] </a:t>
            </a:r>
            <a:r>
              <a:rPr lang="en-CA" dirty="0"/>
              <a:t>&lt;- </a:t>
            </a:r>
            <a:r>
              <a:rPr lang="en-CA" dirty="0" smtClean="0"/>
              <a:t>the end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8392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54" y="3690731"/>
            <a:ext cx="5328655" cy="3315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pipe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971" y="1825625"/>
            <a:ext cx="6073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/>
              <a:t>thatData</a:t>
            </a:r>
            <a:r>
              <a:rPr lang="en-CA" dirty="0" smtClean="0"/>
              <a:t> &lt;- </a:t>
            </a:r>
            <a:r>
              <a:rPr lang="en-CA" dirty="0" err="1" smtClean="0"/>
              <a:t>thisData</a:t>
            </a:r>
            <a:r>
              <a:rPr lang="en-CA" dirty="0" smtClean="0"/>
              <a:t> %&gt;%</a:t>
            </a:r>
            <a:br>
              <a:rPr lang="en-CA" dirty="0" smtClean="0"/>
            </a:br>
            <a:r>
              <a:rPr lang="en-CA" dirty="0" smtClean="0"/>
              <a:t>	</a:t>
            </a:r>
            <a:r>
              <a:rPr lang="en-CA" dirty="0"/>
              <a:t>	</a:t>
            </a:r>
            <a:r>
              <a:rPr lang="en-CA" dirty="0" smtClean="0"/>
              <a:t>     do some stuff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do more stuff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stuff </a:t>
            </a:r>
            <a:r>
              <a:rPr lang="en-CA" dirty="0" err="1" smtClean="0"/>
              <a:t>stuff</a:t>
            </a:r>
            <a:r>
              <a:rPr lang="en-CA" dirty="0" smtClean="0"/>
              <a:t> </a:t>
            </a:r>
            <a:r>
              <a:rPr lang="en-CA" dirty="0" err="1" smtClean="0"/>
              <a:t>stuff</a:t>
            </a:r>
            <a:r>
              <a:rPr lang="en-CA" dirty="0" smtClean="0"/>
              <a:t>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more stuff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the end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160" y="1820711"/>
            <a:ext cx="60738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 smtClean="0"/>
              <a:t>thatData</a:t>
            </a:r>
            <a:r>
              <a:rPr lang="en-CA" dirty="0" smtClean="0"/>
              <a:t> &lt;- </a:t>
            </a:r>
            <a:r>
              <a:rPr lang="en-CA" dirty="0" err="1" smtClean="0"/>
              <a:t>thisData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thatData1 </a:t>
            </a:r>
            <a:r>
              <a:rPr lang="en-CA" dirty="0"/>
              <a:t>&lt;- </a:t>
            </a:r>
            <a:r>
              <a:rPr lang="en-CA" dirty="0" smtClean="0"/>
              <a:t>do some stuff		</a:t>
            </a:r>
          </a:p>
          <a:p>
            <a:pPr marL="0" indent="0">
              <a:buNone/>
            </a:pPr>
            <a:r>
              <a:rPr lang="en-CA" dirty="0" smtClean="0"/>
              <a:t>thatData2 </a:t>
            </a:r>
            <a:r>
              <a:rPr lang="en-CA" dirty="0"/>
              <a:t>&lt;- </a:t>
            </a:r>
            <a:r>
              <a:rPr lang="en-CA" dirty="0" smtClean="0"/>
              <a:t>do more stuff</a:t>
            </a:r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stuff </a:t>
            </a:r>
            <a:r>
              <a:rPr lang="en-CA" dirty="0" err="1" smtClean="0"/>
              <a:t>stuff</a:t>
            </a:r>
            <a:r>
              <a:rPr lang="en-CA" dirty="0" smtClean="0"/>
              <a:t> </a:t>
            </a:r>
            <a:r>
              <a:rPr lang="en-CA" dirty="0" err="1" smtClean="0"/>
              <a:t>stuff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thatData3[] </a:t>
            </a:r>
            <a:r>
              <a:rPr lang="en-CA" dirty="0"/>
              <a:t>&lt;- </a:t>
            </a:r>
            <a:r>
              <a:rPr lang="en-CA" dirty="0" smtClean="0"/>
              <a:t>more stuff</a:t>
            </a:r>
          </a:p>
          <a:p>
            <a:pPr marL="0" indent="0">
              <a:buNone/>
            </a:pPr>
            <a:r>
              <a:rPr lang="en-CA" dirty="0" smtClean="0"/>
              <a:t>thatData3[] </a:t>
            </a:r>
            <a:r>
              <a:rPr lang="en-CA" dirty="0"/>
              <a:t>&lt;- </a:t>
            </a:r>
            <a:r>
              <a:rPr lang="en-CA" dirty="0" smtClean="0"/>
              <a:t>the end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4991508" y="3067665"/>
            <a:ext cx="1376516" cy="90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3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520</Words>
  <Application>Microsoft Office PowerPoint</Application>
  <PresentationFormat>Widescreen</PresentationFormat>
  <Paragraphs>119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Lucida Console</vt:lpstr>
      <vt:lpstr>Office Theme</vt:lpstr>
      <vt:lpstr>tidyverse</vt:lpstr>
      <vt:lpstr>There are many ways to do any given task in R.</vt:lpstr>
      <vt:lpstr>What is the tidyverse?</vt:lpstr>
      <vt:lpstr>Core tidyverse</vt:lpstr>
      <vt:lpstr>More tidyverse</vt:lpstr>
      <vt:lpstr>Why use tidyr, dplyr?</vt:lpstr>
      <vt:lpstr>PowerPoint Presentation</vt:lpstr>
      <vt:lpstr>The pipe</vt:lpstr>
      <vt:lpstr>The pipe</vt:lpstr>
      <vt:lpstr>The tibble</vt:lpstr>
      <vt:lpstr>The tibble</vt:lpstr>
      <vt:lpstr>The tibble</vt:lpstr>
      <vt:lpstr>What is tidy data?</vt:lpstr>
      <vt:lpstr>What is tidy data?</vt:lpstr>
      <vt:lpstr>Typical tidyverse grammar</vt:lpstr>
      <vt:lpstr>tidyr: for data cleaning</vt:lpstr>
      <vt:lpstr>tidyr: for data cleaning</vt:lpstr>
      <vt:lpstr>tidyr: for data cleaning</vt:lpstr>
      <vt:lpstr>dplyr: for data wrangling A) Working with single tables</vt:lpstr>
      <vt:lpstr>dplyr: for data wrangling B) Combining tables</vt:lpstr>
      <vt:lpstr>dplyr: for data wrangling B) Combining tables</vt:lpstr>
      <vt:lpstr>Combining non-tidyverse and tidyverse code</vt:lpstr>
      <vt:lpstr>PowerPoint Presentation</vt:lpstr>
      <vt:lpstr>purrr: for functional programming</vt:lpstr>
      <vt:lpstr>Resources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</dc:title>
  <dc:creator>DFO-MPO</dc:creator>
  <cp:lastModifiedBy>Ward, Colette</cp:lastModifiedBy>
  <cp:revision>86</cp:revision>
  <dcterms:created xsi:type="dcterms:W3CDTF">2019-01-07T16:29:47Z</dcterms:created>
  <dcterms:modified xsi:type="dcterms:W3CDTF">2019-01-24T17:47:52Z</dcterms:modified>
</cp:coreProperties>
</file>