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0" r:id="rId2"/>
    <p:sldId id="256" r:id="rId3"/>
    <p:sldId id="257" r:id="rId4"/>
    <p:sldId id="258" r:id="rId5"/>
    <p:sldId id="259" r:id="rId6"/>
    <p:sldId id="260" r:id="rId7"/>
    <p:sldId id="261" r:id="rId8"/>
    <p:sldId id="262" r:id="rId9"/>
    <p:sldId id="263" r:id="rId10"/>
    <p:sldId id="264" r:id="rId11"/>
    <p:sldId id="269" r:id="rId12"/>
    <p:sldId id="265" r:id="rId13"/>
    <p:sldId id="271" r:id="rId14"/>
    <p:sldId id="266" r:id="rId15"/>
    <p:sldId id="267" r:id="rId16"/>
    <p:sldId id="268"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88"/>
    <p:restoredTop sz="79061"/>
  </p:normalViewPr>
  <p:slideViewPr>
    <p:cSldViewPr snapToGrid="0" snapToObjects="1">
      <p:cViewPr varScale="1">
        <p:scale>
          <a:sx n="59" d="100"/>
          <a:sy n="59" d="100"/>
        </p:scale>
        <p:origin x="3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7345971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en.wikipedia.org/wiki/Cipher_suit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200" dirty="0" smtClean="0">
                <a:latin typeface="Helvetica Neue"/>
                <a:ea typeface="Helvetica Neue"/>
                <a:cs typeface="Helvetica Neue"/>
                <a:sym typeface="Helvetica Neue"/>
              </a:rPr>
              <a:t>HTTP </a:t>
            </a:r>
            <a:r>
              <a:rPr lang="zh-CN" altLang="en-US" sz="2200" dirty="0" smtClean="0">
                <a:latin typeface="Helvetica Neue"/>
                <a:ea typeface="Helvetica Neue"/>
                <a:cs typeface="Helvetica Neue"/>
                <a:sym typeface="Helvetica Neue"/>
              </a:rPr>
              <a:t>本身是明文传输的，没有经过任何安全处理。例如用户在百度搜索了一个关键字，比如“微办公”，中间者完全能够查看到这个信息，并且有可能打电话过来骚扰用户。也有一些用户投诉使用百度时，发现首页或者结果页面浮了一个很长很大的广告，这也肯定是中间者往页面插的广告内容。如果劫持技术比较低劣的话，用户甚至无法访问百度。</a:t>
            </a:r>
          </a:p>
          <a:p>
            <a:r>
              <a:rPr lang="zh-CN" altLang="en-US" sz="2200" dirty="0" smtClean="0">
                <a:latin typeface="Helvetica Neue"/>
                <a:ea typeface="Helvetica Neue"/>
                <a:cs typeface="Helvetica Neue"/>
                <a:sym typeface="Helvetica Neue"/>
              </a:rPr>
              <a:t>这里提到的中间者主要指一些网络节点，是用户数据在浏览器和百度服务器中间传输必须要经过的节点。比如 </a:t>
            </a:r>
            <a:r>
              <a:rPr lang="en-US" altLang="zh-CN" sz="2200" dirty="0" smtClean="0">
                <a:latin typeface="Helvetica Neue"/>
                <a:ea typeface="Helvetica Neue"/>
                <a:cs typeface="Helvetica Neue"/>
                <a:sym typeface="Helvetica Neue"/>
              </a:rPr>
              <a:t>WIFI </a:t>
            </a:r>
            <a:r>
              <a:rPr lang="zh-CN" altLang="en-US" sz="2200" dirty="0" smtClean="0">
                <a:latin typeface="Helvetica Neue"/>
                <a:ea typeface="Helvetica Neue"/>
                <a:cs typeface="Helvetica Neue"/>
                <a:sym typeface="Helvetica Neue"/>
              </a:rPr>
              <a:t>热点，路由器，防火墙，反向代理，缓存服务器等。</a:t>
            </a:r>
          </a:p>
          <a:p>
            <a:r>
              <a:rPr lang="zh-CN" altLang="en-US" sz="2200" dirty="0" smtClean="0">
                <a:latin typeface="Helvetica Neue"/>
                <a:ea typeface="Helvetica Neue"/>
                <a:cs typeface="Helvetica Neue"/>
                <a:sym typeface="Helvetica Neue"/>
              </a:rPr>
              <a:t>在 </a:t>
            </a:r>
            <a:r>
              <a:rPr lang="en-US" altLang="zh-CN" sz="2200" dirty="0" smtClean="0">
                <a:latin typeface="Helvetica Neue"/>
                <a:ea typeface="Helvetica Neue"/>
                <a:cs typeface="Helvetica Neue"/>
                <a:sym typeface="Helvetica Neue"/>
              </a:rPr>
              <a:t>HTTP </a:t>
            </a:r>
            <a:r>
              <a:rPr lang="zh-CN" altLang="en-US" sz="2200" dirty="0" smtClean="0">
                <a:latin typeface="Helvetica Neue"/>
                <a:ea typeface="Helvetica Neue"/>
                <a:cs typeface="Helvetica Neue"/>
                <a:sym typeface="Helvetica Neue"/>
              </a:rPr>
              <a:t>协议下，中间者可以随意嗅探用户搜索内容，窃取隐私甚至篡改网页。不过 </a:t>
            </a:r>
            <a:r>
              <a:rPr lang="en-US" altLang="zh-CN" sz="2200" dirty="0" smtClean="0">
                <a:latin typeface="Helvetica Neue"/>
                <a:ea typeface="Helvetica Neue"/>
                <a:cs typeface="Helvetica Neue"/>
                <a:sym typeface="Helvetica Neue"/>
              </a:rPr>
              <a:t>HTTPS </a:t>
            </a:r>
            <a:r>
              <a:rPr lang="zh-CN" altLang="en-US" sz="2200" dirty="0" smtClean="0">
                <a:latin typeface="Helvetica Neue"/>
                <a:ea typeface="Helvetica Neue"/>
                <a:cs typeface="Helvetica Neue"/>
                <a:sym typeface="Helvetica Neue"/>
              </a:rPr>
              <a:t>是这些劫持行为的克星，能够完全有效地防御。</a:t>
            </a:r>
            <a:endParaRPr kumimoji="1" lang="zh-CN" altLang="en-US" dirty="0"/>
          </a:p>
        </p:txBody>
      </p:sp>
    </p:spTree>
    <p:extLst>
      <p:ext uri="{BB962C8B-B14F-4D97-AF65-F5344CB8AC3E}">
        <p14:creationId xmlns:p14="http://schemas.microsoft.com/office/powerpoint/2010/main" val="1389301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200" dirty="0" smtClean="0">
                <a:latin typeface="Helvetica Neue"/>
                <a:ea typeface="Helvetica Neue"/>
                <a:cs typeface="Helvetica Neue"/>
                <a:sym typeface="Helvetica Neue"/>
              </a:rPr>
              <a:t>对称内容加密强度非常高，一般破解不了。但存在一个很大的问题就是无法安全地生成和保管密钥。</a:t>
            </a:r>
            <a:endParaRPr lang="en-US" altLang="zh-CN" sz="2200" dirty="0" smtClean="0">
              <a:latin typeface="Helvetica Neue"/>
              <a:ea typeface="Helvetica Neue"/>
              <a:cs typeface="Helvetica Neue"/>
              <a:sym typeface="Helvetica Neue"/>
            </a:endParaRPr>
          </a:p>
          <a:p>
            <a:r>
              <a:rPr lang="zh-CN" altLang="en-US" sz="2200" dirty="0" smtClean="0">
                <a:latin typeface="Helvetica Neue"/>
                <a:ea typeface="Helvetica Neue"/>
                <a:cs typeface="Helvetica Neue"/>
                <a:sym typeface="Helvetica Neue"/>
              </a:rPr>
              <a:t>非对称密钥交换很安全，但同时也是 </a:t>
            </a:r>
            <a:r>
              <a:rPr lang="en-US" altLang="zh-CN" sz="2200" dirty="0" smtClean="0">
                <a:latin typeface="Helvetica Neue"/>
                <a:ea typeface="Helvetica Neue"/>
                <a:cs typeface="Helvetica Neue"/>
                <a:sym typeface="Helvetica Neue"/>
              </a:rPr>
              <a:t>HTTPS </a:t>
            </a:r>
            <a:r>
              <a:rPr lang="zh-CN" altLang="en-US" sz="2200" dirty="0" smtClean="0">
                <a:latin typeface="Helvetica Neue"/>
                <a:ea typeface="Helvetica Neue"/>
                <a:cs typeface="Helvetica Neue"/>
                <a:sym typeface="Helvetica Neue"/>
              </a:rPr>
              <a:t>性能和速度严重降低的“罪魁祸首”。一次完全 </a:t>
            </a:r>
            <a:r>
              <a:rPr lang="en-US" altLang="zh-CN" sz="2200" dirty="0" smtClean="0">
                <a:latin typeface="Helvetica Neue"/>
                <a:ea typeface="Helvetica Neue"/>
                <a:cs typeface="Helvetica Neue"/>
                <a:sym typeface="Helvetica Neue"/>
              </a:rPr>
              <a:t>TLS </a:t>
            </a:r>
            <a:r>
              <a:rPr lang="zh-CN" altLang="en-US" sz="2200" dirty="0" smtClean="0">
                <a:latin typeface="Helvetica Neue"/>
                <a:ea typeface="Helvetica Neue"/>
                <a:cs typeface="Helvetica Neue"/>
                <a:sym typeface="Helvetica Neue"/>
              </a:rPr>
              <a:t>握手，密钥交换时的非对称解密计算量占整个握手过程的 </a:t>
            </a:r>
            <a:r>
              <a:rPr lang="en-US" altLang="zh-CN" sz="2200" dirty="0" smtClean="0">
                <a:latin typeface="Helvetica Neue"/>
                <a:ea typeface="Helvetica Neue"/>
                <a:cs typeface="Helvetica Neue"/>
                <a:sym typeface="Helvetica Neue"/>
              </a:rPr>
              <a:t>90% </a:t>
            </a:r>
            <a:r>
              <a:rPr lang="zh-CN" altLang="en-US" sz="2200" dirty="0" smtClean="0">
                <a:latin typeface="Helvetica Neue"/>
                <a:ea typeface="Helvetica Neue"/>
                <a:cs typeface="Helvetica Neue"/>
                <a:sym typeface="Helvetica Neue"/>
              </a:rPr>
              <a:t>以上。而对称加密的计算量只相当于非对称加密的 </a:t>
            </a:r>
            <a:r>
              <a:rPr lang="en-US" altLang="zh-CN" sz="2200" dirty="0" smtClean="0">
                <a:latin typeface="Helvetica Neue"/>
                <a:ea typeface="Helvetica Neue"/>
                <a:cs typeface="Helvetica Neue"/>
                <a:sym typeface="Helvetica Neue"/>
              </a:rPr>
              <a:t>0.1%</a:t>
            </a:r>
            <a:r>
              <a:rPr lang="zh-CN" altLang="en-US" sz="2200" dirty="0" smtClean="0">
                <a:latin typeface="Helvetica Neue"/>
                <a:ea typeface="Helvetica Neue"/>
                <a:cs typeface="Helvetica Neue"/>
                <a:sym typeface="Helvetica Neue"/>
              </a:rPr>
              <a:t>，如果应用层数据也使用非对称加解密，性能开销太大，无法承受。</a:t>
            </a:r>
            <a:endParaRPr lang="en-US" altLang="zh-CN" sz="2200" dirty="0" smtClean="0">
              <a:latin typeface="Helvetica Neue"/>
              <a:ea typeface="Helvetica Neue"/>
              <a:cs typeface="Helvetica Neue"/>
              <a:sym typeface="Helvetica Neue"/>
            </a:endParaRPr>
          </a:p>
          <a:p>
            <a:endParaRPr lang="en-US" altLang="zh-CN" sz="2200" dirty="0" smtClean="0">
              <a:latin typeface="Helvetica Neue"/>
              <a:ea typeface="Helvetica Neue"/>
              <a:cs typeface="Helvetica Neue"/>
              <a:sym typeface="Helvetica Neue"/>
            </a:endParaRPr>
          </a:p>
          <a:p>
            <a:r>
              <a:rPr lang="en-US" altLang="zh-CN" sz="2200" dirty="0" smtClean="0">
                <a:latin typeface="Helvetica Neue"/>
                <a:ea typeface="Helvetica Neue"/>
                <a:cs typeface="Helvetica Neue"/>
                <a:sym typeface="Helvetica Neue"/>
              </a:rPr>
              <a:t>RSA</a:t>
            </a:r>
            <a:r>
              <a:rPr lang="zh-CN" altLang="en-US" sz="2200" dirty="0" smtClean="0">
                <a:latin typeface="Helvetica Neue"/>
                <a:ea typeface="Helvetica Neue"/>
                <a:cs typeface="Helvetica Neue"/>
                <a:sym typeface="Helvetica Neue"/>
              </a:rPr>
              <a:t>：算法实现简单，诞生于 </a:t>
            </a:r>
            <a:r>
              <a:rPr lang="en-US" altLang="zh-CN" sz="2200" dirty="0" smtClean="0">
                <a:latin typeface="Helvetica Neue"/>
                <a:ea typeface="Helvetica Neue"/>
                <a:cs typeface="Helvetica Neue"/>
                <a:sym typeface="Helvetica Neue"/>
              </a:rPr>
              <a:t>1977 </a:t>
            </a:r>
            <a:r>
              <a:rPr lang="zh-CN" altLang="en-US" sz="2200" dirty="0" smtClean="0">
                <a:latin typeface="Helvetica Neue"/>
                <a:ea typeface="Helvetica Neue"/>
                <a:cs typeface="Helvetica Neue"/>
                <a:sym typeface="Helvetica Neue"/>
              </a:rPr>
              <a:t>年，历史悠久，经过了长时间的破解测试，安全性高。缺点就是需要比较大的素数（目前常用的是 </a:t>
            </a:r>
            <a:r>
              <a:rPr lang="en-US" altLang="zh-CN" sz="2200" dirty="0" smtClean="0">
                <a:latin typeface="Helvetica Neue"/>
                <a:ea typeface="Helvetica Neue"/>
                <a:cs typeface="Helvetica Neue"/>
                <a:sym typeface="Helvetica Neue"/>
              </a:rPr>
              <a:t>2048 </a:t>
            </a:r>
            <a:r>
              <a:rPr lang="zh-CN" altLang="en-US" sz="2200" dirty="0" smtClean="0">
                <a:latin typeface="Helvetica Neue"/>
                <a:ea typeface="Helvetica Neue"/>
                <a:cs typeface="Helvetica Neue"/>
                <a:sym typeface="Helvetica Neue"/>
              </a:rPr>
              <a:t>位）来保证安全强度，很消耗 </a:t>
            </a:r>
            <a:r>
              <a:rPr lang="en-US" altLang="zh-CN" sz="2200" dirty="0" smtClean="0">
                <a:latin typeface="Helvetica Neue"/>
                <a:ea typeface="Helvetica Neue"/>
                <a:cs typeface="Helvetica Neue"/>
                <a:sym typeface="Helvetica Neue"/>
              </a:rPr>
              <a:t>CPU </a:t>
            </a:r>
            <a:r>
              <a:rPr lang="zh-CN" altLang="en-US" sz="2200" dirty="0" smtClean="0">
                <a:latin typeface="Helvetica Neue"/>
                <a:ea typeface="Helvetica Neue"/>
                <a:cs typeface="Helvetica Neue"/>
                <a:sym typeface="Helvetica Neue"/>
              </a:rPr>
              <a:t>运算资源。</a:t>
            </a:r>
            <a:r>
              <a:rPr lang="en-US" altLang="zh-CN" sz="2200" dirty="0" smtClean="0">
                <a:latin typeface="Helvetica Neue"/>
                <a:ea typeface="Helvetica Neue"/>
                <a:cs typeface="Helvetica Neue"/>
                <a:sym typeface="Helvetica Neue"/>
              </a:rPr>
              <a:t>RSA </a:t>
            </a:r>
            <a:r>
              <a:rPr lang="zh-CN" altLang="en-US" sz="2200" dirty="0" smtClean="0">
                <a:latin typeface="Helvetica Neue"/>
                <a:ea typeface="Helvetica Neue"/>
                <a:cs typeface="Helvetica Neue"/>
                <a:sym typeface="Helvetica Neue"/>
              </a:rPr>
              <a:t>是目前唯一一个既能用于密钥交换又能用于证书签名的算法。</a:t>
            </a:r>
          </a:p>
          <a:p>
            <a:r>
              <a:rPr lang="en-US" altLang="zh-CN" sz="2200" dirty="0" smtClean="0">
                <a:latin typeface="Helvetica Neue"/>
                <a:ea typeface="Helvetica Neue"/>
                <a:cs typeface="Helvetica Neue"/>
                <a:sym typeface="Helvetica Neue"/>
              </a:rPr>
              <a:t>DH</a:t>
            </a:r>
            <a:r>
              <a:rPr lang="zh-CN" altLang="en-US" sz="2200" dirty="0" smtClean="0">
                <a:latin typeface="Helvetica Neue"/>
                <a:ea typeface="Helvetica Neue"/>
                <a:cs typeface="Helvetica Neue"/>
                <a:sym typeface="Helvetica Neue"/>
              </a:rPr>
              <a:t>：</a:t>
            </a:r>
            <a:r>
              <a:rPr lang="en-US" altLang="zh-CN" sz="2200" dirty="0" err="1" smtClean="0">
                <a:latin typeface="Helvetica Neue"/>
                <a:ea typeface="Helvetica Neue"/>
                <a:cs typeface="Helvetica Neue"/>
                <a:sym typeface="Helvetica Neue"/>
              </a:rPr>
              <a:t>diffie-hellman</a:t>
            </a:r>
            <a:r>
              <a:rPr lang="en-US" altLang="zh-CN" sz="2200" dirty="0" smtClean="0">
                <a:latin typeface="Helvetica Neue"/>
                <a:ea typeface="Helvetica Neue"/>
                <a:cs typeface="Helvetica Neue"/>
                <a:sym typeface="Helvetica Neue"/>
              </a:rPr>
              <a:t> </a:t>
            </a:r>
            <a:r>
              <a:rPr lang="zh-CN" altLang="en-US" sz="2200" dirty="0" smtClean="0">
                <a:latin typeface="Helvetica Neue"/>
                <a:ea typeface="Helvetica Neue"/>
                <a:cs typeface="Helvetica Neue"/>
                <a:sym typeface="Helvetica Neue"/>
              </a:rPr>
              <a:t>密钥交换算法，诞生时间比较早（</a:t>
            </a:r>
            <a:r>
              <a:rPr lang="en-US" altLang="zh-CN" sz="2200" dirty="0" smtClean="0">
                <a:latin typeface="Helvetica Neue"/>
                <a:ea typeface="Helvetica Neue"/>
                <a:cs typeface="Helvetica Neue"/>
                <a:sym typeface="Helvetica Neue"/>
              </a:rPr>
              <a:t>1977 </a:t>
            </a:r>
            <a:r>
              <a:rPr lang="zh-CN" altLang="en-US" sz="2200" dirty="0" smtClean="0">
                <a:latin typeface="Helvetica Neue"/>
                <a:ea typeface="Helvetica Neue"/>
                <a:cs typeface="Helvetica Neue"/>
                <a:sym typeface="Helvetica Neue"/>
              </a:rPr>
              <a:t>年），但是 </a:t>
            </a:r>
            <a:r>
              <a:rPr lang="en-US" altLang="zh-CN" sz="2200" dirty="0" smtClean="0">
                <a:latin typeface="Helvetica Neue"/>
                <a:ea typeface="Helvetica Neue"/>
                <a:cs typeface="Helvetica Neue"/>
                <a:sym typeface="Helvetica Neue"/>
              </a:rPr>
              <a:t>1999 </a:t>
            </a:r>
            <a:r>
              <a:rPr lang="zh-CN" altLang="en-US" sz="2200" dirty="0" smtClean="0">
                <a:latin typeface="Helvetica Neue"/>
                <a:ea typeface="Helvetica Neue"/>
                <a:cs typeface="Helvetica Neue"/>
                <a:sym typeface="Helvetica Neue"/>
              </a:rPr>
              <a:t>年才公开。缺点是比较消耗 </a:t>
            </a:r>
            <a:r>
              <a:rPr lang="en-US" altLang="zh-CN" sz="2200" dirty="0" smtClean="0">
                <a:latin typeface="Helvetica Neue"/>
                <a:ea typeface="Helvetica Neue"/>
                <a:cs typeface="Helvetica Neue"/>
                <a:sym typeface="Helvetica Neue"/>
              </a:rPr>
              <a:t>CPU </a:t>
            </a:r>
            <a:r>
              <a:rPr lang="zh-CN" altLang="en-US" sz="2200" dirty="0" smtClean="0">
                <a:latin typeface="Helvetica Neue"/>
                <a:ea typeface="Helvetica Neue"/>
                <a:cs typeface="Helvetica Neue"/>
                <a:sym typeface="Helvetica Neue"/>
              </a:rPr>
              <a:t>性能。</a:t>
            </a:r>
          </a:p>
          <a:p>
            <a:r>
              <a:rPr lang="en-US" altLang="zh-CN" sz="2200" dirty="0" smtClean="0">
                <a:latin typeface="Helvetica Neue"/>
                <a:ea typeface="Helvetica Neue"/>
                <a:cs typeface="Helvetica Neue"/>
                <a:sym typeface="Helvetica Neue"/>
              </a:rPr>
              <a:t>ECDHE</a:t>
            </a:r>
            <a:r>
              <a:rPr lang="zh-CN" altLang="en-US" sz="2200" dirty="0" smtClean="0">
                <a:latin typeface="Helvetica Neue"/>
                <a:ea typeface="Helvetica Neue"/>
                <a:cs typeface="Helvetica Neue"/>
                <a:sym typeface="Helvetica Neue"/>
              </a:rPr>
              <a:t>：使用椭圆曲线（</a:t>
            </a:r>
            <a:r>
              <a:rPr lang="en-US" altLang="zh-CN" sz="2200" dirty="0" smtClean="0">
                <a:latin typeface="Helvetica Neue"/>
                <a:ea typeface="Helvetica Neue"/>
                <a:cs typeface="Helvetica Neue"/>
                <a:sym typeface="Helvetica Neue"/>
              </a:rPr>
              <a:t>ECC</a:t>
            </a:r>
            <a:r>
              <a:rPr lang="zh-CN" altLang="en-US" sz="2200" dirty="0" smtClean="0">
                <a:latin typeface="Helvetica Neue"/>
                <a:ea typeface="Helvetica Neue"/>
                <a:cs typeface="Helvetica Neue"/>
                <a:sym typeface="Helvetica Neue"/>
              </a:rPr>
              <a:t>）的 </a:t>
            </a:r>
            <a:r>
              <a:rPr lang="en-US" altLang="zh-CN" sz="2200" dirty="0" smtClean="0">
                <a:latin typeface="Helvetica Neue"/>
                <a:ea typeface="Helvetica Neue"/>
                <a:cs typeface="Helvetica Neue"/>
                <a:sym typeface="Helvetica Neue"/>
              </a:rPr>
              <a:t>DH </a:t>
            </a:r>
            <a:r>
              <a:rPr lang="zh-CN" altLang="en-US" sz="2200" dirty="0" smtClean="0">
                <a:latin typeface="Helvetica Neue"/>
                <a:ea typeface="Helvetica Neue"/>
                <a:cs typeface="Helvetica Neue"/>
                <a:sym typeface="Helvetica Neue"/>
              </a:rPr>
              <a:t>算法，优点是能用较小的素数（</a:t>
            </a:r>
            <a:r>
              <a:rPr lang="en-US" altLang="zh-CN" sz="2200" dirty="0" smtClean="0">
                <a:latin typeface="Helvetica Neue"/>
                <a:ea typeface="Helvetica Neue"/>
                <a:cs typeface="Helvetica Neue"/>
                <a:sym typeface="Helvetica Neue"/>
              </a:rPr>
              <a:t>256 </a:t>
            </a:r>
            <a:r>
              <a:rPr lang="zh-CN" altLang="en-US" sz="2200" dirty="0" smtClean="0">
                <a:latin typeface="Helvetica Neue"/>
                <a:ea typeface="Helvetica Neue"/>
                <a:cs typeface="Helvetica Neue"/>
                <a:sym typeface="Helvetica Neue"/>
              </a:rPr>
              <a:t>位）实现 </a:t>
            </a:r>
            <a:r>
              <a:rPr lang="en-US" altLang="zh-CN" sz="2200" dirty="0" smtClean="0">
                <a:latin typeface="Helvetica Neue"/>
                <a:ea typeface="Helvetica Neue"/>
                <a:cs typeface="Helvetica Neue"/>
                <a:sym typeface="Helvetica Neue"/>
              </a:rPr>
              <a:t>RSA </a:t>
            </a:r>
            <a:r>
              <a:rPr lang="zh-CN" altLang="en-US" sz="2200" dirty="0" smtClean="0">
                <a:latin typeface="Helvetica Neue"/>
                <a:ea typeface="Helvetica Neue"/>
                <a:cs typeface="Helvetica Neue"/>
                <a:sym typeface="Helvetica Neue"/>
              </a:rPr>
              <a:t>相同的安全等级。缺点是算法实现复杂，用于密钥交换的历史不长，没有经过长时间的安全攻击测试。</a:t>
            </a:r>
          </a:p>
          <a:p>
            <a:r>
              <a:rPr lang="en-US" altLang="zh-CN" sz="2200" dirty="0" smtClean="0">
                <a:latin typeface="Helvetica Neue"/>
                <a:ea typeface="Helvetica Neue"/>
                <a:cs typeface="Helvetica Neue"/>
                <a:sym typeface="Helvetica Neue"/>
              </a:rPr>
              <a:t>ECDH</a:t>
            </a:r>
            <a:r>
              <a:rPr lang="zh-CN" altLang="en-US" sz="2200" dirty="0" smtClean="0">
                <a:latin typeface="Helvetica Neue"/>
                <a:ea typeface="Helvetica Neue"/>
                <a:cs typeface="Helvetica Neue"/>
                <a:sym typeface="Helvetica Neue"/>
              </a:rPr>
              <a:t>：不支持 </a:t>
            </a:r>
            <a:r>
              <a:rPr lang="en-US" altLang="zh-CN" sz="2200" dirty="0" smtClean="0">
                <a:latin typeface="Helvetica Neue"/>
                <a:ea typeface="Helvetica Neue"/>
                <a:cs typeface="Helvetica Neue"/>
                <a:sym typeface="Helvetica Neue"/>
              </a:rPr>
              <a:t>PFS</a:t>
            </a:r>
            <a:r>
              <a:rPr lang="zh-CN" altLang="en-US" sz="2200" dirty="0" smtClean="0">
                <a:latin typeface="Helvetica Neue"/>
                <a:ea typeface="Helvetica Neue"/>
                <a:cs typeface="Helvetica Neue"/>
                <a:sym typeface="Helvetica Neue"/>
              </a:rPr>
              <a:t>，安全性低，同时无法实现 </a:t>
            </a:r>
            <a:r>
              <a:rPr lang="en-US" altLang="zh-CN" sz="2200" dirty="0" smtClean="0">
                <a:latin typeface="Helvetica Neue"/>
                <a:ea typeface="Helvetica Neue"/>
                <a:cs typeface="Helvetica Neue"/>
                <a:sym typeface="Helvetica Neue"/>
              </a:rPr>
              <a:t>false start</a:t>
            </a:r>
            <a:r>
              <a:rPr lang="zh-CN" altLang="en-US" sz="2200" dirty="0" smtClean="0">
                <a:latin typeface="Helvetica Neue"/>
                <a:ea typeface="Helvetica Neue"/>
                <a:cs typeface="Helvetica Neue"/>
                <a:sym typeface="Helvetica Neue"/>
              </a:rPr>
              <a:t>。</a:t>
            </a:r>
          </a:p>
          <a:p>
            <a:r>
              <a:rPr lang="en-US" altLang="zh-CN" sz="2200" dirty="0" smtClean="0">
                <a:latin typeface="Helvetica Neue"/>
                <a:ea typeface="Helvetica Neue"/>
                <a:cs typeface="Helvetica Neue"/>
                <a:sym typeface="Helvetica Neue"/>
              </a:rPr>
              <a:t>DHE</a:t>
            </a:r>
            <a:r>
              <a:rPr lang="zh-CN" altLang="en-US" sz="2200" dirty="0" smtClean="0">
                <a:latin typeface="Helvetica Neue"/>
                <a:ea typeface="Helvetica Neue"/>
                <a:cs typeface="Helvetica Neue"/>
                <a:sym typeface="Helvetica Neue"/>
              </a:rPr>
              <a:t>：不支持 </a:t>
            </a:r>
            <a:r>
              <a:rPr lang="en-US" altLang="zh-CN" sz="2200" dirty="0" smtClean="0">
                <a:latin typeface="Helvetica Neue"/>
                <a:ea typeface="Helvetica Neue"/>
                <a:cs typeface="Helvetica Neue"/>
                <a:sym typeface="Helvetica Neue"/>
              </a:rPr>
              <a:t>ECC</a:t>
            </a:r>
            <a:r>
              <a:rPr lang="zh-CN" altLang="en-US" sz="2200" dirty="0" smtClean="0">
                <a:latin typeface="Helvetica Neue"/>
                <a:ea typeface="Helvetica Neue"/>
                <a:cs typeface="Helvetica Neue"/>
                <a:sym typeface="Helvetica Neue"/>
              </a:rPr>
              <a:t>。非常消耗 </a:t>
            </a:r>
            <a:r>
              <a:rPr lang="en-US" altLang="zh-CN" sz="2200" dirty="0" smtClean="0">
                <a:latin typeface="Helvetica Neue"/>
                <a:ea typeface="Helvetica Neue"/>
                <a:cs typeface="Helvetica Neue"/>
                <a:sym typeface="Helvetica Neue"/>
              </a:rPr>
              <a:t>CPU </a:t>
            </a:r>
            <a:r>
              <a:rPr lang="zh-CN" altLang="en-US" sz="2200" dirty="0" smtClean="0">
                <a:latin typeface="Helvetica Neue"/>
                <a:ea typeface="Helvetica Neue"/>
                <a:cs typeface="Helvetica Neue"/>
                <a:sym typeface="Helvetica Neue"/>
              </a:rPr>
              <a:t>资源。</a:t>
            </a:r>
            <a:endParaRPr kumimoji="1" lang="zh-CN" altLang="en-US" dirty="0"/>
          </a:p>
        </p:txBody>
      </p:sp>
    </p:spTree>
    <p:extLst>
      <p:ext uri="{BB962C8B-B14F-4D97-AF65-F5344CB8AC3E}">
        <p14:creationId xmlns:p14="http://schemas.microsoft.com/office/powerpoint/2010/main" val="348133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200" dirty="0" smtClean="0">
                <a:latin typeface="Helvetica Neue"/>
                <a:ea typeface="Helvetica Neue"/>
                <a:cs typeface="Helvetica Neue"/>
                <a:sym typeface="Helvetica Neue"/>
              </a:rPr>
              <a:t>中间人攻击是指，拦截并篡改网络中的通信数据。又分为被动</a:t>
            </a:r>
            <a:r>
              <a:rPr lang="en-US" altLang="zh-CN" sz="2200" dirty="0" smtClean="0">
                <a:latin typeface="Helvetica Neue"/>
                <a:ea typeface="Helvetica Neue"/>
                <a:cs typeface="Helvetica Neue"/>
                <a:sym typeface="Helvetica Neue"/>
              </a:rPr>
              <a:t>MITM</a:t>
            </a:r>
            <a:r>
              <a:rPr lang="zh-CN" altLang="en-US" sz="2200" dirty="0" smtClean="0">
                <a:latin typeface="Helvetica Neue"/>
                <a:ea typeface="Helvetica Neue"/>
                <a:cs typeface="Helvetica Neue"/>
                <a:sym typeface="Helvetica Neue"/>
              </a:rPr>
              <a:t>和主动</a:t>
            </a:r>
            <a:r>
              <a:rPr lang="en-US" altLang="zh-CN" sz="2200" dirty="0" smtClean="0">
                <a:latin typeface="Helvetica Neue"/>
                <a:ea typeface="Helvetica Neue"/>
                <a:cs typeface="Helvetica Neue"/>
                <a:sym typeface="Helvetica Neue"/>
              </a:rPr>
              <a:t>MITM</a:t>
            </a:r>
            <a:r>
              <a:rPr lang="zh-CN" altLang="en-US" sz="2200" dirty="0" smtClean="0">
                <a:latin typeface="Helvetica Neue"/>
                <a:ea typeface="Helvetica Neue"/>
                <a:cs typeface="Helvetica Neue"/>
                <a:sym typeface="Helvetica Neue"/>
              </a:rPr>
              <a:t>，被动</a:t>
            </a:r>
            <a:r>
              <a:rPr lang="en-US" altLang="zh-CN" sz="2200" dirty="0" smtClean="0">
                <a:latin typeface="Helvetica Neue"/>
                <a:ea typeface="Helvetica Neue"/>
                <a:cs typeface="Helvetica Neue"/>
                <a:sym typeface="Helvetica Neue"/>
              </a:rPr>
              <a:t>MITM</a:t>
            </a:r>
            <a:r>
              <a:rPr lang="zh-CN" altLang="en-US" sz="2200" dirty="0" smtClean="0">
                <a:latin typeface="Helvetica Neue"/>
                <a:ea typeface="Helvetica Neue"/>
                <a:cs typeface="Helvetica Neue"/>
                <a:sym typeface="Helvetica Neue"/>
              </a:rPr>
              <a:t>只窃取通信数据而不修改，而主动</a:t>
            </a:r>
            <a:r>
              <a:rPr lang="en-US" altLang="zh-CN" sz="2200" dirty="0" smtClean="0">
                <a:latin typeface="Helvetica Neue"/>
                <a:ea typeface="Helvetica Neue"/>
                <a:cs typeface="Helvetica Neue"/>
                <a:sym typeface="Helvetica Neue"/>
              </a:rPr>
              <a:t>MITM</a:t>
            </a:r>
            <a:r>
              <a:rPr lang="zh-CN" altLang="en-US" sz="2200" dirty="0" smtClean="0">
                <a:latin typeface="Helvetica Neue"/>
                <a:ea typeface="Helvetica Neue"/>
                <a:cs typeface="Helvetica Neue"/>
                <a:sym typeface="Helvetica Neue"/>
              </a:rPr>
              <a:t>不当能窃取数据，还会篡改通信数据。最常见的中间人攻击常常发生了公共</a:t>
            </a:r>
            <a:r>
              <a:rPr lang="en-US" altLang="zh-CN" sz="2200" dirty="0" err="1" smtClean="0">
                <a:latin typeface="Helvetica Neue"/>
                <a:ea typeface="Helvetica Neue"/>
                <a:cs typeface="Helvetica Neue"/>
                <a:sym typeface="Helvetica Neue"/>
              </a:rPr>
              <a:t>wifi</a:t>
            </a:r>
            <a:r>
              <a:rPr lang="zh-CN" altLang="en-US" sz="2200" dirty="0" smtClean="0">
                <a:latin typeface="Helvetica Neue"/>
                <a:ea typeface="Helvetica Neue"/>
                <a:cs typeface="Helvetica Neue"/>
                <a:sym typeface="Helvetica Neue"/>
              </a:rPr>
              <a:t>或者公共路由上。</a:t>
            </a:r>
            <a:endParaRPr kumimoji="1" lang="zh-CN" altLang="en-US" dirty="0"/>
          </a:p>
        </p:txBody>
      </p:sp>
    </p:spTree>
    <p:extLst>
      <p:ext uri="{BB962C8B-B14F-4D97-AF65-F5344CB8AC3E}">
        <p14:creationId xmlns:p14="http://schemas.microsoft.com/office/powerpoint/2010/main" val="1520637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23964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200" dirty="0" smtClean="0">
                <a:latin typeface="Helvetica Neue"/>
                <a:ea typeface="Helvetica Neue"/>
                <a:cs typeface="Helvetica Neue"/>
                <a:sym typeface="Helvetica Neue"/>
              </a:rPr>
              <a:t>那么</a:t>
            </a:r>
            <a:r>
              <a:rPr lang="en-US" altLang="zh-CN" sz="2200" dirty="0" smtClean="0">
                <a:latin typeface="Helvetica Neue"/>
                <a:ea typeface="Helvetica Neue"/>
                <a:cs typeface="Helvetica Neue"/>
                <a:sym typeface="Helvetica Neue"/>
              </a:rPr>
              <a:t>Cipher</a:t>
            </a:r>
            <a:r>
              <a:rPr lang="zh-CN" altLang="en-US" sz="2200" dirty="0" smtClean="0">
                <a:latin typeface="Helvetica Neue"/>
                <a:ea typeface="Helvetica Neue"/>
                <a:cs typeface="Helvetica Neue"/>
                <a:sym typeface="Helvetica Neue"/>
              </a:rPr>
              <a:t>的这一长串名字是什么含义呢？其实，每种</a:t>
            </a:r>
            <a:r>
              <a:rPr lang="en-US" altLang="zh-CN" sz="2200" dirty="0" smtClean="0">
                <a:latin typeface="Helvetica Neue"/>
                <a:ea typeface="Helvetica Neue"/>
                <a:cs typeface="Helvetica Neue"/>
                <a:sym typeface="Helvetica Neue"/>
                <a:hlinkClick r:id="rId3"/>
              </a:rPr>
              <a:t>Cipher</a:t>
            </a:r>
            <a:r>
              <a:rPr lang="zh-CN" altLang="en-US" sz="2200" dirty="0" smtClean="0">
                <a:latin typeface="Helvetica Neue"/>
                <a:ea typeface="Helvetica Neue"/>
                <a:cs typeface="Helvetica Neue"/>
                <a:sym typeface="Helvetica Neue"/>
                <a:hlinkClick r:id="rId3"/>
              </a:rPr>
              <a:t>的名字里包含了四部分信息，分别是</a:t>
            </a:r>
          </a:p>
          <a:p>
            <a:r>
              <a:rPr lang="zh-CN" altLang="en-US" sz="2200" b="1" dirty="0" smtClean="0">
                <a:latin typeface="Helvetica Neue"/>
                <a:ea typeface="Helvetica Neue"/>
                <a:cs typeface="Helvetica Neue"/>
                <a:sym typeface="Helvetica Neue"/>
              </a:rPr>
              <a:t>密钥交换算法</a:t>
            </a:r>
            <a:r>
              <a:rPr lang="zh-CN" altLang="en-US" sz="2200" b="0" dirty="0" smtClean="0">
                <a:latin typeface="Helvetica Neue"/>
                <a:ea typeface="Helvetica Neue"/>
                <a:cs typeface="Helvetica Neue"/>
                <a:sym typeface="Helvetica Neue"/>
              </a:rPr>
              <a:t>，用于决定客户端与服务器之间在握手的过程中如何认证，用到的算法包括</a:t>
            </a:r>
            <a:r>
              <a:rPr lang="en-US" altLang="zh-CN" sz="2200" b="0" dirty="0" smtClean="0">
                <a:latin typeface="Helvetica Neue"/>
                <a:ea typeface="Helvetica Neue"/>
                <a:cs typeface="Helvetica Neue"/>
                <a:sym typeface="Helvetica Neue"/>
              </a:rPr>
              <a:t>RSA</a:t>
            </a:r>
            <a:r>
              <a:rPr lang="zh-CN" altLang="en-US" sz="2200" b="0" dirty="0" smtClean="0">
                <a:latin typeface="Helvetica Neue"/>
                <a:ea typeface="Helvetica Neue"/>
                <a:cs typeface="Helvetica Neue"/>
                <a:sym typeface="Helvetica Neue"/>
              </a:rPr>
              <a:t>，</a:t>
            </a:r>
            <a:r>
              <a:rPr lang="en-US" altLang="zh-CN" sz="2200" b="0" dirty="0" err="1" smtClean="0">
                <a:latin typeface="Helvetica Neue"/>
                <a:ea typeface="Helvetica Neue"/>
                <a:cs typeface="Helvetica Neue"/>
                <a:sym typeface="Helvetica Neue"/>
              </a:rPr>
              <a:t>Diffie</a:t>
            </a:r>
            <a:r>
              <a:rPr lang="en-US" altLang="zh-CN" sz="2200" b="0" dirty="0" smtClean="0">
                <a:latin typeface="Helvetica Neue"/>
                <a:ea typeface="Helvetica Neue"/>
                <a:cs typeface="Helvetica Neue"/>
                <a:sym typeface="Helvetica Neue"/>
              </a:rPr>
              <a:t>-Hellman</a:t>
            </a:r>
            <a:r>
              <a:rPr lang="zh-CN" altLang="en-US" sz="2200" b="0" dirty="0" smtClean="0">
                <a:latin typeface="Helvetica Neue"/>
                <a:ea typeface="Helvetica Neue"/>
                <a:cs typeface="Helvetica Neue"/>
                <a:sym typeface="Helvetica Neue"/>
              </a:rPr>
              <a:t>，</a:t>
            </a:r>
            <a:r>
              <a:rPr lang="en-US" altLang="zh-CN" sz="2200" b="0" dirty="0" smtClean="0">
                <a:latin typeface="Helvetica Neue"/>
                <a:ea typeface="Helvetica Neue"/>
                <a:cs typeface="Helvetica Neue"/>
                <a:sym typeface="Helvetica Neue"/>
              </a:rPr>
              <a:t>ECDH</a:t>
            </a:r>
            <a:r>
              <a:rPr lang="zh-CN" altLang="en-US" sz="2200" b="0" dirty="0" smtClean="0">
                <a:latin typeface="Helvetica Neue"/>
                <a:ea typeface="Helvetica Neue"/>
                <a:cs typeface="Helvetica Neue"/>
                <a:sym typeface="Helvetica Neue"/>
              </a:rPr>
              <a:t>，</a:t>
            </a:r>
            <a:r>
              <a:rPr lang="en-US" altLang="zh-CN" sz="2200" b="0" dirty="0" smtClean="0">
                <a:latin typeface="Helvetica Neue"/>
                <a:ea typeface="Helvetica Neue"/>
                <a:cs typeface="Helvetica Neue"/>
                <a:sym typeface="Helvetica Neue"/>
              </a:rPr>
              <a:t>PSK</a:t>
            </a:r>
            <a:r>
              <a:rPr lang="zh-CN" altLang="en-US" sz="2200" b="0" dirty="0" smtClean="0">
                <a:latin typeface="Helvetica Neue"/>
                <a:ea typeface="Helvetica Neue"/>
                <a:cs typeface="Helvetica Neue"/>
                <a:sym typeface="Helvetica Neue"/>
              </a:rPr>
              <a:t>等</a:t>
            </a:r>
          </a:p>
          <a:p>
            <a:r>
              <a:rPr lang="zh-CN" altLang="en-US" sz="2200" b="1" dirty="0" smtClean="0">
                <a:latin typeface="Helvetica Neue"/>
                <a:ea typeface="Helvetica Neue"/>
                <a:cs typeface="Helvetica Neue"/>
                <a:sym typeface="Helvetica Neue"/>
              </a:rPr>
              <a:t>加密算法</a:t>
            </a:r>
            <a:r>
              <a:rPr lang="zh-CN" altLang="en-US" sz="2200" b="0" dirty="0" smtClean="0">
                <a:latin typeface="Helvetica Neue"/>
                <a:ea typeface="Helvetica Neue"/>
                <a:cs typeface="Helvetica Neue"/>
                <a:sym typeface="Helvetica Neue"/>
              </a:rPr>
              <a:t>，用于加密消息流，该名称后通常会带有两个数字，分别表示密钥的长度和初始向量的长度，比如</a:t>
            </a:r>
            <a:r>
              <a:rPr lang="en-US" altLang="zh-CN" sz="2200" b="0" dirty="0" smtClean="0">
                <a:latin typeface="Helvetica Neue"/>
                <a:ea typeface="Helvetica Neue"/>
                <a:cs typeface="Helvetica Neue"/>
                <a:sym typeface="Helvetica Neue"/>
              </a:rPr>
              <a:t>DES 56/56, RC2 56/128, RC4 128/128, AES 128/128, AES 256/256</a:t>
            </a:r>
          </a:p>
          <a:p>
            <a:r>
              <a:rPr lang="zh-CN" altLang="en-US" sz="2200" b="1" dirty="0" smtClean="0">
                <a:latin typeface="Helvetica Neue"/>
                <a:ea typeface="Helvetica Neue"/>
                <a:cs typeface="Helvetica Neue"/>
                <a:sym typeface="Helvetica Neue"/>
              </a:rPr>
              <a:t>报文认证信息码（</a:t>
            </a:r>
            <a:r>
              <a:rPr lang="en-US" altLang="zh-CN" sz="2200" b="1" dirty="0" smtClean="0">
                <a:latin typeface="Helvetica Neue"/>
                <a:ea typeface="Helvetica Neue"/>
                <a:cs typeface="Helvetica Neue"/>
                <a:sym typeface="Helvetica Neue"/>
              </a:rPr>
              <a:t>MAC</a:t>
            </a:r>
            <a:r>
              <a:rPr lang="zh-CN" altLang="en-US" sz="2200" b="1" dirty="0" smtClean="0">
                <a:latin typeface="Helvetica Neue"/>
                <a:ea typeface="Helvetica Neue"/>
                <a:cs typeface="Helvetica Neue"/>
                <a:sym typeface="Helvetica Neue"/>
              </a:rPr>
              <a:t>）算法</a:t>
            </a:r>
            <a:r>
              <a:rPr lang="zh-CN" altLang="en-US" sz="2200" b="0" dirty="0" smtClean="0">
                <a:latin typeface="Helvetica Neue"/>
                <a:ea typeface="Helvetica Neue"/>
                <a:cs typeface="Helvetica Neue"/>
                <a:sym typeface="Helvetica Neue"/>
              </a:rPr>
              <a:t>，用于创建报文摘要，确保消息的完整性（没有被篡改），算法包括</a:t>
            </a:r>
            <a:r>
              <a:rPr lang="en-US" altLang="zh-CN" sz="2200" b="0" dirty="0" smtClean="0">
                <a:latin typeface="Helvetica Neue"/>
                <a:ea typeface="Helvetica Neue"/>
                <a:cs typeface="Helvetica Neue"/>
                <a:sym typeface="Helvetica Neue"/>
              </a:rPr>
              <a:t>MD5</a:t>
            </a:r>
            <a:r>
              <a:rPr lang="zh-CN" altLang="en-US" sz="2200" b="0" dirty="0" smtClean="0">
                <a:latin typeface="Helvetica Neue"/>
                <a:ea typeface="Helvetica Neue"/>
                <a:cs typeface="Helvetica Neue"/>
                <a:sym typeface="Helvetica Neue"/>
              </a:rPr>
              <a:t>，</a:t>
            </a:r>
            <a:r>
              <a:rPr lang="en-US" altLang="zh-CN" sz="2200" b="0" dirty="0" smtClean="0">
                <a:latin typeface="Helvetica Neue"/>
                <a:ea typeface="Helvetica Neue"/>
                <a:cs typeface="Helvetica Neue"/>
                <a:sym typeface="Helvetica Neue"/>
              </a:rPr>
              <a:t>SHA</a:t>
            </a:r>
            <a:r>
              <a:rPr lang="zh-CN" altLang="en-US" sz="2200" b="0" dirty="0" smtClean="0">
                <a:latin typeface="Helvetica Neue"/>
                <a:ea typeface="Helvetica Neue"/>
                <a:cs typeface="Helvetica Neue"/>
                <a:sym typeface="Helvetica Neue"/>
              </a:rPr>
              <a:t>等。</a:t>
            </a:r>
          </a:p>
          <a:p>
            <a:r>
              <a:rPr lang="en-US" altLang="zh-CN" sz="2200" b="1" dirty="0" smtClean="0">
                <a:latin typeface="Helvetica Neue"/>
                <a:ea typeface="Helvetica Neue"/>
                <a:cs typeface="Helvetica Neue"/>
                <a:sym typeface="Helvetica Neue"/>
              </a:rPr>
              <a:t>PRF</a:t>
            </a:r>
            <a:r>
              <a:rPr lang="zh-CN" altLang="en-US" sz="2200" b="1" dirty="0" smtClean="0">
                <a:latin typeface="Helvetica Neue"/>
                <a:ea typeface="Helvetica Neue"/>
                <a:cs typeface="Helvetica Neue"/>
                <a:sym typeface="Helvetica Neue"/>
              </a:rPr>
              <a:t>（伪随机数函数）</a:t>
            </a:r>
            <a:r>
              <a:rPr lang="zh-CN" altLang="en-US" sz="2200" b="0" dirty="0" smtClean="0">
                <a:latin typeface="Helvetica Neue"/>
                <a:ea typeface="Helvetica Neue"/>
                <a:cs typeface="Helvetica Neue"/>
                <a:sym typeface="Helvetica Neue"/>
              </a:rPr>
              <a:t>，用于生成“</a:t>
            </a:r>
            <a:r>
              <a:rPr lang="en-US" altLang="zh-CN" sz="2200" b="0" dirty="0" smtClean="0">
                <a:latin typeface="Helvetica Neue"/>
                <a:ea typeface="Helvetica Neue"/>
                <a:cs typeface="Helvetica Neue"/>
                <a:sym typeface="Helvetica Neue"/>
              </a:rPr>
              <a:t>master secret”</a:t>
            </a:r>
            <a:r>
              <a:rPr lang="zh-CN" altLang="en-US" sz="2200" b="0" dirty="0" smtClean="0">
                <a:latin typeface="Helvetica Neue"/>
                <a:ea typeface="Helvetica Neue"/>
                <a:cs typeface="Helvetica Neue"/>
                <a:sym typeface="Helvetica Neue"/>
              </a:rPr>
              <a:t>。</a:t>
            </a:r>
          </a:p>
          <a:p>
            <a:r>
              <a:rPr lang="zh-CN" altLang="en-US" sz="2200" b="0" dirty="0" smtClean="0">
                <a:latin typeface="Helvetica Neue"/>
                <a:ea typeface="Helvetica Neue"/>
                <a:cs typeface="Helvetica Neue"/>
                <a:sym typeface="Helvetica Neue"/>
              </a:rPr>
              <a:t>　　</a:t>
            </a:r>
            <a:endParaRPr lang="en-US" altLang="zh-CN" sz="2200" b="0" dirty="0" smtClean="0">
              <a:latin typeface="Helvetica Neue"/>
              <a:ea typeface="Helvetica Neue"/>
              <a:cs typeface="Helvetica Neue"/>
              <a:sym typeface="Helvetica Neue"/>
            </a:endParaRPr>
          </a:p>
          <a:p>
            <a:r>
              <a:rPr lang="zh-CN" altLang="en-US" sz="2200" b="0" dirty="0" smtClean="0">
                <a:latin typeface="Helvetica Neue"/>
                <a:ea typeface="Helvetica Neue"/>
                <a:cs typeface="Helvetica Neue"/>
                <a:sym typeface="Helvetica Neue"/>
              </a:rPr>
              <a:t>完全搞懂上面的内容似乎还需要一本书的介绍，不过大致了解一下，有助于理解</a:t>
            </a:r>
            <a:r>
              <a:rPr lang="en-US" altLang="zh-CN" sz="2200" b="0" dirty="0" smtClean="0">
                <a:latin typeface="Helvetica Neue"/>
                <a:ea typeface="Helvetica Neue"/>
                <a:cs typeface="Helvetica Neue"/>
                <a:sym typeface="Helvetica Neue"/>
              </a:rPr>
              <a:t>Cipher</a:t>
            </a:r>
            <a:r>
              <a:rPr lang="zh-CN" altLang="en-US" sz="2200" b="0" dirty="0" smtClean="0">
                <a:latin typeface="Helvetica Neue"/>
                <a:ea typeface="Helvetica Neue"/>
                <a:cs typeface="Helvetica Neue"/>
                <a:sym typeface="Helvetica Neue"/>
              </a:rPr>
              <a:t>的名字，比如前面服务器发回给客户端的</a:t>
            </a:r>
            <a:r>
              <a:rPr lang="en-US" altLang="zh-CN" sz="2200" b="0" dirty="0" smtClean="0">
                <a:latin typeface="Helvetica Neue"/>
                <a:ea typeface="Helvetica Neue"/>
                <a:cs typeface="Helvetica Neue"/>
                <a:sym typeface="Helvetica Neue"/>
              </a:rPr>
              <a:t>Cipher</a:t>
            </a:r>
            <a:r>
              <a:rPr lang="zh-CN" altLang="en-US" sz="2200" b="0" dirty="0" smtClean="0">
                <a:latin typeface="Helvetica Neue"/>
                <a:ea typeface="Helvetica Neue"/>
                <a:cs typeface="Helvetica Neue"/>
                <a:sym typeface="Helvetica Neue"/>
              </a:rPr>
              <a:t>，</a:t>
            </a:r>
          </a:p>
          <a:p>
            <a:r>
              <a:rPr lang="zh-CN" altLang="en-US" sz="2200" b="1" dirty="0" smtClean="0">
                <a:latin typeface="Helvetica Neue"/>
                <a:ea typeface="Helvetica Neue"/>
                <a:cs typeface="Helvetica Neue"/>
                <a:sym typeface="Helvetica Neue"/>
              </a:rPr>
              <a:t>　　</a:t>
            </a:r>
            <a:r>
              <a:rPr lang="en-US" altLang="zh-CN" sz="2200" b="1" dirty="0" smtClean="0">
                <a:latin typeface="Helvetica Neue"/>
                <a:ea typeface="Helvetica Neue"/>
                <a:cs typeface="Helvetica Neue"/>
                <a:sym typeface="Helvetica Neue"/>
              </a:rPr>
              <a:t>TLS_ECDHE_RSA_WITH_AES_256_CBC_SHA</a:t>
            </a:r>
            <a:endParaRPr lang="en-US" altLang="zh-CN" sz="2200" b="0" dirty="0" smtClean="0">
              <a:latin typeface="Helvetica Neue"/>
              <a:ea typeface="Helvetica Neue"/>
              <a:cs typeface="Helvetica Neue"/>
              <a:sym typeface="Helvetica Neue"/>
            </a:endParaRPr>
          </a:p>
          <a:p>
            <a:r>
              <a:rPr lang="zh-CN" altLang="en-US" sz="2200" b="0" dirty="0" smtClean="0">
                <a:latin typeface="Helvetica Neue"/>
                <a:ea typeface="Helvetica Neue"/>
                <a:cs typeface="Helvetica Neue"/>
                <a:sym typeface="Helvetica Neue"/>
              </a:rPr>
              <a:t>从其名字可知，它是</a:t>
            </a:r>
          </a:p>
          <a:p>
            <a:r>
              <a:rPr lang="en-US" altLang="zh-CN" sz="2200" b="0" dirty="0" smtClean="0">
                <a:latin typeface="Helvetica Neue"/>
                <a:ea typeface="Helvetica Neue"/>
                <a:cs typeface="Helvetica Neue"/>
                <a:sym typeface="Helvetica Neue"/>
              </a:rPr>
              <a:t>	</a:t>
            </a:r>
            <a:r>
              <a:rPr lang="zh-CN" altLang="en-US" sz="2200" b="0" dirty="0" smtClean="0">
                <a:latin typeface="Helvetica Neue"/>
                <a:ea typeface="Helvetica Neue"/>
                <a:cs typeface="Helvetica Neue"/>
                <a:sym typeface="Helvetica Neue"/>
              </a:rPr>
              <a:t>基于</a:t>
            </a:r>
            <a:r>
              <a:rPr lang="en-US" altLang="zh-CN" sz="2200" b="0" dirty="0" smtClean="0">
                <a:latin typeface="Helvetica Neue"/>
                <a:ea typeface="Helvetica Neue"/>
                <a:cs typeface="Helvetica Neue"/>
                <a:sym typeface="Helvetica Neue"/>
              </a:rPr>
              <a:t>TLS</a:t>
            </a:r>
            <a:r>
              <a:rPr lang="zh-CN" altLang="en-US" sz="2200" b="0" dirty="0" smtClean="0">
                <a:latin typeface="Helvetica Neue"/>
                <a:ea typeface="Helvetica Neue"/>
                <a:cs typeface="Helvetica Neue"/>
                <a:sym typeface="Helvetica Neue"/>
              </a:rPr>
              <a:t>协议的；</a:t>
            </a:r>
          </a:p>
          <a:p>
            <a:r>
              <a:rPr lang="zh-CN" altLang="en-US" sz="2200" b="0" dirty="0" smtClean="0">
                <a:latin typeface="Helvetica Neue"/>
                <a:ea typeface="Helvetica Neue"/>
                <a:cs typeface="Helvetica Neue"/>
                <a:sym typeface="Helvetica Neue"/>
              </a:rPr>
              <a:t>	使用</a:t>
            </a:r>
            <a:r>
              <a:rPr lang="en-US" altLang="zh-CN" sz="2200" b="0" dirty="0" smtClean="0">
                <a:latin typeface="Helvetica Neue"/>
                <a:ea typeface="Helvetica Neue"/>
                <a:cs typeface="Helvetica Neue"/>
                <a:sym typeface="Helvetica Neue"/>
              </a:rPr>
              <a:t>ECDHE</a:t>
            </a:r>
            <a:r>
              <a:rPr lang="zh-CN" altLang="en-US" sz="2200" b="0" dirty="0" smtClean="0">
                <a:latin typeface="Helvetica Neue"/>
                <a:ea typeface="Helvetica Neue"/>
                <a:cs typeface="Helvetica Neue"/>
                <a:sym typeface="Helvetica Neue"/>
              </a:rPr>
              <a:t>、</a:t>
            </a:r>
            <a:r>
              <a:rPr lang="en-US" altLang="zh-CN" sz="2200" b="0" dirty="0" smtClean="0">
                <a:latin typeface="Helvetica Neue"/>
                <a:ea typeface="Helvetica Neue"/>
                <a:cs typeface="Helvetica Neue"/>
                <a:sym typeface="Helvetica Neue"/>
              </a:rPr>
              <a:t>RSA</a:t>
            </a:r>
            <a:r>
              <a:rPr lang="zh-CN" altLang="en-US" sz="2200" b="0" dirty="0" smtClean="0">
                <a:latin typeface="Helvetica Neue"/>
                <a:ea typeface="Helvetica Neue"/>
                <a:cs typeface="Helvetica Neue"/>
                <a:sym typeface="Helvetica Neue"/>
              </a:rPr>
              <a:t>作为密钥交换算法；</a:t>
            </a:r>
          </a:p>
          <a:p>
            <a:r>
              <a:rPr lang="zh-CN" altLang="en-US" sz="2200" b="0" dirty="0" smtClean="0">
                <a:latin typeface="Helvetica Neue"/>
                <a:ea typeface="Helvetica Neue"/>
                <a:cs typeface="Helvetica Neue"/>
                <a:sym typeface="Helvetica Neue"/>
              </a:rPr>
              <a:t>	加密算法是</a:t>
            </a:r>
            <a:r>
              <a:rPr lang="en-US" altLang="zh-CN" sz="2200" b="0" dirty="0" smtClean="0">
                <a:latin typeface="Helvetica Neue"/>
                <a:ea typeface="Helvetica Neue"/>
                <a:cs typeface="Helvetica Neue"/>
                <a:sym typeface="Helvetica Neue"/>
              </a:rPr>
              <a:t>AES</a:t>
            </a:r>
            <a:r>
              <a:rPr lang="zh-CN" altLang="en-US" sz="2200" b="0" dirty="0" smtClean="0">
                <a:latin typeface="Helvetica Neue"/>
                <a:ea typeface="Helvetica Neue"/>
                <a:cs typeface="Helvetica Neue"/>
                <a:sym typeface="Helvetica Neue"/>
              </a:rPr>
              <a:t>（密钥和初始向量的长度都是</a:t>
            </a:r>
            <a:r>
              <a:rPr lang="en-US" altLang="zh-CN" sz="2200" b="0" dirty="0" smtClean="0">
                <a:latin typeface="Helvetica Neue"/>
                <a:ea typeface="Helvetica Neue"/>
                <a:cs typeface="Helvetica Neue"/>
                <a:sym typeface="Helvetica Neue"/>
              </a:rPr>
              <a:t>256</a:t>
            </a:r>
            <a:r>
              <a:rPr lang="zh-CN" altLang="en-US" sz="2200" b="0" dirty="0" smtClean="0">
                <a:latin typeface="Helvetica Neue"/>
                <a:ea typeface="Helvetica Neue"/>
                <a:cs typeface="Helvetica Neue"/>
                <a:sym typeface="Helvetica Neue"/>
              </a:rPr>
              <a:t>），</a:t>
            </a:r>
            <a:r>
              <a:rPr lang="zh-CN" altLang="en-US" sz="2200" dirty="0" smtClean="0">
                <a:latin typeface="Helvetica Neue"/>
                <a:ea typeface="Helvetica Neue"/>
                <a:cs typeface="Helvetica Neue"/>
                <a:sym typeface="Helvetica Neue"/>
              </a:rPr>
              <a:t>但是密钥长度有时只是选择了</a:t>
            </a:r>
            <a:r>
              <a:rPr lang="en-US" altLang="zh-CN" sz="2200" dirty="0" smtClean="0">
                <a:latin typeface="Helvetica Neue"/>
                <a:ea typeface="Helvetica Neue"/>
                <a:cs typeface="Helvetica Neue"/>
                <a:sym typeface="Helvetica Neue"/>
              </a:rPr>
              <a:t>128</a:t>
            </a:r>
            <a:r>
              <a:rPr lang="zh-CN" altLang="en-US" sz="2200" dirty="0" smtClean="0">
                <a:latin typeface="Helvetica Neue"/>
                <a:ea typeface="Helvetica Neue"/>
                <a:cs typeface="Helvetica Neue"/>
                <a:sym typeface="Helvetica Neue"/>
              </a:rPr>
              <a:t>，而不是</a:t>
            </a:r>
            <a:r>
              <a:rPr lang="en-US" altLang="zh-CN" sz="2200" dirty="0" smtClean="0">
                <a:latin typeface="Helvetica Neue"/>
                <a:ea typeface="Helvetica Neue"/>
                <a:cs typeface="Helvetica Neue"/>
                <a:sym typeface="Helvetica Neue"/>
              </a:rPr>
              <a:t>256</a:t>
            </a:r>
            <a:r>
              <a:rPr lang="zh-CN" altLang="en-US" sz="2200" dirty="0" smtClean="0">
                <a:latin typeface="Helvetica Neue"/>
                <a:ea typeface="Helvetica Neue"/>
                <a:cs typeface="Helvetica Neue"/>
                <a:sym typeface="Helvetica Neue"/>
              </a:rPr>
              <a:t>，背后的担忧主要来自于性能</a:t>
            </a:r>
            <a:r>
              <a:rPr lang="en-US" altLang="zh-CN" sz="2200" dirty="0" smtClean="0">
                <a:latin typeface="Helvetica Neue"/>
                <a:ea typeface="Helvetica Neue"/>
                <a:cs typeface="Helvetica Neue"/>
                <a:sym typeface="Helvetica Neue"/>
              </a:rPr>
              <a:t>——</a:t>
            </a:r>
            <a:r>
              <a:rPr lang="zh-CN" altLang="en-US" sz="2200" dirty="0" smtClean="0">
                <a:latin typeface="Helvetica Neue"/>
                <a:ea typeface="Helvetica Neue"/>
                <a:cs typeface="Helvetica Neue"/>
                <a:sym typeface="Helvetica Neue"/>
              </a:rPr>
              <a:t>加密与解密是</a:t>
            </a:r>
            <a:r>
              <a:rPr lang="en-US" altLang="zh-CN" sz="2200" dirty="0" smtClean="0">
                <a:latin typeface="Helvetica Neue"/>
                <a:ea typeface="Helvetica Neue"/>
                <a:cs typeface="Helvetica Neue"/>
                <a:sym typeface="Helvetica Neue"/>
              </a:rPr>
              <a:t>CPU</a:t>
            </a:r>
            <a:r>
              <a:rPr lang="zh-CN" altLang="en-US" sz="2200" dirty="0" smtClean="0">
                <a:latin typeface="Helvetica Neue"/>
                <a:ea typeface="Helvetica Neue"/>
                <a:cs typeface="Helvetica Neue"/>
                <a:sym typeface="Helvetica Neue"/>
              </a:rPr>
              <a:t>密集型操作，过强的</a:t>
            </a:r>
            <a:r>
              <a:rPr lang="en-US" altLang="zh-CN" sz="2200" dirty="0" smtClean="0">
                <a:latin typeface="Helvetica Neue"/>
                <a:ea typeface="Helvetica Neue"/>
                <a:cs typeface="Helvetica Neue"/>
                <a:sym typeface="Helvetica Neue"/>
              </a:rPr>
              <a:t>Cipher</a:t>
            </a:r>
            <a:r>
              <a:rPr lang="zh-CN" altLang="en-US" sz="2200" dirty="0" smtClean="0">
                <a:latin typeface="Helvetica Neue"/>
                <a:ea typeface="Helvetica Neue"/>
                <a:cs typeface="Helvetica Neue"/>
                <a:sym typeface="Helvetica Neue"/>
              </a:rPr>
              <a:t>会带来性能问题。</a:t>
            </a:r>
            <a:endParaRPr lang="en-US" altLang="zh-CN" sz="2200" b="0" dirty="0" smtClean="0">
              <a:latin typeface="Helvetica Neue"/>
              <a:ea typeface="Helvetica Neue"/>
              <a:cs typeface="Helvetica Neue"/>
              <a:sym typeface="Helvetica Neue"/>
            </a:endParaRPr>
          </a:p>
          <a:p>
            <a:r>
              <a:rPr lang="zh-CN" altLang="en-US" sz="2200" b="0" dirty="0" smtClean="0">
                <a:latin typeface="Helvetica Neue"/>
                <a:ea typeface="Helvetica Neue"/>
                <a:cs typeface="Helvetica Neue"/>
                <a:sym typeface="Helvetica Neue"/>
              </a:rPr>
              <a:t>	</a:t>
            </a:r>
            <a:r>
              <a:rPr lang="en-US" altLang="zh-CN" sz="2200" b="0" dirty="0" smtClean="0">
                <a:latin typeface="Helvetica Neue"/>
                <a:ea typeface="Helvetica Neue"/>
                <a:cs typeface="Helvetica Neue"/>
                <a:sym typeface="Helvetica Neue"/>
              </a:rPr>
              <a:t>MAC</a:t>
            </a:r>
            <a:r>
              <a:rPr lang="zh-CN" altLang="en-US" sz="2200" b="0" dirty="0" smtClean="0">
                <a:latin typeface="Helvetica Neue"/>
                <a:ea typeface="Helvetica Neue"/>
                <a:cs typeface="Helvetica Neue"/>
                <a:sym typeface="Helvetica Neue"/>
              </a:rPr>
              <a:t>算法（这里就是哈希算法）是</a:t>
            </a:r>
            <a:r>
              <a:rPr lang="en-US" altLang="zh-CN" sz="2200" b="0" dirty="0" smtClean="0">
                <a:latin typeface="Helvetica Neue"/>
                <a:ea typeface="Helvetica Neue"/>
                <a:cs typeface="Helvetica Neue"/>
                <a:sym typeface="Helvetica Neue"/>
              </a:rPr>
              <a:t>SHA</a:t>
            </a:r>
            <a:r>
              <a:rPr lang="zh-CN" altLang="en-US" sz="2200" b="0" dirty="0" smtClean="0">
                <a:latin typeface="Helvetica Neue"/>
                <a:ea typeface="Helvetica Neue"/>
                <a:cs typeface="Helvetica Neue"/>
                <a:sym typeface="Helvetica Neue"/>
              </a:rPr>
              <a:t>。</a:t>
            </a:r>
          </a:p>
          <a:p>
            <a:r>
              <a:rPr lang="zh-CN" altLang="en-US" sz="2200" b="0" dirty="0" smtClean="0">
                <a:latin typeface="Helvetica Neue"/>
                <a:ea typeface="Helvetica Neue"/>
                <a:cs typeface="Helvetica Neue"/>
                <a:sym typeface="Helvetica Neue"/>
              </a:rPr>
              <a:t>　　熟悉了</a:t>
            </a:r>
            <a:r>
              <a:rPr lang="en-US" altLang="zh-CN" sz="2200" b="0" dirty="0" smtClean="0">
                <a:latin typeface="Helvetica Neue"/>
                <a:ea typeface="Helvetica Neue"/>
                <a:cs typeface="Helvetica Neue"/>
                <a:sym typeface="Helvetica Neue"/>
              </a:rPr>
              <a:t>Cipher</a:t>
            </a:r>
            <a:r>
              <a:rPr lang="zh-CN" altLang="en-US" sz="2200" b="0" dirty="0" smtClean="0">
                <a:latin typeface="Helvetica Neue"/>
                <a:ea typeface="Helvetica Neue"/>
                <a:cs typeface="Helvetica Neue"/>
                <a:sym typeface="Helvetica Neue"/>
              </a:rPr>
              <a:t>名字背后的含义后，让我们看看像</a:t>
            </a:r>
            <a:r>
              <a:rPr lang="en-US" altLang="zh-CN" sz="2200" b="0" dirty="0" smtClean="0">
                <a:latin typeface="Helvetica Neue"/>
                <a:ea typeface="Helvetica Neue"/>
                <a:cs typeface="Helvetica Neue"/>
                <a:sym typeface="Helvetica Neue"/>
              </a:rPr>
              <a:t>IIS</a:t>
            </a:r>
            <a:r>
              <a:rPr lang="zh-CN" altLang="en-US" sz="2200" b="0" dirty="0" smtClean="0">
                <a:latin typeface="Helvetica Neue"/>
                <a:ea typeface="Helvetica Neue"/>
                <a:cs typeface="Helvetica Neue"/>
                <a:sym typeface="Helvetica Neue"/>
              </a:rPr>
              <a:t>这样的</a:t>
            </a:r>
            <a:r>
              <a:rPr lang="en-US" altLang="zh-CN" sz="2200" b="0" dirty="0" smtClean="0">
                <a:latin typeface="Helvetica Neue"/>
                <a:ea typeface="Helvetica Neue"/>
                <a:cs typeface="Helvetica Neue"/>
                <a:sym typeface="Helvetica Neue"/>
              </a:rPr>
              <a:t>Web</a:t>
            </a:r>
            <a:r>
              <a:rPr lang="zh-CN" altLang="en-US" sz="2200" b="0" dirty="0" smtClean="0">
                <a:latin typeface="Helvetica Neue"/>
                <a:ea typeface="Helvetica Neue"/>
                <a:cs typeface="Helvetica Neue"/>
                <a:sym typeface="Helvetica Neue"/>
              </a:rPr>
              <a:t>服务器如何选择一个密钥算法呢？假如浏览器发来的密钥算法套件为</a:t>
            </a:r>
            <a:r>
              <a:rPr lang="en-US" altLang="zh-CN" sz="2200" b="0" dirty="0" smtClean="0">
                <a:latin typeface="Helvetica Neue"/>
                <a:ea typeface="Helvetica Neue"/>
                <a:cs typeface="Helvetica Neue"/>
                <a:sym typeface="Helvetica Neue"/>
              </a:rPr>
              <a:t>[C1, C2, C3]</a:t>
            </a:r>
            <a:r>
              <a:rPr lang="zh-CN" altLang="en-US" sz="2200" b="0" dirty="0" smtClean="0">
                <a:latin typeface="Helvetica Neue"/>
                <a:ea typeface="Helvetica Neue"/>
                <a:cs typeface="Helvetica Neue"/>
                <a:sym typeface="Helvetica Neue"/>
              </a:rPr>
              <a:t>，而</a:t>
            </a:r>
            <a:r>
              <a:rPr lang="en-US" altLang="zh-CN" sz="2200" b="0" dirty="0" smtClean="0">
                <a:latin typeface="Helvetica Neue"/>
                <a:ea typeface="Helvetica Neue"/>
                <a:cs typeface="Helvetica Neue"/>
                <a:sym typeface="Helvetica Neue"/>
              </a:rPr>
              <a:t>Windows Server</a:t>
            </a:r>
            <a:r>
              <a:rPr lang="zh-CN" altLang="en-US" sz="2200" b="0" dirty="0" smtClean="0">
                <a:latin typeface="Helvetica Neue"/>
                <a:ea typeface="Helvetica Neue"/>
                <a:cs typeface="Helvetica Neue"/>
                <a:sym typeface="Helvetica Neue"/>
              </a:rPr>
              <a:t>支持的套件为</a:t>
            </a:r>
            <a:r>
              <a:rPr lang="en-US" altLang="zh-CN" sz="2200" b="0" dirty="0" smtClean="0">
                <a:latin typeface="Helvetica Neue"/>
                <a:ea typeface="Helvetica Neue"/>
                <a:cs typeface="Helvetica Neue"/>
                <a:sym typeface="Helvetica Neue"/>
              </a:rPr>
              <a:t>[C4, C2, C1, C3]</a:t>
            </a:r>
            <a:r>
              <a:rPr lang="zh-CN" altLang="en-US" sz="2200" b="0" dirty="0" smtClean="0">
                <a:latin typeface="Helvetica Neue"/>
                <a:ea typeface="Helvetica Neue"/>
                <a:cs typeface="Helvetica Neue"/>
                <a:sym typeface="Helvetica Neue"/>
              </a:rPr>
              <a:t>时，</a:t>
            </a:r>
            <a:r>
              <a:rPr lang="en-US" altLang="zh-CN" sz="2200" b="0" dirty="0" smtClean="0">
                <a:latin typeface="Helvetica Neue"/>
                <a:ea typeface="Helvetica Neue"/>
                <a:cs typeface="Helvetica Neue"/>
                <a:sym typeface="Helvetica Neue"/>
              </a:rPr>
              <a:t>C1</a:t>
            </a:r>
            <a:r>
              <a:rPr lang="zh-CN" altLang="en-US" sz="2200" b="0" dirty="0" smtClean="0">
                <a:latin typeface="Helvetica Neue"/>
                <a:ea typeface="Helvetica Neue"/>
                <a:cs typeface="Helvetica Neue"/>
                <a:sym typeface="Helvetica Neue"/>
              </a:rPr>
              <a:t>和</a:t>
            </a:r>
            <a:r>
              <a:rPr lang="en-US" altLang="zh-CN" sz="2200" b="0" dirty="0" smtClean="0">
                <a:latin typeface="Helvetica Neue"/>
                <a:ea typeface="Helvetica Neue"/>
                <a:cs typeface="Helvetica Neue"/>
                <a:sym typeface="Helvetica Neue"/>
              </a:rPr>
              <a:t>C2</a:t>
            </a:r>
            <a:r>
              <a:rPr lang="zh-CN" altLang="en-US" sz="2200" b="0" dirty="0" smtClean="0">
                <a:latin typeface="Helvetica Neue"/>
                <a:ea typeface="Helvetica Neue"/>
                <a:cs typeface="Helvetica Neue"/>
                <a:sym typeface="Helvetica Neue"/>
              </a:rPr>
              <a:t>都是同时被双方支持的算法，</a:t>
            </a:r>
            <a:r>
              <a:rPr lang="en-US" altLang="zh-CN" sz="2200" b="0" dirty="0" smtClean="0">
                <a:latin typeface="Helvetica Neue"/>
                <a:ea typeface="Helvetica Neue"/>
                <a:cs typeface="Helvetica Neue"/>
                <a:sym typeface="Helvetica Neue"/>
              </a:rPr>
              <a:t>IIS</a:t>
            </a:r>
            <a:r>
              <a:rPr lang="zh-CN" altLang="en-US" sz="2200" b="0" dirty="0" smtClean="0">
                <a:latin typeface="Helvetica Neue"/>
                <a:ea typeface="Helvetica Neue"/>
                <a:cs typeface="Helvetica Neue"/>
                <a:sym typeface="Helvetica Neue"/>
              </a:rPr>
              <a:t>是优先返回</a:t>
            </a:r>
            <a:r>
              <a:rPr lang="en-US" altLang="zh-CN" sz="2200" b="0" dirty="0" smtClean="0">
                <a:latin typeface="Helvetica Neue"/>
                <a:ea typeface="Helvetica Neue"/>
                <a:cs typeface="Helvetica Neue"/>
                <a:sym typeface="Helvetica Neue"/>
              </a:rPr>
              <a:t>C1</a:t>
            </a:r>
            <a:r>
              <a:rPr lang="zh-CN" altLang="en-US" sz="2200" b="0" dirty="0" smtClean="0">
                <a:latin typeface="Helvetica Neue"/>
                <a:ea typeface="Helvetica Neue"/>
                <a:cs typeface="Helvetica Neue"/>
                <a:sym typeface="Helvetica Neue"/>
              </a:rPr>
              <a:t>，还是</a:t>
            </a:r>
            <a:r>
              <a:rPr lang="en-US" altLang="zh-CN" sz="2200" b="0" dirty="0" smtClean="0">
                <a:latin typeface="Helvetica Neue"/>
                <a:ea typeface="Helvetica Neue"/>
                <a:cs typeface="Helvetica Neue"/>
                <a:sym typeface="Helvetica Neue"/>
              </a:rPr>
              <a:t>C2</a:t>
            </a:r>
            <a:r>
              <a:rPr lang="zh-CN" altLang="en-US" sz="2200" b="0" dirty="0" smtClean="0">
                <a:latin typeface="Helvetica Neue"/>
                <a:ea typeface="Helvetica Neue"/>
                <a:cs typeface="Helvetica Neue"/>
                <a:sym typeface="Helvetica Neue"/>
              </a:rPr>
              <a:t>呢？</a:t>
            </a:r>
            <a:r>
              <a:rPr lang="zh-CN" altLang="en-US" sz="2200" b="1" dirty="0" smtClean="0">
                <a:latin typeface="Helvetica Neue"/>
                <a:ea typeface="Helvetica Neue"/>
                <a:cs typeface="Helvetica Neue"/>
                <a:sym typeface="Helvetica Neue"/>
              </a:rPr>
              <a:t>答案是</a:t>
            </a:r>
            <a:r>
              <a:rPr lang="en-US" altLang="zh-CN" sz="2200" b="1" dirty="0" smtClean="0">
                <a:latin typeface="Helvetica Neue"/>
                <a:ea typeface="Helvetica Neue"/>
                <a:cs typeface="Helvetica Neue"/>
                <a:sym typeface="Helvetica Neue"/>
              </a:rPr>
              <a:t>C2</a:t>
            </a:r>
            <a:r>
              <a:rPr lang="zh-CN" altLang="en-US" sz="2200" b="0" dirty="0" smtClean="0">
                <a:latin typeface="Helvetica Neue"/>
                <a:ea typeface="Helvetica Neue"/>
                <a:cs typeface="Helvetica Neue"/>
                <a:sym typeface="Helvetica Neue"/>
              </a:rPr>
              <a:t>。</a:t>
            </a:r>
            <a:r>
              <a:rPr lang="en-US" altLang="zh-CN" sz="2200" b="0" dirty="0" smtClean="0">
                <a:latin typeface="Helvetica Neue"/>
                <a:ea typeface="Helvetica Neue"/>
                <a:cs typeface="Helvetica Neue"/>
                <a:sym typeface="Helvetica Neue"/>
              </a:rPr>
              <a:t>IIS</a:t>
            </a:r>
            <a:r>
              <a:rPr lang="zh-CN" altLang="en-US" sz="2200" b="0" dirty="0" smtClean="0">
                <a:latin typeface="Helvetica Neue"/>
                <a:ea typeface="Helvetica Neue"/>
                <a:cs typeface="Helvetica Neue"/>
                <a:sym typeface="Helvetica Neue"/>
              </a:rPr>
              <a:t>会遍历服务器的密钥算法套件，取出第一个</a:t>
            </a:r>
            <a:r>
              <a:rPr lang="en-US" altLang="zh-CN" sz="2200" b="0" dirty="0" smtClean="0">
                <a:latin typeface="Helvetica Neue"/>
                <a:ea typeface="Helvetica Neue"/>
                <a:cs typeface="Helvetica Neue"/>
                <a:sym typeface="Helvetica Neue"/>
              </a:rPr>
              <a:t>C4</a:t>
            </a:r>
            <a:r>
              <a:rPr lang="zh-CN" altLang="en-US" sz="2200" b="0" dirty="0" smtClean="0">
                <a:latin typeface="Helvetica Neue"/>
                <a:ea typeface="Helvetica Neue"/>
                <a:cs typeface="Helvetica Neue"/>
                <a:sym typeface="Helvetica Neue"/>
              </a:rPr>
              <a:t>，发现浏览器并不支持；接下来取第二个</a:t>
            </a:r>
            <a:r>
              <a:rPr lang="en-US" altLang="zh-CN" sz="2200" b="0" dirty="0" smtClean="0">
                <a:latin typeface="Helvetica Neue"/>
                <a:ea typeface="Helvetica Neue"/>
                <a:cs typeface="Helvetica Neue"/>
                <a:sym typeface="Helvetica Neue"/>
              </a:rPr>
              <a:t>C2</a:t>
            </a:r>
            <a:r>
              <a:rPr lang="zh-CN" altLang="en-US" sz="2200" b="0" dirty="0" smtClean="0">
                <a:latin typeface="Helvetica Neue"/>
                <a:ea typeface="Helvetica Neue"/>
                <a:cs typeface="Helvetica Neue"/>
                <a:sym typeface="Helvetica Neue"/>
              </a:rPr>
              <a:t>，这个被浏览器支持！于是，</a:t>
            </a:r>
            <a:r>
              <a:rPr lang="en-US" altLang="zh-CN" sz="2200" b="0" dirty="0" smtClean="0">
                <a:latin typeface="Helvetica Neue"/>
                <a:ea typeface="Helvetica Neue"/>
                <a:cs typeface="Helvetica Neue"/>
                <a:sym typeface="Helvetica Neue"/>
              </a:rPr>
              <a:t>IIS</a:t>
            </a:r>
            <a:r>
              <a:rPr lang="zh-CN" altLang="en-US" sz="2200" b="0" dirty="0" smtClean="0">
                <a:latin typeface="Helvetica Neue"/>
                <a:ea typeface="Helvetica Neue"/>
                <a:cs typeface="Helvetica Neue"/>
                <a:sym typeface="Helvetica Neue"/>
              </a:rPr>
              <a:t>选择了</a:t>
            </a:r>
            <a:r>
              <a:rPr lang="en-US" altLang="zh-CN" sz="2200" b="0" dirty="0" smtClean="0">
                <a:latin typeface="Helvetica Neue"/>
                <a:ea typeface="Helvetica Neue"/>
                <a:cs typeface="Helvetica Neue"/>
                <a:sym typeface="Helvetica Neue"/>
              </a:rPr>
              <a:t>C2</a:t>
            </a:r>
            <a:r>
              <a:rPr lang="zh-CN" altLang="en-US" sz="2200" b="0" dirty="0" smtClean="0">
                <a:latin typeface="Helvetica Neue"/>
                <a:ea typeface="Helvetica Neue"/>
                <a:cs typeface="Helvetica Neue"/>
                <a:sym typeface="Helvetica Neue"/>
              </a:rPr>
              <a:t>算法，并将它包含在一个“</a:t>
            </a:r>
            <a:r>
              <a:rPr lang="en-US" altLang="zh-CN" sz="2200" b="0" dirty="0" err="1" smtClean="0">
                <a:latin typeface="Helvetica Neue"/>
                <a:ea typeface="Helvetica Neue"/>
                <a:cs typeface="Helvetica Neue"/>
                <a:sym typeface="Helvetica Neue"/>
              </a:rPr>
              <a:t>ServerHello</a:t>
            </a:r>
            <a:r>
              <a:rPr lang="en-US" altLang="zh-CN" sz="2200" b="0" dirty="0" smtClean="0">
                <a:latin typeface="Helvetica Neue"/>
                <a:ea typeface="Helvetica Neue"/>
                <a:cs typeface="Helvetica Neue"/>
                <a:sym typeface="Helvetica Neue"/>
              </a:rPr>
              <a:t>”</a:t>
            </a:r>
            <a:r>
              <a:rPr lang="zh-CN" altLang="en-US" sz="2200" b="0" dirty="0" smtClean="0">
                <a:latin typeface="Helvetica Neue"/>
                <a:ea typeface="Helvetica Neue"/>
                <a:cs typeface="Helvetica Neue"/>
                <a:sym typeface="Helvetica Neue"/>
              </a:rPr>
              <a:t>握手协议中，发回给客户端。</a:t>
            </a:r>
            <a:endParaRPr kumimoji="1" lang="zh-CN" altLang="en-US" dirty="0"/>
          </a:p>
        </p:txBody>
      </p:sp>
    </p:spTree>
    <p:extLst>
      <p:ext uri="{BB962C8B-B14F-4D97-AF65-F5344CB8AC3E}">
        <p14:creationId xmlns:p14="http://schemas.microsoft.com/office/powerpoint/2010/main" val="1443227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200" dirty="0" smtClean="0">
                <a:latin typeface="Helvetica Neue"/>
                <a:ea typeface="Helvetica Neue"/>
                <a:cs typeface="Helvetica Neue"/>
                <a:sym typeface="Helvetica Neue"/>
              </a:rPr>
              <a:t>证书锁定尽管带了较高的安全性，但是这种安全性的提高却牺牲了灵活性。一旦当证书发生变化时，我们的客户端也必须随之升级，除此之外，我们的服务端不得不为了兼容以前的客户端而做出一些妥协或者说直接停用以前的客户端，这对开发者和用户来说并不是那么的友好。但实际上，极少情况下我们才会变动证书。因此，如果产品安全性要求比较高还是启动证书锁定吧。</a:t>
            </a:r>
            <a:endParaRPr lang="en-US" altLang="zh-CN" sz="2200" dirty="0" smtClean="0">
              <a:latin typeface="Helvetica Neue"/>
              <a:ea typeface="Helvetica Neue"/>
              <a:cs typeface="Helvetica Neue"/>
              <a:sym typeface="Helvetica Neue"/>
            </a:endParaRPr>
          </a:p>
          <a:p>
            <a:endParaRPr kumimoji="1" lang="en-US" altLang="zh-CN" sz="2200" dirty="0" smtClean="0">
              <a:latin typeface="Helvetica Neue"/>
              <a:ea typeface="Helvetica Neue"/>
              <a:cs typeface="Helvetica Neue"/>
              <a:sym typeface="Helvetica Neue"/>
            </a:endParaRPr>
          </a:p>
          <a:p>
            <a:r>
              <a:rPr kumimoji="1" lang="en-US" altLang="zh-CN" sz="2200" dirty="0" smtClean="0">
                <a:latin typeface="Helvetica Neue"/>
                <a:ea typeface="Helvetica Neue"/>
                <a:cs typeface="Helvetica Neue"/>
                <a:sym typeface="Helvetica Neue"/>
              </a:rPr>
              <a:t>SRCA</a:t>
            </a:r>
            <a:r>
              <a:rPr kumimoji="1" lang="zh-CN" altLang="en-US" sz="2200" dirty="0" smtClean="0">
                <a:latin typeface="Helvetica Neue"/>
                <a:ea typeface="Helvetica Neue"/>
                <a:cs typeface="Helvetica Neue"/>
                <a:sym typeface="Helvetica Neue"/>
              </a:rPr>
              <a:t>，</a:t>
            </a:r>
            <a:r>
              <a:rPr kumimoji="1" lang="en-US" altLang="zh-CN" sz="2200" dirty="0" smtClean="0">
                <a:latin typeface="Helvetica Neue"/>
                <a:ea typeface="Helvetica Neue"/>
                <a:cs typeface="Helvetica Neue"/>
                <a:sym typeface="Helvetica Neue"/>
              </a:rPr>
              <a:t>12306</a:t>
            </a:r>
            <a:r>
              <a:rPr kumimoji="1" lang="zh-CN" altLang="en-US" sz="2200" dirty="0" smtClean="0">
                <a:latin typeface="Helvetica Neue"/>
                <a:ea typeface="Helvetica Neue"/>
                <a:cs typeface="Helvetica Neue"/>
                <a:sym typeface="Helvetica Neue"/>
              </a:rPr>
              <a:t>证书，</a:t>
            </a:r>
            <a:r>
              <a:rPr lang="zh-CN" altLang="en-US" sz="2200" b="0" i="0" dirty="0" smtClean="0">
                <a:effectLst/>
                <a:latin typeface="Helvetica Neue"/>
                <a:ea typeface="Helvetica Neue"/>
                <a:cs typeface="Helvetica Neue"/>
                <a:sym typeface="Helvetica Neue"/>
              </a:rPr>
              <a:t>中铁数字证书认证中心（</a:t>
            </a:r>
            <a:r>
              <a:rPr lang="en-US" altLang="zh-CN" sz="2200" b="0" i="0" dirty="0" err="1" smtClean="0">
                <a:effectLst/>
                <a:latin typeface="Helvetica Neue"/>
                <a:ea typeface="Helvetica Neue"/>
                <a:cs typeface="Helvetica Neue"/>
                <a:sym typeface="Helvetica Neue"/>
              </a:rPr>
              <a:t>Sinorail</a:t>
            </a:r>
            <a:r>
              <a:rPr lang="en-US" altLang="zh-CN" sz="2200" b="0" i="0" dirty="0" smtClean="0">
                <a:effectLst/>
                <a:latin typeface="Helvetica Neue"/>
                <a:ea typeface="Helvetica Neue"/>
                <a:cs typeface="Helvetica Neue"/>
                <a:sym typeface="Helvetica Neue"/>
              </a:rPr>
              <a:t> Certification Authority</a:t>
            </a:r>
            <a:r>
              <a:rPr lang="zh-CN" altLang="en-US" sz="2200" b="0" i="0" dirty="0" smtClean="0">
                <a:effectLst/>
                <a:latin typeface="Helvetica Neue"/>
                <a:ea typeface="Helvetica Neue"/>
                <a:cs typeface="Helvetica Neue"/>
                <a:sym typeface="Helvetica Neue"/>
              </a:rPr>
              <a:t>，简称“</a:t>
            </a:r>
            <a:r>
              <a:rPr lang="en-US" altLang="zh-CN" sz="2200" b="0" i="0" dirty="0" smtClean="0">
                <a:effectLst/>
                <a:latin typeface="Helvetica Neue"/>
                <a:ea typeface="Helvetica Neue"/>
                <a:cs typeface="Helvetica Neue"/>
                <a:sym typeface="Helvetica Neue"/>
              </a:rPr>
              <a:t>SRCA”</a:t>
            </a:r>
            <a:r>
              <a:rPr lang="zh-CN" altLang="en-US" sz="2200" b="0" i="0" dirty="0" smtClean="0">
                <a:effectLst/>
                <a:latin typeface="Helvetica Neue"/>
                <a:ea typeface="Helvetica Neue"/>
                <a:cs typeface="Helvetica Neue"/>
                <a:sym typeface="Helvetica Neue"/>
              </a:rPr>
              <a:t>）成立于</a:t>
            </a:r>
            <a:r>
              <a:rPr lang="en-US" altLang="zh-CN" sz="2200" b="0" i="0" dirty="0" smtClean="0">
                <a:effectLst/>
                <a:latin typeface="Helvetica Neue"/>
                <a:ea typeface="Helvetica Neue"/>
                <a:cs typeface="Helvetica Neue"/>
                <a:sym typeface="Helvetica Neue"/>
              </a:rPr>
              <a:t>2003</a:t>
            </a:r>
            <a:r>
              <a:rPr lang="zh-CN" altLang="en-US" sz="2200" b="0" i="0" dirty="0" smtClean="0">
                <a:effectLst/>
                <a:latin typeface="Helvetica Neue"/>
                <a:ea typeface="Helvetica Neue"/>
                <a:cs typeface="Helvetica Neue"/>
                <a:sym typeface="Helvetica Neue"/>
              </a:rPr>
              <a:t>年，主要提供电子认证服务、电子认证产品及一体化的电子认证解决方案。</a:t>
            </a:r>
            <a:endParaRPr kumimoji="1" lang="zh-CN" altLang="en-US" dirty="0"/>
          </a:p>
        </p:txBody>
      </p:sp>
    </p:spTree>
    <p:extLst>
      <p:ext uri="{BB962C8B-B14F-4D97-AF65-F5344CB8AC3E}">
        <p14:creationId xmlns:p14="http://schemas.microsoft.com/office/powerpoint/2010/main" val="490900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200" dirty="0" smtClean="0">
                <a:latin typeface="Helvetica Neue"/>
                <a:ea typeface="Helvetica Neue"/>
                <a:cs typeface="Helvetica Neue"/>
                <a:sym typeface="Helvetica Neue"/>
              </a:rPr>
              <a:t>看起来好像解决了我们的问题，实则带来更大的危害。此时，虽然能建立</a:t>
            </a:r>
            <a:r>
              <a:rPr lang="en-US" altLang="zh-CN" sz="2200" dirty="0" smtClean="0">
                <a:latin typeface="Helvetica Neue"/>
                <a:ea typeface="Helvetica Neue"/>
                <a:cs typeface="Helvetica Neue"/>
                <a:sym typeface="Helvetica Neue"/>
              </a:rPr>
              <a:t>HTTPS</a:t>
            </a:r>
            <a:r>
              <a:rPr lang="zh-CN" altLang="en-US" sz="2200" dirty="0" smtClean="0">
                <a:latin typeface="Helvetica Neue"/>
                <a:ea typeface="Helvetica Neue"/>
                <a:cs typeface="Helvetica Neue"/>
                <a:sym typeface="Helvetica Neue"/>
              </a:rPr>
              <a:t>连接，但是无形之中间人攻击打开了一道门。此时，黑客完全可以拦截到我们的</a:t>
            </a:r>
            <a:r>
              <a:rPr lang="en-US" altLang="zh-CN" sz="2200" dirty="0" smtClean="0">
                <a:latin typeface="Helvetica Neue"/>
                <a:ea typeface="Helvetica Neue"/>
                <a:cs typeface="Helvetica Neue"/>
                <a:sym typeface="Helvetica Neue"/>
              </a:rPr>
              <a:t>HTTPS</a:t>
            </a:r>
            <a:r>
              <a:rPr lang="zh-CN" altLang="en-US" sz="2200" dirty="0" smtClean="0">
                <a:latin typeface="Helvetica Neue"/>
                <a:ea typeface="Helvetica Neue"/>
                <a:cs typeface="Helvetica Neue"/>
                <a:sym typeface="Helvetica Neue"/>
              </a:rPr>
              <a:t>请求，然后用伪造的证书冒充真正服务端的数字证书，由于客户端不对证书做验证（也就没法判断服务端到底是正常的还是伪造的），这样客户端就会和黑客的服务器建立连接。这就相当于你以为你对的对面是个美女，却没有想到已经被掉包了，想想“狸猫换太子”就明白了。</a:t>
            </a:r>
            <a:endParaRPr kumimoji="1" lang="zh-CN" altLang="en-US" dirty="0"/>
          </a:p>
        </p:txBody>
      </p:sp>
    </p:spTree>
    <p:extLst>
      <p:ext uri="{BB962C8B-B14F-4D97-AF65-F5344CB8AC3E}">
        <p14:creationId xmlns:p14="http://schemas.microsoft.com/office/powerpoint/2010/main" val="1725626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200" dirty="0" smtClean="0">
                <a:latin typeface="Helvetica Neue"/>
                <a:ea typeface="Helvetica Neue"/>
                <a:cs typeface="Helvetica Neue"/>
                <a:sym typeface="Helvetica Neue"/>
              </a:rPr>
              <a:t>1.</a:t>
            </a:r>
            <a:r>
              <a:rPr lang="zh-CN" altLang="en-US" sz="2200" dirty="0" smtClean="0">
                <a:latin typeface="Helvetica Neue"/>
                <a:ea typeface="Helvetica Neue"/>
                <a:cs typeface="Helvetica Neue"/>
                <a:sym typeface="Helvetica Neue"/>
              </a:rPr>
              <a:t>证书费用以及更新维护。大家觉得申请证书很麻烦，证书也很贵，可是证书其实一点都不贵，便宜的一年几十块钱，最多也就几百。而且现在也有了免费的证书机构，比如著名的 </a:t>
            </a:r>
            <a:r>
              <a:rPr lang="en-US" altLang="zh-CN" sz="2200" dirty="0" err="1" smtClean="0">
                <a:latin typeface="Helvetica Neue"/>
                <a:ea typeface="Helvetica Neue"/>
                <a:cs typeface="Helvetica Neue"/>
                <a:sym typeface="Helvetica Neue"/>
              </a:rPr>
              <a:t>mozilla</a:t>
            </a:r>
            <a:r>
              <a:rPr lang="en-US" altLang="zh-CN" sz="2200" dirty="0" smtClean="0">
                <a:latin typeface="Helvetica Neue"/>
                <a:ea typeface="Helvetica Neue"/>
                <a:cs typeface="Helvetica Neue"/>
                <a:sym typeface="Helvetica Neue"/>
              </a:rPr>
              <a:t> </a:t>
            </a:r>
            <a:r>
              <a:rPr lang="zh-CN" altLang="en-US" sz="2200" dirty="0" smtClean="0">
                <a:latin typeface="Helvetica Neue"/>
                <a:ea typeface="Helvetica Neue"/>
                <a:cs typeface="Helvetica Neue"/>
                <a:sym typeface="Helvetica Neue"/>
              </a:rPr>
              <a:t>发起的免费证书项目：</a:t>
            </a:r>
            <a:r>
              <a:rPr lang="en-US" altLang="zh-CN" sz="2200" dirty="0" smtClean="0">
                <a:latin typeface="Helvetica Neue"/>
                <a:ea typeface="Helvetica Neue"/>
                <a:cs typeface="Helvetica Neue"/>
                <a:sym typeface="Helvetica Neue"/>
              </a:rPr>
              <a:t>let’s encrypt</a:t>
            </a:r>
            <a:r>
              <a:rPr lang="zh-CN" altLang="en-US" sz="2200" dirty="0" smtClean="0">
                <a:latin typeface="Helvetica Neue"/>
                <a:ea typeface="Helvetica Neue"/>
                <a:cs typeface="Helvetica Neue"/>
                <a:sym typeface="Helvetica Neue"/>
              </a:rPr>
              <a:t>（</a:t>
            </a:r>
            <a:r>
              <a:rPr lang="en-US" altLang="zh-CN" sz="2200" dirty="0" smtClean="0">
                <a:latin typeface="Helvetica Neue"/>
                <a:ea typeface="Helvetica Neue"/>
                <a:cs typeface="Helvetica Neue"/>
                <a:sym typeface="Helvetica Neue"/>
              </a:rPr>
              <a:t>https://</a:t>
            </a:r>
            <a:r>
              <a:rPr lang="en-US" altLang="zh-CN" sz="2200" dirty="0" err="1" smtClean="0">
                <a:latin typeface="Helvetica Neue"/>
                <a:ea typeface="Helvetica Neue"/>
                <a:cs typeface="Helvetica Neue"/>
                <a:sym typeface="Helvetica Neue"/>
              </a:rPr>
              <a:t>letsencrypt.org</a:t>
            </a:r>
            <a:r>
              <a:rPr lang="en-US" altLang="zh-CN" sz="2200" dirty="0" smtClean="0">
                <a:latin typeface="Helvetica Neue"/>
                <a:ea typeface="Helvetica Neue"/>
                <a:cs typeface="Helvetica Neue"/>
                <a:sym typeface="Helvetica Neue"/>
              </a:rPr>
              <a:t>/</a:t>
            </a:r>
            <a:r>
              <a:rPr lang="zh-CN" altLang="en-US" sz="2200" dirty="0" smtClean="0">
                <a:latin typeface="Helvetica Neue"/>
                <a:ea typeface="Helvetica Neue"/>
                <a:cs typeface="Helvetica Neue"/>
                <a:sym typeface="Helvetica Neue"/>
              </a:rPr>
              <a:t>）就支持免费证书安装和自动更新。</a:t>
            </a:r>
            <a:endParaRPr lang="en-US" altLang="zh-CN" sz="2200" dirty="0" smtClean="0">
              <a:latin typeface="Helvetica Neue"/>
              <a:ea typeface="Helvetica Neue"/>
              <a:cs typeface="Helvetica Neue"/>
              <a:sym typeface="Helvetica Neue"/>
            </a:endParaRPr>
          </a:p>
          <a:p>
            <a:r>
              <a:rPr lang="en-US" altLang="zh-CN" sz="2200" dirty="0" smtClean="0">
                <a:latin typeface="Helvetica Neue"/>
                <a:ea typeface="Helvetica Neue"/>
                <a:cs typeface="Helvetica Neue"/>
                <a:sym typeface="Helvetica Neue"/>
              </a:rPr>
              <a:t>2.HTTPS </a:t>
            </a:r>
            <a:r>
              <a:rPr lang="zh-CN" altLang="en-US" sz="2200" dirty="0" smtClean="0">
                <a:latin typeface="Helvetica Neue"/>
                <a:ea typeface="Helvetica Neue"/>
                <a:cs typeface="Helvetica Neue"/>
                <a:sym typeface="Helvetica Neue"/>
              </a:rPr>
              <a:t>降低用户访问速度。</a:t>
            </a:r>
            <a:r>
              <a:rPr lang="en-US" altLang="zh-CN" sz="2200" dirty="0" smtClean="0">
                <a:latin typeface="Helvetica Neue"/>
                <a:ea typeface="Helvetica Neue"/>
                <a:cs typeface="Helvetica Neue"/>
                <a:sym typeface="Helvetica Neue"/>
              </a:rPr>
              <a:t>HTTPS </a:t>
            </a:r>
            <a:r>
              <a:rPr lang="zh-CN" altLang="en-US" sz="2200" dirty="0" smtClean="0">
                <a:latin typeface="Helvetica Neue"/>
                <a:ea typeface="Helvetica Neue"/>
                <a:cs typeface="Helvetica Neue"/>
                <a:sym typeface="Helvetica Neue"/>
              </a:rPr>
              <a:t>对速度会有一定程度的降低，但是只要经过合理优化和部署，</a:t>
            </a:r>
            <a:r>
              <a:rPr lang="en-US" altLang="zh-CN" sz="2200" dirty="0" smtClean="0">
                <a:latin typeface="Helvetica Neue"/>
                <a:ea typeface="Helvetica Neue"/>
                <a:cs typeface="Helvetica Neue"/>
                <a:sym typeface="Helvetica Neue"/>
              </a:rPr>
              <a:t>HTTPS </a:t>
            </a:r>
            <a:r>
              <a:rPr lang="zh-CN" altLang="en-US" sz="2200" dirty="0" smtClean="0">
                <a:latin typeface="Helvetica Neue"/>
                <a:ea typeface="Helvetica Neue"/>
                <a:cs typeface="Helvetica Neue"/>
                <a:sym typeface="Helvetica Neue"/>
              </a:rPr>
              <a:t>对速度的影响完全可以接受。在很多场景下，</a:t>
            </a:r>
            <a:r>
              <a:rPr lang="en-US" altLang="zh-CN" sz="2200" dirty="0" smtClean="0">
                <a:latin typeface="Helvetica Neue"/>
                <a:ea typeface="Helvetica Neue"/>
                <a:cs typeface="Helvetica Neue"/>
                <a:sym typeface="Helvetica Neue"/>
              </a:rPr>
              <a:t>HTTPS </a:t>
            </a:r>
            <a:r>
              <a:rPr lang="zh-CN" altLang="en-US" sz="2200" dirty="0" smtClean="0">
                <a:latin typeface="Helvetica Neue"/>
                <a:ea typeface="Helvetica Neue"/>
                <a:cs typeface="Helvetica Neue"/>
                <a:sym typeface="Helvetica Neue"/>
              </a:rPr>
              <a:t>速度完全不逊于 </a:t>
            </a:r>
            <a:r>
              <a:rPr lang="en-US" altLang="zh-CN" sz="2200" dirty="0" smtClean="0">
                <a:latin typeface="Helvetica Neue"/>
                <a:ea typeface="Helvetica Neue"/>
                <a:cs typeface="Helvetica Neue"/>
                <a:sym typeface="Helvetica Neue"/>
              </a:rPr>
              <a:t>HTTP</a:t>
            </a:r>
            <a:r>
              <a:rPr lang="zh-CN" altLang="en-US" sz="2200" dirty="0" smtClean="0">
                <a:latin typeface="Helvetica Neue"/>
                <a:ea typeface="Helvetica Neue"/>
                <a:cs typeface="Helvetica Neue"/>
                <a:sym typeface="Helvetica Neue"/>
              </a:rPr>
              <a:t>，如果使用 </a:t>
            </a:r>
            <a:r>
              <a:rPr lang="en-US" altLang="zh-CN" sz="2200" dirty="0" smtClean="0">
                <a:latin typeface="Helvetica Neue"/>
                <a:ea typeface="Helvetica Neue"/>
                <a:cs typeface="Helvetica Neue"/>
                <a:sym typeface="Helvetica Neue"/>
              </a:rPr>
              <a:t>SPDY</a:t>
            </a:r>
            <a:r>
              <a:rPr lang="zh-CN" altLang="en-US" sz="2200" dirty="0" smtClean="0">
                <a:latin typeface="Helvetica Neue"/>
                <a:ea typeface="Helvetica Neue"/>
                <a:cs typeface="Helvetica Neue"/>
                <a:sym typeface="Helvetica Neue"/>
              </a:rPr>
              <a:t>，</a:t>
            </a:r>
            <a:r>
              <a:rPr lang="en-US" altLang="zh-CN" sz="2200" dirty="0" smtClean="0">
                <a:latin typeface="Helvetica Neue"/>
                <a:ea typeface="Helvetica Neue"/>
                <a:cs typeface="Helvetica Neue"/>
                <a:sym typeface="Helvetica Neue"/>
              </a:rPr>
              <a:t>HTTPS </a:t>
            </a:r>
            <a:r>
              <a:rPr lang="zh-CN" altLang="en-US" sz="2200" dirty="0" smtClean="0">
                <a:latin typeface="Helvetica Neue"/>
                <a:ea typeface="Helvetica Neue"/>
                <a:cs typeface="Helvetica Neue"/>
                <a:sym typeface="Helvetica Neue"/>
              </a:rPr>
              <a:t>的速度甚至还要比 </a:t>
            </a:r>
            <a:r>
              <a:rPr lang="en-US" altLang="zh-CN" sz="2200" dirty="0" smtClean="0">
                <a:latin typeface="Helvetica Neue"/>
                <a:ea typeface="Helvetica Neue"/>
                <a:cs typeface="Helvetica Neue"/>
                <a:sym typeface="Helvetica Neue"/>
              </a:rPr>
              <a:t>HTTP </a:t>
            </a:r>
            <a:r>
              <a:rPr lang="zh-CN" altLang="en-US" sz="2200" dirty="0" smtClean="0">
                <a:latin typeface="Helvetica Neue"/>
                <a:ea typeface="Helvetica Neue"/>
                <a:cs typeface="Helvetica Neue"/>
                <a:sym typeface="Helvetica Neue"/>
              </a:rPr>
              <a:t>快。大家现在使用百度 </a:t>
            </a:r>
            <a:r>
              <a:rPr lang="en-US" altLang="zh-CN" sz="2200" dirty="0" smtClean="0">
                <a:latin typeface="Helvetica Neue"/>
                <a:ea typeface="Helvetica Neue"/>
                <a:cs typeface="Helvetica Neue"/>
                <a:sym typeface="Helvetica Neue"/>
              </a:rPr>
              <a:t>HTTPS </a:t>
            </a:r>
            <a:r>
              <a:rPr lang="zh-CN" altLang="en-US" sz="2200" dirty="0" smtClean="0">
                <a:latin typeface="Helvetica Neue"/>
                <a:ea typeface="Helvetica Neue"/>
                <a:cs typeface="Helvetica Neue"/>
                <a:sym typeface="Helvetica Neue"/>
              </a:rPr>
              <a:t>安全搜索，有感觉到慢吗？</a:t>
            </a:r>
            <a:endParaRPr kumimoji="1" lang="zh-CN" altLang="en-US" dirty="0"/>
          </a:p>
        </p:txBody>
      </p:sp>
    </p:spTree>
    <p:extLst>
      <p:ext uri="{BB962C8B-B14F-4D97-AF65-F5344CB8AC3E}">
        <p14:creationId xmlns:p14="http://schemas.microsoft.com/office/powerpoint/2010/main" val="750718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200" dirty="0" smtClean="0">
                <a:latin typeface="Helvetica Neue"/>
                <a:ea typeface="Helvetica Neue"/>
                <a:cs typeface="Helvetica Neue"/>
                <a:sym typeface="Helvetica Neue"/>
              </a:rPr>
              <a:t>1.</a:t>
            </a:r>
            <a:r>
              <a:rPr lang="zh-CN" altLang="en-US" sz="2200" dirty="0" smtClean="0">
                <a:latin typeface="Helvetica Neue"/>
                <a:ea typeface="Helvetica Neue"/>
                <a:cs typeface="Helvetica Neue"/>
                <a:sym typeface="Helvetica Neue"/>
              </a:rPr>
              <a:t>如果需要进一步减小证书大小，可以选择 </a:t>
            </a:r>
            <a:r>
              <a:rPr lang="en-US" altLang="zh-CN" sz="2200" dirty="0" smtClean="0">
                <a:latin typeface="Helvetica Neue"/>
                <a:ea typeface="Helvetica Neue"/>
                <a:cs typeface="Helvetica Neue"/>
                <a:sym typeface="Helvetica Neue"/>
              </a:rPr>
              <a:t>ECC</a:t>
            </a:r>
            <a:r>
              <a:rPr lang="zh-CN" altLang="en-US" sz="2200" dirty="0" smtClean="0">
                <a:latin typeface="Helvetica Neue"/>
                <a:ea typeface="Helvetica Neue"/>
                <a:cs typeface="Helvetica Neue"/>
                <a:sym typeface="Helvetica Neue"/>
              </a:rPr>
              <a:t>（</a:t>
            </a:r>
            <a:r>
              <a:rPr lang="en-US" altLang="zh-CN" sz="2200" dirty="0" smtClean="0">
                <a:latin typeface="Helvetica Neue"/>
                <a:ea typeface="Helvetica Neue"/>
                <a:cs typeface="Helvetica Neue"/>
                <a:sym typeface="Helvetica Neue"/>
              </a:rPr>
              <a:t>Elliptic Curve Cryptography</a:t>
            </a:r>
            <a:r>
              <a:rPr lang="zh-CN" altLang="en-US" sz="2200" dirty="0" smtClean="0">
                <a:latin typeface="Helvetica Neue"/>
                <a:ea typeface="Helvetica Neue"/>
                <a:cs typeface="Helvetica Neue"/>
                <a:sym typeface="Helvetica Neue"/>
              </a:rPr>
              <a:t>，椭圆曲线密码学）证书。</a:t>
            </a:r>
            <a:r>
              <a:rPr lang="en-US" altLang="zh-CN" sz="2200" dirty="0" smtClean="0">
                <a:latin typeface="Helvetica Neue"/>
                <a:ea typeface="Helvetica Neue"/>
                <a:cs typeface="Helvetica Neue"/>
                <a:sym typeface="Helvetica Neue"/>
              </a:rPr>
              <a:t>256 </a:t>
            </a:r>
            <a:r>
              <a:rPr lang="zh-CN" altLang="en-US" sz="2200" dirty="0" smtClean="0">
                <a:latin typeface="Helvetica Neue"/>
                <a:ea typeface="Helvetica Neue"/>
                <a:cs typeface="Helvetica Neue"/>
                <a:sym typeface="Helvetica Neue"/>
              </a:rPr>
              <a:t>位的 </a:t>
            </a:r>
            <a:r>
              <a:rPr lang="en-US" altLang="zh-CN" sz="2200" dirty="0" smtClean="0">
                <a:latin typeface="Helvetica Neue"/>
                <a:ea typeface="Helvetica Neue"/>
                <a:cs typeface="Helvetica Neue"/>
                <a:sym typeface="Helvetica Neue"/>
              </a:rPr>
              <a:t>ECC Key </a:t>
            </a:r>
            <a:r>
              <a:rPr lang="zh-CN" altLang="en-US" sz="2200" dirty="0" smtClean="0">
                <a:latin typeface="Helvetica Neue"/>
                <a:ea typeface="Helvetica Neue"/>
                <a:cs typeface="Helvetica Neue"/>
                <a:sym typeface="Helvetica Neue"/>
              </a:rPr>
              <a:t>等同于 </a:t>
            </a:r>
            <a:r>
              <a:rPr lang="en-US" altLang="zh-CN" sz="2200" dirty="0" smtClean="0">
                <a:latin typeface="Helvetica Neue"/>
                <a:ea typeface="Helvetica Neue"/>
                <a:cs typeface="Helvetica Neue"/>
                <a:sym typeface="Helvetica Neue"/>
              </a:rPr>
              <a:t>3072 </a:t>
            </a:r>
            <a:r>
              <a:rPr lang="zh-CN" altLang="en-US" sz="2200" dirty="0" smtClean="0">
                <a:latin typeface="Helvetica Neue"/>
                <a:ea typeface="Helvetica Neue"/>
                <a:cs typeface="Helvetica Neue"/>
                <a:sym typeface="Helvetica Neue"/>
              </a:rPr>
              <a:t>位的 </a:t>
            </a:r>
            <a:r>
              <a:rPr lang="en-US" altLang="zh-CN" sz="2200" dirty="0" smtClean="0">
                <a:latin typeface="Helvetica Neue"/>
                <a:ea typeface="Helvetica Neue"/>
                <a:cs typeface="Helvetica Neue"/>
                <a:sym typeface="Helvetica Neue"/>
              </a:rPr>
              <a:t>RSA Key</a:t>
            </a:r>
            <a:r>
              <a:rPr lang="zh-CN" altLang="en-US" sz="2200" dirty="0" smtClean="0">
                <a:latin typeface="Helvetica Neue"/>
                <a:ea typeface="Helvetica Neue"/>
                <a:cs typeface="Helvetica Neue"/>
                <a:sym typeface="Helvetica Neue"/>
              </a:rPr>
              <a:t>，在确保安全性的同时，体积大幅减小。</a:t>
            </a:r>
            <a:r>
              <a:rPr lang="en-US" altLang="zh-CN" sz="2200" dirty="0" smtClean="0">
                <a:latin typeface="Helvetica Neue"/>
                <a:ea typeface="Helvetica Neue"/>
                <a:cs typeface="Helvetica Neue"/>
                <a:sym typeface="Helvetica Neue"/>
              </a:rPr>
              <a:t>ECC </a:t>
            </a:r>
            <a:r>
              <a:rPr lang="zh-CN" altLang="en-US" sz="2200" dirty="0" smtClean="0">
                <a:latin typeface="Helvetica Neue"/>
                <a:ea typeface="Helvetica Neue"/>
                <a:cs typeface="Helvetica Neue"/>
                <a:sym typeface="Helvetica Neue"/>
              </a:rPr>
              <a:t>证书这么好，为什么没有普及呢？最主要的原因是它的支持情况并不好。例如 </a:t>
            </a:r>
            <a:r>
              <a:rPr lang="en-US" altLang="zh-CN" sz="2200" dirty="0" smtClean="0">
                <a:latin typeface="Helvetica Neue"/>
                <a:ea typeface="Helvetica Neue"/>
                <a:cs typeface="Helvetica Neue"/>
                <a:sym typeface="Helvetica Neue"/>
              </a:rPr>
              <a:t>Windows XP </a:t>
            </a:r>
            <a:r>
              <a:rPr lang="zh-CN" altLang="en-US" sz="2200" dirty="0" smtClean="0">
                <a:latin typeface="Helvetica Neue"/>
                <a:ea typeface="Helvetica Neue"/>
                <a:cs typeface="Helvetica Neue"/>
                <a:sym typeface="Helvetica Neue"/>
              </a:rPr>
              <a:t>不支持，导致使用 </a:t>
            </a:r>
            <a:r>
              <a:rPr lang="en-US" altLang="zh-CN" sz="2200" dirty="0" smtClean="0">
                <a:latin typeface="Helvetica Neue"/>
                <a:ea typeface="Helvetica Neue"/>
                <a:cs typeface="Helvetica Neue"/>
                <a:sym typeface="Helvetica Neue"/>
              </a:rPr>
              <a:t>ECC </a:t>
            </a:r>
            <a:r>
              <a:rPr lang="zh-CN" altLang="en-US" sz="2200" dirty="0" smtClean="0">
                <a:latin typeface="Helvetica Neue"/>
                <a:ea typeface="Helvetica Neue"/>
                <a:cs typeface="Helvetica Neue"/>
                <a:sym typeface="Helvetica Neue"/>
              </a:rPr>
              <a:t>证书的网站在 </a:t>
            </a:r>
            <a:r>
              <a:rPr lang="en-US" altLang="zh-CN" sz="2200" dirty="0" smtClean="0">
                <a:latin typeface="Helvetica Neue"/>
                <a:ea typeface="Helvetica Neue"/>
                <a:cs typeface="Helvetica Neue"/>
                <a:sym typeface="Helvetica Neue"/>
              </a:rPr>
              <a:t>Windows XP </a:t>
            </a:r>
            <a:r>
              <a:rPr lang="zh-CN" altLang="en-US" sz="2200" dirty="0" smtClean="0">
                <a:latin typeface="Helvetica Neue"/>
                <a:ea typeface="Helvetica Neue"/>
                <a:cs typeface="Helvetica Neue"/>
                <a:sym typeface="Helvetica Neue"/>
              </a:rPr>
              <a:t>上只有 </a:t>
            </a:r>
            <a:r>
              <a:rPr lang="en-US" altLang="zh-CN" sz="2200" dirty="0" smtClean="0">
                <a:latin typeface="Helvetica Neue"/>
                <a:ea typeface="Helvetica Neue"/>
                <a:cs typeface="Helvetica Neue"/>
                <a:sym typeface="Helvetica Neue"/>
              </a:rPr>
              <a:t>Firefox </a:t>
            </a:r>
            <a:r>
              <a:rPr lang="zh-CN" altLang="en-US" sz="2200" dirty="0" smtClean="0">
                <a:latin typeface="Helvetica Neue"/>
                <a:ea typeface="Helvetica Neue"/>
                <a:cs typeface="Helvetica Neue"/>
                <a:sym typeface="Helvetica Neue"/>
              </a:rPr>
              <a:t>能访问（</a:t>
            </a:r>
            <a:r>
              <a:rPr lang="en-US" altLang="zh-CN" sz="2200" dirty="0" smtClean="0">
                <a:latin typeface="Helvetica Neue"/>
                <a:ea typeface="Helvetica Neue"/>
                <a:cs typeface="Helvetica Neue"/>
                <a:sym typeface="Helvetica Neue"/>
              </a:rPr>
              <a:t>Firefox </a:t>
            </a:r>
            <a:r>
              <a:rPr lang="zh-CN" altLang="en-US" sz="2200" dirty="0" smtClean="0">
                <a:latin typeface="Helvetica Neue"/>
                <a:ea typeface="Helvetica Neue"/>
                <a:cs typeface="Helvetica Neue"/>
                <a:sym typeface="Helvetica Neue"/>
              </a:rPr>
              <a:t>证书那一套完全自己实现，不依赖操作系统）。另外，</a:t>
            </a:r>
            <a:r>
              <a:rPr lang="en-US" altLang="zh-CN" sz="2200" dirty="0" smtClean="0">
                <a:latin typeface="Helvetica Neue"/>
                <a:ea typeface="Helvetica Neue"/>
                <a:cs typeface="Helvetica Neue"/>
                <a:sym typeface="Helvetica Neue"/>
              </a:rPr>
              <a:t>Android </a:t>
            </a:r>
            <a:r>
              <a:rPr lang="zh-CN" altLang="en-US" sz="2200" dirty="0" smtClean="0">
                <a:latin typeface="Helvetica Neue"/>
                <a:ea typeface="Helvetica Neue"/>
                <a:cs typeface="Helvetica Neue"/>
                <a:sym typeface="Helvetica Neue"/>
              </a:rPr>
              <a:t>平台也只有 </a:t>
            </a:r>
            <a:r>
              <a:rPr lang="en-US" altLang="zh-CN" sz="2200" dirty="0" smtClean="0">
                <a:latin typeface="Helvetica Neue"/>
                <a:ea typeface="Helvetica Neue"/>
                <a:cs typeface="Helvetica Neue"/>
                <a:sym typeface="Helvetica Neue"/>
              </a:rPr>
              <a:t>Android 4+ </a:t>
            </a:r>
            <a:r>
              <a:rPr lang="zh-CN" altLang="en-US" sz="2200" dirty="0" smtClean="0">
                <a:latin typeface="Helvetica Neue"/>
                <a:ea typeface="Helvetica Neue"/>
                <a:cs typeface="Helvetica Neue"/>
                <a:sym typeface="Helvetica Neue"/>
              </a:rPr>
              <a:t>才支持 </a:t>
            </a:r>
            <a:r>
              <a:rPr lang="en-US" altLang="zh-CN" sz="2200" dirty="0" smtClean="0">
                <a:latin typeface="Helvetica Neue"/>
                <a:ea typeface="Helvetica Neue"/>
                <a:cs typeface="Helvetica Neue"/>
                <a:sym typeface="Helvetica Neue"/>
              </a:rPr>
              <a:t>ECC </a:t>
            </a:r>
            <a:r>
              <a:rPr lang="zh-CN" altLang="en-US" sz="2200" dirty="0" smtClean="0">
                <a:latin typeface="Helvetica Neue"/>
                <a:ea typeface="Helvetica Neue"/>
                <a:cs typeface="Helvetica Neue"/>
                <a:sym typeface="Helvetica Neue"/>
              </a:rPr>
              <a:t>证书。所以，确定使用 </a:t>
            </a:r>
            <a:r>
              <a:rPr lang="en-US" altLang="zh-CN" sz="2200" dirty="0" smtClean="0">
                <a:latin typeface="Helvetica Neue"/>
                <a:ea typeface="Helvetica Neue"/>
                <a:cs typeface="Helvetica Neue"/>
                <a:sym typeface="Helvetica Neue"/>
              </a:rPr>
              <a:t>ECC </a:t>
            </a:r>
            <a:r>
              <a:rPr lang="zh-CN" altLang="en-US" sz="2200" dirty="0" smtClean="0">
                <a:latin typeface="Helvetica Neue"/>
                <a:ea typeface="Helvetica Neue"/>
                <a:cs typeface="Helvetica Neue"/>
                <a:sym typeface="Helvetica Neue"/>
              </a:rPr>
              <a:t>证书前需要明确用户系统分布情况。</a:t>
            </a:r>
            <a:endParaRPr kumimoji="1" lang="zh-CN" altLang="en-US" dirty="0"/>
          </a:p>
        </p:txBody>
      </p:sp>
    </p:spTree>
    <p:extLst>
      <p:ext uri="{BB962C8B-B14F-4D97-AF65-F5344CB8AC3E}">
        <p14:creationId xmlns:p14="http://schemas.microsoft.com/office/powerpoint/2010/main" val="178627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与副标题">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 - 居中">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jpeg"/><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775576" y="8872071"/>
            <a:ext cx="1703294" cy="425824"/>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1" r:id="rId2"/>
  </p:sldLayoutIdLst>
  <p:transition spd="med"/>
  <p:timing>
    <p:tnLst>
      <p:par>
        <p:cTn id="1" dur="indefinite" restart="never" nodeType="tmRoot"/>
      </p:par>
    </p:tnLst>
  </p:timing>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ssllabs.com/ssltest/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22282" y="3333377"/>
            <a:ext cx="7730565" cy="1435847"/>
          </a:xfrm>
          <a:prstGeom prst="rect">
            <a:avLst/>
          </a:prstGeom>
        </p:spPr>
        <p:txBody>
          <a:bodyPr>
            <a:normAutofit/>
          </a:bodyPr>
          <a:lstStyle/>
          <a:p>
            <a:r>
              <a:rPr kumimoji="1" lang="zh-CN" altLang="en-US" sz="5400" dirty="0" smtClean="0"/>
              <a:t>熟悉又陌生的</a:t>
            </a:r>
            <a:r>
              <a:rPr kumimoji="1" lang="en-US" altLang="zh-CN" sz="5400" dirty="0" smtClean="0"/>
              <a:t>HTTPS</a:t>
            </a:r>
            <a:endParaRPr kumimoji="1" lang="zh-CN" altLang="en-US" sz="5400" dirty="0"/>
          </a:p>
        </p:txBody>
      </p:sp>
    </p:spTree>
    <p:extLst>
      <p:ext uri="{BB962C8B-B14F-4D97-AF65-F5344CB8AC3E}">
        <p14:creationId xmlns:p14="http://schemas.microsoft.com/office/powerpoint/2010/main" val="831702469"/>
      </p:ext>
    </p:extLst>
  </p:cSld>
  <p:clrMapOvr>
    <a:masterClrMapping/>
  </p:clrMapOvr>
  <mc:AlternateContent xmlns:mc="http://schemas.openxmlformats.org/markup-compatibility/2006" xmlns:p14="http://schemas.microsoft.com/office/powerpoint/2010/main">
    <mc:Choice Requires="p14">
      <p:transition spd="slow" p14:dur="2500">
        <p14:honeycomb/>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148" name="Shape 148"/>
          <p:cNvSpPr/>
          <p:nvPr/>
        </p:nvSpPr>
        <p:spPr>
          <a:xfrm>
            <a:off x="4045828" y="4622761"/>
            <a:ext cx="4868320" cy="68736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just"/>
            <a:r>
              <a:rPr lang="zh-CN" altLang="en-US" dirty="0" smtClean="0"/>
              <a:t>九、</a:t>
            </a:r>
            <a:r>
              <a:rPr dirty="0" smtClean="0"/>
              <a:t>TLS/SSL</a:t>
            </a:r>
            <a:r>
              <a:rPr dirty="0"/>
              <a:t>握手过程</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 calcmode="lin" valueType="num">
                                      <p:cBhvr>
                                        <p:cTn id="7" dur="500" fill="hold"/>
                                        <p:tgtEl>
                                          <p:spTgt spid="148"/>
                                        </p:tgtEl>
                                        <p:attrNameLst>
                                          <p:attrName>ppt_w</p:attrName>
                                        </p:attrNameLst>
                                      </p:cBhvr>
                                      <p:tavLst>
                                        <p:tav tm="0">
                                          <p:val>
                                            <p:fltVal val="0"/>
                                          </p:val>
                                        </p:tav>
                                        <p:tav tm="100000">
                                          <p:val>
                                            <p:strVal val="#ppt_w"/>
                                          </p:val>
                                        </p:tav>
                                      </p:tavLst>
                                    </p:anim>
                                    <p:anim calcmode="lin" valueType="num">
                                      <p:cBhvr>
                                        <p:cTn id="8" dur="500" fill="hold"/>
                                        <p:tgtEl>
                                          <p:spTgt spid="1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120" name="Shape 120"/>
          <p:cNvSpPr/>
          <p:nvPr/>
        </p:nvSpPr>
        <p:spPr>
          <a:xfrm>
            <a:off x="597879" y="357718"/>
            <a:ext cx="11781692" cy="8966557"/>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algn="just"/>
            <a:r>
              <a:rPr lang="en-US" altLang="zh-CN" sz="1600" dirty="0" smtClean="0">
                <a:solidFill>
                  <a:schemeClr val="bg1">
                    <a:lumMod val="60000"/>
                    <a:lumOff val="40000"/>
                  </a:schemeClr>
                </a:solidFill>
              </a:rPr>
              <a:t>X.509</a:t>
            </a:r>
            <a:r>
              <a:rPr lang="zh-CN" altLang="en-US" sz="1600" dirty="0" smtClean="0">
                <a:solidFill>
                  <a:schemeClr val="bg1">
                    <a:lumMod val="60000"/>
                    <a:lumOff val="40000"/>
                  </a:schemeClr>
                </a:solidFill>
              </a:rPr>
              <a:t> </a:t>
            </a:r>
            <a:r>
              <a:rPr lang="zh-CN" altLang="en-US" sz="1600" dirty="0" smtClean="0"/>
              <a:t>是一个标准，也是一个数字文档，这个</a:t>
            </a:r>
            <a:r>
              <a:rPr lang="zh-CN" altLang="en-US" sz="1600" dirty="0"/>
              <a:t>文档根据</a:t>
            </a:r>
            <a:r>
              <a:rPr lang="en-US" altLang="zh-CN" sz="1600" dirty="0"/>
              <a:t>RFC 5280</a:t>
            </a:r>
            <a:r>
              <a:rPr lang="zh-CN" altLang="en-US" sz="1600" dirty="0"/>
              <a:t>来编码</a:t>
            </a:r>
            <a:r>
              <a:rPr lang="zh-CN" altLang="en-US" sz="1600" dirty="0" smtClean="0"/>
              <a:t>并签发，一</a:t>
            </a:r>
            <a:r>
              <a:rPr lang="zh-CN" altLang="en-US" sz="1600" dirty="0"/>
              <a:t>份</a:t>
            </a:r>
            <a:r>
              <a:rPr lang="en-US" altLang="zh-CN" sz="1600" dirty="0"/>
              <a:t>X.509</a:t>
            </a:r>
            <a:r>
              <a:rPr lang="zh-CN" altLang="en-US" sz="1600" dirty="0"/>
              <a:t>证书是一些标准字段的</a:t>
            </a:r>
            <a:r>
              <a:rPr lang="zh-CN" altLang="en-US" sz="1600" dirty="0" smtClean="0"/>
              <a:t>集合，这些</a:t>
            </a:r>
            <a:r>
              <a:rPr lang="zh-CN" altLang="en-US" sz="1600" dirty="0"/>
              <a:t>字段包含有关用户或设备及其相应公钥的信息。</a:t>
            </a:r>
            <a:endParaRPr lang="en-US" altLang="zh-CN" sz="1600" dirty="0" smtClean="0"/>
          </a:p>
          <a:p>
            <a:pPr algn="just"/>
            <a:endParaRPr lang="en-US" altLang="zh-CN" sz="1600" dirty="0"/>
          </a:p>
          <a:p>
            <a:pPr algn="just"/>
            <a:r>
              <a:rPr lang="zh-CN" altLang="en-US" sz="1600" dirty="0"/>
              <a:t>编码 </a:t>
            </a:r>
            <a:r>
              <a:rPr lang="en-US" altLang="zh-CN" sz="1600" dirty="0"/>
              <a:t>(</a:t>
            </a:r>
            <a:r>
              <a:rPr lang="zh-CN" altLang="en-US" sz="1600" dirty="0"/>
              <a:t>也用于扩展名</a:t>
            </a:r>
            <a:r>
              <a:rPr lang="en-US" altLang="zh-CN" sz="1600" dirty="0"/>
              <a:t>)</a:t>
            </a:r>
          </a:p>
          <a:p>
            <a:pPr marL="285750" indent="-285750" algn="just">
              <a:buFont typeface="Arial" charset="0"/>
              <a:buChar char="•"/>
            </a:pPr>
            <a:r>
              <a:rPr lang="en-US" altLang="zh-CN" sz="1600" dirty="0">
                <a:solidFill>
                  <a:schemeClr val="bg1">
                    <a:lumMod val="60000"/>
                    <a:lumOff val="40000"/>
                  </a:schemeClr>
                </a:solidFill>
              </a:rPr>
              <a:t>.DER</a:t>
            </a:r>
            <a:r>
              <a:rPr lang="en-US" altLang="zh-CN" sz="1600" dirty="0"/>
              <a:t> </a:t>
            </a:r>
            <a:r>
              <a:rPr lang="en-US" altLang="zh-CN" sz="1600" dirty="0" smtClean="0"/>
              <a:t>- </a:t>
            </a:r>
            <a:r>
              <a:rPr lang="zh-CN" altLang="en-US" sz="1600" dirty="0"/>
              <a:t>扩展名</a:t>
            </a:r>
            <a:r>
              <a:rPr lang="en-US" altLang="zh-CN" sz="1600" dirty="0"/>
              <a:t>DER</a:t>
            </a:r>
            <a:r>
              <a:rPr lang="zh-CN" altLang="en-US" sz="1600" dirty="0"/>
              <a:t>用于二进制</a:t>
            </a:r>
            <a:r>
              <a:rPr lang="en-US" altLang="zh-CN" sz="1600" dirty="0"/>
              <a:t>DER</a:t>
            </a:r>
            <a:r>
              <a:rPr lang="zh-CN" altLang="en-US" sz="1600" dirty="0"/>
              <a:t>编码的</a:t>
            </a:r>
            <a:r>
              <a:rPr lang="zh-CN" altLang="en-US" sz="1600" dirty="0" smtClean="0"/>
              <a:t>证书，不可</a:t>
            </a:r>
            <a:r>
              <a:rPr lang="zh-CN" altLang="en-US" sz="1600" dirty="0"/>
              <a:t>读</a:t>
            </a:r>
            <a:r>
              <a:rPr lang="zh-CN" altLang="en-US" sz="1600" dirty="0" smtClean="0"/>
              <a:t>。</a:t>
            </a:r>
            <a:r>
              <a:rPr lang="zh-CN" altLang="en-US" sz="1600" dirty="0"/>
              <a:t>这些证书也可以用</a:t>
            </a:r>
            <a:r>
              <a:rPr lang="en-US" altLang="zh-CN" sz="1600" dirty="0"/>
              <a:t>CER</a:t>
            </a:r>
            <a:r>
              <a:rPr lang="zh-CN" altLang="en-US" sz="1600" dirty="0"/>
              <a:t>或者</a:t>
            </a:r>
            <a:r>
              <a:rPr lang="en-US" altLang="zh-CN" sz="1600" dirty="0"/>
              <a:t>CRT</a:t>
            </a:r>
            <a:r>
              <a:rPr lang="zh-CN" altLang="en-US" sz="1600" dirty="0"/>
              <a:t>作为扩展名</a:t>
            </a:r>
            <a:r>
              <a:rPr lang="zh-CN" altLang="en-US" sz="1600" dirty="0" smtClean="0"/>
              <a:t>。</a:t>
            </a:r>
            <a:r>
              <a:rPr lang="en-US" altLang="zh-CN" sz="1600" dirty="0"/>
              <a:t> Java</a:t>
            </a:r>
            <a:r>
              <a:rPr lang="zh-CN" altLang="en-US" sz="1600" dirty="0"/>
              <a:t>和</a:t>
            </a:r>
            <a:r>
              <a:rPr lang="en-US" altLang="zh-CN" sz="1600" dirty="0"/>
              <a:t>Windows</a:t>
            </a:r>
            <a:r>
              <a:rPr lang="zh-CN" altLang="en-US" sz="1600" dirty="0"/>
              <a:t>服务器偏向于使用这种编码</a:t>
            </a:r>
            <a:r>
              <a:rPr lang="zh-CN" altLang="en-US" sz="1600" dirty="0" smtClean="0"/>
              <a:t>格式，比较</a:t>
            </a:r>
            <a:r>
              <a:rPr lang="zh-CN" altLang="en-US" sz="1600" dirty="0"/>
              <a:t>合适的说法是“我有一个</a:t>
            </a:r>
            <a:r>
              <a:rPr lang="en-US" altLang="zh-CN" sz="1600" dirty="0"/>
              <a:t>DER</a:t>
            </a:r>
            <a:r>
              <a:rPr lang="zh-CN" altLang="en-US" sz="1600" dirty="0"/>
              <a:t>编码的证书</a:t>
            </a:r>
            <a:r>
              <a:rPr lang="zh-CN" altLang="en-US" sz="1600" dirty="0" smtClean="0"/>
              <a:t>”，而</a:t>
            </a:r>
            <a:r>
              <a:rPr lang="zh-CN" altLang="en-US" sz="1600" dirty="0"/>
              <a:t>不是“我有一个</a:t>
            </a:r>
            <a:r>
              <a:rPr lang="en-US" altLang="zh-CN" sz="1600" dirty="0"/>
              <a:t>DER</a:t>
            </a:r>
            <a:r>
              <a:rPr lang="zh-CN" altLang="en-US" sz="1600" dirty="0"/>
              <a:t>证书”</a:t>
            </a:r>
            <a:r>
              <a:rPr lang="zh-CN" altLang="en-US" sz="1600" dirty="0" smtClean="0"/>
              <a:t>。</a:t>
            </a:r>
            <a:endParaRPr lang="zh-CN" altLang="en-US" sz="1600" dirty="0"/>
          </a:p>
          <a:p>
            <a:pPr marL="285750" indent="-285750" algn="just">
              <a:buFont typeface="Arial" charset="0"/>
              <a:buChar char="•"/>
            </a:pPr>
            <a:r>
              <a:rPr lang="en-US" altLang="zh-CN" sz="1600" dirty="0">
                <a:solidFill>
                  <a:schemeClr val="bg1">
                    <a:lumMod val="60000"/>
                    <a:lumOff val="40000"/>
                  </a:schemeClr>
                </a:solidFill>
              </a:rPr>
              <a:t>.PEM</a:t>
            </a:r>
            <a:r>
              <a:rPr lang="en-US" altLang="zh-CN" sz="1600" dirty="0"/>
              <a:t> </a:t>
            </a:r>
            <a:r>
              <a:rPr lang="en-US" altLang="zh-CN" sz="1600" dirty="0" smtClean="0"/>
              <a:t>- </a:t>
            </a:r>
            <a:r>
              <a:rPr lang="zh-CN" altLang="en-US" sz="1600" dirty="0"/>
              <a:t>扩展名</a:t>
            </a:r>
            <a:r>
              <a:rPr lang="en-US" altLang="zh-CN" sz="1600" dirty="0"/>
              <a:t>PEM</a:t>
            </a:r>
            <a:r>
              <a:rPr lang="zh-CN" altLang="en-US" sz="1600" dirty="0"/>
              <a:t>用于</a:t>
            </a:r>
            <a:r>
              <a:rPr lang="en-US" altLang="zh-CN" sz="1600" dirty="0"/>
              <a:t>ASCII(Base64)</a:t>
            </a:r>
            <a:r>
              <a:rPr lang="zh-CN" altLang="en-US" sz="1600" dirty="0"/>
              <a:t>编码的各种</a:t>
            </a:r>
            <a:r>
              <a:rPr lang="en-US" altLang="zh-CN" sz="1600" dirty="0"/>
              <a:t>X.509 v3 </a:t>
            </a:r>
            <a:r>
              <a:rPr lang="zh-CN" altLang="en-US" sz="1600" dirty="0"/>
              <a:t>证书</a:t>
            </a:r>
            <a:r>
              <a:rPr lang="zh-CN" altLang="en-US" sz="1600" dirty="0" smtClean="0"/>
              <a:t>。</a:t>
            </a:r>
            <a:r>
              <a:rPr lang="zh-CN" altLang="en-US" sz="1600" dirty="0"/>
              <a:t>以</a:t>
            </a:r>
            <a:r>
              <a:rPr lang="en-US" altLang="zh-CN" sz="1600" dirty="0"/>
              <a:t>“-----BEGIN...”</a:t>
            </a:r>
            <a:r>
              <a:rPr lang="zh-CN" altLang="en-US" sz="1600" dirty="0" smtClean="0"/>
              <a:t>开头，</a:t>
            </a:r>
            <a:r>
              <a:rPr lang="en-US" altLang="zh-CN" sz="1600" dirty="0" smtClean="0"/>
              <a:t> </a:t>
            </a:r>
            <a:r>
              <a:rPr lang="en-US" altLang="zh-CN" sz="1600" dirty="0"/>
              <a:t>“-----END...”</a:t>
            </a:r>
            <a:r>
              <a:rPr lang="zh-CN" altLang="en-US" sz="1600" dirty="0" smtClean="0"/>
              <a:t>结尾，内容</a:t>
            </a:r>
            <a:r>
              <a:rPr lang="zh-CN" altLang="en-US" sz="1600" dirty="0"/>
              <a:t>是</a:t>
            </a:r>
            <a:r>
              <a:rPr lang="en-US" altLang="zh-CN" sz="1600" dirty="0"/>
              <a:t>BASE64</a:t>
            </a:r>
            <a:r>
              <a:rPr lang="zh-CN" altLang="en-US" sz="1600" dirty="0" smtClean="0"/>
              <a:t>编码，</a:t>
            </a:r>
            <a:r>
              <a:rPr lang="en-US" altLang="zh-CN" sz="1600" dirty="0" smtClean="0"/>
              <a:t>Apache</a:t>
            </a:r>
            <a:r>
              <a:rPr lang="zh-CN" altLang="en-US" sz="1600" dirty="0" smtClean="0"/>
              <a:t>和</a:t>
            </a:r>
            <a:r>
              <a:rPr lang="en-US" altLang="zh-CN" sz="1600" dirty="0"/>
              <a:t>Linux</a:t>
            </a:r>
            <a:r>
              <a:rPr lang="zh-CN" altLang="en-US" sz="1600" dirty="0" smtClean="0"/>
              <a:t>服务器</a:t>
            </a:r>
            <a:r>
              <a:rPr lang="zh-CN" altLang="en-US" sz="1600" dirty="0"/>
              <a:t>偏向于使用这种编码</a:t>
            </a:r>
            <a:r>
              <a:rPr lang="zh-CN" altLang="en-US" sz="1600" dirty="0" smtClean="0"/>
              <a:t>格式。</a:t>
            </a:r>
            <a:endParaRPr lang="en-US" altLang="zh-CN" sz="1600" dirty="0" smtClean="0"/>
          </a:p>
          <a:p>
            <a:pPr algn="just"/>
            <a:endParaRPr lang="en-US" altLang="zh-CN" sz="1600" dirty="0" smtClean="0"/>
          </a:p>
          <a:p>
            <a:pPr algn="just"/>
            <a:r>
              <a:rPr lang="zh-CN" altLang="en-US" sz="1600" dirty="0" smtClean="0"/>
              <a:t>常用</a:t>
            </a:r>
            <a:r>
              <a:rPr lang="zh-CN" altLang="en-US" sz="1600" dirty="0"/>
              <a:t>的扩展</a:t>
            </a:r>
            <a:r>
              <a:rPr lang="zh-CN" altLang="en-US" sz="1600" dirty="0" smtClean="0"/>
              <a:t>名</a:t>
            </a:r>
            <a:endParaRPr lang="en-US" altLang="zh-CN" sz="1600" dirty="0" smtClean="0"/>
          </a:p>
          <a:p>
            <a:pPr marL="285750" indent="-285750" algn="just">
              <a:buFont typeface="Arial" charset="0"/>
              <a:buChar char="•"/>
            </a:pPr>
            <a:r>
              <a:rPr lang="en-US" altLang="zh-CN" sz="1600" dirty="0">
                <a:solidFill>
                  <a:schemeClr val="bg1">
                    <a:lumMod val="60000"/>
                    <a:lumOff val="40000"/>
                  </a:schemeClr>
                </a:solidFill>
              </a:rPr>
              <a:t>.KEY</a:t>
            </a:r>
            <a:r>
              <a:rPr lang="en-US" altLang="zh-CN" sz="1600" dirty="0"/>
              <a:t> </a:t>
            </a:r>
            <a:r>
              <a:rPr lang="en-US" altLang="zh-CN" sz="1600" dirty="0" smtClean="0"/>
              <a:t>-</a:t>
            </a:r>
            <a:r>
              <a:rPr lang="zh-CN" altLang="en-US" sz="1600" dirty="0" smtClean="0"/>
              <a:t> 通常</a:t>
            </a:r>
            <a:r>
              <a:rPr lang="zh-CN" altLang="en-US" sz="1600" dirty="0"/>
              <a:t>用来存放一个公钥或者</a:t>
            </a:r>
            <a:r>
              <a:rPr lang="zh-CN" altLang="en-US" sz="1600" dirty="0" smtClean="0"/>
              <a:t>私钥，并非</a:t>
            </a:r>
            <a:r>
              <a:rPr lang="en-US" altLang="zh-CN" sz="1600" dirty="0"/>
              <a:t>X.509</a:t>
            </a:r>
            <a:r>
              <a:rPr lang="zh-CN" altLang="en-US" sz="1600" dirty="0" smtClean="0"/>
              <a:t>证书，编码可能</a:t>
            </a:r>
            <a:r>
              <a:rPr lang="zh-CN" altLang="en-US" sz="1600" dirty="0"/>
              <a:t>是</a:t>
            </a:r>
            <a:r>
              <a:rPr lang="en-US" altLang="zh-CN" sz="1600" dirty="0" smtClean="0"/>
              <a:t>PEM</a:t>
            </a:r>
            <a:r>
              <a:rPr lang="zh-CN" altLang="en-US" sz="1600" dirty="0" smtClean="0"/>
              <a:t>，也</a:t>
            </a:r>
            <a:r>
              <a:rPr lang="zh-CN" altLang="en-US" sz="1600" dirty="0"/>
              <a:t>可能是</a:t>
            </a:r>
            <a:r>
              <a:rPr lang="en-US" altLang="zh-CN" sz="1600" dirty="0"/>
              <a:t>DER</a:t>
            </a:r>
            <a:r>
              <a:rPr lang="en-US" altLang="zh-CN" sz="1600" dirty="0" smtClean="0"/>
              <a:t>.</a:t>
            </a:r>
          </a:p>
          <a:p>
            <a:pPr marL="285750" indent="-285750" algn="just">
              <a:buFont typeface="Arial" charset="0"/>
              <a:buChar char="•"/>
            </a:pPr>
            <a:r>
              <a:rPr lang="en-US" altLang="zh-CN" sz="1600" dirty="0" smtClean="0">
                <a:solidFill>
                  <a:schemeClr val="bg1">
                    <a:lumMod val="60000"/>
                    <a:lumOff val="40000"/>
                  </a:schemeClr>
                </a:solidFill>
              </a:rPr>
              <a:t>.</a:t>
            </a:r>
            <a:r>
              <a:rPr lang="en-US" altLang="zh-CN" sz="1600" dirty="0">
                <a:solidFill>
                  <a:schemeClr val="bg1">
                    <a:lumMod val="60000"/>
                    <a:lumOff val="40000"/>
                  </a:schemeClr>
                </a:solidFill>
              </a:rPr>
              <a:t>CSR</a:t>
            </a:r>
            <a:r>
              <a:rPr lang="zh-CN" altLang="en-US" sz="1600" dirty="0">
                <a:solidFill>
                  <a:schemeClr val="bg1">
                    <a:lumMod val="60000"/>
                    <a:lumOff val="40000"/>
                  </a:schemeClr>
                </a:solidFill>
              </a:rPr>
              <a:t> </a:t>
            </a:r>
            <a:r>
              <a:rPr lang="en-US" altLang="zh-CN" sz="1600" dirty="0" smtClean="0"/>
              <a:t>-</a:t>
            </a:r>
            <a:r>
              <a:rPr lang="zh-CN" altLang="en-US" sz="1600" dirty="0" smtClean="0"/>
              <a:t> 是</a:t>
            </a:r>
            <a:r>
              <a:rPr lang="en-US" altLang="zh-CN" sz="1600" dirty="0"/>
              <a:t>Certificate Signing Request</a:t>
            </a:r>
            <a:r>
              <a:rPr lang="zh-CN" altLang="en-US" sz="1600" dirty="0"/>
              <a:t>的</a:t>
            </a:r>
            <a:r>
              <a:rPr lang="zh-CN" altLang="en-US" sz="1600" dirty="0" smtClean="0"/>
              <a:t>缩写，即</a:t>
            </a:r>
            <a:r>
              <a:rPr lang="zh-CN" altLang="en-US" sz="1600" dirty="0"/>
              <a:t>证书签名</a:t>
            </a:r>
            <a:r>
              <a:rPr lang="zh-CN" altLang="en-US" sz="1600" dirty="0" smtClean="0"/>
              <a:t>请求，这</a:t>
            </a:r>
            <a:r>
              <a:rPr lang="zh-CN" altLang="en-US" sz="1600" dirty="0"/>
              <a:t>不是</a:t>
            </a:r>
            <a:r>
              <a:rPr lang="zh-CN" altLang="en-US" sz="1600" dirty="0" smtClean="0"/>
              <a:t>证书，是生成</a:t>
            </a:r>
            <a:r>
              <a:rPr lang="zh-CN" altLang="en-US" sz="1600" dirty="0"/>
              <a:t>证书时要把这个提交给权威的证书颁发机构</a:t>
            </a:r>
            <a:r>
              <a:rPr lang="zh-CN" altLang="en-US" sz="1600" dirty="0" smtClean="0"/>
              <a:t>。</a:t>
            </a:r>
            <a:r>
              <a:rPr lang="zh-CN" altLang="en-US" sz="1600" dirty="0"/>
              <a:t>其核心内容是一个公钥</a:t>
            </a:r>
            <a:r>
              <a:rPr lang="en-US" altLang="zh-CN" sz="1600" dirty="0"/>
              <a:t>(</a:t>
            </a:r>
            <a:r>
              <a:rPr lang="zh-CN" altLang="en-US" sz="1600" dirty="0"/>
              <a:t>当然还附带了一些别的信息</a:t>
            </a:r>
            <a:r>
              <a:rPr lang="en-US" altLang="zh-CN" sz="1600" dirty="0" smtClean="0"/>
              <a:t>)</a:t>
            </a:r>
            <a:r>
              <a:rPr lang="zh-CN" altLang="en-US" sz="1600" dirty="0" smtClean="0"/>
              <a:t>，在</a:t>
            </a:r>
            <a:r>
              <a:rPr lang="zh-CN" altLang="en-US" sz="1600" dirty="0"/>
              <a:t>生成这个申请的</a:t>
            </a:r>
            <a:r>
              <a:rPr lang="zh-CN" altLang="en-US" sz="1600" dirty="0" smtClean="0"/>
              <a:t>时候，同时</a:t>
            </a:r>
            <a:r>
              <a:rPr lang="zh-CN" altLang="en-US" sz="1600" dirty="0"/>
              <a:t>也会生成一个</a:t>
            </a:r>
            <a:r>
              <a:rPr lang="zh-CN" altLang="en-US" sz="1600" dirty="0" smtClean="0"/>
              <a:t>私钥，私钥</a:t>
            </a:r>
            <a:r>
              <a:rPr lang="zh-CN" altLang="en-US" sz="1600" dirty="0"/>
              <a:t>要自己保管好</a:t>
            </a:r>
            <a:r>
              <a:rPr lang="en-US" altLang="zh-CN" sz="1600" dirty="0" smtClean="0"/>
              <a:t>.</a:t>
            </a:r>
            <a:r>
              <a:rPr lang="zh-CN" altLang="en-US" sz="1600" dirty="0"/>
              <a:t>当权威证书颁发机构颁发的证书过期的</a:t>
            </a:r>
            <a:r>
              <a:rPr lang="zh-CN" altLang="en-US" sz="1600" dirty="0" smtClean="0"/>
              <a:t>时候，你</a:t>
            </a:r>
            <a:r>
              <a:rPr lang="zh-CN" altLang="en-US" sz="1600" dirty="0"/>
              <a:t>还可以用同样的</a:t>
            </a:r>
            <a:r>
              <a:rPr lang="en-US" altLang="zh-CN" sz="1600" dirty="0" err="1"/>
              <a:t>csr</a:t>
            </a:r>
            <a:r>
              <a:rPr lang="zh-CN" altLang="en-US" sz="1600" dirty="0"/>
              <a:t>来申请新的</a:t>
            </a:r>
            <a:r>
              <a:rPr lang="zh-CN" altLang="en-US" sz="1600" dirty="0" smtClean="0"/>
              <a:t>证书，</a:t>
            </a:r>
            <a:r>
              <a:rPr lang="en-US" altLang="zh-CN" sz="1600" dirty="0" smtClean="0"/>
              <a:t>key</a:t>
            </a:r>
            <a:r>
              <a:rPr lang="zh-CN" altLang="en-US" sz="1600" dirty="0"/>
              <a:t>保持不变</a:t>
            </a:r>
            <a:r>
              <a:rPr lang="en-US" altLang="zh-CN" sz="1600" dirty="0"/>
              <a:t>.</a:t>
            </a:r>
            <a:endParaRPr lang="zh-CN" altLang="en-US" sz="1600" dirty="0"/>
          </a:p>
          <a:p>
            <a:pPr marL="285750" indent="-285750" algn="just">
              <a:buFont typeface="Arial" charset="0"/>
              <a:buChar char="•"/>
            </a:pPr>
            <a:r>
              <a:rPr lang="en-US" altLang="zh-CN" sz="1600" dirty="0" smtClean="0">
                <a:solidFill>
                  <a:schemeClr val="bg1">
                    <a:lumMod val="60000"/>
                    <a:lumOff val="40000"/>
                  </a:schemeClr>
                </a:solidFill>
              </a:rPr>
              <a:t>.</a:t>
            </a:r>
            <a:r>
              <a:rPr lang="en-US" altLang="zh-CN" sz="1600" dirty="0">
                <a:solidFill>
                  <a:schemeClr val="bg1">
                    <a:lumMod val="60000"/>
                    <a:lumOff val="40000"/>
                  </a:schemeClr>
                </a:solidFill>
              </a:rPr>
              <a:t>CRT</a:t>
            </a:r>
            <a:r>
              <a:rPr lang="en-US" altLang="zh-CN" sz="1600" dirty="0"/>
              <a:t> </a:t>
            </a:r>
            <a:r>
              <a:rPr lang="en-US" altLang="zh-CN" sz="1600" dirty="0" smtClean="0"/>
              <a:t>- certificate</a:t>
            </a:r>
            <a:r>
              <a:rPr lang="zh-CN" altLang="en-US" sz="1600" dirty="0" smtClean="0"/>
              <a:t>的缩写，其实</a:t>
            </a:r>
            <a:r>
              <a:rPr lang="zh-CN" altLang="en-US" sz="1600" dirty="0"/>
              <a:t>还是证书的</a:t>
            </a:r>
            <a:r>
              <a:rPr lang="zh-CN" altLang="en-US" sz="1600" dirty="0" smtClean="0"/>
              <a:t>意思，常见于</a:t>
            </a:r>
            <a:r>
              <a:rPr lang="en-US" altLang="zh-CN" sz="1600" dirty="0" smtClean="0"/>
              <a:t>Linux</a:t>
            </a:r>
            <a:r>
              <a:rPr lang="zh-CN" altLang="en-US" sz="1600" dirty="0" smtClean="0"/>
              <a:t>系统，有</a:t>
            </a:r>
            <a:r>
              <a:rPr lang="zh-CN" altLang="en-US" sz="1600" dirty="0"/>
              <a:t>可能是</a:t>
            </a:r>
            <a:r>
              <a:rPr lang="en-US" altLang="zh-CN" sz="1600" dirty="0" smtClean="0"/>
              <a:t>PEM</a:t>
            </a:r>
            <a:r>
              <a:rPr lang="zh-CN" altLang="en-US" sz="1600" dirty="0" smtClean="0"/>
              <a:t>或者</a:t>
            </a:r>
            <a:r>
              <a:rPr lang="en-US" altLang="zh-CN" sz="1600" dirty="0" smtClean="0"/>
              <a:t>DER</a:t>
            </a:r>
            <a:r>
              <a:rPr lang="zh-CN" altLang="en-US" sz="1600" dirty="0" smtClean="0"/>
              <a:t>编码，大多数</a:t>
            </a:r>
            <a:r>
              <a:rPr lang="zh-CN" altLang="en-US" sz="1600" dirty="0"/>
              <a:t>应该是</a:t>
            </a:r>
            <a:r>
              <a:rPr lang="en-US" altLang="zh-CN" sz="1600" dirty="0"/>
              <a:t>PEM</a:t>
            </a:r>
            <a:r>
              <a:rPr lang="zh-CN" altLang="en-US" sz="1600" dirty="0" smtClean="0"/>
              <a:t>编码</a:t>
            </a:r>
            <a:r>
              <a:rPr lang="en-US" altLang="zh-CN" sz="1600" dirty="0" smtClean="0"/>
              <a:t>.</a:t>
            </a:r>
          </a:p>
          <a:p>
            <a:pPr marL="285750" indent="-285750" algn="just">
              <a:buFont typeface="Arial" charset="0"/>
              <a:buChar char="•"/>
            </a:pPr>
            <a:r>
              <a:rPr lang="en-US" altLang="zh-CN" sz="1600" dirty="0" smtClean="0">
                <a:solidFill>
                  <a:schemeClr val="bg1">
                    <a:lumMod val="60000"/>
                    <a:lumOff val="40000"/>
                  </a:schemeClr>
                </a:solidFill>
              </a:rPr>
              <a:t>.CER</a:t>
            </a:r>
            <a:r>
              <a:rPr lang="en-US" altLang="zh-CN" sz="1600" dirty="0"/>
              <a:t> -</a:t>
            </a:r>
            <a:r>
              <a:rPr lang="en-US" altLang="zh-CN" sz="1600" dirty="0" smtClean="0"/>
              <a:t> </a:t>
            </a:r>
            <a:r>
              <a:rPr lang="en-US" altLang="zh-CN" sz="1600" dirty="0"/>
              <a:t>certificate</a:t>
            </a:r>
            <a:r>
              <a:rPr lang="zh-CN" altLang="en-US" sz="1600" dirty="0"/>
              <a:t>的</a:t>
            </a:r>
            <a:r>
              <a:rPr lang="zh-CN" altLang="en-US" sz="1600" dirty="0" smtClean="0"/>
              <a:t>缩写，其实</a:t>
            </a:r>
            <a:r>
              <a:rPr lang="zh-CN" altLang="en-US" sz="1600" dirty="0"/>
              <a:t>还是证书的</a:t>
            </a:r>
            <a:r>
              <a:rPr lang="zh-CN" altLang="en-US" sz="1600" dirty="0" smtClean="0"/>
              <a:t>意思，常见于</a:t>
            </a:r>
            <a:r>
              <a:rPr lang="en-US" altLang="zh-CN" sz="1600" dirty="0"/>
              <a:t>Windows</a:t>
            </a:r>
            <a:r>
              <a:rPr lang="zh-CN" altLang="en-US" sz="1600" dirty="0" smtClean="0"/>
              <a:t>系统，有</a:t>
            </a:r>
            <a:r>
              <a:rPr lang="zh-CN" altLang="en-US" sz="1600" dirty="0"/>
              <a:t>可能是</a:t>
            </a:r>
            <a:r>
              <a:rPr lang="en-US" altLang="zh-CN" sz="1600" dirty="0"/>
              <a:t>PEM</a:t>
            </a:r>
            <a:r>
              <a:rPr lang="zh-CN" altLang="en-US" sz="1600" dirty="0"/>
              <a:t>或者</a:t>
            </a:r>
            <a:r>
              <a:rPr lang="en-US" altLang="zh-CN" sz="1600" dirty="0"/>
              <a:t>DER</a:t>
            </a:r>
            <a:r>
              <a:rPr lang="zh-CN" altLang="en-US" sz="1600" dirty="0" smtClean="0"/>
              <a:t>编码，大多数</a:t>
            </a:r>
            <a:r>
              <a:rPr lang="zh-CN" altLang="en-US" sz="1600" dirty="0"/>
              <a:t>应该</a:t>
            </a:r>
            <a:r>
              <a:rPr lang="zh-CN" altLang="en-US" sz="1600" dirty="0" smtClean="0"/>
              <a:t>是</a:t>
            </a:r>
            <a:r>
              <a:rPr lang="en-US" altLang="zh-CN" sz="1600" dirty="0" smtClean="0"/>
              <a:t>DER</a:t>
            </a:r>
            <a:r>
              <a:rPr lang="zh-CN" altLang="en-US" sz="1600" dirty="0" smtClean="0"/>
              <a:t>编码</a:t>
            </a:r>
            <a:r>
              <a:rPr lang="en-US" altLang="zh-CN" sz="1600" dirty="0" smtClean="0"/>
              <a:t>.</a:t>
            </a:r>
          </a:p>
          <a:p>
            <a:pPr marL="285750" indent="-285750" algn="just">
              <a:buFont typeface="Arial" charset="0"/>
              <a:buChar char="•"/>
            </a:pPr>
            <a:endParaRPr lang="en-US" altLang="zh-CN" sz="1600" dirty="0" smtClean="0"/>
          </a:p>
          <a:p>
            <a:pPr lvl="6" indent="0" algn="just"/>
            <a:r>
              <a:rPr lang="zh-CN" altLang="en-US" sz="1600" dirty="0"/>
              <a:t>注意：</a:t>
            </a:r>
            <a:r>
              <a:rPr lang="en-US" altLang="zh-CN" sz="1600" dirty="0"/>
              <a:t>CRT</a:t>
            </a:r>
            <a:r>
              <a:rPr lang="zh-CN" altLang="en-US" sz="1600" dirty="0"/>
              <a:t>文件和</a:t>
            </a:r>
            <a:r>
              <a:rPr lang="en-US" altLang="zh-CN" sz="1600" dirty="0"/>
              <a:t>CER</a:t>
            </a:r>
            <a:r>
              <a:rPr lang="zh-CN" altLang="en-US" sz="1600" dirty="0"/>
              <a:t>文件只有在使用相同编码的时候才可以安全地相互替代。</a:t>
            </a:r>
            <a:endParaRPr lang="en-US" altLang="zh-CN" sz="1600" dirty="0"/>
          </a:p>
          <a:p>
            <a:pPr marL="285750" indent="-285750" algn="just">
              <a:buFont typeface="Arial" charset="0"/>
              <a:buChar char="•"/>
            </a:pPr>
            <a:endParaRPr lang="zh-CN" altLang="en-US" sz="1600" dirty="0"/>
          </a:p>
          <a:p>
            <a:pPr marL="285750" lvl="6" indent="-285750" algn="just">
              <a:buFont typeface="Arial" charset="0"/>
              <a:buChar char="•"/>
            </a:pPr>
            <a:r>
              <a:rPr lang="en-US" altLang="zh-CN" sz="1600" dirty="0">
                <a:solidFill>
                  <a:schemeClr val="bg1">
                    <a:lumMod val="60000"/>
                    <a:lumOff val="40000"/>
                  </a:schemeClr>
                </a:solidFill>
              </a:rPr>
              <a:t>.</a:t>
            </a:r>
            <a:r>
              <a:rPr lang="en-US" altLang="zh-CN" sz="1600" dirty="0" smtClean="0">
                <a:solidFill>
                  <a:schemeClr val="bg1">
                    <a:lumMod val="60000"/>
                    <a:lumOff val="40000"/>
                  </a:schemeClr>
                </a:solidFill>
              </a:rPr>
              <a:t>PFX/PKCS12</a:t>
            </a:r>
            <a:r>
              <a:rPr lang="zh-CN" altLang="en-US" sz="1600" dirty="0" smtClean="0">
                <a:solidFill>
                  <a:schemeClr val="bg1">
                    <a:lumMod val="60000"/>
                    <a:lumOff val="40000"/>
                  </a:schemeClr>
                </a:solidFill>
              </a:rPr>
              <a:t> </a:t>
            </a:r>
            <a:r>
              <a:rPr lang="en-US" altLang="zh-CN" sz="1600" dirty="0"/>
              <a:t>- predecessor of </a:t>
            </a:r>
            <a:r>
              <a:rPr lang="en-US" altLang="zh-CN" sz="1600" dirty="0" smtClean="0"/>
              <a:t>PKCS#12</a:t>
            </a:r>
            <a:r>
              <a:rPr lang="zh-CN" altLang="en-US" sz="1600" dirty="0" smtClean="0"/>
              <a:t>，包含</a:t>
            </a:r>
            <a:r>
              <a:rPr lang="zh-CN" altLang="en-US" sz="1600" dirty="0"/>
              <a:t>了</a:t>
            </a:r>
            <a:r>
              <a:rPr lang="zh-CN" altLang="en-US" sz="1600" dirty="0" smtClean="0"/>
              <a:t>证书和私钥，对</a:t>
            </a:r>
            <a:r>
              <a:rPr lang="en-US" altLang="zh-CN" sz="1600" dirty="0"/>
              <a:t>Linux</a:t>
            </a:r>
            <a:r>
              <a:rPr lang="zh-CN" altLang="en-US" sz="1600" dirty="0" smtClean="0"/>
              <a:t>服务器来说，一般来说</a:t>
            </a:r>
            <a:r>
              <a:rPr lang="en-US" altLang="zh-CN" sz="1600" dirty="0" smtClean="0"/>
              <a:t>CRT</a:t>
            </a:r>
            <a:r>
              <a:rPr lang="zh-CN" altLang="en-US" sz="1600" dirty="0"/>
              <a:t>和</a:t>
            </a:r>
            <a:r>
              <a:rPr lang="en-US" altLang="zh-CN" sz="1600" dirty="0"/>
              <a:t>KEY</a:t>
            </a:r>
            <a:r>
              <a:rPr lang="zh-CN" altLang="en-US" sz="1600" dirty="0"/>
              <a:t>是分开存放在不同文件中</a:t>
            </a:r>
            <a:r>
              <a:rPr lang="zh-CN" altLang="en-US" sz="1600" dirty="0" smtClean="0"/>
              <a:t>的，但</a:t>
            </a:r>
            <a:r>
              <a:rPr lang="en-US" altLang="zh-CN" sz="1600" dirty="0"/>
              <a:t>Windows</a:t>
            </a:r>
            <a:r>
              <a:rPr lang="zh-CN" altLang="en-US" sz="1600" dirty="0"/>
              <a:t>的</a:t>
            </a:r>
            <a:r>
              <a:rPr lang="en-US" altLang="zh-CN" sz="1600" dirty="0"/>
              <a:t>IIS</a:t>
            </a:r>
            <a:r>
              <a:rPr lang="zh-CN" altLang="en-US" sz="1600" dirty="0"/>
              <a:t>则将它们存在一个</a:t>
            </a:r>
            <a:r>
              <a:rPr lang="en-US" altLang="zh-CN" sz="1600" dirty="0"/>
              <a:t>PFX</a:t>
            </a:r>
            <a:r>
              <a:rPr lang="zh-CN" altLang="en-US" sz="1600" dirty="0"/>
              <a:t>文件</a:t>
            </a:r>
            <a:r>
              <a:rPr lang="zh-CN" altLang="en-US" sz="1600" dirty="0" smtClean="0"/>
              <a:t>中，并通过提取密码来保护。</a:t>
            </a:r>
            <a:endParaRPr lang="en-US" altLang="zh-CN" sz="1600" dirty="0" smtClean="0"/>
          </a:p>
          <a:p>
            <a:pPr marL="285750" lvl="6" indent="-285750" algn="just">
              <a:buFont typeface="Arial" charset="0"/>
              <a:buChar char="•"/>
            </a:pPr>
            <a:r>
              <a:rPr lang="en-US" altLang="zh-CN" sz="1600" dirty="0" smtClean="0">
                <a:solidFill>
                  <a:schemeClr val="bg1">
                    <a:lumMod val="60000"/>
                    <a:lumOff val="40000"/>
                  </a:schemeClr>
                </a:solidFill>
              </a:rPr>
              <a:t>.JKS/JCEKS</a:t>
            </a:r>
            <a:r>
              <a:rPr lang="zh-CN" altLang="en-US" sz="1600" dirty="0" smtClean="0">
                <a:solidFill>
                  <a:schemeClr val="bg1">
                    <a:lumMod val="60000"/>
                    <a:lumOff val="40000"/>
                  </a:schemeClr>
                </a:solidFill>
              </a:rPr>
              <a:t> </a:t>
            </a:r>
            <a:r>
              <a:rPr lang="en-US" altLang="zh-CN" sz="1600" dirty="0"/>
              <a:t>- Java</a:t>
            </a:r>
            <a:r>
              <a:rPr lang="zh-CN" altLang="en-US" sz="1600" dirty="0"/>
              <a:t>密钥库</a:t>
            </a:r>
            <a:r>
              <a:rPr lang="en-US" altLang="zh-CN" sz="1600" dirty="0"/>
              <a:t>(</a:t>
            </a:r>
            <a:r>
              <a:rPr lang="en-US" altLang="zh-CN" sz="1600" dirty="0" err="1"/>
              <a:t>KeyStore</a:t>
            </a:r>
            <a:r>
              <a:rPr lang="en-US" altLang="zh-CN" sz="1600" dirty="0"/>
              <a:t>)</a:t>
            </a:r>
            <a:r>
              <a:rPr lang="zh-CN" altLang="en-US" sz="1600" dirty="0"/>
              <a:t>的两种比较常见</a:t>
            </a:r>
            <a:r>
              <a:rPr lang="zh-CN" altLang="en-US" sz="1600" dirty="0" smtClean="0"/>
              <a:t>类型，包含</a:t>
            </a:r>
            <a:r>
              <a:rPr lang="zh-CN" altLang="en-US" sz="1600" dirty="0"/>
              <a:t>了证书和</a:t>
            </a:r>
            <a:r>
              <a:rPr lang="zh-CN" altLang="en-US" sz="1600" dirty="0" smtClean="0"/>
              <a:t>私钥，利用</a:t>
            </a:r>
            <a:r>
              <a:rPr lang="en-US" altLang="zh-CN" sz="1600" dirty="0"/>
              <a:t>Java</a:t>
            </a:r>
            <a:r>
              <a:rPr lang="zh-CN" altLang="en-US" sz="1600" dirty="0" smtClean="0"/>
              <a:t>的</a:t>
            </a:r>
            <a:r>
              <a:rPr lang="en-US" altLang="zh-CN" sz="1600" dirty="0" smtClean="0"/>
              <a:t>“</a:t>
            </a:r>
            <a:r>
              <a:rPr lang="en-US" altLang="zh-CN" sz="1600" dirty="0" err="1" smtClean="0">
                <a:solidFill>
                  <a:schemeClr val="bg1">
                    <a:lumMod val="60000"/>
                    <a:lumOff val="40000"/>
                  </a:schemeClr>
                </a:solidFill>
              </a:rPr>
              <a:t>keytool</a:t>
            </a:r>
            <a:r>
              <a:rPr lang="en-US" altLang="zh-CN" sz="1600" dirty="0" smtClean="0"/>
              <a:t>”</a:t>
            </a:r>
            <a:r>
              <a:rPr lang="zh-CN" altLang="en-US" sz="1600" dirty="0" smtClean="0"/>
              <a:t>的工具，可以将</a:t>
            </a:r>
            <a:r>
              <a:rPr lang="en-US" altLang="zh-CN" sz="1600" dirty="0" smtClean="0"/>
              <a:t>PFX</a:t>
            </a:r>
            <a:r>
              <a:rPr lang="zh-CN" altLang="en-US" sz="1600" dirty="0"/>
              <a:t>转为</a:t>
            </a:r>
            <a:r>
              <a:rPr lang="en-US" altLang="zh-CN" sz="1600" dirty="0" smtClean="0"/>
              <a:t>JKS</a:t>
            </a:r>
            <a:r>
              <a:rPr lang="zh-CN" altLang="en-US" sz="1600" dirty="0" smtClean="0"/>
              <a:t>，当然了，</a:t>
            </a:r>
            <a:r>
              <a:rPr lang="en-US" altLang="zh-CN" sz="1600" dirty="0" err="1" smtClean="0"/>
              <a:t>keytool</a:t>
            </a:r>
            <a:r>
              <a:rPr lang="zh-CN" altLang="en-US" sz="1600" dirty="0"/>
              <a:t>也能直接生成</a:t>
            </a:r>
            <a:r>
              <a:rPr lang="en-US" altLang="zh-CN" sz="1600" dirty="0" smtClean="0"/>
              <a:t>JKS</a:t>
            </a:r>
            <a:r>
              <a:rPr lang="zh-CN" altLang="en-US" sz="1600" dirty="0" smtClean="0"/>
              <a:t>，</a:t>
            </a:r>
            <a:r>
              <a:rPr lang="en-US" altLang="zh-CN" sz="1600" dirty="0" smtClean="0"/>
              <a:t>JCEKS</a:t>
            </a:r>
            <a:r>
              <a:rPr lang="zh-CN" altLang="en-US" sz="1600" dirty="0"/>
              <a:t>在安全级别上要比</a:t>
            </a:r>
            <a:r>
              <a:rPr lang="en-US" altLang="zh-CN" sz="1600" dirty="0"/>
              <a:t>JKS</a:t>
            </a:r>
            <a:r>
              <a:rPr lang="zh-CN" altLang="en-US" sz="1600" dirty="0" smtClean="0"/>
              <a:t>强，使用</a:t>
            </a:r>
            <a:r>
              <a:rPr lang="zh-CN" altLang="en-US" sz="1600" dirty="0"/>
              <a:t>的</a:t>
            </a:r>
            <a:r>
              <a:rPr lang="en-US" altLang="zh-CN" sz="1600" dirty="0"/>
              <a:t>Provider</a:t>
            </a:r>
            <a:r>
              <a:rPr lang="zh-CN" altLang="en-US" sz="1600" dirty="0"/>
              <a:t>是</a:t>
            </a:r>
            <a:r>
              <a:rPr lang="en-US" altLang="zh-CN" sz="1600" dirty="0"/>
              <a:t>JCEKS(</a:t>
            </a:r>
            <a:r>
              <a:rPr lang="zh-CN" altLang="en-US" sz="1600" dirty="0"/>
              <a:t>推荐</a:t>
            </a:r>
            <a:r>
              <a:rPr lang="en-US" altLang="zh-CN" sz="1600" dirty="0" smtClean="0"/>
              <a:t>)</a:t>
            </a:r>
            <a:r>
              <a:rPr lang="zh-CN" altLang="en-US" sz="1600" dirty="0" smtClean="0"/>
              <a:t>，使用</a:t>
            </a:r>
            <a:r>
              <a:rPr lang="zh-CN" altLang="en-US" sz="1600" dirty="0"/>
              <a:t>使用</a:t>
            </a:r>
            <a:r>
              <a:rPr lang="en-US" altLang="zh-CN" sz="1600" dirty="0" err="1"/>
              <a:t>TripleDES</a:t>
            </a:r>
            <a:r>
              <a:rPr lang="en-US" altLang="zh-CN" sz="1600" dirty="0"/>
              <a:t> </a:t>
            </a:r>
            <a:r>
              <a:rPr lang="zh-CN" altLang="en-US" sz="1600" dirty="0" smtClean="0"/>
              <a:t>保护</a:t>
            </a:r>
            <a:r>
              <a:rPr lang="en-US" altLang="zh-CN" sz="1600" dirty="0" err="1" smtClean="0"/>
              <a:t>KeyStore</a:t>
            </a:r>
            <a:r>
              <a:rPr lang="zh-CN" altLang="en-US" sz="1600" dirty="0"/>
              <a:t>中的</a:t>
            </a:r>
            <a:r>
              <a:rPr lang="zh-CN" altLang="en-US" sz="1600" dirty="0" smtClean="0"/>
              <a:t>私钥；</a:t>
            </a:r>
            <a:endParaRPr lang="en-US" altLang="zh-CN" sz="1600" dirty="0" smtClean="0"/>
          </a:p>
          <a:p>
            <a:pPr marL="285750" lvl="6" indent="-285750" algn="just">
              <a:buFont typeface="Arial" charset="0"/>
              <a:buChar char="•"/>
            </a:pPr>
            <a:r>
              <a:rPr lang="en-US" altLang="zh-CN" sz="1600" dirty="0" smtClean="0">
                <a:solidFill>
                  <a:schemeClr val="bg1">
                    <a:lumMod val="60000"/>
                    <a:lumOff val="40000"/>
                  </a:schemeClr>
                </a:solidFill>
              </a:rPr>
              <a:t>.BKS</a:t>
            </a:r>
            <a:r>
              <a:rPr lang="zh-CN" altLang="en-US" sz="1600" dirty="0" smtClean="0">
                <a:solidFill>
                  <a:schemeClr val="bg1">
                    <a:lumMod val="60000"/>
                    <a:lumOff val="40000"/>
                  </a:schemeClr>
                </a:solidFill>
              </a:rPr>
              <a:t> </a:t>
            </a:r>
            <a:r>
              <a:rPr lang="en-US" altLang="zh-CN" sz="1600" dirty="0" smtClean="0"/>
              <a:t>–</a:t>
            </a:r>
            <a:r>
              <a:rPr lang="zh-CN" altLang="en-US" sz="1600" dirty="0" smtClean="0"/>
              <a:t> </a:t>
            </a:r>
            <a:r>
              <a:rPr lang="en-US" altLang="zh-CN" sz="1600" dirty="0" smtClean="0"/>
              <a:t>Bouncy</a:t>
            </a:r>
            <a:r>
              <a:rPr lang="zh-CN" altLang="en-US" sz="1600" dirty="0" smtClean="0"/>
              <a:t> </a:t>
            </a:r>
            <a:r>
              <a:rPr lang="en-US" altLang="zh-CN" sz="1600" dirty="0" smtClean="0"/>
              <a:t>Castle</a:t>
            </a:r>
            <a:r>
              <a:rPr lang="zh-CN" altLang="en-US" sz="1600" dirty="0" smtClean="0"/>
              <a:t> </a:t>
            </a:r>
            <a:r>
              <a:rPr lang="en-US" altLang="zh-CN" sz="1600" dirty="0" smtClean="0"/>
              <a:t>Provider</a:t>
            </a:r>
            <a:r>
              <a:rPr lang="zh-CN" altLang="en-US" sz="1600" dirty="0" smtClean="0"/>
              <a:t>，包含</a:t>
            </a:r>
            <a:r>
              <a:rPr lang="zh-CN" altLang="en-US" sz="1600" dirty="0"/>
              <a:t>了证书和</a:t>
            </a:r>
            <a:r>
              <a:rPr lang="zh-CN" altLang="en-US" sz="1600" dirty="0" smtClean="0"/>
              <a:t>私钥， </a:t>
            </a:r>
            <a:r>
              <a:rPr lang="en-US" altLang="zh-CN" sz="1600" dirty="0" smtClean="0"/>
              <a:t>android</a:t>
            </a:r>
            <a:r>
              <a:rPr lang="zh-CN" altLang="en-US" sz="1600" dirty="0" smtClean="0"/>
              <a:t>系统支持的类型，它</a:t>
            </a:r>
            <a:r>
              <a:rPr lang="zh-CN" altLang="en-US" sz="1600" dirty="0"/>
              <a:t>使用的也是</a:t>
            </a:r>
            <a:r>
              <a:rPr lang="en-US" altLang="zh-CN" sz="1600" dirty="0" err="1"/>
              <a:t>TripleDES</a:t>
            </a:r>
            <a:r>
              <a:rPr lang="zh-CN" altLang="en-US" sz="1600" dirty="0"/>
              <a:t>来保护密钥库中</a:t>
            </a:r>
            <a:r>
              <a:rPr lang="zh-CN" altLang="en-US" sz="1600" dirty="0" smtClean="0"/>
              <a:t>的私钥，它</a:t>
            </a:r>
            <a:r>
              <a:rPr lang="zh-CN" altLang="en-US" sz="1600" dirty="0"/>
              <a:t>能够防止证书库被不小心修改（</a:t>
            </a:r>
            <a:r>
              <a:rPr lang="en-US" altLang="zh-CN" sz="1600" dirty="0" err="1"/>
              <a:t>Keystore</a:t>
            </a:r>
            <a:r>
              <a:rPr lang="zh-CN" altLang="en-US" sz="1600" dirty="0"/>
              <a:t>的</a:t>
            </a:r>
            <a:r>
              <a:rPr lang="en-US" altLang="zh-CN" sz="1600" dirty="0" err="1"/>
              <a:t>keyentry</a:t>
            </a:r>
            <a:r>
              <a:rPr lang="zh-CN" altLang="en-US" sz="1600" dirty="0"/>
              <a:t>改掉</a:t>
            </a:r>
            <a:r>
              <a:rPr lang="en-US" altLang="zh-CN" sz="1600" dirty="0"/>
              <a:t>1</a:t>
            </a:r>
            <a:r>
              <a:rPr lang="zh-CN" altLang="en-US" sz="1600" dirty="0"/>
              <a:t>个</a:t>
            </a:r>
            <a:r>
              <a:rPr lang="en-US" altLang="zh-CN" sz="1600" dirty="0"/>
              <a:t>bit</a:t>
            </a:r>
            <a:r>
              <a:rPr lang="zh-CN" altLang="en-US" sz="1600" dirty="0"/>
              <a:t>都会产生错误</a:t>
            </a:r>
            <a:r>
              <a:rPr lang="zh-CN" altLang="en-US" sz="1600" dirty="0" smtClean="0"/>
              <a:t>），</a:t>
            </a:r>
            <a:r>
              <a:rPr lang="en-US" altLang="zh-CN" sz="1600" dirty="0" smtClean="0"/>
              <a:t>BKS</a:t>
            </a:r>
            <a:r>
              <a:rPr lang="zh-CN" altLang="en-US" sz="1600" dirty="0"/>
              <a:t>能够跟</a:t>
            </a:r>
            <a:r>
              <a:rPr lang="en-US" altLang="zh-CN" sz="1600" dirty="0"/>
              <a:t>JKS</a:t>
            </a:r>
            <a:r>
              <a:rPr lang="zh-CN" altLang="en-US" sz="1600" dirty="0"/>
              <a:t>互操作。</a:t>
            </a:r>
            <a:endParaRPr lang="en-US" altLang="zh-CN" sz="1600" dirty="0" smtClean="0"/>
          </a:p>
          <a:p>
            <a:pPr marL="285750" lvl="6" indent="-285750" algn="just">
              <a:buFont typeface="Arial" charset="0"/>
              <a:buChar char="•"/>
            </a:pPr>
            <a:endParaRPr lang="en-US" altLang="zh-CN" sz="1600" dirty="0"/>
          </a:p>
          <a:p>
            <a:pPr lvl="6" indent="0" algn="just"/>
            <a:r>
              <a:rPr lang="zh-CN" altLang="en-US" sz="1600" dirty="0" smtClean="0"/>
              <a:t>注意：通过工具 </a:t>
            </a:r>
            <a:r>
              <a:rPr lang="en-US" altLang="zh-CN" sz="1600" dirty="0" smtClean="0"/>
              <a:t>BKS</a:t>
            </a:r>
            <a:r>
              <a:rPr lang="zh-CN" altLang="en-US" sz="1600" dirty="0" smtClean="0"/>
              <a:t>、</a:t>
            </a:r>
            <a:r>
              <a:rPr lang="en-US" altLang="zh-CN" sz="1600" dirty="0" smtClean="0"/>
              <a:t>JKS</a:t>
            </a:r>
            <a:r>
              <a:rPr lang="zh-CN" altLang="en-US" sz="1600" dirty="0" smtClean="0"/>
              <a:t>、</a:t>
            </a:r>
            <a:r>
              <a:rPr lang="en-US" altLang="zh-CN" sz="1600" dirty="0" smtClean="0"/>
              <a:t>PFX</a:t>
            </a:r>
            <a:r>
              <a:rPr lang="zh-CN" altLang="en-US" sz="1600" dirty="0" smtClean="0"/>
              <a:t> 三种格式的证书均可以相互转换</a:t>
            </a:r>
            <a:endParaRPr lang="en-US" altLang="zh-CN" sz="1600" dirty="0" smtClean="0"/>
          </a:p>
          <a:p>
            <a:pPr lvl="6" indent="0" algn="just"/>
            <a:endParaRPr lang="zh-CN" altLang="en-US" sz="1600" dirty="0"/>
          </a:p>
          <a:p>
            <a:pPr algn="just"/>
            <a:r>
              <a:rPr lang="en-US" altLang="zh-CN" sz="1600" dirty="0" smtClean="0">
                <a:solidFill>
                  <a:schemeClr val="bg1">
                    <a:lumMod val="60000"/>
                    <a:lumOff val="40000"/>
                  </a:schemeClr>
                </a:solidFill>
              </a:rPr>
              <a:t>OpenSSL</a:t>
            </a:r>
            <a:r>
              <a:rPr lang="zh-CN" altLang="en-US" sz="1600" dirty="0"/>
              <a:t>简单地</a:t>
            </a:r>
            <a:r>
              <a:rPr lang="zh-CN" altLang="en-US" sz="1600" dirty="0" smtClean="0"/>
              <a:t>说，</a:t>
            </a:r>
            <a:r>
              <a:rPr lang="en-US" altLang="zh-CN" sz="1600" dirty="0" smtClean="0"/>
              <a:t>OpenSSL</a:t>
            </a:r>
            <a:r>
              <a:rPr lang="zh-CN" altLang="en-US" sz="1600" dirty="0"/>
              <a:t>是</a:t>
            </a:r>
            <a:r>
              <a:rPr lang="en-US" altLang="zh-CN" sz="1600" dirty="0"/>
              <a:t>SSL</a:t>
            </a:r>
            <a:r>
              <a:rPr lang="zh-CN" altLang="en-US" sz="1600" dirty="0"/>
              <a:t>的一个</a:t>
            </a:r>
            <a:r>
              <a:rPr lang="zh-CN" altLang="en-US" sz="1600" dirty="0" smtClean="0"/>
              <a:t>实现，</a:t>
            </a:r>
            <a:r>
              <a:rPr lang="en-US" altLang="zh-CN" sz="1600" dirty="0" smtClean="0"/>
              <a:t>SSL</a:t>
            </a:r>
            <a:r>
              <a:rPr lang="zh-CN" altLang="en-US" sz="1600" dirty="0"/>
              <a:t>只是一种规范</a:t>
            </a:r>
            <a:r>
              <a:rPr lang="en-US" altLang="zh-CN" sz="1600" dirty="0"/>
              <a:t>.</a:t>
            </a:r>
            <a:r>
              <a:rPr lang="zh-CN" altLang="en-US" sz="1600" dirty="0"/>
              <a:t>理论上</a:t>
            </a:r>
            <a:r>
              <a:rPr lang="zh-CN" altLang="en-US" sz="1600" dirty="0" smtClean="0"/>
              <a:t>来说，</a:t>
            </a:r>
            <a:r>
              <a:rPr lang="en-US" altLang="zh-CN" sz="1600" dirty="0" smtClean="0"/>
              <a:t>SSL</a:t>
            </a:r>
            <a:r>
              <a:rPr lang="zh-CN" altLang="en-US" sz="1600" dirty="0"/>
              <a:t>这种规范是安全</a:t>
            </a:r>
            <a:r>
              <a:rPr lang="zh-CN" altLang="en-US" sz="1600" dirty="0" smtClean="0"/>
              <a:t>的，目前</a:t>
            </a:r>
            <a:r>
              <a:rPr lang="zh-CN" altLang="en-US" sz="1600" dirty="0"/>
              <a:t>的技术水平很难</a:t>
            </a:r>
            <a:r>
              <a:rPr lang="zh-CN" altLang="en-US" sz="1600" dirty="0" smtClean="0"/>
              <a:t>破解，但</a:t>
            </a:r>
            <a:r>
              <a:rPr lang="en-US" altLang="zh-CN" sz="1600" dirty="0"/>
              <a:t>SSL</a:t>
            </a:r>
            <a:r>
              <a:rPr lang="zh-CN" altLang="en-US" sz="1600" dirty="0"/>
              <a:t>的实现就可能有些</a:t>
            </a:r>
            <a:r>
              <a:rPr lang="zh-CN" altLang="en-US" sz="1600" dirty="0" smtClean="0"/>
              <a:t>漏洞，如</a:t>
            </a:r>
            <a:r>
              <a:rPr lang="zh-CN" altLang="en-US" sz="1600" dirty="0"/>
              <a:t>著名</a:t>
            </a:r>
            <a:r>
              <a:rPr lang="zh-CN" altLang="en-US" sz="1600" dirty="0" smtClean="0"/>
              <a:t>的</a:t>
            </a:r>
            <a:r>
              <a:rPr lang="en-US" altLang="zh-CN" sz="1600" dirty="0" smtClean="0"/>
              <a:t>“</a:t>
            </a:r>
            <a:r>
              <a:rPr lang="zh-CN" altLang="en-US" sz="1600" dirty="0" smtClean="0"/>
              <a:t>心脏出血</a:t>
            </a:r>
            <a:r>
              <a:rPr lang="en-US" altLang="zh-CN" sz="1600" dirty="0" smtClean="0"/>
              <a:t>”</a:t>
            </a:r>
            <a:r>
              <a:rPr lang="zh-CN" altLang="en-US" sz="1600" dirty="0" smtClean="0"/>
              <a:t>。</a:t>
            </a:r>
            <a:r>
              <a:rPr lang="en-US" altLang="zh-CN" sz="1600" dirty="0" smtClean="0"/>
              <a:t>OpenSSL</a:t>
            </a:r>
            <a:r>
              <a:rPr lang="zh-CN" altLang="en-US" sz="1600" dirty="0"/>
              <a:t>还提供了一大堆强大的工具</a:t>
            </a:r>
            <a:r>
              <a:rPr lang="zh-CN" altLang="en-US" sz="1600" dirty="0" smtClean="0"/>
              <a:t>软件，强大</a:t>
            </a:r>
            <a:r>
              <a:rPr lang="zh-CN" altLang="en-US" sz="1600" dirty="0"/>
              <a:t>到</a:t>
            </a:r>
            <a:r>
              <a:rPr lang="en-US" altLang="zh-CN" sz="1600" dirty="0"/>
              <a:t>90%</a:t>
            </a:r>
            <a:r>
              <a:rPr lang="zh-CN" altLang="en-US" sz="1600" dirty="0"/>
              <a:t>我们都用不到</a:t>
            </a:r>
            <a:r>
              <a:rPr lang="en-US" altLang="zh-CN" sz="1600" dirty="0" smtClean="0"/>
              <a:t>.</a:t>
            </a:r>
          </a:p>
          <a:p>
            <a:pPr algn="just"/>
            <a:endParaRPr lang="en-US" altLang="zh-CN" sz="1600" dirty="0" smtClean="0"/>
          </a:p>
          <a:p>
            <a:pPr algn="just"/>
            <a:r>
              <a:rPr lang="zh-CN" altLang="en-US" sz="1600" dirty="0"/>
              <a:t>证书编码的转换</a:t>
            </a:r>
          </a:p>
          <a:p>
            <a:pPr algn="just"/>
            <a:r>
              <a:rPr lang="nb-NO" altLang="zh-CN" sz="1600" dirty="0"/>
              <a:t>PEM</a:t>
            </a:r>
            <a:r>
              <a:rPr lang="zh-CN" altLang="nb-NO" sz="1600" dirty="0"/>
              <a:t>转为</a:t>
            </a:r>
            <a:r>
              <a:rPr lang="nb-NO" altLang="zh-CN" sz="1600" dirty="0"/>
              <a:t>DER </a:t>
            </a:r>
            <a:r>
              <a:rPr lang="nb-NO" altLang="zh-CN" sz="1600" dirty="0" err="1"/>
              <a:t>openssl</a:t>
            </a:r>
            <a:r>
              <a:rPr lang="nb-NO" altLang="zh-CN" sz="1600" dirty="0"/>
              <a:t> x509 -in </a:t>
            </a:r>
            <a:r>
              <a:rPr lang="nb-NO" altLang="zh-CN" sz="1600" dirty="0" err="1"/>
              <a:t>cert.crt</a:t>
            </a:r>
            <a:r>
              <a:rPr lang="nb-NO" altLang="zh-CN" sz="1600" dirty="0"/>
              <a:t> -</a:t>
            </a:r>
            <a:r>
              <a:rPr lang="nb-NO" altLang="zh-CN" sz="1600" dirty="0" err="1"/>
              <a:t>outform</a:t>
            </a:r>
            <a:r>
              <a:rPr lang="nb-NO" altLang="zh-CN" sz="1600" dirty="0"/>
              <a:t> der -</a:t>
            </a:r>
            <a:r>
              <a:rPr lang="nb-NO" altLang="zh-CN" sz="1600" dirty="0" err="1"/>
              <a:t>out</a:t>
            </a:r>
            <a:r>
              <a:rPr lang="nb-NO" altLang="zh-CN" sz="1600" dirty="0"/>
              <a:t> </a:t>
            </a:r>
            <a:r>
              <a:rPr lang="nb-NO" altLang="zh-CN" sz="1600" dirty="0" err="1"/>
              <a:t>cert.der</a:t>
            </a:r>
            <a:endParaRPr lang="nb-NO" altLang="zh-CN" sz="1600" dirty="0"/>
          </a:p>
          <a:p>
            <a:pPr algn="just"/>
            <a:r>
              <a:rPr lang="nb-NO" altLang="zh-CN" sz="1600" dirty="0"/>
              <a:t>DER</a:t>
            </a:r>
            <a:r>
              <a:rPr lang="zh-CN" altLang="nb-NO" sz="1600" dirty="0"/>
              <a:t>转为</a:t>
            </a:r>
            <a:r>
              <a:rPr lang="nb-NO" altLang="zh-CN" sz="1600" dirty="0"/>
              <a:t>PEM </a:t>
            </a:r>
            <a:r>
              <a:rPr lang="nb-NO" altLang="zh-CN" sz="1600" dirty="0" err="1"/>
              <a:t>openssl</a:t>
            </a:r>
            <a:r>
              <a:rPr lang="nb-NO" altLang="zh-CN" sz="1600" dirty="0"/>
              <a:t> x509 -in </a:t>
            </a:r>
            <a:r>
              <a:rPr lang="nb-NO" altLang="zh-CN" sz="1600" dirty="0" err="1"/>
              <a:t>cert.crt</a:t>
            </a:r>
            <a:r>
              <a:rPr lang="nb-NO" altLang="zh-CN" sz="1600" dirty="0"/>
              <a:t> -</a:t>
            </a:r>
            <a:r>
              <a:rPr lang="nb-NO" altLang="zh-CN" sz="1600" dirty="0" err="1"/>
              <a:t>inform</a:t>
            </a:r>
            <a:r>
              <a:rPr lang="nb-NO" altLang="zh-CN" sz="1600" dirty="0"/>
              <a:t> der -</a:t>
            </a:r>
            <a:r>
              <a:rPr lang="nb-NO" altLang="zh-CN" sz="1600" dirty="0" err="1"/>
              <a:t>outform</a:t>
            </a:r>
            <a:r>
              <a:rPr lang="nb-NO" altLang="zh-CN" sz="1600" dirty="0"/>
              <a:t> </a:t>
            </a:r>
            <a:r>
              <a:rPr lang="nb-NO" altLang="zh-CN" sz="1600" dirty="0" err="1"/>
              <a:t>pem</a:t>
            </a:r>
            <a:r>
              <a:rPr lang="nb-NO" altLang="zh-CN" sz="1600" dirty="0"/>
              <a:t> -</a:t>
            </a:r>
            <a:r>
              <a:rPr lang="nb-NO" altLang="zh-CN" sz="1600" dirty="0" err="1"/>
              <a:t>out</a:t>
            </a:r>
            <a:r>
              <a:rPr lang="nb-NO" altLang="zh-CN" sz="1600" dirty="0"/>
              <a:t> </a:t>
            </a:r>
            <a:r>
              <a:rPr lang="nb-NO" altLang="zh-CN" sz="1600" dirty="0" err="1" smtClean="0"/>
              <a:t>cert.pem</a:t>
            </a:r>
            <a:endParaRPr lang="en-US" altLang="zh-CN" sz="1600" dirty="0" smtClean="0"/>
          </a:p>
          <a:p>
            <a:pPr algn="just"/>
            <a:r>
              <a:rPr lang="en-US" altLang="zh-CN" sz="1600" dirty="0"/>
              <a:t>(</a:t>
            </a:r>
            <a:r>
              <a:rPr lang="zh-CN" altLang="en-US" sz="1600" dirty="0"/>
              <a:t>提示</a:t>
            </a:r>
            <a:r>
              <a:rPr lang="en-US" altLang="zh-CN" sz="1600" dirty="0"/>
              <a:t>:</a:t>
            </a:r>
            <a:r>
              <a:rPr lang="zh-CN" altLang="en-US" sz="1600" dirty="0"/>
              <a:t>要转换</a:t>
            </a:r>
            <a:r>
              <a:rPr lang="en-US" altLang="zh-CN" sz="1600" dirty="0"/>
              <a:t>KEY</a:t>
            </a:r>
            <a:r>
              <a:rPr lang="zh-CN" altLang="en-US" sz="1600" dirty="0"/>
              <a:t>文件也</a:t>
            </a:r>
            <a:r>
              <a:rPr lang="zh-CN" altLang="en-US" sz="1600" dirty="0" smtClean="0"/>
              <a:t>类似，只不过</a:t>
            </a:r>
            <a:r>
              <a:rPr lang="zh-CN" altLang="en-US" sz="1600" dirty="0"/>
              <a:t>把</a:t>
            </a:r>
            <a:r>
              <a:rPr lang="en-US" altLang="zh-CN" sz="1600" dirty="0"/>
              <a:t>x509</a:t>
            </a:r>
            <a:r>
              <a:rPr lang="zh-CN" altLang="en-US" sz="1600" dirty="0"/>
              <a:t>换成</a:t>
            </a:r>
            <a:r>
              <a:rPr lang="en-US" altLang="zh-CN" sz="1600" dirty="0" err="1" smtClean="0"/>
              <a:t>rsa</a:t>
            </a:r>
            <a:r>
              <a:rPr lang="zh-CN" altLang="en-US" sz="1600" dirty="0" smtClean="0"/>
              <a:t>，要</a:t>
            </a:r>
            <a:r>
              <a:rPr lang="zh-CN" altLang="en-US" sz="1600" dirty="0"/>
              <a:t>转</a:t>
            </a:r>
            <a:r>
              <a:rPr lang="en-US" altLang="zh-CN" sz="1600" dirty="0"/>
              <a:t>CSR</a:t>
            </a:r>
            <a:r>
              <a:rPr lang="zh-CN" altLang="en-US" sz="1600" dirty="0" smtClean="0"/>
              <a:t>的话，把</a:t>
            </a:r>
            <a:r>
              <a:rPr lang="en-US" altLang="zh-CN" sz="1600" dirty="0"/>
              <a:t>x509</a:t>
            </a:r>
            <a:r>
              <a:rPr lang="zh-CN" altLang="en-US" sz="1600" dirty="0"/>
              <a:t>换成</a:t>
            </a:r>
            <a:r>
              <a:rPr lang="en-US" altLang="zh-CN" sz="1600" dirty="0"/>
              <a:t>req...)</a:t>
            </a:r>
            <a:endParaRPr lang="en-US" altLang="zh-CN" sz="1600" dirty="0" smtClean="0"/>
          </a:p>
        </p:txBody>
      </p:sp>
    </p:spTree>
    <p:extLst>
      <p:ext uri="{BB962C8B-B14F-4D97-AF65-F5344CB8AC3E}">
        <p14:creationId xmlns:p14="http://schemas.microsoft.com/office/powerpoint/2010/main" val="163119292"/>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wipe(up)">
                                      <p:cBhvr>
                                        <p:cTn id="7" dur="10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151" name="Shape 151"/>
          <p:cNvSpPr/>
          <p:nvPr/>
        </p:nvSpPr>
        <p:spPr>
          <a:xfrm>
            <a:off x="791087" y="1709700"/>
            <a:ext cx="11239546" cy="3688189"/>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marL="270710" indent="-270710" algn="just">
              <a:spcAft>
                <a:spcPts val="600"/>
              </a:spcAft>
              <a:buSzPct val="100000"/>
              <a:buAutoNum type="arabicPeriod"/>
              <a:defRPr sz="1500"/>
            </a:pPr>
            <a:r>
              <a:rPr sz="1800" dirty="0" smtClean="0"/>
              <a:t>自签证书最容易被假冒和伪造</a:t>
            </a:r>
            <a:r>
              <a:rPr lang="zh-CN" altLang="en-US" sz="1800" dirty="0" smtClean="0"/>
              <a:t>，</a:t>
            </a:r>
            <a:r>
              <a:rPr sz="1800" dirty="0" smtClean="0"/>
              <a:t>而被欺诈网站所利用</a:t>
            </a:r>
            <a:endParaRPr sz="1800" dirty="0"/>
          </a:p>
          <a:p>
            <a:pPr marL="270710" indent="-270710" algn="just">
              <a:spcAft>
                <a:spcPts val="600"/>
              </a:spcAft>
              <a:buSzPct val="100000"/>
              <a:buAutoNum type="arabicPeriod"/>
              <a:defRPr sz="1500"/>
            </a:pPr>
            <a:r>
              <a:rPr sz="1800" dirty="0"/>
              <a:t>自签证书最容易受到SSL</a:t>
            </a:r>
            <a:r>
              <a:rPr sz="1800" dirty="0" smtClean="0"/>
              <a:t>中间人攻击</a:t>
            </a:r>
            <a:endParaRPr lang="en-US" sz="1800" dirty="0" smtClean="0"/>
          </a:p>
          <a:p>
            <a:pPr marL="270710" indent="-270710" algn="just">
              <a:spcAft>
                <a:spcPts val="600"/>
              </a:spcAft>
              <a:buSzPct val="100000"/>
              <a:buAutoNum type="arabicPeriod"/>
              <a:defRPr sz="1500"/>
            </a:pPr>
            <a:r>
              <a:rPr lang="zh-CN" altLang="en-US" sz="1800" dirty="0" smtClean="0"/>
              <a:t>以上</a:t>
            </a:r>
            <a:r>
              <a:rPr sz="1800" dirty="0" smtClean="0"/>
              <a:t>这两点都是由于自签证书不受浏览器信任</a:t>
            </a:r>
            <a:r>
              <a:rPr lang="zh-CN" altLang="en-US" sz="1800" dirty="0" smtClean="0"/>
              <a:t>，</a:t>
            </a:r>
            <a:r>
              <a:rPr sz="1800" dirty="0" smtClean="0"/>
              <a:t>而网站告诉用户要信任而造成</a:t>
            </a:r>
            <a:r>
              <a:rPr sz="1800" dirty="0"/>
              <a:t>！</a:t>
            </a:r>
            <a:r>
              <a:rPr sz="1800" dirty="0" smtClean="0"/>
              <a:t>所以</a:t>
            </a:r>
            <a:r>
              <a:rPr lang="zh-CN" altLang="en-US" sz="1800" dirty="0" smtClean="0"/>
              <a:t>，</a:t>
            </a:r>
            <a:r>
              <a:rPr sz="1800" dirty="0" smtClean="0"/>
              <a:t>作为用户</a:t>
            </a:r>
            <a:r>
              <a:rPr lang="zh-CN" altLang="en-US" sz="1800" dirty="0" smtClean="0"/>
              <a:t>，</a:t>
            </a:r>
            <a:r>
              <a:rPr sz="1800" dirty="0" smtClean="0"/>
              <a:t>千万不要继续浏览浏览器有类型如下警告的网站</a:t>
            </a:r>
            <a:endParaRPr lang="en-US" sz="1800" dirty="0"/>
          </a:p>
          <a:p>
            <a:pPr marL="270710" indent="-270710" algn="just">
              <a:spcAft>
                <a:spcPts val="600"/>
              </a:spcAft>
              <a:buSzPct val="100000"/>
              <a:buAutoNum type="arabicPeriod"/>
              <a:defRPr sz="1500"/>
            </a:pPr>
            <a:r>
              <a:rPr sz="1800" dirty="0" smtClean="0"/>
              <a:t>自签证书支持不安全的</a:t>
            </a:r>
            <a:r>
              <a:rPr sz="1800" dirty="0"/>
              <a:t>SSL</a:t>
            </a:r>
            <a:r>
              <a:rPr sz="1800" dirty="0" smtClean="0"/>
              <a:t>通信重新协商机制</a:t>
            </a:r>
            <a:endParaRPr lang="en-US" sz="1800" dirty="0" smtClean="0"/>
          </a:p>
          <a:p>
            <a:pPr marL="270710" indent="-270710" algn="just">
              <a:spcAft>
                <a:spcPts val="600"/>
              </a:spcAft>
              <a:buSzPct val="100000"/>
              <a:buAutoNum type="arabicPeriod"/>
              <a:defRPr sz="1500"/>
            </a:pPr>
            <a:r>
              <a:rPr sz="1800" dirty="0" smtClean="0"/>
              <a:t>自签证书支持非常不安全的</a:t>
            </a:r>
            <a:r>
              <a:rPr sz="1800" dirty="0"/>
              <a:t>SSL V2.0</a:t>
            </a:r>
            <a:r>
              <a:rPr sz="1800" dirty="0" smtClean="0"/>
              <a:t>协议</a:t>
            </a:r>
            <a:endParaRPr lang="en-US" sz="1800" dirty="0" smtClean="0"/>
          </a:p>
          <a:p>
            <a:pPr marL="270710" indent="-270710" algn="just">
              <a:spcAft>
                <a:spcPts val="600"/>
              </a:spcAft>
              <a:buSzPct val="100000"/>
              <a:buAutoNum type="arabicPeriod"/>
              <a:defRPr sz="1500"/>
            </a:pPr>
            <a:r>
              <a:rPr sz="1800" dirty="0" smtClean="0"/>
              <a:t>自签证书没有可访问的吊销列表</a:t>
            </a:r>
            <a:endParaRPr lang="en-US" sz="1800" dirty="0"/>
          </a:p>
          <a:p>
            <a:pPr marL="270710" indent="-270710" algn="just">
              <a:spcAft>
                <a:spcPts val="600"/>
              </a:spcAft>
              <a:buSzPct val="100000"/>
              <a:buAutoNum type="arabicPeriod"/>
              <a:defRPr sz="1500"/>
            </a:pPr>
            <a:r>
              <a:rPr sz="1800" dirty="0" smtClean="0"/>
              <a:t>自签证书使用不安全的</a:t>
            </a:r>
            <a:r>
              <a:rPr sz="1800" dirty="0"/>
              <a:t>1024</a:t>
            </a:r>
            <a:r>
              <a:rPr sz="1800" dirty="0" smtClean="0"/>
              <a:t>位非对称密钥对</a:t>
            </a:r>
            <a:r>
              <a:rPr lang="zh-CN" altLang="en-US" sz="1800" dirty="0" smtClean="0"/>
              <a:t>，</a:t>
            </a:r>
            <a:r>
              <a:rPr sz="1800" dirty="0" smtClean="0"/>
              <a:t>微软已经要求所有受信任的根证书颁发机构必须于</a:t>
            </a:r>
            <a:r>
              <a:rPr sz="1800" dirty="0"/>
              <a:t>2010年12月31日之前升级其不安全的1024位根证书到2048位和停止颁发不安全的1024</a:t>
            </a:r>
            <a:r>
              <a:rPr sz="1800" dirty="0" smtClean="0"/>
              <a:t>位用户证书</a:t>
            </a:r>
            <a:r>
              <a:rPr lang="zh-CN" altLang="en-US" sz="1800" dirty="0" smtClean="0"/>
              <a:t>，</a:t>
            </a:r>
            <a:r>
              <a:rPr sz="1800" dirty="0" smtClean="0"/>
              <a:t>12 </a:t>
            </a:r>
            <a:r>
              <a:rPr sz="1800" dirty="0"/>
              <a:t>月 31 日之后会把不安全都所有 1024 位根证书从 Windows 受信任的根证书颁发机构列表中删除</a:t>
            </a:r>
            <a:r>
              <a:rPr sz="1800" dirty="0" smtClean="0"/>
              <a:t>！</a:t>
            </a:r>
            <a:endParaRPr lang="en-US" sz="1800" dirty="0" smtClean="0"/>
          </a:p>
          <a:p>
            <a:pPr marL="270710" indent="-270710" algn="just">
              <a:spcAft>
                <a:spcPts val="600"/>
              </a:spcAft>
              <a:buSzPct val="100000"/>
              <a:buAutoNum type="arabicPeriod"/>
              <a:defRPr sz="1500"/>
            </a:pPr>
            <a:r>
              <a:rPr sz="1800" dirty="0" smtClean="0"/>
              <a:t>自签证书证书有效期太长</a:t>
            </a:r>
            <a:r>
              <a:rPr lang="zh-CN" altLang="en-US" sz="1800" dirty="0" smtClean="0"/>
              <a:t>，</a:t>
            </a:r>
            <a:r>
              <a:rPr sz="1800" dirty="0" smtClean="0"/>
              <a:t>短则</a:t>
            </a:r>
            <a:r>
              <a:rPr sz="1800" dirty="0"/>
              <a:t>5</a:t>
            </a:r>
            <a:r>
              <a:rPr sz="1800" dirty="0" smtClean="0"/>
              <a:t>年</a:t>
            </a:r>
            <a:r>
              <a:rPr lang="zh-CN" altLang="en-US" sz="1800" dirty="0" smtClean="0"/>
              <a:t>，</a:t>
            </a:r>
            <a:r>
              <a:rPr sz="1800" dirty="0" smtClean="0"/>
              <a:t>长则</a:t>
            </a:r>
            <a:r>
              <a:rPr sz="1800" dirty="0"/>
              <a:t>20年、30</a:t>
            </a:r>
            <a:r>
              <a:rPr sz="1800" dirty="0" smtClean="0"/>
              <a:t>年的都有</a:t>
            </a:r>
            <a:r>
              <a:rPr lang="zh-CN" altLang="en-US" sz="1800" dirty="0" smtClean="0"/>
              <a:t>，</a:t>
            </a:r>
            <a:r>
              <a:rPr sz="1800" dirty="0" smtClean="0"/>
              <a:t>并且还都是使用不安全</a:t>
            </a:r>
            <a:r>
              <a:rPr sz="1800" dirty="0"/>
              <a:t>1024位加密算法。</a:t>
            </a:r>
          </a:p>
        </p:txBody>
      </p:sp>
      <p:sp>
        <p:nvSpPr>
          <p:cNvPr id="152" name="Shape 152"/>
          <p:cNvSpPr/>
          <p:nvPr/>
        </p:nvSpPr>
        <p:spPr>
          <a:xfrm>
            <a:off x="744727" y="5856835"/>
            <a:ext cx="10471436" cy="4719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270710" indent="-270710" algn="l">
              <a:buSzPct val="100000"/>
              <a:buAutoNum type="arabicPeriod"/>
              <a:defRPr sz="1500"/>
            </a:lvl1pPr>
          </a:lstStyle>
          <a:p>
            <a:pPr marL="0" indent="0" algn="just">
              <a:buNone/>
            </a:pPr>
            <a:r>
              <a:rPr lang="zh-CN" altLang="en-US" sz="2400" dirty="0" smtClean="0">
                <a:solidFill>
                  <a:schemeClr val="bg1">
                    <a:lumMod val="60000"/>
                    <a:lumOff val="40000"/>
                  </a:schemeClr>
                </a:solidFill>
              </a:rPr>
              <a:t>一、</a:t>
            </a:r>
            <a:r>
              <a:rPr sz="2400" dirty="0" smtClean="0">
                <a:solidFill>
                  <a:schemeClr val="bg1">
                    <a:lumMod val="60000"/>
                    <a:lumOff val="40000"/>
                  </a:schemeClr>
                </a:solidFill>
              </a:rPr>
              <a:t>为何所有</a:t>
            </a:r>
            <a:r>
              <a:rPr sz="2400" dirty="0">
                <a:solidFill>
                  <a:schemeClr val="bg1">
                    <a:lumMod val="60000"/>
                    <a:lumOff val="40000"/>
                  </a:schemeClr>
                </a:solidFill>
              </a:rPr>
              <a:t>Windows受信任的根证书有效期都是20年或30年</a:t>
            </a:r>
            <a:r>
              <a:rPr sz="2400" dirty="0" smtClean="0">
                <a:solidFill>
                  <a:schemeClr val="bg1">
                    <a:lumMod val="60000"/>
                    <a:lumOff val="40000"/>
                  </a:schemeClr>
                </a:solidFill>
              </a:rPr>
              <a:t>？</a:t>
            </a:r>
            <a:endParaRPr sz="2400" dirty="0">
              <a:solidFill>
                <a:schemeClr val="bg1">
                  <a:lumMod val="60000"/>
                  <a:lumOff val="40000"/>
                </a:schemeClr>
              </a:solidFill>
            </a:endParaRPr>
          </a:p>
        </p:txBody>
      </p:sp>
      <p:sp>
        <p:nvSpPr>
          <p:cNvPr id="5" name="Shape 120"/>
          <p:cNvSpPr/>
          <p:nvPr/>
        </p:nvSpPr>
        <p:spPr>
          <a:xfrm>
            <a:off x="708869" y="679201"/>
            <a:ext cx="10471436" cy="5334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r>
              <a:rPr lang="zh-CN" altLang="en-US" sz="2800" dirty="0" smtClean="0"/>
              <a:t>十、</a:t>
            </a:r>
            <a:r>
              <a:rPr lang="zh-CN" altLang="en-US" sz="2800" dirty="0"/>
              <a:t>部署</a:t>
            </a:r>
            <a:r>
              <a:rPr lang="zh-CN" altLang="en-US" sz="2800" dirty="0" smtClean="0"/>
              <a:t>自签名</a:t>
            </a:r>
            <a:r>
              <a:rPr lang="en-US" altLang="zh-CN" sz="2800" dirty="0" smtClean="0"/>
              <a:t>SSL</a:t>
            </a:r>
            <a:r>
              <a:rPr lang="zh-CN" altLang="en-US" sz="2800" dirty="0" smtClean="0"/>
              <a:t>证书为什么不</a:t>
            </a:r>
            <a:r>
              <a:rPr lang="zh-CN" altLang="en-US" sz="2800" dirty="0"/>
              <a:t>安全</a:t>
            </a:r>
          </a:p>
        </p:txBody>
      </p:sp>
      <p:sp>
        <p:nvSpPr>
          <p:cNvPr id="2" name="矩形 1"/>
          <p:cNvSpPr/>
          <p:nvPr/>
        </p:nvSpPr>
        <p:spPr>
          <a:xfrm>
            <a:off x="834372" y="6393251"/>
            <a:ext cx="10435578" cy="1015663"/>
          </a:xfrm>
          <a:prstGeom prst="rect">
            <a:avLst/>
          </a:prstGeom>
        </p:spPr>
        <p:txBody>
          <a:bodyPr wrap="square">
            <a:spAutoFit/>
          </a:bodyPr>
          <a:lstStyle/>
          <a:p>
            <a:pPr algn="just"/>
            <a:r>
              <a:rPr lang="zh-CN" altLang="en-US" sz="2000" dirty="0" smtClean="0"/>
              <a:t>因为：</a:t>
            </a:r>
            <a:endParaRPr lang="en-US" altLang="zh-CN" sz="2000" dirty="0" smtClean="0"/>
          </a:p>
          <a:p>
            <a:pPr algn="just"/>
            <a:r>
              <a:rPr lang="zh-CN" altLang="en-US" sz="2000" dirty="0" smtClean="0"/>
              <a:t>一</a:t>
            </a:r>
            <a:r>
              <a:rPr lang="zh-CN" altLang="en-US" sz="2000" dirty="0"/>
              <a:t>是根证书密钥生成后是离线锁保险柜的，并不像用户证书一样一直挂在网上</a:t>
            </a:r>
            <a:r>
              <a:rPr lang="zh-CN" altLang="en-US" sz="2000" dirty="0" smtClean="0"/>
              <a:t>；</a:t>
            </a:r>
            <a:endParaRPr lang="en-US" altLang="zh-CN" sz="2000" dirty="0" smtClean="0"/>
          </a:p>
          <a:p>
            <a:pPr algn="just"/>
            <a:r>
              <a:rPr lang="zh-CN" altLang="en-US" sz="2000" dirty="0" smtClean="0"/>
              <a:t>二</a:t>
            </a:r>
            <a:r>
              <a:rPr lang="zh-CN" altLang="en-US" sz="2000" dirty="0"/>
              <a:t>是根证书采用更高的密钥长度和更安全的专用硬件加密模块。</a:t>
            </a:r>
          </a:p>
        </p:txBody>
      </p:sp>
      <p:sp>
        <p:nvSpPr>
          <p:cNvPr id="7" name="Shape 152"/>
          <p:cNvSpPr/>
          <p:nvPr/>
        </p:nvSpPr>
        <p:spPr>
          <a:xfrm>
            <a:off x="724731" y="7354679"/>
            <a:ext cx="11584499" cy="841256"/>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lvl1pPr marL="270710" indent="-270710" algn="l">
              <a:buSzPct val="100000"/>
              <a:buAutoNum type="arabicPeriod"/>
              <a:defRPr sz="1500"/>
            </a:lvl1pPr>
          </a:lstStyle>
          <a:p>
            <a:pPr marL="0" indent="0" algn="just">
              <a:buNone/>
            </a:pPr>
            <a:r>
              <a:rPr lang="zh-CN" altLang="en-US" sz="2400" dirty="0" smtClean="0">
                <a:solidFill>
                  <a:schemeClr val="bg1">
                    <a:lumMod val="60000"/>
                    <a:lumOff val="40000"/>
                  </a:schemeClr>
                </a:solidFill>
              </a:rPr>
              <a:t>二、</a:t>
            </a:r>
            <a:r>
              <a:rPr lang="en-US" altLang="zh-CN" sz="2400" dirty="0" smtClean="0">
                <a:solidFill>
                  <a:schemeClr val="bg1">
                    <a:lumMod val="60000"/>
                    <a:lumOff val="40000"/>
                  </a:schemeClr>
                </a:solidFill>
              </a:rPr>
              <a:t>Charles</a:t>
            </a:r>
            <a:r>
              <a:rPr lang="zh-CN" altLang="en-US" sz="2400" dirty="0" smtClean="0">
                <a:solidFill>
                  <a:schemeClr val="bg1">
                    <a:lumMod val="60000"/>
                    <a:lumOff val="40000"/>
                  </a:schemeClr>
                </a:solidFill>
              </a:rPr>
              <a:t>为什么能抓到</a:t>
            </a:r>
            <a:r>
              <a:rPr lang="en-US" altLang="zh-CN" sz="2400" dirty="0" smtClean="0">
                <a:solidFill>
                  <a:schemeClr val="bg1">
                    <a:lumMod val="60000"/>
                    <a:lumOff val="40000"/>
                  </a:schemeClr>
                </a:solidFill>
              </a:rPr>
              <a:t>Https</a:t>
            </a:r>
            <a:r>
              <a:rPr lang="zh-CN" altLang="en-US" sz="2400" dirty="0" smtClean="0">
                <a:solidFill>
                  <a:schemeClr val="bg1">
                    <a:lumMod val="60000"/>
                    <a:lumOff val="40000"/>
                  </a:schemeClr>
                </a:solidFill>
              </a:rPr>
              <a:t>的数据包？为什么测试的时候会出现微办公的证书是不可信任的？</a:t>
            </a:r>
            <a:endParaRPr sz="2400" dirty="0">
              <a:solidFill>
                <a:schemeClr val="bg1">
                  <a:lumMod val="60000"/>
                  <a:lumOff val="40000"/>
                </a:schemeClr>
              </a:solidFill>
            </a:endParaRPr>
          </a:p>
        </p:txBody>
      </p:sp>
      <p:sp>
        <p:nvSpPr>
          <p:cNvPr id="8" name="矩形 7"/>
          <p:cNvSpPr/>
          <p:nvPr/>
        </p:nvSpPr>
        <p:spPr>
          <a:xfrm>
            <a:off x="861269" y="8229632"/>
            <a:ext cx="10435578" cy="1015663"/>
          </a:xfrm>
          <a:prstGeom prst="rect">
            <a:avLst/>
          </a:prstGeom>
        </p:spPr>
        <p:txBody>
          <a:bodyPr wrap="square">
            <a:spAutoFit/>
          </a:bodyPr>
          <a:lstStyle/>
          <a:p>
            <a:pPr algn="just"/>
            <a:r>
              <a:rPr lang="zh-CN" altLang="en-US" sz="2000" dirty="0" smtClean="0"/>
              <a:t>因为：</a:t>
            </a:r>
            <a:endParaRPr lang="en-US" altLang="zh-CN" sz="2000" dirty="0" smtClean="0"/>
          </a:p>
          <a:p>
            <a:pPr algn="just"/>
            <a:r>
              <a:rPr lang="en-US" altLang="zh-CN" sz="2000" dirty="0" smtClean="0"/>
              <a:t>Charles</a:t>
            </a:r>
            <a:r>
              <a:rPr lang="zh-CN" altLang="en-US" sz="2000" dirty="0" smtClean="0"/>
              <a:t>作为中间人，代理了客户端与服务端的通信，并且在客户端安装了中间人的证书，使得中间人的证书变成了可信证书。</a:t>
            </a: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151"/>
                                        </p:tgtEl>
                                        <p:attrNameLst>
                                          <p:attrName>style.visibility</p:attrName>
                                        </p:attrNameLst>
                                      </p:cBhvr>
                                      <p:to>
                                        <p:strVal val="visible"/>
                                      </p:to>
                                    </p:set>
                                    <p:anim calcmode="lin" valueType="num">
                                      <p:cBhvr additive="base">
                                        <p:cTn id="12" dur="500"/>
                                        <p:tgtEl>
                                          <p:spTgt spid="151"/>
                                        </p:tgtEl>
                                        <p:attrNameLst>
                                          <p:attrName>ppt_y</p:attrName>
                                        </p:attrNameLst>
                                      </p:cBhvr>
                                      <p:tavLst>
                                        <p:tav tm="0">
                                          <p:val>
                                            <p:strVal val="#ppt_y-#ppt_h*1.125000"/>
                                          </p:val>
                                        </p:tav>
                                        <p:tav tm="100000">
                                          <p:val>
                                            <p:strVal val="#ppt_y"/>
                                          </p:val>
                                        </p:tav>
                                      </p:tavLst>
                                    </p:anim>
                                    <p:animEffect transition="in" filter="wipe(down)">
                                      <p:cBhvr>
                                        <p:cTn id="13" dur="500"/>
                                        <p:tgtEl>
                                          <p:spTgt spid="151"/>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52"/>
                                        </p:tgtEl>
                                        <p:attrNameLst>
                                          <p:attrName>style.visibility</p:attrName>
                                        </p:attrNameLst>
                                      </p:cBhvr>
                                      <p:to>
                                        <p:strVal val="visible"/>
                                      </p:to>
                                    </p:set>
                                    <p:anim calcmode="lin" valueType="num">
                                      <p:cBhvr>
                                        <p:cTn id="18" dur="500" fill="hold"/>
                                        <p:tgtEl>
                                          <p:spTgt spid="152"/>
                                        </p:tgtEl>
                                        <p:attrNameLst>
                                          <p:attrName>ppt_w</p:attrName>
                                        </p:attrNameLst>
                                      </p:cBhvr>
                                      <p:tavLst>
                                        <p:tav tm="0">
                                          <p:val>
                                            <p:fltVal val="0"/>
                                          </p:val>
                                        </p:tav>
                                        <p:tav tm="100000">
                                          <p:val>
                                            <p:strVal val="#ppt_w"/>
                                          </p:val>
                                        </p:tav>
                                      </p:tavLst>
                                    </p:anim>
                                    <p:anim calcmode="lin" valueType="num">
                                      <p:cBhvr>
                                        <p:cTn id="19" dur="500" fill="hold"/>
                                        <p:tgtEl>
                                          <p:spTgt spid="152"/>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37"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900" decel="100000" fill="hold"/>
                                        <p:tgtEl>
                                          <p:spTgt spid="2"/>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37"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anim calcmode="lin" valueType="num">
                                      <p:cBhvr>
                                        <p:cTn id="39" dur="1000" fill="hold"/>
                                        <p:tgtEl>
                                          <p:spTgt spid="8"/>
                                        </p:tgtEl>
                                        <p:attrNameLst>
                                          <p:attrName>ppt_x</p:attrName>
                                        </p:attrNameLst>
                                      </p:cBhvr>
                                      <p:tavLst>
                                        <p:tav tm="0">
                                          <p:val>
                                            <p:strVal val="#ppt_x"/>
                                          </p:val>
                                        </p:tav>
                                        <p:tav tm="100000">
                                          <p:val>
                                            <p:strVal val="#ppt_x"/>
                                          </p:val>
                                        </p:tav>
                                      </p:tavLst>
                                    </p:anim>
                                    <p:anim calcmode="lin" valueType="num">
                                      <p:cBhvr>
                                        <p:cTn id="40" dur="900" decel="100000" fill="hold"/>
                                        <p:tgtEl>
                                          <p:spTgt spid="8"/>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52" grpId="0" animBg="1"/>
      <p:bldP spid="5" grpId="0" animBg="1"/>
      <p:bldP spid="2" grpId="0"/>
      <p:bldP spid="7"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9" name="Shape 148"/>
          <p:cNvSpPr/>
          <p:nvPr/>
        </p:nvSpPr>
        <p:spPr>
          <a:xfrm>
            <a:off x="5454067" y="4622761"/>
            <a:ext cx="2051844" cy="68736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just"/>
            <a:r>
              <a:rPr lang="zh-CN" altLang="en-US" dirty="0" smtClean="0"/>
              <a:t>代码分析</a:t>
            </a:r>
            <a:endParaRPr dirty="0"/>
          </a:p>
        </p:txBody>
      </p:sp>
    </p:spTree>
    <p:extLst>
      <p:ext uri="{BB962C8B-B14F-4D97-AF65-F5344CB8AC3E}">
        <p14:creationId xmlns:p14="http://schemas.microsoft.com/office/powerpoint/2010/main" val="199988053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154" name="Shape 154"/>
          <p:cNvSpPr/>
          <p:nvPr/>
        </p:nvSpPr>
        <p:spPr>
          <a:xfrm>
            <a:off x="708869" y="1841875"/>
            <a:ext cx="11483131" cy="1025922"/>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algn="just">
              <a:defRPr sz="1500"/>
            </a:pPr>
            <a:r>
              <a:rPr sz="2000" dirty="0" smtClean="0"/>
              <a:t>前文讨论了</a:t>
            </a:r>
            <a:r>
              <a:rPr sz="2000" dirty="0"/>
              <a:t>HTTPS原理与优势：身份验证、</a:t>
            </a:r>
            <a:r>
              <a:rPr sz="2000" dirty="0" smtClean="0"/>
              <a:t>信息加密与完整性校验等</a:t>
            </a:r>
            <a:r>
              <a:rPr lang="zh-CN" altLang="en-US" sz="2000" dirty="0" smtClean="0"/>
              <a:t>，</a:t>
            </a:r>
            <a:r>
              <a:rPr sz="2000" dirty="0" smtClean="0"/>
              <a:t>且未对</a:t>
            </a:r>
            <a:r>
              <a:rPr sz="2000" dirty="0"/>
              <a:t>TCP和HTTP协议做任何修改。</a:t>
            </a:r>
            <a:r>
              <a:rPr sz="2000" dirty="0" smtClean="0"/>
              <a:t>但通过增加新协议以实现更安全的通信必然需要付出代价</a:t>
            </a:r>
            <a:r>
              <a:rPr lang="zh-CN" altLang="en-US" sz="2000" dirty="0" smtClean="0"/>
              <a:t>，</a:t>
            </a:r>
            <a:r>
              <a:rPr sz="2000" dirty="0" smtClean="0"/>
              <a:t>HTTPS</a:t>
            </a:r>
            <a:r>
              <a:rPr sz="2000" dirty="0"/>
              <a:t>协议的性能损耗主要体现如下</a:t>
            </a:r>
            <a:r>
              <a:rPr sz="2000" dirty="0" smtClean="0"/>
              <a:t>：</a:t>
            </a:r>
            <a:endParaRPr sz="2000" dirty="0"/>
          </a:p>
        </p:txBody>
      </p:sp>
      <p:sp>
        <p:nvSpPr>
          <p:cNvPr id="3" name="Shape 120"/>
          <p:cNvSpPr/>
          <p:nvPr/>
        </p:nvSpPr>
        <p:spPr>
          <a:xfrm>
            <a:off x="708869" y="679201"/>
            <a:ext cx="10471436" cy="5334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r>
              <a:rPr lang="zh-CN" altLang="en-US" sz="2800" dirty="0" smtClean="0"/>
              <a:t>十一、</a:t>
            </a:r>
            <a:r>
              <a:rPr lang="en-US" altLang="zh-CN" sz="2800" dirty="0" smtClean="0"/>
              <a:t>HTTPS</a:t>
            </a:r>
            <a:r>
              <a:rPr lang="zh-CN" altLang="en-US" sz="2800" dirty="0"/>
              <a:t>性能</a:t>
            </a:r>
            <a:r>
              <a:rPr lang="zh-CN" altLang="en-US" sz="2800" dirty="0" smtClean="0"/>
              <a:t>损耗</a:t>
            </a:r>
            <a:endParaRPr lang="zh-CN" altLang="en-US" sz="2800" dirty="0"/>
          </a:p>
        </p:txBody>
      </p:sp>
      <p:sp>
        <p:nvSpPr>
          <p:cNvPr id="2" name="矩形 1"/>
          <p:cNvSpPr/>
          <p:nvPr/>
        </p:nvSpPr>
        <p:spPr>
          <a:xfrm>
            <a:off x="708869" y="3770987"/>
            <a:ext cx="11483131" cy="3693319"/>
          </a:xfrm>
          <a:prstGeom prst="rect">
            <a:avLst/>
          </a:prstGeom>
        </p:spPr>
        <p:txBody>
          <a:bodyPr wrap="square">
            <a:spAutoFit/>
          </a:bodyPr>
          <a:lstStyle/>
          <a:p>
            <a:pPr marL="342900" indent="-342900" algn="just">
              <a:buFont typeface="Arial" charset="0"/>
              <a:buChar char="•"/>
              <a:defRPr sz="1500"/>
            </a:pPr>
            <a:r>
              <a:rPr lang="zh-CN" altLang="en-US" sz="1800" dirty="0" smtClean="0">
                <a:solidFill>
                  <a:schemeClr val="bg1">
                    <a:lumMod val="60000"/>
                    <a:lumOff val="40000"/>
                  </a:schemeClr>
                </a:solidFill>
              </a:rPr>
              <a:t>增加</a:t>
            </a:r>
            <a:r>
              <a:rPr lang="zh-CN" altLang="en-US" sz="1800" dirty="0">
                <a:solidFill>
                  <a:schemeClr val="bg1">
                    <a:lumMod val="60000"/>
                    <a:lumOff val="40000"/>
                  </a:schemeClr>
                </a:solidFill>
              </a:rPr>
              <a:t>延时</a:t>
            </a:r>
          </a:p>
          <a:p>
            <a:pPr algn="just">
              <a:defRPr sz="1500"/>
            </a:pPr>
            <a:endParaRPr lang="zh-CN" altLang="en-US" sz="1800" dirty="0"/>
          </a:p>
          <a:p>
            <a:pPr algn="just">
              <a:defRPr sz="1500"/>
            </a:pPr>
            <a:r>
              <a:rPr lang="zh-CN" altLang="en-US" sz="1800" dirty="0"/>
              <a:t>分析前面的握手过程，一次完整的握手至少需要两端依次来回两次通信，至少增加延时</a:t>
            </a:r>
            <a:r>
              <a:rPr lang="en-US" altLang="zh-CN" sz="1800" smtClean="0"/>
              <a:t>2*RTT</a:t>
            </a:r>
            <a:r>
              <a:rPr lang="zh-CN" altLang="en-US" sz="1800" dirty="0"/>
              <a:t>（</a:t>
            </a:r>
            <a:r>
              <a:rPr lang="en-US" altLang="zh-CN" sz="1800" dirty="0"/>
              <a:t>Round-Trip Time</a:t>
            </a:r>
            <a:r>
              <a:rPr lang="zh-CN" altLang="en-US" sz="1800" dirty="0"/>
              <a:t>，往返时间），利用会话缓存从而复用连接，延时也至少</a:t>
            </a:r>
            <a:r>
              <a:rPr lang="en-US" altLang="zh-CN" sz="1800" dirty="0"/>
              <a:t>1* RTT</a:t>
            </a:r>
            <a:r>
              <a:rPr lang="zh-CN" altLang="en-US" sz="1800" dirty="0"/>
              <a:t>。</a:t>
            </a:r>
          </a:p>
          <a:p>
            <a:pPr algn="just">
              <a:defRPr sz="1500"/>
            </a:pPr>
            <a:endParaRPr lang="zh-CN" altLang="en-US" sz="1800" dirty="0"/>
          </a:p>
          <a:p>
            <a:pPr marL="342900" indent="-342900" algn="just">
              <a:buFont typeface="Arial" charset="0"/>
              <a:buChar char="•"/>
              <a:defRPr sz="1500"/>
            </a:pPr>
            <a:r>
              <a:rPr lang="zh-CN" altLang="en-US" sz="1800" dirty="0" smtClean="0">
                <a:solidFill>
                  <a:schemeClr val="bg1">
                    <a:lumMod val="60000"/>
                    <a:lumOff val="40000"/>
                  </a:schemeClr>
                </a:solidFill>
              </a:rPr>
              <a:t>消耗</a:t>
            </a:r>
            <a:r>
              <a:rPr lang="zh-CN" altLang="en-US" sz="1800" dirty="0">
                <a:solidFill>
                  <a:schemeClr val="bg1">
                    <a:lumMod val="60000"/>
                    <a:lumOff val="40000"/>
                  </a:schemeClr>
                </a:solidFill>
              </a:rPr>
              <a:t>较多的</a:t>
            </a:r>
            <a:r>
              <a:rPr lang="en-US" altLang="zh-CN" sz="1800" dirty="0">
                <a:solidFill>
                  <a:schemeClr val="bg1">
                    <a:lumMod val="60000"/>
                    <a:lumOff val="40000"/>
                  </a:schemeClr>
                </a:solidFill>
              </a:rPr>
              <a:t>CPU</a:t>
            </a:r>
            <a:r>
              <a:rPr lang="zh-CN" altLang="en-US" sz="1800" dirty="0">
                <a:solidFill>
                  <a:schemeClr val="bg1">
                    <a:lumMod val="60000"/>
                    <a:lumOff val="40000"/>
                  </a:schemeClr>
                </a:solidFill>
              </a:rPr>
              <a:t>资源</a:t>
            </a:r>
          </a:p>
          <a:p>
            <a:pPr algn="just">
              <a:defRPr sz="1500"/>
            </a:pPr>
            <a:endParaRPr lang="zh-CN" altLang="en-US" sz="1800" dirty="0"/>
          </a:p>
          <a:p>
            <a:pPr algn="just">
              <a:defRPr sz="1500"/>
            </a:pPr>
            <a:r>
              <a:rPr lang="zh-CN" altLang="en-US" sz="1800" dirty="0"/>
              <a:t>除数据传输之外，</a:t>
            </a:r>
            <a:r>
              <a:rPr lang="en-US" altLang="zh-CN" sz="1800" dirty="0"/>
              <a:t>HTTPS</a:t>
            </a:r>
            <a:r>
              <a:rPr lang="zh-CN" altLang="en-US" sz="1800" dirty="0"/>
              <a:t>通信主要包括对对称加解密、非对称加解密</a:t>
            </a:r>
            <a:r>
              <a:rPr lang="en-US" altLang="zh-CN" sz="1800" dirty="0"/>
              <a:t>(</a:t>
            </a:r>
            <a:r>
              <a:rPr lang="zh-CN" altLang="en-US" sz="1800" dirty="0"/>
              <a:t>服务器主要采用私钥解密数据</a:t>
            </a:r>
            <a:r>
              <a:rPr lang="en-US" altLang="zh-CN" sz="1800" dirty="0"/>
              <a:t>)</a:t>
            </a:r>
            <a:r>
              <a:rPr lang="zh-CN" altLang="en-US" sz="1800" dirty="0"/>
              <a:t>；压测 </a:t>
            </a:r>
            <a:r>
              <a:rPr lang="en-US" altLang="zh-CN" sz="1800" dirty="0"/>
              <a:t>TS8 </a:t>
            </a:r>
            <a:r>
              <a:rPr lang="zh-CN" altLang="en-US" sz="1800" dirty="0"/>
              <a:t>机型的单核 </a:t>
            </a:r>
            <a:r>
              <a:rPr lang="en-US" altLang="zh-CN" sz="1800" dirty="0"/>
              <a:t>CPU</a:t>
            </a:r>
            <a:r>
              <a:rPr lang="zh-CN" altLang="en-US" sz="1800" dirty="0"/>
              <a:t>：对称加密算法</a:t>
            </a:r>
            <a:r>
              <a:rPr lang="en-US" altLang="zh-CN" sz="1800" dirty="0"/>
              <a:t>AES-CBC-256 </a:t>
            </a:r>
            <a:r>
              <a:rPr lang="zh-CN" altLang="en-US" sz="1800" dirty="0"/>
              <a:t>吞吐量 </a:t>
            </a:r>
            <a:r>
              <a:rPr lang="en-US" altLang="zh-CN" sz="1800" dirty="0"/>
              <a:t>600Mbps</a:t>
            </a:r>
            <a:r>
              <a:rPr lang="zh-CN" altLang="en-US" sz="1800" dirty="0"/>
              <a:t>，非对称 </a:t>
            </a:r>
            <a:r>
              <a:rPr lang="en-US" altLang="zh-CN" sz="1800" dirty="0"/>
              <a:t>RSA </a:t>
            </a:r>
            <a:r>
              <a:rPr lang="zh-CN" altLang="en-US" sz="1800" dirty="0"/>
              <a:t>私钥解密</a:t>
            </a:r>
            <a:r>
              <a:rPr lang="en-US" altLang="zh-CN" sz="1800" dirty="0"/>
              <a:t>200</a:t>
            </a:r>
            <a:r>
              <a:rPr lang="zh-CN" altLang="en-US" sz="1800" dirty="0"/>
              <a:t>次</a:t>
            </a:r>
            <a:r>
              <a:rPr lang="en-US" altLang="zh-CN" sz="1800" dirty="0"/>
              <a:t>/s</a:t>
            </a:r>
            <a:r>
              <a:rPr lang="zh-CN" altLang="en-US" sz="1800" dirty="0"/>
              <a:t>。不考虑其它软件层面的开销，</a:t>
            </a:r>
            <a:r>
              <a:rPr lang="en-US" altLang="zh-CN" sz="1800" dirty="0"/>
              <a:t>10G </a:t>
            </a:r>
            <a:r>
              <a:rPr lang="zh-CN" altLang="en-US" sz="1800" dirty="0"/>
              <a:t>网卡为对称加密需要消耗 </a:t>
            </a:r>
            <a:r>
              <a:rPr lang="en-US" altLang="zh-CN" sz="1800" dirty="0"/>
              <a:t>CPU </a:t>
            </a:r>
            <a:r>
              <a:rPr lang="zh-CN" altLang="en-US" sz="1800" dirty="0"/>
              <a:t>约</a:t>
            </a:r>
            <a:r>
              <a:rPr lang="en-US" altLang="zh-CN" sz="1800" dirty="0"/>
              <a:t>17</a:t>
            </a:r>
            <a:r>
              <a:rPr lang="zh-CN" altLang="en-US" sz="1800" dirty="0"/>
              <a:t>核，</a:t>
            </a:r>
            <a:r>
              <a:rPr lang="en-US" altLang="zh-CN" sz="1800" dirty="0"/>
              <a:t>24</a:t>
            </a:r>
            <a:r>
              <a:rPr lang="zh-CN" altLang="en-US" sz="1800" dirty="0"/>
              <a:t>核</a:t>
            </a:r>
            <a:r>
              <a:rPr lang="en-US" altLang="zh-CN" sz="1800" dirty="0"/>
              <a:t>CPU</a:t>
            </a:r>
            <a:r>
              <a:rPr lang="zh-CN" altLang="en-US" sz="1800" dirty="0"/>
              <a:t>最多接入 </a:t>
            </a:r>
            <a:r>
              <a:rPr lang="en-US" altLang="zh-CN" sz="1800" dirty="0"/>
              <a:t>HTTPS </a:t>
            </a:r>
            <a:r>
              <a:rPr lang="zh-CN" altLang="en-US" sz="1800" dirty="0"/>
              <a:t>连接 </a:t>
            </a:r>
            <a:r>
              <a:rPr lang="en-US" altLang="zh-CN" sz="1800" dirty="0"/>
              <a:t>4800</a:t>
            </a:r>
            <a:r>
              <a:rPr lang="zh-CN" altLang="en-US" sz="1800" dirty="0"/>
              <a:t>；</a:t>
            </a:r>
          </a:p>
          <a:p>
            <a:pPr algn="just">
              <a:defRPr sz="1500"/>
            </a:pPr>
            <a:endParaRPr lang="zh-CN" altLang="en-US" sz="1800" dirty="0"/>
          </a:p>
          <a:p>
            <a:pPr algn="just">
              <a:defRPr sz="1500"/>
            </a:pPr>
            <a:r>
              <a:rPr lang="zh-CN" altLang="en-US" sz="1800" dirty="0"/>
              <a:t>静态节点当前</a:t>
            </a:r>
            <a:r>
              <a:rPr lang="en-US" altLang="zh-CN" sz="1800" dirty="0"/>
              <a:t>10G </a:t>
            </a:r>
            <a:r>
              <a:rPr lang="zh-CN" altLang="en-US" sz="1800" dirty="0"/>
              <a:t>网卡的 </a:t>
            </a:r>
            <a:r>
              <a:rPr lang="en-US" altLang="zh-CN" sz="1800" dirty="0"/>
              <a:t>TS8 </a:t>
            </a:r>
            <a:r>
              <a:rPr lang="zh-CN" altLang="en-US" sz="1800" dirty="0"/>
              <a:t>机型的 </a:t>
            </a:r>
            <a:r>
              <a:rPr lang="en-US" altLang="zh-CN" sz="1800" dirty="0"/>
              <a:t>HTTP </a:t>
            </a:r>
            <a:r>
              <a:rPr lang="zh-CN" altLang="en-US" sz="1800" dirty="0"/>
              <a:t>单机接入能力约为</a:t>
            </a:r>
            <a:r>
              <a:rPr lang="en-US" altLang="zh-CN" sz="1800" dirty="0"/>
              <a:t>10w/s</a:t>
            </a:r>
            <a:r>
              <a:rPr lang="zh-CN" altLang="en-US" sz="1800" dirty="0"/>
              <a:t>，</a:t>
            </a:r>
            <a:r>
              <a:rPr lang="zh-CN" altLang="en-US" sz="1800" dirty="0" smtClean="0"/>
              <a:t>如果将所有</a:t>
            </a:r>
            <a:r>
              <a:rPr lang="zh-CN" altLang="en-US" sz="1800" dirty="0"/>
              <a:t>的</a:t>
            </a:r>
            <a:r>
              <a:rPr lang="en-US" altLang="zh-CN" sz="1800" dirty="0"/>
              <a:t>HTTP</a:t>
            </a:r>
            <a:r>
              <a:rPr lang="zh-CN" altLang="en-US" sz="1800" dirty="0"/>
              <a:t>连接变为</a:t>
            </a:r>
            <a:r>
              <a:rPr lang="en-US" altLang="zh-CN" sz="1800" dirty="0"/>
              <a:t>HTTPS</a:t>
            </a:r>
            <a:r>
              <a:rPr lang="zh-CN" altLang="en-US" sz="1800" dirty="0"/>
              <a:t>连接，则明显</a:t>
            </a:r>
            <a:r>
              <a:rPr lang="en-US" altLang="zh-CN" sz="1800" dirty="0"/>
              <a:t>RSA</a:t>
            </a:r>
            <a:r>
              <a:rPr lang="zh-CN" altLang="en-US" sz="1800" dirty="0"/>
              <a:t>的解密最先成为瓶颈。因此，</a:t>
            </a:r>
            <a:r>
              <a:rPr lang="en-US" altLang="zh-CN" sz="1800" dirty="0"/>
              <a:t>RSA</a:t>
            </a:r>
            <a:r>
              <a:rPr lang="zh-CN" altLang="en-US" sz="1800" dirty="0"/>
              <a:t>的解密能力是当前困扰</a:t>
            </a:r>
            <a:r>
              <a:rPr lang="en-US" altLang="zh-CN" sz="1800" dirty="0"/>
              <a:t>HTTPS</a:t>
            </a:r>
            <a:r>
              <a:rPr lang="zh-CN" altLang="en-US" sz="1800" dirty="0"/>
              <a:t>接入的主要难题。</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154"/>
                                        </p:tgtEl>
                                        <p:attrNameLst>
                                          <p:attrName>style.visibility</p:attrName>
                                        </p:attrNameLst>
                                      </p:cBhvr>
                                      <p:to>
                                        <p:strVal val="visible"/>
                                      </p:to>
                                    </p:set>
                                    <p:animEffect transition="in" filter="blinds(horizontal)">
                                      <p:cBhvr>
                                        <p:cTn id="12" dur="500"/>
                                        <p:tgtEl>
                                          <p:spTgt spid="15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156" name="Shape 156"/>
          <p:cNvSpPr/>
          <p:nvPr/>
        </p:nvSpPr>
        <p:spPr>
          <a:xfrm>
            <a:off x="744726" y="2040406"/>
            <a:ext cx="11429343" cy="6412012"/>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marL="285750" indent="-285750" algn="just">
              <a:spcBef>
                <a:spcPts val="600"/>
              </a:spcBef>
              <a:spcAft>
                <a:spcPts val="600"/>
              </a:spcAft>
              <a:buFont typeface="Arial" charset="0"/>
              <a:buChar char="•"/>
              <a:defRPr sz="1500"/>
            </a:pPr>
            <a:r>
              <a:rPr sz="1600" dirty="0" smtClean="0">
                <a:solidFill>
                  <a:schemeClr val="bg1">
                    <a:lumMod val="60000"/>
                    <a:lumOff val="40000"/>
                  </a:schemeClr>
                </a:solidFill>
              </a:rPr>
              <a:t>CDN接入</a:t>
            </a:r>
            <a:endParaRPr sz="1600" dirty="0"/>
          </a:p>
          <a:p>
            <a:pPr algn="just">
              <a:spcBef>
                <a:spcPts val="600"/>
              </a:spcBef>
              <a:spcAft>
                <a:spcPts val="600"/>
              </a:spcAft>
              <a:defRPr sz="1500"/>
            </a:pPr>
            <a:r>
              <a:rPr sz="1600" dirty="0"/>
              <a:t>HTTPS 增加的延时主要是传输延时 </a:t>
            </a:r>
            <a:r>
              <a:rPr sz="1600" dirty="0" smtClean="0"/>
              <a:t>RTT</a:t>
            </a:r>
            <a:r>
              <a:rPr lang="zh-CN" altLang="en-US" sz="1600" dirty="0" smtClean="0"/>
              <a:t>，</a:t>
            </a:r>
            <a:r>
              <a:rPr sz="1600" dirty="0" smtClean="0"/>
              <a:t>RTT 的特点是节点越近延时越小</a:t>
            </a:r>
            <a:r>
              <a:rPr lang="zh-CN" altLang="en-US" sz="1600" dirty="0" smtClean="0"/>
              <a:t>，</a:t>
            </a:r>
            <a:r>
              <a:rPr sz="1600" dirty="0" smtClean="0"/>
              <a:t>CDN 天然离用户最近</a:t>
            </a:r>
            <a:r>
              <a:rPr lang="zh-CN" altLang="en-US" sz="1600" dirty="0" smtClean="0"/>
              <a:t>，</a:t>
            </a:r>
            <a:r>
              <a:rPr sz="1600" dirty="0" smtClean="0"/>
              <a:t>因此选择使用 </a:t>
            </a:r>
            <a:r>
              <a:rPr sz="1600" dirty="0"/>
              <a:t>CDN 作为 HTTPS </a:t>
            </a:r>
            <a:r>
              <a:rPr sz="1600" dirty="0" smtClean="0"/>
              <a:t>接入的入口</a:t>
            </a:r>
            <a:r>
              <a:rPr lang="zh-CN" altLang="en-US" sz="1600" dirty="0" smtClean="0"/>
              <a:t>，</a:t>
            </a:r>
            <a:r>
              <a:rPr sz="1600" dirty="0" smtClean="0"/>
              <a:t>将能够极大减少接入延时</a:t>
            </a:r>
            <a:r>
              <a:rPr sz="1600" dirty="0"/>
              <a:t>。CDN 节点通过和业务服务器维持长连接、</a:t>
            </a:r>
            <a:r>
              <a:rPr sz="1600" dirty="0" smtClean="0"/>
              <a:t>会话复用和链路质量优化等可控方法</a:t>
            </a:r>
            <a:r>
              <a:rPr lang="zh-CN" altLang="en-US" sz="1600" dirty="0" smtClean="0"/>
              <a:t>，</a:t>
            </a:r>
            <a:r>
              <a:rPr sz="1600" dirty="0" smtClean="0"/>
              <a:t>极大减少 </a:t>
            </a:r>
            <a:r>
              <a:rPr sz="1600" dirty="0"/>
              <a:t>HTTPS 带来的延时</a:t>
            </a:r>
            <a:r>
              <a:rPr sz="1600" dirty="0" smtClean="0"/>
              <a:t>。</a:t>
            </a:r>
            <a:endParaRPr sz="1600" dirty="0"/>
          </a:p>
          <a:p>
            <a:pPr marL="285750" indent="-285750" algn="just">
              <a:spcBef>
                <a:spcPts val="600"/>
              </a:spcBef>
              <a:spcAft>
                <a:spcPts val="600"/>
              </a:spcAft>
              <a:buFont typeface="Arial" charset="0"/>
              <a:buChar char="•"/>
              <a:defRPr sz="1500"/>
            </a:pPr>
            <a:r>
              <a:rPr sz="1600" dirty="0" smtClean="0">
                <a:solidFill>
                  <a:schemeClr val="bg1">
                    <a:lumMod val="60000"/>
                    <a:lumOff val="40000"/>
                  </a:schemeClr>
                </a:solidFill>
              </a:rPr>
              <a:t>会话缓存</a:t>
            </a:r>
            <a:endParaRPr sz="1600" dirty="0"/>
          </a:p>
          <a:p>
            <a:pPr algn="just">
              <a:spcBef>
                <a:spcPts val="600"/>
              </a:spcBef>
              <a:spcAft>
                <a:spcPts val="600"/>
              </a:spcAft>
              <a:defRPr sz="1500"/>
            </a:pPr>
            <a:r>
              <a:rPr sz="1600" dirty="0"/>
              <a:t>虽然前文提到 HTTPS 即使采用会话缓存也要至少1*RTT</a:t>
            </a:r>
            <a:r>
              <a:rPr sz="1600" dirty="0" smtClean="0"/>
              <a:t>的延时</a:t>
            </a:r>
            <a:r>
              <a:rPr lang="zh-CN" altLang="en-US" sz="1600" dirty="0" smtClean="0"/>
              <a:t>，</a:t>
            </a:r>
            <a:r>
              <a:rPr sz="1600" dirty="0" smtClean="0"/>
              <a:t>但是至少延时已经减少为原来的一半</a:t>
            </a:r>
            <a:r>
              <a:rPr lang="zh-CN" altLang="en-US" sz="1600" dirty="0" smtClean="0"/>
              <a:t>，</a:t>
            </a:r>
            <a:r>
              <a:rPr sz="1600" dirty="0" smtClean="0"/>
              <a:t>明显的延时优化</a:t>
            </a:r>
            <a:r>
              <a:rPr lang="zh-CN" altLang="en-US" sz="1600" dirty="0" smtClean="0"/>
              <a:t>；</a:t>
            </a:r>
            <a:r>
              <a:rPr sz="1600" dirty="0" smtClean="0"/>
              <a:t>同时</a:t>
            </a:r>
            <a:r>
              <a:rPr lang="zh-CN" altLang="en-US" sz="1600" dirty="0" smtClean="0"/>
              <a:t>，</a:t>
            </a:r>
            <a:r>
              <a:rPr sz="1600" dirty="0" smtClean="0"/>
              <a:t>基于会话缓存建立的 </a:t>
            </a:r>
            <a:r>
              <a:rPr sz="1600" dirty="0"/>
              <a:t>HTTPS 连接不需要服务器使用RSA私钥解密获取 Pre-master </a:t>
            </a:r>
            <a:r>
              <a:rPr sz="1600" dirty="0" smtClean="0"/>
              <a:t>信息</a:t>
            </a:r>
            <a:r>
              <a:rPr lang="zh-CN" altLang="en-US" sz="1600" dirty="0" smtClean="0"/>
              <a:t>，</a:t>
            </a:r>
            <a:r>
              <a:rPr sz="1600" dirty="0" smtClean="0"/>
              <a:t>可以省去</a:t>
            </a:r>
            <a:r>
              <a:rPr sz="1600" dirty="0"/>
              <a:t>CPU 的消耗。</a:t>
            </a:r>
            <a:r>
              <a:rPr sz="1600" dirty="0" smtClean="0"/>
              <a:t>如果业务访问连接集中</a:t>
            </a:r>
            <a:r>
              <a:rPr lang="zh-CN" altLang="en-US" sz="1600" dirty="0" smtClean="0"/>
              <a:t>，</a:t>
            </a:r>
            <a:r>
              <a:rPr sz="1600" dirty="0" smtClean="0"/>
              <a:t>缓存命中率高</a:t>
            </a:r>
            <a:r>
              <a:rPr lang="zh-CN" altLang="en-US" sz="1600" dirty="0" smtClean="0"/>
              <a:t>，</a:t>
            </a:r>
            <a:r>
              <a:rPr sz="1600" dirty="0" smtClean="0"/>
              <a:t>则</a:t>
            </a:r>
            <a:r>
              <a:rPr sz="1600" dirty="0"/>
              <a:t>HTTPS的接入能力讲明显提升。当前TRP平台的缓存命中率高峰时期大于30</a:t>
            </a:r>
            <a:r>
              <a:rPr sz="1600" dirty="0" smtClean="0"/>
              <a:t>%</a:t>
            </a:r>
            <a:r>
              <a:rPr lang="zh-CN" altLang="en-US" sz="1600" dirty="0" smtClean="0"/>
              <a:t>，</a:t>
            </a:r>
            <a:r>
              <a:rPr sz="1600" dirty="0" smtClean="0"/>
              <a:t>10k/s</a:t>
            </a:r>
            <a:r>
              <a:rPr sz="1600" dirty="0"/>
              <a:t>的接入资源实际可以承载13k/</a:t>
            </a:r>
            <a:r>
              <a:rPr sz="1600" dirty="0" smtClean="0"/>
              <a:t>的接入</a:t>
            </a:r>
            <a:r>
              <a:rPr lang="zh-CN" altLang="en-US" sz="1600" dirty="0" smtClean="0"/>
              <a:t>，</a:t>
            </a:r>
            <a:r>
              <a:rPr sz="1600" dirty="0" smtClean="0"/>
              <a:t>收效非常可观。</a:t>
            </a:r>
            <a:endParaRPr sz="1600" dirty="0"/>
          </a:p>
          <a:p>
            <a:pPr marL="285750" indent="-285750" algn="just">
              <a:spcBef>
                <a:spcPts val="600"/>
              </a:spcBef>
              <a:spcAft>
                <a:spcPts val="600"/>
              </a:spcAft>
              <a:buFont typeface="Arial" charset="0"/>
              <a:buChar char="•"/>
              <a:defRPr sz="1500"/>
            </a:pPr>
            <a:r>
              <a:rPr sz="1600" dirty="0" smtClean="0">
                <a:solidFill>
                  <a:schemeClr val="bg1">
                    <a:lumMod val="60000"/>
                    <a:lumOff val="40000"/>
                  </a:schemeClr>
                </a:solidFill>
              </a:rPr>
              <a:t>硬件加速</a:t>
            </a:r>
            <a:endParaRPr sz="1600" dirty="0"/>
          </a:p>
          <a:p>
            <a:pPr algn="just">
              <a:spcBef>
                <a:spcPts val="600"/>
              </a:spcBef>
              <a:spcAft>
                <a:spcPts val="600"/>
              </a:spcAft>
              <a:defRPr sz="1500"/>
            </a:pPr>
            <a:r>
              <a:rPr sz="1600" dirty="0"/>
              <a:t>为接入服务器安装专用的SSL</a:t>
            </a:r>
            <a:r>
              <a:rPr sz="1600" dirty="0" smtClean="0"/>
              <a:t>硬件加速卡</a:t>
            </a:r>
            <a:r>
              <a:rPr lang="zh-CN" altLang="en-US" sz="1600" dirty="0" smtClean="0"/>
              <a:t>，</a:t>
            </a:r>
            <a:r>
              <a:rPr sz="1600" dirty="0" smtClean="0"/>
              <a:t>作用类似 GPU</a:t>
            </a:r>
            <a:r>
              <a:rPr lang="zh-CN" altLang="en-US" sz="1600" dirty="0" smtClean="0"/>
              <a:t>，</a:t>
            </a:r>
            <a:r>
              <a:rPr sz="1600" dirty="0" smtClean="0"/>
              <a:t>释放 CPU</a:t>
            </a:r>
            <a:r>
              <a:rPr lang="zh-CN" altLang="en-US" sz="1600" dirty="0" smtClean="0"/>
              <a:t>，</a:t>
            </a:r>
            <a:r>
              <a:rPr sz="1600" dirty="0" smtClean="0"/>
              <a:t>能够具有更高的 </a:t>
            </a:r>
            <a:r>
              <a:rPr sz="1600" dirty="0"/>
              <a:t>HTTPS 接入能力且不影响业务程序的。测试某硬件加速卡单卡可以提供35k</a:t>
            </a:r>
            <a:r>
              <a:rPr sz="1600" dirty="0" smtClean="0"/>
              <a:t>的解密能力</a:t>
            </a:r>
            <a:r>
              <a:rPr lang="zh-CN" altLang="en-US" sz="1600" dirty="0" smtClean="0"/>
              <a:t>，</a:t>
            </a:r>
            <a:r>
              <a:rPr sz="1600" dirty="0" smtClean="0"/>
              <a:t>相当于</a:t>
            </a:r>
            <a:r>
              <a:rPr sz="1600" dirty="0"/>
              <a:t>175核 </a:t>
            </a:r>
            <a:r>
              <a:rPr sz="1600" dirty="0" smtClean="0"/>
              <a:t>CPU</a:t>
            </a:r>
            <a:r>
              <a:rPr lang="zh-CN" altLang="en-US" sz="1600" dirty="0" smtClean="0"/>
              <a:t>，</a:t>
            </a:r>
            <a:r>
              <a:rPr sz="1600" dirty="0" smtClean="0"/>
              <a:t>至少相当于</a:t>
            </a:r>
            <a:r>
              <a:rPr sz="1600" dirty="0"/>
              <a:t>7台24</a:t>
            </a:r>
            <a:r>
              <a:rPr sz="1600" dirty="0" smtClean="0"/>
              <a:t>核的服务器</a:t>
            </a:r>
            <a:r>
              <a:rPr lang="zh-CN" altLang="en-US" sz="1600" dirty="0" smtClean="0"/>
              <a:t>，</a:t>
            </a:r>
            <a:r>
              <a:rPr sz="1600" dirty="0" smtClean="0"/>
              <a:t>考虑到接入服务器其它程序的开销</a:t>
            </a:r>
            <a:r>
              <a:rPr lang="zh-CN" altLang="en-US" sz="1600" dirty="0" smtClean="0"/>
              <a:t>，</a:t>
            </a:r>
            <a:r>
              <a:rPr sz="1600" dirty="0" smtClean="0"/>
              <a:t>一张硬件卡可以实现接近</a:t>
            </a:r>
            <a:r>
              <a:rPr sz="1600" dirty="0"/>
              <a:t>10台服务器的接入能力</a:t>
            </a:r>
            <a:r>
              <a:rPr sz="1600" dirty="0" smtClean="0"/>
              <a:t>。</a:t>
            </a:r>
            <a:endParaRPr sz="1600" dirty="0"/>
          </a:p>
          <a:p>
            <a:pPr marL="285750" indent="-285750" algn="just">
              <a:spcBef>
                <a:spcPts val="600"/>
              </a:spcBef>
              <a:spcAft>
                <a:spcPts val="600"/>
              </a:spcAft>
              <a:buFont typeface="Arial" charset="0"/>
              <a:buChar char="•"/>
              <a:defRPr sz="1500"/>
            </a:pPr>
            <a:r>
              <a:rPr sz="1600" dirty="0" smtClean="0">
                <a:solidFill>
                  <a:schemeClr val="bg1">
                    <a:lumMod val="60000"/>
                    <a:lumOff val="40000"/>
                  </a:schemeClr>
                </a:solidFill>
              </a:rPr>
              <a:t>远程解密</a:t>
            </a:r>
            <a:endParaRPr sz="1600" dirty="0"/>
          </a:p>
          <a:p>
            <a:pPr algn="just">
              <a:spcBef>
                <a:spcPts val="600"/>
              </a:spcBef>
              <a:spcAft>
                <a:spcPts val="600"/>
              </a:spcAft>
              <a:defRPr sz="1500"/>
            </a:pPr>
            <a:r>
              <a:rPr sz="1600" dirty="0"/>
              <a:t>本地接入消耗过多的 CPU </a:t>
            </a:r>
            <a:r>
              <a:rPr sz="1600" dirty="0" smtClean="0"/>
              <a:t>资源</a:t>
            </a:r>
            <a:r>
              <a:rPr lang="zh-CN" altLang="en-US" sz="1600" dirty="0" smtClean="0"/>
              <a:t>，</a:t>
            </a:r>
            <a:r>
              <a:rPr sz="1600" dirty="0" smtClean="0"/>
              <a:t>浪费了网卡和硬盘等资源</a:t>
            </a:r>
            <a:r>
              <a:rPr lang="zh-CN" altLang="en-US" sz="1600" dirty="0" smtClean="0"/>
              <a:t>，</a:t>
            </a:r>
            <a:r>
              <a:rPr sz="1600" dirty="0" smtClean="0"/>
              <a:t>考虑将最消耗 </a:t>
            </a:r>
            <a:r>
              <a:rPr sz="1600" dirty="0"/>
              <a:t>CPU 资源的RSA</a:t>
            </a:r>
            <a:r>
              <a:rPr sz="1600" dirty="0" smtClean="0"/>
              <a:t>解密计算任务转移到其它服务器</a:t>
            </a:r>
            <a:r>
              <a:rPr lang="zh-CN" altLang="en-US" sz="1600" dirty="0" smtClean="0"/>
              <a:t>，</a:t>
            </a:r>
            <a:r>
              <a:rPr sz="1600" dirty="0" smtClean="0"/>
              <a:t>如此则可以充分发挥服务器的接入能力</a:t>
            </a:r>
            <a:r>
              <a:rPr lang="zh-CN" altLang="en-US" sz="1600" dirty="0" smtClean="0"/>
              <a:t>，</a:t>
            </a:r>
            <a:r>
              <a:rPr sz="1600" dirty="0" smtClean="0"/>
              <a:t>充分利用带宽与网卡资源</a:t>
            </a:r>
            <a:r>
              <a:rPr sz="1600" dirty="0"/>
              <a:t>。远程解密服务器可以选择 CPU </a:t>
            </a:r>
            <a:r>
              <a:rPr sz="1600" dirty="0" smtClean="0"/>
              <a:t>负载较低的机器充当</a:t>
            </a:r>
            <a:r>
              <a:rPr lang="zh-CN" altLang="en-US" sz="1600" dirty="0" smtClean="0"/>
              <a:t>，</a:t>
            </a:r>
            <a:r>
              <a:rPr sz="1600" dirty="0" smtClean="0"/>
              <a:t>实现机器资源复用</a:t>
            </a:r>
            <a:r>
              <a:rPr lang="zh-CN" altLang="en-US" sz="1600" dirty="0" smtClean="0"/>
              <a:t>，</a:t>
            </a:r>
            <a:r>
              <a:rPr sz="1600" dirty="0" smtClean="0"/>
              <a:t>也可以是专门优化的高计算性能的服务器</a:t>
            </a:r>
            <a:r>
              <a:rPr sz="1600" dirty="0"/>
              <a:t>。当前也是 CDN 用于大规模HTTPS接入的解决方案之一</a:t>
            </a:r>
            <a:r>
              <a:rPr sz="1600" dirty="0" smtClean="0"/>
              <a:t>。</a:t>
            </a:r>
            <a:endParaRPr sz="1600" dirty="0"/>
          </a:p>
          <a:p>
            <a:pPr marL="285750" indent="-285750" algn="just">
              <a:spcBef>
                <a:spcPts val="600"/>
              </a:spcBef>
              <a:spcAft>
                <a:spcPts val="600"/>
              </a:spcAft>
              <a:buFont typeface="Arial" charset="0"/>
              <a:buChar char="•"/>
              <a:defRPr sz="1500"/>
            </a:pPr>
            <a:r>
              <a:rPr sz="1600" dirty="0" smtClean="0">
                <a:solidFill>
                  <a:schemeClr val="bg1">
                    <a:lumMod val="60000"/>
                    <a:lumOff val="40000"/>
                  </a:schemeClr>
                </a:solidFill>
              </a:rPr>
              <a:t>SPDY/HTTP2</a:t>
            </a:r>
            <a:endParaRPr sz="1600" dirty="0"/>
          </a:p>
          <a:p>
            <a:pPr algn="just">
              <a:spcBef>
                <a:spcPts val="600"/>
              </a:spcBef>
              <a:spcAft>
                <a:spcPts val="600"/>
              </a:spcAft>
              <a:defRPr sz="1500"/>
            </a:pPr>
            <a:r>
              <a:rPr sz="1600" dirty="0"/>
              <a:t>前面的方法分别从减少传输延时和单机负载的方法提高 HTTPS </a:t>
            </a:r>
            <a:r>
              <a:rPr sz="1600" dirty="0" smtClean="0"/>
              <a:t>接入性能</a:t>
            </a:r>
            <a:r>
              <a:rPr lang="zh-CN" altLang="en-US" sz="1600" dirty="0" smtClean="0"/>
              <a:t>，</a:t>
            </a:r>
            <a:r>
              <a:rPr sz="1600" dirty="0" smtClean="0"/>
              <a:t>但是方法都基于不改变 </a:t>
            </a:r>
            <a:r>
              <a:rPr sz="1600" dirty="0"/>
              <a:t>HTTP </a:t>
            </a:r>
            <a:r>
              <a:rPr sz="1600" dirty="0" smtClean="0"/>
              <a:t>协议的基础上提出的优化方法</a:t>
            </a:r>
            <a:r>
              <a:rPr lang="zh-CN" altLang="en-US" sz="1600" dirty="0" smtClean="0"/>
              <a:t>，</a:t>
            </a:r>
            <a:r>
              <a:rPr sz="1600" dirty="0" smtClean="0"/>
              <a:t>SPDY/HTTP2 </a:t>
            </a:r>
            <a:r>
              <a:rPr sz="1600" dirty="0"/>
              <a:t>利用 TLS/SSL </a:t>
            </a:r>
            <a:r>
              <a:rPr sz="1600" dirty="0" smtClean="0"/>
              <a:t>带来的优势</a:t>
            </a:r>
            <a:r>
              <a:rPr lang="zh-CN" altLang="en-US" sz="1600" dirty="0" smtClean="0"/>
              <a:t>，</a:t>
            </a:r>
            <a:r>
              <a:rPr sz="1600" dirty="0" smtClean="0"/>
              <a:t>通过修改协议的方法来提升 </a:t>
            </a:r>
            <a:r>
              <a:rPr sz="1600" dirty="0"/>
              <a:t>HTTPS </a:t>
            </a:r>
            <a:r>
              <a:rPr sz="1600" dirty="0" smtClean="0"/>
              <a:t>的性能</a:t>
            </a:r>
            <a:r>
              <a:rPr lang="zh-CN" altLang="en-US" sz="1600" dirty="0" smtClean="0"/>
              <a:t>，</a:t>
            </a:r>
            <a:r>
              <a:rPr sz="1600" dirty="0" smtClean="0"/>
              <a:t>提高下载速度等</a:t>
            </a:r>
            <a:r>
              <a:rPr sz="1600" dirty="0"/>
              <a:t>。</a:t>
            </a:r>
          </a:p>
        </p:txBody>
      </p:sp>
      <p:sp>
        <p:nvSpPr>
          <p:cNvPr id="3" name="Shape 120"/>
          <p:cNvSpPr/>
          <p:nvPr/>
        </p:nvSpPr>
        <p:spPr>
          <a:xfrm>
            <a:off x="708869" y="679201"/>
            <a:ext cx="10471436" cy="5334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500"/>
            </a:pPr>
            <a:r>
              <a:rPr lang="zh-CN" altLang="en-US" sz="2800" dirty="0" smtClean="0"/>
              <a:t>十二、</a:t>
            </a:r>
            <a:r>
              <a:rPr lang="fi-FI" altLang="zh-CN" sz="2800" dirty="0" smtClean="0"/>
              <a:t>HTTPS</a:t>
            </a:r>
            <a:r>
              <a:rPr lang="zh-CN" altLang="fi-FI" sz="2800" dirty="0"/>
              <a:t>接入优化</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156">
                                            <p:bg/>
                                          </p:spTgt>
                                        </p:tgtEl>
                                        <p:attrNameLst>
                                          <p:attrName>style.visibility</p:attrName>
                                        </p:attrNameLst>
                                      </p:cBhvr>
                                      <p:to>
                                        <p:strVal val="visible"/>
                                      </p:to>
                                    </p:set>
                                    <p:animEffect transition="in" filter="randombar(horizontal)">
                                      <p:cBhvr>
                                        <p:cTn id="12" dur="500"/>
                                        <p:tgtEl>
                                          <p:spTgt spid="156">
                                            <p:bg/>
                                          </p:spTgt>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156">
                                            <p:txEl>
                                              <p:pRg st="0" end="0"/>
                                            </p:txEl>
                                          </p:spTgt>
                                        </p:tgtEl>
                                        <p:attrNameLst>
                                          <p:attrName>style.visibility</p:attrName>
                                        </p:attrNameLst>
                                      </p:cBhvr>
                                      <p:to>
                                        <p:strVal val="visible"/>
                                      </p:to>
                                    </p:set>
                                    <p:animEffect transition="in" filter="randombar(horizontal)">
                                      <p:cBhvr>
                                        <p:cTn id="16" dur="500"/>
                                        <p:tgtEl>
                                          <p:spTgt spid="156">
                                            <p:txEl>
                                              <p:pRg st="0" end="0"/>
                                            </p:txEl>
                                          </p:spTgt>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156">
                                            <p:txEl>
                                              <p:pRg st="1" end="1"/>
                                            </p:txEl>
                                          </p:spTgt>
                                        </p:tgtEl>
                                        <p:attrNameLst>
                                          <p:attrName>style.visibility</p:attrName>
                                        </p:attrNameLst>
                                      </p:cBhvr>
                                      <p:to>
                                        <p:strVal val="visible"/>
                                      </p:to>
                                    </p:set>
                                    <p:animEffect transition="in" filter="randombar(horizontal)">
                                      <p:cBhvr>
                                        <p:cTn id="20" dur="500"/>
                                        <p:tgtEl>
                                          <p:spTgt spid="156">
                                            <p:txEl>
                                              <p:pRg st="1" end="1"/>
                                            </p:txEl>
                                          </p:spTgt>
                                        </p:tgtEl>
                                      </p:cBhvr>
                                    </p:animEffect>
                                  </p:childTnLst>
                                </p:cTn>
                              </p:par>
                            </p:childTnLst>
                          </p:cTn>
                        </p:par>
                        <p:par>
                          <p:cTn id="21" fill="hold">
                            <p:stCondLst>
                              <p:cond delay="2000"/>
                            </p:stCondLst>
                            <p:childTnLst>
                              <p:par>
                                <p:cTn id="22" presetID="14" presetClass="entr" presetSubtype="10" fill="hold" grpId="0" nodeType="afterEffect">
                                  <p:stCondLst>
                                    <p:cond delay="0"/>
                                  </p:stCondLst>
                                  <p:childTnLst>
                                    <p:set>
                                      <p:cBhvr>
                                        <p:cTn id="23" dur="1" fill="hold">
                                          <p:stCondLst>
                                            <p:cond delay="0"/>
                                          </p:stCondLst>
                                        </p:cTn>
                                        <p:tgtEl>
                                          <p:spTgt spid="156">
                                            <p:txEl>
                                              <p:pRg st="2" end="2"/>
                                            </p:txEl>
                                          </p:spTgt>
                                        </p:tgtEl>
                                        <p:attrNameLst>
                                          <p:attrName>style.visibility</p:attrName>
                                        </p:attrNameLst>
                                      </p:cBhvr>
                                      <p:to>
                                        <p:strVal val="visible"/>
                                      </p:to>
                                    </p:set>
                                    <p:animEffect transition="in" filter="randombar(horizontal)">
                                      <p:cBhvr>
                                        <p:cTn id="24" dur="500"/>
                                        <p:tgtEl>
                                          <p:spTgt spid="156">
                                            <p:txEl>
                                              <p:pRg st="2" end="2"/>
                                            </p:txEl>
                                          </p:spTgt>
                                        </p:tgtEl>
                                      </p:cBhvr>
                                    </p:animEffect>
                                  </p:childTnLst>
                                </p:cTn>
                              </p:par>
                            </p:childTnLst>
                          </p:cTn>
                        </p:par>
                        <p:par>
                          <p:cTn id="25" fill="hold">
                            <p:stCondLst>
                              <p:cond delay="2500"/>
                            </p:stCondLst>
                            <p:childTnLst>
                              <p:par>
                                <p:cTn id="26" presetID="14" presetClass="entr" presetSubtype="10" fill="hold" grpId="0" nodeType="afterEffect">
                                  <p:stCondLst>
                                    <p:cond delay="0"/>
                                  </p:stCondLst>
                                  <p:childTnLst>
                                    <p:set>
                                      <p:cBhvr>
                                        <p:cTn id="27" dur="1" fill="hold">
                                          <p:stCondLst>
                                            <p:cond delay="0"/>
                                          </p:stCondLst>
                                        </p:cTn>
                                        <p:tgtEl>
                                          <p:spTgt spid="156">
                                            <p:txEl>
                                              <p:pRg st="3" end="3"/>
                                            </p:txEl>
                                          </p:spTgt>
                                        </p:tgtEl>
                                        <p:attrNameLst>
                                          <p:attrName>style.visibility</p:attrName>
                                        </p:attrNameLst>
                                      </p:cBhvr>
                                      <p:to>
                                        <p:strVal val="visible"/>
                                      </p:to>
                                    </p:set>
                                    <p:animEffect transition="in" filter="randombar(horizontal)">
                                      <p:cBhvr>
                                        <p:cTn id="28" dur="500"/>
                                        <p:tgtEl>
                                          <p:spTgt spid="156">
                                            <p:txEl>
                                              <p:pRg st="3" end="3"/>
                                            </p:txEl>
                                          </p:spTgt>
                                        </p:tgtEl>
                                      </p:cBhvr>
                                    </p:animEffect>
                                  </p:childTnLst>
                                </p:cTn>
                              </p:par>
                            </p:childTnLst>
                          </p:cTn>
                        </p:par>
                        <p:par>
                          <p:cTn id="29" fill="hold">
                            <p:stCondLst>
                              <p:cond delay="3000"/>
                            </p:stCondLst>
                            <p:childTnLst>
                              <p:par>
                                <p:cTn id="30" presetID="14" presetClass="entr" presetSubtype="10" fill="hold" grpId="0" nodeType="afterEffect">
                                  <p:stCondLst>
                                    <p:cond delay="0"/>
                                  </p:stCondLst>
                                  <p:childTnLst>
                                    <p:set>
                                      <p:cBhvr>
                                        <p:cTn id="31" dur="1" fill="hold">
                                          <p:stCondLst>
                                            <p:cond delay="0"/>
                                          </p:stCondLst>
                                        </p:cTn>
                                        <p:tgtEl>
                                          <p:spTgt spid="156">
                                            <p:txEl>
                                              <p:pRg st="4" end="4"/>
                                            </p:txEl>
                                          </p:spTgt>
                                        </p:tgtEl>
                                        <p:attrNameLst>
                                          <p:attrName>style.visibility</p:attrName>
                                        </p:attrNameLst>
                                      </p:cBhvr>
                                      <p:to>
                                        <p:strVal val="visible"/>
                                      </p:to>
                                    </p:set>
                                    <p:animEffect transition="in" filter="randombar(horizontal)">
                                      <p:cBhvr>
                                        <p:cTn id="32" dur="500"/>
                                        <p:tgtEl>
                                          <p:spTgt spid="156">
                                            <p:txEl>
                                              <p:pRg st="4" end="4"/>
                                            </p:txEl>
                                          </p:spTgt>
                                        </p:tgtEl>
                                      </p:cBhvr>
                                    </p:animEffect>
                                  </p:childTnLst>
                                </p:cTn>
                              </p:par>
                            </p:childTnLst>
                          </p:cTn>
                        </p:par>
                        <p:par>
                          <p:cTn id="33" fill="hold">
                            <p:stCondLst>
                              <p:cond delay="3500"/>
                            </p:stCondLst>
                            <p:childTnLst>
                              <p:par>
                                <p:cTn id="34" presetID="14" presetClass="entr" presetSubtype="10" fill="hold" grpId="0" nodeType="afterEffect">
                                  <p:stCondLst>
                                    <p:cond delay="0"/>
                                  </p:stCondLst>
                                  <p:childTnLst>
                                    <p:set>
                                      <p:cBhvr>
                                        <p:cTn id="35" dur="1" fill="hold">
                                          <p:stCondLst>
                                            <p:cond delay="0"/>
                                          </p:stCondLst>
                                        </p:cTn>
                                        <p:tgtEl>
                                          <p:spTgt spid="156">
                                            <p:txEl>
                                              <p:pRg st="5" end="5"/>
                                            </p:txEl>
                                          </p:spTgt>
                                        </p:tgtEl>
                                        <p:attrNameLst>
                                          <p:attrName>style.visibility</p:attrName>
                                        </p:attrNameLst>
                                      </p:cBhvr>
                                      <p:to>
                                        <p:strVal val="visible"/>
                                      </p:to>
                                    </p:set>
                                    <p:animEffect transition="in" filter="randombar(horizontal)">
                                      <p:cBhvr>
                                        <p:cTn id="36" dur="500"/>
                                        <p:tgtEl>
                                          <p:spTgt spid="156">
                                            <p:txEl>
                                              <p:pRg st="5" end="5"/>
                                            </p:txEl>
                                          </p:spTgt>
                                        </p:tgtEl>
                                      </p:cBhvr>
                                    </p:animEffect>
                                  </p:childTnLst>
                                </p:cTn>
                              </p:par>
                            </p:childTnLst>
                          </p:cTn>
                        </p:par>
                        <p:par>
                          <p:cTn id="37" fill="hold">
                            <p:stCondLst>
                              <p:cond delay="4000"/>
                            </p:stCondLst>
                            <p:childTnLst>
                              <p:par>
                                <p:cTn id="38" presetID="14" presetClass="entr" presetSubtype="10" fill="hold" grpId="0" nodeType="afterEffect">
                                  <p:stCondLst>
                                    <p:cond delay="0"/>
                                  </p:stCondLst>
                                  <p:childTnLst>
                                    <p:set>
                                      <p:cBhvr>
                                        <p:cTn id="39" dur="1" fill="hold">
                                          <p:stCondLst>
                                            <p:cond delay="0"/>
                                          </p:stCondLst>
                                        </p:cTn>
                                        <p:tgtEl>
                                          <p:spTgt spid="156">
                                            <p:txEl>
                                              <p:pRg st="6" end="6"/>
                                            </p:txEl>
                                          </p:spTgt>
                                        </p:tgtEl>
                                        <p:attrNameLst>
                                          <p:attrName>style.visibility</p:attrName>
                                        </p:attrNameLst>
                                      </p:cBhvr>
                                      <p:to>
                                        <p:strVal val="visible"/>
                                      </p:to>
                                    </p:set>
                                    <p:animEffect transition="in" filter="randombar(horizontal)">
                                      <p:cBhvr>
                                        <p:cTn id="40" dur="500"/>
                                        <p:tgtEl>
                                          <p:spTgt spid="156">
                                            <p:txEl>
                                              <p:pRg st="6" end="6"/>
                                            </p:txEl>
                                          </p:spTgt>
                                        </p:tgtEl>
                                      </p:cBhvr>
                                    </p:animEffect>
                                  </p:childTnLst>
                                </p:cTn>
                              </p:par>
                            </p:childTnLst>
                          </p:cTn>
                        </p:par>
                        <p:par>
                          <p:cTn id="41" fill="hold">
                            <p:stCondLst>
                              <p:cond delay="4500"/>
                            </p:stCondLst>
                            <p:childTnLst>
                              <p:par>
                                <p:cTn id="42" presetID="14" presetClass="entr" presetSubtype="10" fill="hold" grpId="0" nodeType="afterEffect">
                                  <p:stCondLst>
                                    <p:cond delay="0"/>
                                  </p:stCondLst>
                                  <p:childTnLst>
                                    <p:set>
                                      <p:cBhvr>
                                        <p:cTn id="43" dur="1" fill="hold">
                                          <p:stCondLst>
                                            <p:cond delay="0"/>
                                          </p:stCondLst>
                                        </p:cTn>
                                        <p:tgtEl>
                                          <p:spTgt spid="156">
                                            <p:txEl>
                                              <p:pRg st="7" end="7"/>
                                            </p:txEl>
                                          </p:spTgt>
                                        </p:tgtEl>
                                        <p:attrNameLst>
                                          <p:attrName>style.visibility</p:attrName>
                                        </p:attrNameLst>
                                      </p:cBhvr>
                                      <p:to>
                                        <p:strVal val="visible"/>
                                      </p:to>
                                    </p:set>
                                    <p:animEffect transition="in" filter="randombar(horizontal)">
                                      <p:cBhvr>
                                        <p:cTn id="44" dur="500"/>
                                        <p:tgtEl>
                                          <p:spTgt spid="156">
                                            <p:txEl>
                                              <p:pRg st="7" end="7"/>
                                            </p:txEl>
                                          </p:spTgt>
                                        </p:tgtEl>
                                      </p:cBhvr>
                                    </p:animEffect>
                                  </p:childTnLst>
                                </p:cTn>
                              </p:par>
                            </p:childTnLst>
                          </p:cTn>
                        </p:par>
                        <p:par>
                          <p:cTn id="45" fill="hold">
                            <p:stCondLst>
                              <p:cond delay="5000"/>
                            </p:stCondLst>
                            <p:childTnLst>
                              <p:par>
                                <p:cTn id="46" presetID="14" presetClass="entr" presetSubtype="10" fill="hold" grpId="0" nodeType="afterEffect">
                                  <p:stCondLst>
                                    <p:cond delay="0"/>
                                  </p:stCondLst>
                                  <p:childTnLst>
                                    <p:set>
                                      <p:cBhvr>
                                        <p:cTn id="47" dur="1" fill="hold">
                                          <p:stCondLst>
                                            <p:cond delay="0"/>
                                          </p:stCondLst>
                                        </p:cTn>
                                        <p:tgtEl>
                                          <p:spTgt spid="156">
                                            <p:txEl>
                                              <p:pRg st="8" end="8"/>
                                            </p:txEl>
                                          </p:spTgt>
                                        </p:tgtEl>
                                        <p:attrNameLst>
                                          <p:attrName>style.visibility</p:attrName>
                                        </p:attrNameLst>
                                      </p:cBhvr>
                                      <p:to>
                                        <p:strVal val="visible"/>
                                      </p:to>
                                    </p:set>
                                    <p:animEffect transition="in" filter="randombar(horizontal)">
                                      <p:cBhvr>
                                        <p:cTn id="48" dur="500"/>
                                        <p:tgtEl>
                                          <p:spTgt spid="156">
                                            <p:txEl>
                                              <p:pRg st="8" end="8"/>
                                            </p:txEl>
                                          </p:spTgt>
                                        </p:tgtEl>
                                      </p:cBhvr>
                                    </p:animEffect>
                                  </p:childTnLst>
                                </p:cTn>
                              </p:par>
                            </p:childTnLst>
                          </p:cTn>
                        </p:par>
                        <p:par>
                          <p:cTn id="49" fill="hold">
                            <p:stCondLst>
                              <p:cond delay="5500"/>
                            </p:stCondLst>
                            <p:childTnLst>
                              <p:par>
                                <p:cTn id="50" presetID="14" presetClass="entr" presetSubtype="10" fill="hold" grpId="0" nodeType="afterEffect">
                                  <p:stCondLst>
                                    <p:cond delay="0"/>
                                  </p:stCondLst>
                                  <p:childTnLst>
                                    <p:set>
                                      <p:cBhvr>
                                        <p:cTn id="51" dur="1" fill="hold">
                                          <p:stCondLst>
                                            <p:cond delay="0"/>
                                          </p:stCondLst>
                                        </p:cTn>
                                        <p:tgtEl>
                                          <p:spTgt spid="156">
                                            <p:txEl>
                                              <p:pRg st="9" end="9"/>
                                            </p:txEl>
                                          </p:spTgt>
                                        </p:tgtEl>
                                        <p:attrNameLst>
                                          <p:attrName>style.visibility</p:attrName>
                                        </p:attrNameLst>
                                      </p:cBhvr>
                                      <p:to>
                                        <p:strVal val="visible"/>
                                      </p:to>
                                    </p:set>
                                    <p:animEffect transition="in" filter="randombar(horizontal)">
                                      <p:cBhvr>
                                        <p:cTn id="52" dur="500"/>
                                        <p:tgtEl>
                                          <p:spTgt spid="15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uiExpand="1" build="p"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158" name="Shape 158"/>
          <p:cNvSpPr/>
          <p:nvPr/>
        </p:nvSpPr>
        <p:spPr>
          <a:xfrm>
            <a:off x="2663219" y="3294985"/>
            <a:ext cx="8868381" cy="5180905"/>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algn="l">
              <a:defRPr sz="1500"/>
            </a:pPr>
            <a:r>
              <a:rPr sz="2200" dirty="0"/>
              <a:t>沃通（Wosign）关于数字证书的技术文档： </a:t>
            </a:r>
            <a:endParaRPr lang="en-US" sz="2200" dirty="0" smtClean="0"/>
          </a:p>
          <a:p>
            <a:pPr algn="l">
              <a:defRPr sz="1500"/>
            </a:pPr>
            <a:r>
              <a:rPr sz="2200" u="sng" dirty="0" smtClean="0">
                <a:solidFill>
                  <a:schemeClr val="bg1">
                    <a:lumMod val="60000"/>
                    <a:lumOff val="40000"/>
                  </a:schemeClr>
                </a:solidFill>
              </a:rPr>
              <a:t>http</a:t>
            </a:r>
            <a:r>
              <a:rPr sz="2200" u="sng" dirty="0">
                <a:solidFill>
                  <a:schemeClr val="bg1">
                    <a:lumMod val="60000"/>
                    <a:lumOff val="40000"/>
                  </a:schemeClr>
                </a:solidFill>
              </a:rPr>
              <a:t>://</a:t>
            </a:r>
            <a:r>
              <a:rPr sz="2200" u="sng" dirty="0" smtClean="0">
                <a:solidFill>
                  <a:schemeClr val="bg1">
                    <a:lumMod val="60000"/>
                    <a:lumOff val="40000"/>
                  </a:schemeClr>
                </a:solidFill>
              </a:rPr>
              <a:t>www.wosign.com/faq/index_1.htm</a:t>
            </a:r>
            <a:r>
              <a:rPr lang="zh-CN" altLang="en-US" sz="2200" u="sng" dirty="0">
                <a:solidFill>
                  <a:schemeClr val="bg1">
                    <a:lumMod val="60000"/>
                    <a:lumOff val="40000"/>
                  </a:schemeClr>
                </a:solidFill>
              </a:rPr>
              <a:t> </a:t>
            </a:r>
            <a:endParaRPr lang="en-US" altLang="zh-CN" sz="2200" u="sng" dirty="0" smtClean="0">
              <a:solidFill>
                <a:schemeClr val="bg1">
                  <a:lumMod val="60000"/>
                  <a:lumOff val="40000"/>
                </a:schemeClr>
              </a:solidFill>
            </a:endParaRPr>
          </a:p>
          <a:p>
            <a:pPr algn="l">
              <a:defRPr sz="1500"/>
            </a:pPr>
            <a:endParaRPr lang="en-US" altLang="zh-CN" sz="2200" dirty="0" smtClean="0"/>
          </a:p>
          <a:p>
            <a:pPr algn="l">
              <a:defRPr sz="1500"/>
            </a:pPr>
            <a:r>
              <a:rPr lang="en-US" altLang="zh-CN" sz="2200" dirty="0" smtClean="0"/>
              <a:t>TLS</a:t>
            </a:r>
            <a:r>
              <a:rPr lang="zh-CN" altLang="en-US" sz="2200" dirty="0"/>
              <a:t>协议官方技术文档规范：</a:t>
            </a:r>
            <a:endParaRPr lang="en-US" altLang="zh-CN" sz="2200" dirty="0"/>
          </a:p>
          <a:p>
            <a:pPr algn="l">
              <a:defRPr sz="1500"/>
            </a:pPr>
            <a:r>
              <a:rPr lang="en-US" sz="2200" u="sng" dirty="0" smtClean="0">
                <a:solidFill>
                  <a:schemeClr val="bg1">
                    <a:lumMod val="60000"/>
                    <a:lumOff val="40000"/>
                  </a:schemeClr>
                </a:solidFill>
              </a:rPr>
              <a:t>https</a:t>
            </a:r>
            <a:r>
              <a:rPr lang="en-US" sz="2200" u="sng" dirty="0">
                <a:solidFill>
                  <a:schemeClr val="bg1">
                    <a:lumMod val="60000"/>
                    <a:lumOff val="40000"/>
                  </a:schemeClr>
                </a:solidFill>
              </a:rPr>
              <a:t>://</a:t>
            </a:r>
            <a:r>
              <a:rPr lang="en-US" sz="2200" u="sng" dirty="0" err="1" smtClean="0">
                <a:solidFill>
                  <a:schemeClr val="bg1">
                    <a:lumMod val="60000"/>
                    <a:lumOff val="40000"/>
                  </a:schemeClr>
                </a:solidFill>
              </a:rPr>
              <a:t>tools.ietf.org</a:t>
            </a:r>
            <a:r>
              <a:rPr lang="en-US" sz="2200" u="sng" dirty="0" smtClean="0">
                <a:solidFill>
                  <a:schemeClr val="bg1">
                    <a:lumMod val="60000"/>
                    <a:lumOff val="40000"/>
                  </a:schemeClr>
                </a:solidFill>
              </a:rPr>
              <a:t>/html/rfc5246</a:t>
            </a:r>
          </a:p>
          <a:p>
            <a:pPr algn="l">
              <a:defRPr sz="1500"/>
            </a:pPr>
            <a:endParaRPr lang="en-US" sz="2200" u="sng" dirty="0" smtClean="0">
              <a:solidFill>
                <a:schemeClr val="bg1">
                  <a:lumMod val="60000"/>
                  <a:lumOff val="40000"/>
                </a:schemeClr>
              </a:solidFill>
            </a:endParaRPr>
          </a:p>
          <a:p>
            <a:pPr algn="l">
              <a:defRPr sz="1500"/>
            </a:pPr>
            <a:r>
              <a:rPr lang="en-US" altLang="zh-CN" sz="2200" dirty="0"/>
              <a:t>SSL Server Test</a:t>
            </a:r>
            <a:endParaRPr lang="en-US" sz="2200" dirty="0"/>
          </a:p>
          <a:p>
            <a:pPr algn="l">
              <a:defRPr sz="1500"/>
            </a:pPr>
            <a:r>
              <a:rPr lang="en-US" sz="2200" u="sng" dirty="0">
                <a:solidFill>
                  <a:schemeClr val="bg1">
                    <a:lumMod val="60000"/>
                    <a:lumOff val="40000"/>
                  </a:schemeClr>
                </a:solidFill>
              </a:rPr>
              <a:t>https://</a:t>
            </a:r>
            <a:r>
              <a:rPr lang="en-US" sz="2200" u="sng" dirty="0" err="1" smtClean="0">
                <a:solidFill>
                  <a:schemeClr val="bg1">
                    <a:lumMod val="60000"/>
                    <a:lumOff val="40000"/>
                  </a:schemeClr>
                </a:solidFill>
              </a:rPr>
              <a:t>www.ssllabs.com</a:t>
            </a:r>
            <a:r>
              <a:rPr lang="en-US" sz="2200" u="sng" dirty="0" smtClean="0">
                <a:solidFill>
                  <a:schemeClr val="bg1">
                    <a:lumMod val="60000"/>
                    <a:lumOff val="40000"/>
                  </a:schemeClr>
                </a:solidFill>
              </a:rPr>
              <a:t>/</a:t>
            </a:r>
            <a:r>
              <a:rPr lang="en-US" sz="2200" u="sng" dirty="0" err="1" smtClean="0">
                <a:solidFill>
                  <a:schemeClr val="bg1">
                    <a:lumMod val="60000"/>
                    <a:lumOff val="40000"/>
                  </a:schemeClr>
                </a:solidFill>
              </a:rPr>
              <a:t>ssltest</a:t>
            </a:r>
            <a:r>
              <a:rPr lang="en-US" sz="2200" u="sng" dirty="0" smtClean="0">
                <a:solidFill>
                  <a:schemeClr val="bg1">
                    <a:lumMod val="60000"/>
                    <a:lumOff val="40000"/>
                  </a:schemeClr>
                </a:solidFill>
              </a:rPr>
              <a:t>/</a:t>
            </a:r>
            <a:r>
              <a:rPr lang="en-US" sz="2200" u="sng" dirty="0" err="1" smtClean="0">
                <a:solidFill>
                  <a:schemeClr val="bg1">
                    <a:lumMod val="60000"/>
                    <a:lumOff val="40000"/>
                  </a:schemeClr>
                </a:solidFill>
              </a:rPr>
              <a:t>index.html</a:t>
            </a:r>
            <a:endParaRPr lang="en-US" sz="2200" u="sng" dirty="0" smtClean="0">
              <a:solidFill>
                <a:schemeClr val="bg1">
                  <a:lumMod val="60000"/>
                  <a:lumOff val="40000"/>
                </a:schemeClr>
              </a:solidFill>
              <a:hlinkClick r:id="rId2"/>
            </a:endParaRPr>
          </a:p>
          <a:p>
            <a:pPr algn="l">
              <a:defRPr sz="1500"/>
            </a:pPr>
            <a:endParaRPr lang="en-US" altLang="zh-CN" sz="2200" u="sng" dirty="0">
              <a:solidFill>
                <a:schemeClr val="bg1">
                  <a:lumMod val="60000"/>
                  <a:lumOff val="40000"/>
                </a:schemeClr>
              </a:solidFill>
            </a:endParaRPr>
          </a:p>
          <a:p>
            <a:pPr algn="l">
              <a:defRPr sz="1500"/>
            </a:pPr>
            <a:r>
              <a:rPr lang="zh-CN" altLang="en-US" sz="2200" dirty="0"/>
              <a:t>大型网站的 </a:t>
            </a:r>
            <a:r>
              <a:rPr lang="en-US" altLang="zh-CN" sz="2200" dirty="0"/>
              <a:t>HTTPS </a:t>
            </a:r>
            <a:r>
              <a:rPr lang="zh-CN" altLang="en-US" sz="2200" dirty="0"/>
              <a:t>实践（</a:t>
            </a:r>
            <a:r>
              <a:rPr lang="en-US" altLang="zh-CN" sz="2200" dirty="0"/>
              <a:t>1</a:t>
            </a:r>
            <a:r>
              <a:rPr lang="zh-CN" altLang="en-US" sz="2200" dirty="0"/>
              <a:t>）：</a:t>
            </a:r>
            <a:r>
              <a:rPr lang="en-US" altLang="zh-CN" sz="2200" dirty="0"/>
              <a:t>HTTPS </a:t>
            </a:r>
            <a:r>
              <a:rPr lang="zh-CN" altLang="en-US" sz="2200" dirty="0"/>
              <a:t>协议和原理</a:t>
            </a:r>
            <a:endParaRPr lang="en-US" altLang="zh-CN" sz="2200" dirty="0"/>
          </a:p>
          <a:p>
            <a:pPr algn="l">
              <a:defRPr sz="1500"/>
            </a:pPr>
            <a:r>
              <a:rPr lang="en-US" altLang="zh-CN" sz="2200" u="sng" dirty="0" smtClean="0">
                <a:solidFill>
                  <a:schemeClr val="bg1">
                    <a:lumMod val="60000"/>
                    <a:lumOff val="40000"/>
                  </a:schemeClr>
                </a:solidFill>
              </a:rPr>
              <a:t>http</a:t>
            </a:r>
            <a:r>
              <a:rPr lang="en-US" altLang="zh-CN" sz="2200" u="sng" dirty="0">
                <a:solidFill>
                  <a:schemeClr val="bg1">
                    <a:lumMod val="60000"/>
                    <a:lumOff val="40000"/>
                  </a:schemeClr>
                </a:solidFill>
              </a:rPr>
              <a:t>://</a:t>
            </a:r>
            <a:r>
              <a:rPr lang="en-US" altLang="zh-CN" sz="2200" u="sng" dirty="0" err="1">
                <a:solidFill>
                  <a:schemeClr val="bg1">
                    <a:lumMod val="60000"/>
                    <a:lumOff val="40000"/>
                  </a:schemeClr>
                </a:solidFill>
              </a:rPr>
              <a:t>blog.jobbole.com</a:t>
            </a:r>
            <a:r>
              <a:rPr lang="en-US" altLang="zh-CN" sz="2200" u="sng" dirty="0">
                <a:solidFill>
                  <a:schemeClr val="bg1">
                    <a:lumMod val="60000"/>
                    <a:lumOff val="40000"/>
                  </a:schemeClr>
                </a:solidFill>
              </a:rPr>
              <a:t>/86660/</a:t>
            </a:r>
            <a:endParaRPr lang="en-US" sz="2200" u="sng" dirty="0" smtClean="0">
              <a:solidFill>
                <a:schemeClr val="bg1">
                  <a:lumMod val="60000"/>
                  <a:lumOff val="40000"/>
                </a:schemeClr>
              </a:solidFill>
            </a:endParaRPr>
          </a:p>
          <a:p>
            <a:pPr algn="l">
              <a:defRPr sz="1500"/>
            </a:pPr>
            <a:endParaRPr lang="en-US" altLang="zh-CN" sz="2200" u="sng" dirty="0">
              <a:solidFill>
                <a:schemeClr val="bg1">
                  <a:lumMod val="60000"/>
                  <a:lumOff val="40000"/>
                </a:schemeClr>
              </a:solidFill>
            </a:endParaRPr>
          </a:p>
          <a:p>
            <a:pPr algn="l">
              <a:defRPr sz="1500"/>
            </a:pPr>
            <a:r>
              <a:rPr lang="en-US" altLang="zh-CN" sz="2200" dirty="0"/>
              <a:t>SSL/TLS </a:t>
            </a:r>
            <a:r>
              <a:rPr lang="zh-CN" altLang="en-US" sz="2200" dirty="0"/>
              <a:t>握手优化详解</a:t>
            </a:r>
            <a:endParaRPr lang="en-US" altLang="zh-CN" sz="2200" dirty="0"/>
          </a:p>
          <a:p>
            <a:pPr algn="l">
              <a:defRPr sz="1500"/>
            </a:pPr>
            <a:r>
              <a:rPr lang="en-US" altLang="zh-CN" sz="2200" u="sng" dirty="0" smtClean="0">
                <a:solidFill>
                  <a:schemeClr val="bg1">
                    <a:lumMod val="60000"/>
                    <a:lumOff val="40000"/>
                  </a:schemeClr>
                </a:solidFill>
              </a:rPr>
              <a:t>http</a:t>
            </a:r>
            <a:r>
              <a:rPr lang="en-US" altLang="zh-CN" sz="2200" u="sng" dirty="0">
                <a:solidFill>
                  <a:schemeClr val="bg1">
                    <a:lumMod val="60000"/>
                    <a:lumOff val="40000"/>
                  </a:schemeClr>
                </a:solidFill>
              </a:rPr>
              <a:t>://</a:t>
            </a:r>
            <a:r>
              <a:rPr lang="en-US" altLang="zh-CN" sz="2200" u="sng" dirty="0" err="1">
                <a:solidFill>
                  <a:schemeClr val="bg1">
                    <a:lumMod val="60000"/>
                    <a:lumOff val="40000"/>
                  </a:schemeClr>
                </a:solidFill>
              </a:rPr>
              <a:t>blog.jobbole.com</a:t>
            </a:r>
            <a:r>
              <a:rPr lang="en-US" altLang="zh-CN" sz="2200" u="sng" dirty="0">
                <a:solidFill>
                  <a:schemeClr val="bg1">
                    <a:lumMod val="60000"/>
                    <a:lumOff val="40000"/>
                  </a:schemeClr>
                </a:solidFill>
              </a:rPr>
              <a:t>/94332/</a:t>
            </a:r>
          </a:p>
          <a:p>
            <a:pPr algn="l">
              <a:defRPr sz="1500"/>
            </a:pPr>
            <a:endParaRPr lang="en-US" sz="2200" u="sng" dirty="0">
              <a:solidFill>
                <a:schemeClr val="bg1">
                  <a:lumMod val="60000"/>
                  <a:lumOff val="40000"/>
                </a:schemeClr>
              </a:solidFill>
            </a:endParaRPr>
          </a:p>
        </p:txBody>
      </p:sp>
      <p:sp>
        <p:nvSpPr>
          <p:cNvPr id="2" name="文本框 1"/>
          <p:cNvSpPr txBox="1"/>
          <p:nvPr/>
        </p:nvSpPr>
        <p:spPr>
          <a:xfrm>
            <a:off x="5110936" y="1923795"/>
            <a:ext cx="2872581" cy="9335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5400" b="0" i="0" u="none" strike="noStrike" cap="none" spc="0" normalizeH="0" baseline="0" smtClean="0">
                <a:ln>
                  <a:noFill/>
                </a:ln>
                <a:solidFill>
                  <a:srgbClr val="FFFFFF"/>
                </a:solidFill>
                <a:effectLst/>
                <a:uFillTx/>
                <a:latin typeface="+mn-lt"/>
                <a:ea typeface="+mn-ea"/>
                <a:cs typeface="+mn-cs"/>
                <a:sym typeface="Helvetica Light"/>
              </a:rPr>
              <a:t>感谢大家</a:t>
            </a:r>
            <a:endParaRPr kumimoji="0" lang="zh-CN" altLang="en-US" sz="5400" b="0" i="0" u="none" strike="noStrike" cap="none" spc="0" normalizeH="0" baseline="0">
              <a:ln>
                <a:noFill/>
              </a:ln>
              <a:solidFill>
                <a:srgbClr val="FFFFFF"/>
              </a:solidFill>
              <a:effectLst/>
              <a:uFillTx/>
              <a:latin typeface="+mn-lt"/>
              <a:ea typeface="+mn-ea"/>
              <a:cs typeface="+mn-cs"/>
              <a:sym typeface="Helvetica Ligh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75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58"/>
                                        </p:tgtEl>
                                        <p:attrNameLst>
                                          <p:attrName>style.visibility</p:attrName>
                                        </p:attrNameLst>
                                      </p:cBhvr>
                                      <p:to>
                                        <p:strVal val="visible"/>
                                      </p:to>
                                    </p:set>
                                    <p:animEffect transition="in" filter="wipe(up)">
                                      <p:cBhvr>
                                        <p:cTn id="12"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119" name="2016030901.gif"/>
          <p:cNvPicPr>
            <a:picLocks noChangeAspect="1"/>
          </p:cNvPicPr>
          <p:nvPr/>
        </p:nvPicPr>
        <p:blipFill>
          <a:blip r:embed="rId3">
            <a:extLst/>
          </a:blip>
          <a:stretch>
            <a:fillRect/>
          </a:stretch>
        </p:blipFill>
        <p:spPr>
          <a:xfrm>
            <a:off x="3004494" y="5416224"/>
            <a:ext cx="6324140" cy="3576574"/>
          </a:xfrm>
          <a:prstGeom prst="rect">
            <a:avLst/>
          </a:prstGeom>
          <a:ln w="12700">
            <a:miter lim="400000"/>
          </a:ln>
        </p:spPr>
      </p:pic>
      <p:sp>
        <p:nvSpPr>
          <p:cNvPr id="4" name="Shape 120"/>
          <p:cNvSpPr/>
          <p:nvPr/>
        </p:nvSpPr>
        <p:spPr>
          <a:xfrm>
            <a:off x="708868" y="1410306"/>
            <a:ext cx="11303837" cy="3426579"/>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algn="just">
              <a:defRPr sz="1500"/>
            </a:pPr>
            <a:r>
              <a:rPr sz="1800" dirty="0" smtClean="0">
                <a:solidFill>
                  <a:schemeClr val="bg1">
                    <a:lumMod val="60000"/>
                    <a:lumOff val="40000"/>
                  </a:schemeClr>
                </a:solidFill>
              </a:rPr>
              <a:t>HTTPS</a:t>
            </a:r>
            <a:r>
              <a:rPr sz="1800" dirty="0" smtClean="0"/>
              <a:t>（全称：Hyper Text Transfer Protocol over Secure Socket Layer）</a:t>
            </a:r>
            <a:r>
              <a:rPr lang="zh-CN" altLang="en-US" sz="1800" dirty="0" smtClean="0"/>
              <a:t>，</a:t>
            </a:r>
            <a:r>
              <a:rPr sz="1800" dirty="0" smtClean="0"/>
              <a:t>是以安全为目标的HTTP通道</a:t>
            </a:r>
            <a:r>
              <a:rPr lang="zh-CN" altLang="en-US" sz="1800" dirty="0" smtClean="0"/>
              <a:t>，</a:t>
            </a:r>
            <a:r>
              <a:rPr sz="1800" dirty="0" smtClean="0"/>
              <a:t>简单讲是HTTP的安全版。</a:t>
            </a:r>
            <a:r>
              <a:rPr lang="zh-CN" altLang="en-US" sz="1800" dirty="0" smtClean="0"/>
              <a:t>是在</a:t>
            </a:r>
            <a:r>
              <a:rPr sz="1800" dirty="0" smtClean="0"/>
              <a:t>HTTP</a:t>
            </a:r>
            <a:r>
              <a:rPr lang="zh-CN" altLang="en-US" sz="1800" dirty="0" smtClean="0"/>
              <a:t>基础上</a:t>
            </a:r>
            <a:r>
              <a:rPr sz="1800" dirty="0" smtClean="0"/>
              <a:t>加入网景公司设计的SSL层</a:t>
            </a:r>
            <a:r>
              <a:rPr lang="zh-CN" altLang="en-US" sz="1800" dirty="0" smtClean="0"/>
              <a:t>，</a:t>
            </a:r>
            <a:r>
              <a:rPr sz="1800" dirty="0" smtClean="0"/>
              <a:t>HTTPS的安全基础是SSL</a:t>
            </a:r>
            <a:r>
              <a:rPr lang="zh-CN" altLang="en-US" sz="1800" dirty="0" smtClean="0"/>
              <a:t>，</a:t>
            </a:r>
            <a:r>
              <a:rPr sz="1800" dirty="0" smtClean="0"/>
              <a:t>因此加密的详细内容就需要SSL。 </a:t>
            </a:r>
          </a:p>
          <a:p>
            <a:pPr algn="just">
              <a:defRPr sz="1500"/>
            </a:pPr>
            <a:endParaRPr sz="1800" dirty="0" smtClean="0"/>
          </a:p>
          <a:p>
            <a:pPr marL="285750" indent="-285750" algn="just">
              <a:buFont typeface="Arial" charset="0"/>
              <a:buChar char="•"/>
              <a:defRPr sz="1500"/>
            </a:pPr>
            <a:r>
              <a:rPr sz="1800" dirty="0" smtClean="0">
                <a:solidFill>
                  <a:schemeClr val="bg1">
                    <a:lumMod val="60000"/>
                    <a:lumOff val="40000"/>
                  </a:schemeClr>
                </a:solidFill>
              </a:rPr>
              <a:t>SSL</a:t>
            </a:r>
            <a:r>
              <a:rPr sz="1800" dirty="0" smtClean="0"/>
              <a:t>：（Secure Socket Layer</a:t>
            </a:r>
            <a:r>
              <a:rPr lang="zh-CN" altLang="en-US" sz="1800" dirty="0" smtClean="0"/>
              <a:t>，</a:t>
            </a:r>
            <a:r>
              <a:rPr sz="1800" dirty="0" smtClean="0"/>
              <a:t>安全套接字层）</a:t>
            </a:r>
            <a:r>
              <a:rPr lang="zh-CN" altLang="en-US" sz="1800" dirty="0" smtClean="0"/>
              <a:t>，</a:t>
            </a:r>
            <a:r>
              <a:rPr sz="1800" dirty="0" smtClean="0"/>
              <a:t>位于可靠的面向连接的网络层协议和应用层协议之间的一种协议层。</a:t>
            </a:r>
          </a:p>
          <a:p>
            <a:pPr marL="285750" indent="-285750" algn="just">
              <a:buFont typeface="Arial" charset="0"/>
              <a:buChar char="•"/>
              <a:defRPr sz="1500"/>
            </a:pPr>
            <a:r>
              <a:rPr sz="1800" dirty="0" smtClean="0">
                <a:solidFill>
                  <a:schemeClr val="bg1">
                    <a:lumMod val="60000"/>
                    <a:lumOff val="40000"/>
                  </a:schemeClr>
                </a:solidFill>
              </a:rPr>
              <a:t>TLS</a:t>
            </a:r>
            <a:r>
              <a:rPr lang="zh-CN" altLang="en-US" sz="1800" dirty="0" smtClean="0">
                <a:sym typeface="Wingdings"/>
              </a:rPr>
              <a:t>：（</a:t>
            </a:r>
            <a:r>
              <a:rPr sz="1800" dirty="0" smtClean="0"/>
              <a:t>Transport Layer Security</a:t>
            </a:r>
            <a:r>
              <a:rPr lang="zh-CN" altLang="en-US" sz="1800" dirty="0" smtClean="0"/>
              <a:t>，</a:t>
            </a:r>
            <a:r>
              <a:rPr sz="1800" dirty="0" smtClean="0"/>
              <a:t>传输层安全协议</a:t>
            </a:r>
            <a:r>
              <a:rPr lang="zh-CN" altLang="en-US" sz="1800" dirty="0" smtClean="0"/>
              <a:t>），</a:t>
            </a:r>
            <a:r>
              <a:rPr sz="1800" dirty="0" smtClean="0"/>
              <a:t>用于两个应用程序之间提供保密性和数据完整性。</a:t>
            </a:r>
            <a:endParaRPr lang="en-US" sz="1800" dirty="0" smtClean="0"/>
          </a:p>
          <a:p>
            <a:pPr algn="just">
              <a:defRPr sz="1500"/>
            </a:pPr>
            <a:endParaRPr sz="1800" dirty="0" smtClean="0"/>
          </a:p>
          <a:p>
            <a:pPr algn="just">
              <a:defRPr sz="1500"/>
            </a:pPr>
            <a:r>
              <a:rPr lang="en-US" altLang="zh-CN" sz="1800" dirty="0" smtClean="0"/>
              <a:t>TLS </a:t>
            </a:r>
            <a:r>
              <a:rPr lang="zh-CN" altLang="en-US" sz="1800" dirty="0"/>
              <a:t>是传输层加密协议，它的前身是 </a:t>
            </a:r>
            <a:r>
              <a:rPr lang="en-US" altLang="zh-CN" sz="1800" dirty="0" smtClean="0"/>
              <a:t>SSL3.0 </a:t>
            </a:r>
            <a:r>
              <a:rPr lang="zh-CN" altLang="en-US" sz="1800" dirty="0"/>
              <a:t>协议，最早由 </a:t>
            </a:r>
            <a:r>
              <a:rPr lang="en-US" altLang="zh-CN" sz="1800" dirty="0" err="1"/>
              <a:t>netscape</a:t>
            </a:r>
            <a:r>
              <a:rPr lang="en-US" altLang="zh-CN" sz="1800" dirty="0"/>
              <a:t> </a:t>
            </a:r>
            <a:r>
              <a:rPr lang="zh-CN" altLang="en-US" sz="1800" dirty="0"/>
              <a:t>公司于 </a:t>
            </a:r>
            <a:r>
              <a:rPr lang="en-US" altLang="zh-CN" sz="1800" dirty="0"/>
              <a:t>1995 </a:t>
            </a:r>
            <a:r>
              <a:rPr lang="zh-CN" altLang="en-US" sz="1800" dirty="0"/>
              <a:t>年发布，</a:t>
            </a:r>
            <a:r>
              <a:rPr lang="en-US" altLang="zh-CN" sz="1800" dirty="0"/>
              <a:t>1999 </a:t>
            </a:r>
            <a:r>
              <a:rPr lang="zh-CN" altLang="en-US" sz="1800" dirty="0"/>
              <a:t>年经过 </a:t>
            </a:r>
            <a:r>
              <a:rPr lang="en-US" altLang="zh-CN" sz="1800" dirty="0"/>
              <a:t>IETF </a:t>
            </a:r>
            <a:r>
              <a:rPr lang="zh-CN" altLang="en-US" sz="1800" dirty="0"/>
              <a:t>讨论和规范后，改名为 </a:t>
            </a:r>
            <a:r>
              <a:rPr lang="en-US" altLang="zh-CN" sz="1800" dirty="0"/>
              <a:t>TLS</a:t>
            </a:r>
            <a:r>
              <a:rPr lang="zh-CN" altLang="en-US" sz="1800" dirty="0"/>
              <a:t>。如果没有特别说明，</a:t>
            </a:r>
            <a:r>
              <a:rPr lang="en-US" altLang="zh-CN" sz="1800" dirty="0"/>
              <a:t>SSL </a:t>
            </a:r>
            <a:r>
              <a:rPr lang="zh-CN" altLang="en-US" sz="1800" dirty="0"/>
              <a:t>和 </a:t>
            </a:r>
            <a:r>
              <a:rPr lang="en-US" altLang="zh-CN" sz="1800" dirty="0"/>
              <a:t>TLS </a:t>
            </a:r>
            <a:r>
              <a:rPr lang="zh-CN" altLang="en-US" sz="1800" dirty="0"/>
              <a:t>说的都是同一个</a:t>
            </a:r>
            <a:r>
              <a:rPr lang="zh-CN" altLang="en-US" sz="1800" dirty="0" smtClean="0"/>
              <a:t>协议。</a:t>
            </a:r>
            <a:endParaRPr lang="en-US" sz="1800" dirty="0"/>
          </a:p>
          <a:p>
            <a:pPr algn="just">
              <a:defRPr sz="1500"/>
            </a:pPr>
            <a:endParaRPr sz="1800" dirty="0" smtClean="0"/>
          </a:p>
          <a:p>
            <a:pPr algn="just">
              <a:defRPr sz="1500"/>
            </a:pPr>
            <a:r>
              <a:rPr sz="1800" dirty="0" smtClean="0"/>
              <a:t>目前有以下几个版本：SSLv2</a:t>
            </a:r>
            <a:r>
              <a:rPr lang="zh-CN" altLang="en-US" sz="1800" dirty="0" smtClean="0"/>
              <a:t>，</a:t>
            </a:r>
            <a:r>
              <a:rPr sz="1800" dirty="0" smtClean="0"/>
              <a:t>SSLv3</a:t>
            </a:r>
            <a:r>
              <a:rPr lang="zh-CN" altLang="en-US" sz="1800" dirty="0" smtClean="0"/>
              <a:t>，</a:t>
            </a:r>
            <a:r>
              <a:rPr sz="1800" dirty="0" smtClean="0"/>
              <a:t>TLSv1</a:t>
            </a:r>
            <a:r>
              <a:rPr lang="zh-CN" altLang="en-US" sz="1800" dirty="0" smtClean="0"/>
              <a:t>，</a:t>
            </a:r>
            <a:r>
              <a:rPr sz="1800" dirty="0" smtClean="0"/>
              <a:t>TLSv1.1</a:t>
            </a:r>
            <a:r>
              <a:rPr lang="zh-CN" altLang="en-US" sz="1800" dirty="0" smtClean="0"/>
              <a:t>，</a:t>
            </a:r>
            <a:r>
              <a:rPr sz="1800" dirty="0" smtClean="0"/>
              <a:t>TLSv1.2</a:t>
            </a:r>
            <a:r>
              <a:rPr lang="zh-CN" altLang="en-US" sz="1800" dirty="0" smtClean="0"/>
              <a:t>，</a:t>
            </a:r>
            <a:r>
              <a:rPr sz="1800" dirty="0" smtClean="0"/>
              <a:t>当前基本不再使用低于 TLSv1 的版本</a:t>
            </a:r>
            <a:r>
              <a:rPr lang="zh-CN" altLang="en-US" sz="1800" dirty="0" smtClean="0"/>
              <a:t>；</a:t>
            </a:r>
            <a:endParaRPr sz="1800" dirty="0"/>
          </a:p>
        </p:txBody>
      </p:sp>
      <p:sp>
        <p:nvSpPr>
          <p:cNvPr id="5" name="Shape 120"/>
          <p:cNvSpPr/>
          <p:nvPr/>
        </p:nvSpPr>
        <p:spPr>
          <a:xfrm>
            <a:off x="708869" y="679202"/>
            <a:ext cx="10471436" cy="5334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z="1500"/>
            </a:pPr>
            <a:r>
              <a:rPr lang="zh-CN" altLang="en-US" sz="2800" dirty="0" smtClean="0"/>
              <a:t>一、</a:t>
            </a:r>
            <a:r>
              <a:rPr lang="en-US" altLang="zh-CN" sz="2800" dirty="0" smtClean="0"/>
              <a:t>HTTPS</a:t>
            </a:r>
            <a:r>
              <a:rPr lang="zh-CN" altLang="en-US" sz="2800" dirty="0" smtClean="0"/>
              <a:t>的概念</a:t>
            </a:r>
            <a:endParaRPr sz="2800" dirty="0"/>
          </a:p>
        </p:txBody>
      </p:sp>
    </p:spTree>
  </p:cSld>
  <p:clrMapOvr>
    <a:masterClrMapping/>
  </p:clrMapOvr>
  <mc:AlternateContent xmlns:mc="http://schemas.openxmlformats.org/markup-compatibility/2006" xmlns:p14="http://schemas.microsoft.com/office/powerpoint/2010/main">
    <mc:Choice Requires="p14">
      <p:transition spd="slow" p14:dur="25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p:tgtEl>
                                          <p:spTgt spid="4">
                                            <p:txEl>
                                              <p:pRg st="0" end="0"/>
                                            </p:txEl>
                                          </p:spTgt>
                                        </p:tgtEl>
                                        <p:attrNameLst>
                                          <p:attrName>ppt_y</p:attrName>
                                        </p:attrNameLst>
                                      </p:cBhvr>
                                      <p:tavLst>
                                        <p:tav tm="0">
                                          <p:val>
                                            <p:strVal val="#ppt_y-#ppt_h*1.125000"/>
                                          </p:val>
                                        </p:tav>
                                        <p:tav tm="100000">
                                          <p:val>
                                            <p:strVal val="#ppt_y"/>
                                          </p:val>
                                        </p:tav>
                                      </p:tavLst>
                                    </p:anim>
                                    <p:animEffect transition="in" filter="wipe(down)">
                                      <p:cBhvr>
                                        <p:cTn id="13" dur="500"/>
                                        <p:tgtEl>
                                          <p:spTgt spid="4">
                                            <p:txEl>
                                              <p:pRg st="0" end="0"/>
                                            </p:txEl>
                                          </p:spTgt>
                                        </p:tgtEl>
                                      </p:cBhvr>
                                    </p:animEffect>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119"/>
                                        </p:tgtEl>
                                        <p:attrNameLst>
                                          <p:attrName>style.visibility</p:attrName>
                                        </p:attrNameLst>
                                      </p:cBhvr>
                                      <p:to>
                                        <p:strVal val="visible"/>
                                      </p:to>
                                    </p:set>
                                    <p:anim calcmode="lin" valueType="num">
                                      <p:cBhvr>
                                        <p:cTn id="17" dur="500" fill="hold"/>
                                        <p:tgtEl>
                                          <p:spTgt spid="119"/>
                                        </p:tgtEl>
                                        <p:attrNameLst>
                                          <p:attrName>ppt_w</p:attrName>
                                        </p:attrNameLst>
                                      </p:cBhvr>
                                      <p:tavLst>
                                        <p:tav tm="0">
                                          <p:val>
                                            <p:fltVal val="0"/>
                                          </p:val>
                                        </p:tav>
                                        <p:tav tm="100000">
                                          <p:val>
                                            <p:strVal val="#ppt_w"/>
                                          </p:val>
                                        </p:tav>
                                      </p:tavLst>
                                    </p:anim>
                                    <p:anim calcmode="lin" valueType="num">
                                      <p:cBhvr>
                                        <p:cTn id="18" dur="500" fill="hold"/>
                                        <p:tgtEl>
                                          <p:spTgt spid="119"/>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additive="base">
                                        <p:cTn id="23"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down)">
                                      <p:cBhvr>
                                        <p:cTn id="24" dur="500"/>
                                        <p:tgtEl>
                                          <p:spTgt spid="4">
                                            <p:txEl>
                                              <p:pRg st="2" end="2"/>
                                            </p:txEl>
                                          </p:spTgt>
                                        </p:tgtEl>
                                      </p:cBhvr>
                                    </p:animEffect>
                                  </p:childTnLst>
                                </p:cTn>
                              </p:par>
                            </p:childTnLst>
                          </p:cTn>
                        </p:par>
                        <p:par>
                          <p:cTn id="25" fill="hold">
                            <p:stCondLst>
                              <p:cond delay="500"/>
                            </p:stCondLst>
                            <p:childTnLst>
                              <p:par>
                                <p:cTn id="26" presetID="12" presetClass="entr" presetSubtype="1" fill="hold" grpId="0" nodeType="after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 calcmode="lin" valueType="num">
                                      <p:cBhvr additive="base">
                                        <p:cTn id="28" dur="500"/>
                                        <p:tgtEl>
                                          <p:spTgt spid="4">
                                            <p:txEl>
                                              <p:pRg st="3" end="3"/>
                                            </p:txEl>
                                          </p:spTgt>
                                        </p:tgtEl>
                                        <p:attrNameLst>
                                          <p:attrName>ppt_y</p:attrName>
                                        </p:attrNameLst>
                                      </p:cBhvr>
                                      <p:tavLst>
                                        <p:tav tm="0">
                                          <p:val>
                                            <p:strVal val="#ppt_y-#ppt_h*1.125000"/>
                                          </p:val>
                                        </p:tav>
                                        <p:tav tm="100000">
                                          <p:val>
                                            <p:strVal val="#ppt_y"/>
                                          </p:val>
                                        </p:tav>
                                      </p:tavLst>
                                    </p:anim>
                                    <p:animEffect transition="in" filter="wipe(down)">
                                      <p:cBhvr>
                                        <p:cTn id="29" dur="500"/>
                                        <p:tgtEl>
                                          <p:spTgt spid="4">
                                            <p:txEl>
                                              <p:pRg st="3" end="3"/>
                                            </p:txEl>
                                          </p:spTgt>
                                        </p:tgtEl>
                                      </p:cBhvr>
                                    </p:animEffect>
                                  </p:childTnLst>
                                </p:cTn>
                              </p:par>
                            </p:childTnLst>
                          </p:cTn>
                        </p:par>
                        <p:par>
                          <p:cTn id="30" fill="hold">
                            <p:stCondLst>
                              <p:cond delay="1000"/>
                            </p:stCondLst>
                            <p:childTnLst>
                              <p:par>
                                <p:cTn id="31" presetID="12" presetClass="entr" presetSubtype="1" fill="hold" grpId="0" nodeType="after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 calcmode="lin" valueType="num">
                                      <p:cBhvr additive="base">
                                        <p:cTn id="33" dur="500"/>
                                        <p:tgtEl>
                                          <p:spTgt spid="4">
                                            <p:txEl>
                                              <p:pRg st="5" end="5"/>
                                            </p:txEl>
                                          </p:spTgt>
                                        </p:tgtEl>
                                        <p:attrNameLst>
                                          <p:attrName>ppt_y</p:attrName>
                                        </p:attrNameLst>
                                      </p:cBhvr>
                                      <p:tavLst>
                                        <p:tav tm="0">
                                          <p:val>
                                            <p:strVal val="#ppt_y-#ppt_h*1.125000"/>
                                          </p:val>
                                        </p:tav>
                                        <p:tav tm="100000">
                                          <p:val>
                                            <p:strVal val="#ppt_y"/>
                                          </p:val>
                                        </p:tav>
                                      </p:tavLst>
                                    </p:anim>
                                    <p:animEffect transition="in" filter="wipe(down)">
                                      <p:cBhvr>
                                        <p:cTn id="34" dur="500"/>
                                        <p:tgtEl>
                                          <p:spTgt spid="4">
                                            <p:txEl>
                                              <p:pRg st="5" end="5"/>
                                            </p:txEl>
                                          </p:spTgt>
                                        </p:tgtEl>
                                      </p:cBhvr>
                                    </p:animEffect>
                                  </p:childTnLst>
                                </p:cTn>
                              </p:par>
                            </p:childTnLst>
                          </p:cTn>
                        </p:par>
                        <p:par>
                          <p:cTn id="35" fill="hold">
                            <p:stCondLst>
                              <p:cond delay="1500"/>
                            </p:stCondLst>
                            <p:childTnLst>
                              <p:par>
                                <p:cTn id="36" presetID="12" presetClass="entr" presetSubtype="1" fill="hold" grpId="0" nodeType="after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 calcmode="lin" valueType="num">
                                      <p:cBhvr additive="base">
                                        <p:cTn id="38" dur="500"/>
                                        <p:tgtEl>
                                          <p:spTgt spid="4">
                                            <p:txEl>
                                              <p:pRg st="7" end="7"/>
                                            </p:txEl>
                                          </p:spTgt>
                                        </p:tgtEl>
                                        <p:attrNameLst>
                                          <p:attrName>ppt_y</p:attrName>
                                        </p:attrNameLst>
                                      </p:cBhvr>
                                      <p:tavLst>
                                        <p:tav tm="0">
                                          <p:val>
                                            <p:strVal val="#ppt_y-#ppt_h*1.125000"/>
                                          </p:val>
                                        </p:tav>
                                        <p:tav tm="100000">
                                          <p:val>
                                            <p:strVal val="#ppt_y"/>
                                          </p:val>
                                        </p:tav>
                                      </p:tavLst>
                                    </p:anim>
                                    <p:animEffect transition="in" filter="wipe(down)">
                                      <p:cBhvr>
                                        <p:cTn id="39"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122" name="Shape 122"/>
          <p:cNvSpPr/>
          <p:nvPr/>
        </p:nvSpPr>
        <p:spPr>
          <a:xfrm>
            <a:off x="617023" y="1647522"/>
            <a:ext cx="11503258" cy="656590"/>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algn="just">
              <a:defRPr sz="1500"/>
            </a:pPr>
            <a:r>
              <a:rPr sz="1800" dirty="0" smtClean="0"/>
              <a:t>TLS/SSL</a:t>
            </a:r>
            <a:r>
              <a:rPr sz="1800" dirty="0"/>
              <a:t>的功能实现主要依赖于三类基本算法：散列函数 Hash、</a:t>
            </a:r>
            <a:r>
              <a:rPr sz="1800" dirty="0" smtClean="0"/>
              <a:t>对称加密和非对称加密</a:t>
            </a:r>
            <a:r>
              <a:rPr lang="zh-CN" altLang="en-US" sz="1800" dirty="0" smtClean="0"/>
              <a:t>，</a:t>
            </a:r>
            <a:r>
              <a:rPr sz="1800" dirty="0" smtClean="0"/>
              <a:t>其利用非对称加密实现身份认证和密钥协商</a:t>
            </a:r>
            <a:r>
              <a:rPr lang="zh-CN" altLang="en-US" sz="1800" dirty="0" smtClean="0"/>
              <a:t>，</a:t>
            </a:r>
            <a:r>
              <a:rPr sz="1800" dirty="0" smtClean="0"/>
              <a:t>对称加密算法采用协商的密钥对数据加密</a:t>
            </a:r>
            <a:r>
              <a:rPr lang="zh-CN" altLang="en-US" sz="1800" dirty="0" smtClean="0"/>
              <a:t>，</a:t>
            </a:r>
            <a:r>
              <a:rPr sz="1800" dirty="0" smtClean="0"/>
              <a:t>基于散列函数验证信息的完整性</a:t>
            </a:r>
            <a:r>
              <a:rPr sz="1800" dirty="0"/>
              <a:t>。</a:t>
            </a:r>
          </a:p>
        </p:txBody>
      </p:sp>
      <p:pic>
        <p:nvPicPr>
          <p:cNvPr id="123" name="2016030902.gif"/>
          <p:cNvPicPr>
            <a:picLocks noChangeAspect="1"/>
          </p:cNvPicPr>
          <p:nvPr/>
        </p:nvPicPr>
        <p:blipFill>
          <a:blip r:embed="rId3">
            <a:extLst/>
          </a:blip>
          <a:stretch>
            <a:fillRect/>
          </a:stretch>
        </p:blipFill>
        <p:spPr>
          <a:xfrm>
            <a:off x="2834249" y="5565036"/>
            <a:ext cx="7023101" cy="3581401"/>
          </a:xfrm>
          <a:prstGeom prst="rect">
            <a:avLst/>
          </a:prstGeom>
          <a:ln w="12700">
            <a:miter lim="400000"/>
          </a:ln>
        </p:spPr>
      </p:pic>
      <p:sp>
        <p:nvSpPr>
          <p:cNvPr id="124" name="Shape 124"/>
          <p:cNvSpPr/>
          <p:nvPr/>
        </p:nvSpPr>
        <p:spPr>
          <a:xfrm>
            <a:off x="617023" y="2702377"/>
            <a:ext cx="11503258" cy="2318583"/>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marL="285750" indent="-285750" algn="just">
              <a:buFont typeface="Arial" charset="0"/>
              <a:buChar char="•"/>
              <a:defRPr sz="1500"/>
            </a:pPr>
            <a:r>
              <a:rPr sz="1600" dirty="0">
                <a:solidFill>
                  <a:schemeClr val="bg1">
                    <a:lumMod val="60000"/>
                    <a:lumOff val="40000"/>
                  </a:schemeClr>
                </a:solidFill>
              </a:rPr>
              <a:t>散列函数Hash</a:t>
            </a:r>
            <a:r>
              <a:rPr sz="1600" dirty="0"/>
              <a:t>：常见的有 </a:t>
            </a:r>
            <a:r>
              <a:rPr sz="1600" dirty="0" smtClean="0"/>
              <a:t>MD5、SHA1、SHA256</a:t>
            </a:r>
            <a:r>
              <a:rPr lang="zh-CN" altLang="en-US" sz="1600" dirty="0" smtClean="0"/>
              <a:t>，</a:t>
            </a:r>
            <a:r>
              <a:rPr sz="1600" dirty="0" smtClean="0"/>
              <a:t>该类函数特点是函数单向不可逆</a:t>
            </a:r>
            <a:r>
              <a:rPr sz="1600" dirty="0"/>
              <a:t>、对输入非常敏感、</a:t>
            </a:r>
            <a:r>
              <a:rPr sz="1600" dirty="0" smtClean="0"/>
              <a:t>输出长度固定</a:t>
            </a:r>
            <a:r>
              <a:rPr lang="zh-CN" altLang="en-US" sz="1600" dirty="0" smtClean="0"/>
              <a:t>，</a:t>
            </a:r>
            <a:r>
              <a:rPr sz="1600" dirty="0" smtClean="0"/>
              <a:t>针对数据的任何修改都会改变散列函数的结果</a:t>
            </a:r>
            <a:r>
              <a:rPr lang="zh-CN" altLang="en-US" sz="1600" dirty="0" smtClean="0"/>
              <a:t>，</a:t>
            </a:r>
            <a:r>
              <a:rPr sz="1600" dirty="0" smtClean="0"/>
              <a:t>用于防止信息篡改并验证数据的完整性</a:t>
            </a:r>
            <a:r>
              <a:rPr lang="zh-CN" altLang="en-US" sz="1600" dirty="0" smtClean="0"/>
              <a:t>；</a:t>
            </a:r>
            <a:endParaRPr sz="1600" dirty="0"/>
          </a:p>
          <a:p>
            <a:pPr marL="285750" indent="-285750" algn="just">
              <a:buFont typeface="Arial" charset="0"/>
              <a:buChar char="•"/>
              <a:defRPr sz="1500"/>
            </a:pPr>
            <a:endParaRPr sz="1600" dirty="0"/>
          </a:p>
          <a:p>
            <a:pPr marL="285750" indent="-285750" algn="just">
              <a:buFont typeface="Arial" charset="0"/>
              <a:buChar char="•"/>
              <a:defRPr sz="1500"/>
            </a:pPr>
            <a:r>
              <a:rPr sz="1600" dirty="0">
                <a:solidFill>
                  <a:schemeClr val="bg1">
                    <a:lumMod val="60000"/>
                    <a:lumOff val="40000"/>
                  </a:schemeClr>
                </a:solidFill>
              </a:rPr>
              <a:t>对称加密</a:t>
            </a:r>
            <a:r>
              <a:rPr sz="1600" dirty="0"/>
              <a:t>：常见的有 AES-CBC、DES、3DES、AES-GCM</a:t>
            </a:r>
            <a:r>
              <a:rPr sz="1600" dirty="0" smtClean="0"/>
              <a:t>等</a:t>
            </a:r>
            <a:r>
              <a:rPr lang="zh-CN" altLang="en-US" sz="1600" dirty="0" smtClean="0"/>
              <a:t>，</a:t>
            </a:r>
            <a:r>
              <a:rPr sz="1600" dirty="0" smtClean="0"/>
              <a:t>相同的密钥可以用于信息的加密和解密</a:t>
            </a:r>
            <a:r>
              <a:rPr lang="zh-CN" altLang="en-US" sz="1600" dirty="0" smtClean="0"/>
              <a:t>，</a:t>
            </a:r>
            <a:r>
              <a:rPr sz="1600" dirty="0" smtClean="0"/>
              <a:t>掌握密钥才能获取信息</a:t>
            </a:r>
            <a:r>
              <a:rPr lang="zh-CN" altLang="en-US" sz="1600" dirty="0" smtClean="0"/>
              <a:t>，</a:t>
            </a:r>
            <a:r>
              <a:rPr sz="1600" dirty="0" smtClean="0"/>
              <a:t>能够防止信息窃听</a:t>
            </a:r>
            <a:r>
              <a:rPr lang="zh-CN" altLang="en-US" sz="1600" dirty="0" smtClean="0"/>
              <a:t>，</a:t>
            </a:r>
            <a:r>
              <a:rPr sz="1600" dirty="0" smtClean="0"/>
              <a:t>通信方式是</a:t>
            </a:r>
            <a:r>
              <a:rPr sz="1600" dirty="0"/>
              <a:t>1对</a:t>
            </a:r>
            <a:r>
              <a:rPr sz="1600" dirty="0" smtClean="0"/>
              <a:t>1</a:t>
            </a:r>
            <a:r>
              <a:rPr lang="zh-CN" altLang="en-US" sz="1600" dirty="0" smtClean="0"/>
              <a:t>；</a:t>
            </a:r>
            <a:endParaRPr sz="1600" dirty="0"/>
          </a:p>
          <a:p>
            <a:pPr marL="285750" indent="-285750" algn="just">
              <a:buFont typeface="Arial" charset="0"/>
              <a:buChar char="•"/>
              <a:defRPr sz="1500"/>
            </a:pPr>
            <a:endParaRPr sz="1600" dirty="0"/>
          </a:p>
          <a:p>
            <a:pPr marL="285750" indent="-285750" algn="just">
              <a:buFont typeface="Arial" charset="0"/>
              <a:buChar char="•"/>
              <a:defRPr sz="1500"/>
            </a:pPr>
            <a:r>
              <a:rPr sz="1600" dirty="0">
                <a:solidFill>
                  <a:schemeClr val="bg1">
                    <a:lumMod val="60000"/>
                    <a:lumOff val="40000"/>
                  </a:schemeClr>
                </a:solidFill>
              </a:rPr>
              <a:t>非对称加密</a:t>
            </a:r>
            <a:r>
              <a:rPr sz="1600" dirty="0"/>
              <a:t>：即常见的 </a:t>
            </a:r>
            <a:r>
              <a:rPr sz="1600" dirty="0" smtClean="0"/>
              <a:t>RSA</a:t>
            </a:r>
            <a:r>
              <a:rPr lang="zh-CN" altLang="en-US" sz="1600" dirty="0"/>
              <a:t>、</a:t>
            </a:r>
            <a:r>
              <a:rPr sz="1600" dirty="0" smtClean="0"/>
              <a:t>EC</a:t>
            </a:r>
            <a:r>
              <a:rPr lang="en-US" altLang="zh-CN" sz="1600" dirty="0" smtClean="0"/>
              <a:t>DHE</a:t>
            </a:r>
            <a:r>
              <a:rPr sz="1600" dirty="0" smtClean="0"/>
              <a:t>、DH </a:t>
            </a:r>
            <a:r>
              <a:rPr lang="zh-CN" altLang="en-US" sz="1600" dirty="0" smtClean="0"/>
              <a:t>、</a:t>
            </a:r>
            <a:r>
              <a:rPr lang="en-US" altLang="zh-CN" sz="1600" dirty="0" err="1" smtClean="0"/>
              <a:t>DHE</a:t>
            </a:r>
            <a:r>
              <a:rPr sz="1600" dirty="0" err="1" smtClean="0"/>
              <a:t>等算法</a:t>
            </a:r>
            <a:r>
              <a:rPr lang="zh-CN" altLang="en-US" sz="1600" dirty="0" smtClean="0"/>
              <a:t>，</a:t>
            </a:r>
            <a:r>
              <a:rPr sz="1600" dirty="0" smtClean="0"/>
              <a:t>算法特点是</a:t>
            </a:r>
            <a:r>
              <a:rPr lang="zh-CN" altLang="en-US" sz="1600" dirty="0" smtClean="0"/>
              <a:t>，</a:t>
            </a:r>
            <a:r>
              <a:rPr sz="1600" dirty="0" smtClean="0"/>
              <a:t>密钥成对出现</a:t>
            </a:r>
            <a:r>
              <a:rPr lang="zh-CN" altLang="en-US" sz="1600" dirty="0" smtClean="0"/>
              <a:t>，</a:t>
            </a:r>
            <a:r>
              <a:rPr sz="1600" dirty="0" smtClean="0"/>
              <a:t>一般称为公钥</a:t>
            </a:r>
            <a:r>
              <a:rPr sz="1600" dirty="0"/>
              <a:t>(公开)和私钥(保密</a:t>
            </a:r>
            <a:r>
              <a:rPr sz="1600" dirty="0" smtClean="0"/>
              <a:t>)</a:t>
            </a:r>
            <a:r>
              <a:rPr lang="zh-CN" altLang="en-US" sz="1600" dirty="0" smtClean="0"/>
              <a:t>，</a:t>
            </a:r>
            <a:r>
              <a:rPr sz="1600" dirty="0" smtClean="0"/>
              <a:t>公钥加密的信息只能私钥解开</a:t>
            </a:r>
            <a:r>
              <a:rPr lang="zh-CN" altLang="en-US" sz="1600" dirty="0" smtClean="0"/>
              <a:t>，</a:t>
            </a:r>
            <a:r>
              <a:rPr sz="1600" dirty="0" smtClean="0"/>
              <a:t>私钥加密的信息只能公钥解开</a:t>
            </a:r>
            <a:r>
              <a:rPr sz="1600" dirty="0"/>
              <a:t>。</a:t>
            </a:r>
            <a:r>
              <a:rPr sz="1600" dirty="0" smtClean="0"/>
              <a:t>因此掌握公钥的不同客户端之间不能互相解密信息</a:t>
            </a:r>
            <a:r>
              <a:rPr lang="zh-CN" altLang="en-US" sz="1600" dirty="0" smtClean="0"/>
              <a:t>，</a:t>
            </a:r>
            <a:r>
              <a:rPr sz="1600" dirty="0" smtClean="0"/>
              <a:t>只能和掌握私钥的服务器进行加密通信</a:t>
            </a:r>
            <a:r>
              <a:rPr lang="zh-CN" altLang="en-US" sz="1600" dirty="0" smtClean="0"/>
              <a:t>，</a:t>
            </a:r>
            <a:r>
              <a:rPr sz="1600" dirty="0" smtClean="0"/>
              <a:t>服务器可以实现</a:t>
            </a:r>
            <a:r>
              <a:rPr sz="1600" dirty="0"/>
              <a:t>1</a:t>
            </a:r>
            <a:r>
              <a:rPr sz="1600" dirty="0" smtClean="0"/>
              <a:t>对多的通信</a:t>
            </a:r>
            <a:r>
              <a:rPr lang="zh-CN" altLang="en-US" sz="1600" dirty="0" smtClean="0"/>
              <a:t>，</a:t>
            </a:r>
            <a:r>
              <a:rPr sz="1600" dirty="0" smtClean="0"/>
              <a:t>客户端也可以用来验证掌握私钥的服务器身份</a:t>
            </a:r>
            <a:r>
              <a:rPr sz="1600" dirty="0"/>
              <a:t>。</a:t>
            </a:r>
          </a:p>
        </p:txBody>
      </p:sp>
      <p:sp>
        <p:nvSpPr>
          <p:cNvPr id="6" name="Shape 120"/>
          <p:cNvSpPr/>
          <p:nvPr/>
        </p:nvSpPr>
        <p:spPr>
          <a:xfrm>
            <a:off x="708869" y="679201"/>
            <a:ext cx="10471436" cy="5334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z="1500"/>
            </a:pPr>
            <a:r>
              <a:rPr lang="zh-CN" altLang="en-US" sz="2800" dirty="0" smtClean="0"/>
              <a:t>二、 </a:t>
            </a:r>
            <a:r>
              <a:rPr lang="en-US" altLang="zh-CN" sz="2800" dirty="0"/>
              <a:t>TLS/SSL</a:t>
            </a:r>
            <a:r>
              <a:rPr lang="zh-CN" altLang="en-US" sz="2800" dirty="0" smtClean="0"/>
              <a:t>协议的基本概念</a:t>
            </a:r>
            <a:endParaRPr sz="2800" dirty="0"/>
          </a:p>
        </p:txBody>
      </p:sp>
    </p:spTree>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wipe(up)">
                                      <p:cBhvr>
                                        <p:cTn id="12" dur="500"/>
                                        <p:tgtEl>
                                          <p:spTgt spid="122"/>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123"/>
                                        </p:tgtEl>
                                        <p:attrNameLst>
                                          <p:attrName>style.visibility</p:attrName>
                                        </p:attrNameLst>
                                      </p:cBhvr>
                                      <p:to>
                                        <p:strVal val="visible"/>
                                      </p:to>
                                    </p:set>
                                    <p:animEffect transition="in" filter="fade">
                                      <p:cBhvr>
                                        <p:cTn id="16" dur="1000"/>
                                        <p:tgtEl>
                                          <p:spTgt spid="123"/>
                                        </p:tgtEl>
                                      </p:cBhvr>
                                    </p:animEffect>
                                    <p:anim calcmode="lin" valueType="num">
                                      <p:cBhvr>
                                        <p:cTn id="17" dur="1000" fill="hold"/>
                                        <p:tgtEl>
                                          <p:spTgt spid="123"/>
                                        </p:tgtEl>
                                        <p:attrNameLst>
                                          <p:attrName>ppt_x</p:attrName>
                                        </p:attrNameLst>
                                      </p:cBhvr>
                                      <p:tavLst>
                                        <p:tav tm="0">
                                          <p:val>
                                            <p:strVal val="#ppt_x"/>
                                          </p:val>
                                        </p:tav>
                                        <p:tav tm="100000">
                                          <p:val>
                                            <p:strVal val="#ppt_x"/>
                                          </p:val>
                                        </p:tav>
                                      </p:tavLst>
                                    </p:anim>
                                    <p:anim calcmode="lin" valueType="num">
                                      <p:cBhvr>
                                        <p:cTn id="18" dur="1000" fill="hold"/>
                                        <p:tgtEl>
                                          <p:spTgt spid="123"/>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24">
                                            <p:bg/>
                                          </p:spTgt>
                                        </p:tgtEl>
                                        <p:attrNameLst>
                                          <p:attrName>style.visibility</p:attrName>
                                        </p:attrNameLst>
                                      </p:cBhvr>
                                      <p:to>
                                        <p:strVal val="visible"/>
                                      </p:to>
                                    </p:set>
                                    <p:animEffect transition="in" filter="wipe(up)">
                                      <p:cBhvr>
                                        <p:cTn id="23" dur="500"/>
                                        <p:tgtEl>
                                          <p:spTgt spid="124">
                                            <p:bg/>
                                          </p:spTgt>
                                        </p:tgtEl>
                                      </p:cBhvr>
                                    </p:animEffect>
                                  </p:childTnLst>
                                </p:cTn>
                              </p:par>
                            </p:childTnLst>
                          </p:cTn>
                        </p:par>
                        <p:par>
                          <p:cTn id="24" fill="hold">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124">
                                            <p:txEl>
                                              <p:pRg st="0" end="0"/>
                                            </p:txEl>
                                          </p:spTgt>
                                        </p:tgtEl>
                                        <p:attrNameLst>
                                          <p:attrName>style.visibility</p:attrName>
                                        </p:attrNameLst>
                                      </p:cBhvr>
                                      <p:to>
                                        <p:strVal val="visible"/>
                                      </p:to>
                                    </p:set>
                                    <p:animEffect transition="in" filter="wipe(up)">
                                      <p:cBhvr>
                                        <p:cTn id="27" dur="500"/>
                                        <p:tgtEl>
                                          <p:spTgt spid="124">
                                            <p:txEl>
                                              <p:pRg st="0" end="0"/>
                                            </p:txEl>
                                          </p:spTgt>
                                        </p:tgtEl>
                                      </p:cBhvr>
                                    </p:animEffect>
                                  </p:childTnLst>
                                </p:cTn>
                              </p:par>
                            </p:childTnLst>
                          </p:cTn>
                        </p:par>
                        <p:par>
                          <p:cTn id="28" fill="hold">
                            <p:stCondLst>
                              <p:cond delay="1000"/>
                            </p:stCondLst>
                            <p:childTnLst>
                              <p:par>
                                <p:cTn id="29" presetID="22" presetClass="entr" presetSubtype="1" fill="hold" grpId="0" nodeType="afterEffect">
                                  <p:stCondLst>
                                    <p:cond delay="0"/>
                                  </p:stCondLst>
                                  <p:childTnLst>
                                    <p:set>
                                      <p:cBhvr>
                                        <p:cTn id="30" dur="1" fill="hold">
                                          <p:stCondLst>
                                            <p:cond delay="0"/>
                                          </p:stCondLst>
                                        </p:cTn>
                                        <p:tgtEl>
                                          <p:spTgt spid="124">
                                            <p:txEl>
                                              <p:pRg st="2" end="2"/>
                                            </p:txEl>
                                          </p:spTgt>
                                        </p:tgtEl>
                                        <p:attrNameLst>
                                          <p:attrName>style.visibility</p:attrName>
                                        </p:attrNameLst>
                                      </p:cBhvr>
                                      <p:to>
                                        <p:strVal val="visible"/>
                                      </p:to>
                                    </p:set>
                                    <p:animEffect transition="in" filter="wipe(up)">
                                      <p:cBhvr>
                                        <p:cTn id="31" dur="500"/>
                                        <p:tgtEl>
                                          <p:spTgt spid="124">
                                            <p:txEl>
                                              <p:pRg st="2" end="2"/>
                                            </p:txEl>
                                          </p:spTgt>
                                        </p:tgtEl>
                                      </p:cBhvr>
                                    </p:animEffect>
                                  </p:childTnLst>
                                </p:cTn>
                              </p:par>
                            </p:childTnLst>
                          </p:cTn>
                        </p:par>
                        <p:par>
                          <p:cTn id="32" fill="hold">
                            <p:stCondLst>
                              <p:cond delay="1500"/>
                            </p:stCondLst>
                            <p:childTnLst>
                              <p:par>
                                <p:cTn id="33" presetID="22" presetClass="entr" presetSubtype="1" fill="hold" grpId="0" nodeType="afterEffect">
                                  <p:stCondLst>
                                    <p:cond delay="0"/>
                                  </p:stCondLst>
                                  <p:childTnLst>
                                    <p:set>
                                      <p:cBhvr>
                                        <p:cTn id="34" dur="1" fill="hold">
                                          <p:stCondLst>
                                            <p:cond delay="0"/>
                                          </p:stCondLst>
                                        </p:cTn>
                                        <p:tgtEl>
                                          <p:spTgt spid="124">
                                            <p:txEl>
                                              <p:pRg st="4" end="4"/>
                                            </p:txEl>
                                          </p:spTgt>
                                        </p:tgtEl>
                                        <p:attrNameLst>
                                          <p:attrName>style.visibility</p:attrName>
                                        </p:attrNameLst>
                                      </p:cBhvr>
                                      <p:to>
                                        <p:strVal val="visible"/>
                                      </p:to>
                                    </p:set>
                                    <p:animEffect transition="in" filter="wipe(up)">
                                      <p:cBhvr>
                                        <p:cTn id="35" dur="500"/>
                                        <p:tgtEl>
                                          <p:spTgt spid="1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124" grpId="0" uiExpand="1" build="p"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126" name="Shape 126"/>
          <p:cNvSpPr/>
          <p:nvPr/>
        </p:nvSpPr>
        <p:spPr>
          <a:xfrm>
            <a:off x="1171342" y="3286202"/>
            <a:ext cx="10471436" cy="30264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2900" lvl="1" indent="-342900" algn="l">
              <a:spcAft>
                <a:spcPts val="1200"/>
              </a:spcAft>
              <a:buFont typeface="+mj-lt"/>
              <a:buAutoNum type="arabicPeriod"/>
              <a:defRPr sz="1500"/>
            </a:pPr>
            <a:r>
              <a:rPr sz="2000" dirty="0" smtClean="0"/>
              <a:t>要求提供一条安全的通道使通信双方在首次通信时协商一个共同的密钥</a:t>
            </a:r>
            <a:r>
              <a:rPr sz="2000" dirty="0"/>
              <a:t>。</a:t>
            </a:r>
            <a:r>
              <a:rPr sz="2000" dirty="0" smtClean="0"/>
              <a:t>直接面对面协商可能难于实施</a:t>
            </a:r>
            <a:r>
              <a:rPr lang="zh-CN" altLang="en-US" sz="2000" dirty="0" smtClean="0"/>
              <a:t>，</a:t>
            </a:r>
            <a:r>
              <a:rPr sz="2000" dirty="0" smtClean="0"/>
              <a:t>所以双方需要借助于邮件和电话等其他相对不够安全的手段来进行协商</a:t>
            </a:r>
            <a:r>
              <a:rPr sz="2000" dirty="0"/>
              <a:t>。</a:t>
            </a:r>
          </a:p>
          <a:p>
            <a:pPr marL="342900" lvl="1" indent="-342900" algn="l">
              <a:spcAft>
                <a:spcPts val="1200"/>
              </a:spcAft>
              <a:buFont typeface="+mj-lt"/>
              <a:buAutoNum type="arabicPeriod"/>
              <a:defRPr sz="1500"/>
            </a:pPr>
            <a:r>
              <a:rPr sz="2000" dirty="0" smtClean="0"/>
              <a:t>密钥的数目难于管理</a:t>
            </a:r>
            <a:r>
              <a:rPr sz="2000" dirty="0"/>
              <a:t>。</a:t>
            </a:r>
            <a:r>
              <a:rPr sz="2000" dirty="0" smtClean="0"/>
              <a:t>因为对于每一个合作者都需要使用不同的密钥</a:t>
            </a:r>
            <a:r>
              <a:rPr lang="zh-CN" altLang="en-US" sz="2000" dirty="0" smtClean="0"/>
              <a:t>，</a:t>
            </a:r>
            <a:r>
              <a:rPr sz="2000" dirty="0" smtClean="0"/>
              <a:t>很难适应开放社 </a:t>
            </a:r>
            <a:r>
              <a:rPr sz="2000" dirty="0"/>
              <a:t>会中大量的信息交流。</a:t>
            </a:r>
          </a:p>
          <a:p>
            <a:pPr marL="342900" lvl="1" indent="-342900" algn="l">
              <a:spcAft>
                <a:spcPts val="1200"/>
              </a:spcAft>
              <a:buFont typeface="+mj-lt"/>
              <a:buAutoNum type="arabicPeriod"/>
              <a:defRPr sz="1500"/>
            </a:pPr>
            <a:r>
              <a:rPr sz="2000" dirty="0" smtClean="0"/>
              <a:t>对称加密算法一般不能提供信息完整性的鉴别</a:t>
            </a:r>
            <a:r>
              <a:rPr sz="2000" dirty="0"/>
              <a:t>。它无法验证发送者和接受者的身份。</a:t>
            </a:r>
          </a:p>
          <a:p>
            <a:pPr marL="342900" lvl="1" indent="-342900" algn="l">
              <a:spcAft>
                <a:spcPts val="1200"/>
              </a:spcAft>
              <a:buFont typeface="+mj-lt"/>
              <a:buAutoNum type="arabicPeriod"/>
              <a:defRPr sz="1500"/>
            </a:pPr>
            <a:r>
              <a:rPr sz="2000" dirty="0" smtClean="0"/>
              <a:t>对称密钥的管理和分发工作是一件具有潜在危险的</a:t>
            </a:r>
            <a:r>
              <a:rPr sz="2000" dirty="0"/>
              <a:t>、繁琐的过程。</a:t>
            </a:r>
            <a:r>
              <a:rPr sz="2000" dirty="0" smtClean="0"/>
              <a:t>对称加密是基于共同保守秘密来实现的</a:t>
            </a:r>
            <a:r>
              <a:rPr lang="zh-CN" altLang="en-US" sz="2000" dirty="0" smtClean="0"/>
              <a:t>，</a:t>
            </a:r>
            <a:r>
              <a:rPr sz="2000" dirty="0" smtClean="0"/>
              <a:t>采用对称加密技术的贸易双方必须保证采用的是相同的密钥</a:t>
            </a:r>
            <a:r>
              <a:rPr lang="zh-CN" altLang="en-US" sz="2000" dirty="0" smtClean="0"/>
              <a:t>，</a:t>
            </a:r>
            <a:r>
              <a:rPr sz="2000" dirty="0" smtClean="0"/>
              <a:t>保证彼此密钥的交换是安全可靠的</a:t>
            </a:r>
            <a:r>
              <a:rPr lang="zh-CN" altLang="en-US" sz="2000" dirty="0" smtClean="0"/>
              <a:t>，</a:t>
            </a:r>
            <a:r>
              <a:rPr sz="2000" dirty="0" smtClean="0"/>
              <a:t>同时还要设定防止密匍泄密和更改密钥的程序</a:t>
            </a:r>
            <a:r>
              <a:rPr sz="2000" dirty="0"/>
              <a:t>。</a:t>
            </a:r>
          </a:p>
        </p:txBody>
      </p:sp>
      <p:sp>
        <p:nvSpPr>
          <p:cNvPr id="3" name="Shape 120"/>
          <p:cNvSpPr/>
          <p:nvPr/>
        </p:nvSpPr>
        <p:spPr>
          <a:xfrm>
            <a:off x="708869" y="679201"/>
            <a:ext cx="10471436" cy="5334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z="1500"/>
            </a:pPr>
            <a:r>
              <a:rPr lang="zh-CN" altLang="en-US" sz="2800" dirty="0" smtClean="0"/>
              <a:t>三、</a:t>
            </a:r>
            <a:r>
              <a:rPr lang="zh-CN" altLang="en-US" sz="2800" dirty="0"/>
              <a:t>对称加密算法</a:t>
            </a:r>
            <a:r>
              <a:rPr lang="zh-CN" altLang="en-US" sz="2800" dirty="0" smtClean="0"/>
              <a:t>存在的问题</a:t>
            </a:r>
            <a:endParaRPr sz="2800" dirty="0"/>
          </a:p>
        </p:txBody>
      </p:sp>
    </p:spTree>
  </p:cSld>
  <p:clrMapOvr>
    <a:masterClrMapping/>
  </p:clrMapOvr>
  <mc:AlternateContent xmlns:mc="http://schemas.openxmlformats.org/markup-compatibility/2006" xmlns:p14="http://schemas.microsoft.com/office/powerpoint/2010/main">
    <mc:Choice Requires="p14">
      <p:transition spd="slow" p14:dur="25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26">
                                            <p:bg/>
                                          </p:spTgt>
                                        </p:tgtEl>
                                        <p:attrNameLst>
                                          <p:attrName>style.visibility</p:attrName>
                                        </p:attrNameLst>
                                      </p:cBhvr>
                                      <p:to>
                                        <p:strVal val="visible"/>
                                      </p:to>
                                    </p:set>
                                    <p:anim calcmode="lin" valueType="num">
                                      <p:cBhvr additive="base">
                                        <p:cTn id="13" dur="500"/>
                                        <p:tgtEl>
                                          <p:spTgt spid="126">
                                            <p:bg/>
                                          </p:spTgt>
                                        </p:tgtEl>
                                        <p:attrNameLst>
                                          <p:attrName>ppt_y</p:attrName>
                                        </p:attrNameLst>
                                      </p:cBhvr>
                                      <p:tavLst>
                                        <p:tav tm="0">
                                          <p:val>
                                            <p:strVal val="#ppt_y-#ppt_h*1.125000"/>
                                          </p:val>
                                        </p:tav>
                                        <p:tav tm="100000">
                                          <p:val>
                                            <p:strVal val="#ppt_y"/>
                                          </p:val>
                                        </p:tav>
                                      </p:tavLst>
                                    </p:anim>
                                    <p:animEffect transition="in" filter="wipe(down)">
                                      <p:cBhvr>
                                        <p:cTn id="14" dur="500"/>
                                        <p:tgtEl>
                                          <p:spTgt spid="126">
                                            <p:bg/>
                                          </p:spTgt>
                                        </p:tgtEl>
                                      </p:cBhvr>
                                    </p:animEffect>
                                  </p:childTnLst>
                                </p:cTn>
                              </p:par>
                            </p:childTnLst>
                          </p:cTn>
                        </p:par>
                        <p:par>
                          <p:cTn id="15" fill="hold">
                            <p:stCondLst>
                              <p:cond delay="500"/>
                            </p:stCondLst>
                            <p:childTnLst>
                              <p:par>
                                <p:cTn id="16" presetID="12" presetClass="entr" presetSubtype="1" fill="hold" grpId="0" nodeType="afterEffect">
                                  <p:stCondLst>
                                    <p:cond delay="0"/>
                                  </p:stCondLst>
                                  <p:childTnLst>
                                    <p:set>
                                      <p:cBhvr>
                                        <p:cTn id="17" dur="1" fill="hold">
                                          <p:stCondLst>
                                            <p:cond delay="0"/>
                                          </p:stCondLst>
                                        </p:cTn>
                                        <p:tgtEl>
                                          <p:spTgt spid="126">
                                            <p:txEl>
                                              <p:pRg st="0" end="0"/>
                                            </p:txEl>
                                          </p:spTgt>
                                        </p:tgtEl>
                                        <p:attrNameLst>
                                          <p:attrName>style.visibility</p:attrName>
                                        </p:attrNameLst>
                                      </p:cBhvr>
                                      <p:to>
                                        <p:strVal val="visible"/>
                                      </p:to>
                                    </p:set>
                                    <p:anim calcmode="lin" valueType="num">
                                      <p:cBhvr additive="base">
                                        <p:cTn id="18" dur="500"/>
                                        <p:tgtEl>
                                          <p:spTgt spid="126">
                                            <p:txEl>
                                              <p:pRg st="0" end="0"/>
                                            </p:txEl>
                                          </p:spTgt>
                                        </p:tgtEl>
                                        <p:attrNameLst>
                                          <p:attrName>ppt_y</p:attrName>
                                        </p:attrNameLst>
                                      </p:cBhvr>
                                      <p:tavLst>
                                        <p:tav tm="0">
                                          <p:val>
                                            <p:strVal val="#ppt_y-#ppt_h*1.125000"/>
                                          </p:val>
                                        </p:tav>
                                        <p:tav tm="100000">
                                          <p:val>
                                            <p:strVal val="#ppt_y"/>
                                          </p:val>
                                        </p:tav>
                                      </p:tavLst>
                                    </p:anim>
                                    <p:animEffect transition="in" filter="wipe(down)">
                                      <p:cBhvr>
                                        <p:cTn id="19" dur="500"/>
                                        <p:tgtEl>
                                          <p:spTgt spid="126">
                                            <p:txEl>
                                              <p:pRg st="0" end="0"/>
                                            </p:txEl>
                                          </p:spTgt>
                                        </p:tgtEl>
                                      </p:cBhvr>
                                    </p:animEffect>
                                  </p:childTnLst>
                                </p:cTn>
                              </p:par>
                            </p:childTnLst>
                          </p:cTn>
                        </p:par>
                        <p:par>
                          <p:cTn id="20" fill="hold">
                            <p:stCondLst>
                              <p:cond delay="1000"/>
                            </p:stCondLst>
                            <p:childTnLst>
                              <p:par>
                                <p:cTn id="21" presetID="12" presetClass="entr" presetSubtype="1" fill="hold" grpId="0" nodeType="afterEffect">
                                  <p:stCondLst>
                                    <p:cond delay="0"/>
                                  </p:stCondLst>
                                  <p:childTnLst>
                                    <p:set>
                                      <p:cBhvr>
                                        <p:cTn id="22" dur="1" fill="hold">
                                          <p:stCondLst>
                                            <p:cond delay="0"/>
                                          </p:stCondLst>
                                        </p:cTn>
                                        <p:tgtEl>
                                          <p:spTgt spid="126">
                                            <p:txEl>
                                              <p:pRg st="1" end="1"/>
                                            </p:txEl>
                                          </p:spTgt>
                                        </p:tgtEl>
                                        <p:attrNameLst>
                                          <p:attrName>style.visibility</p:attrName>
                                        </p:attrNameLst>
                                      </p:cBhvr>
                                      <p:to>
                                        <p:strVal val="visible"/>
                                      </p:to>
                                    </p:set>
                                    <p:anim calcmode="lin" valueType="num">
                                      <p:cBhvr additive="base">
                                        <p:cTn id="23" dur="500"/>
                                        <p:tgtEl>
                                          <p:spTgt spid="126">
                                            <p:txEl>
                                              <p:pRg st="1" end="1"/>
                                            </p:txEl>
                                          </p:spTgt>
                                        </p:tgtEl>
                                        <p:attrNameLst>
                                          <p:attrName>ppt_y</p:attrName>
                                        </p:attrNameLst>
                                      </p:cBhvr>
                                      <p:tavLst>
                                        <p:tav tm="0">
                                          <p:val>
                                            <p:strVal val="#ppt_y-#ppt_h*1.125000"/>
                                          </p:val>
                                        </p:tav>
                                        <p:tav tm="100000">
                                          <p:val>
                                            <p:strVal val="#ppt_y"/>
                                          </p:val>
                                        </p:tav>
                                      </p:tavLst>
                                    </p:anim>
                                    <p:animEffect transition="in" filter="wipe(down)">
                                      <p:cBhvr>
                                        <p:cTn id="24" dur="500"/>
                                        <p:tgtEl>
                                          <p:spTgt spid="126">
                                            <p:txEl>
                                              <p:pRg st="1" end="1"/>
                                            </p:txEl>
                                          </p:spTgt>
                                        </p:tgtEl>
                                      </p:cBhvr>
                                    </p:animEffect>
                                  </p:childTnLst>
                                </p:cTn>
                              </p:par>
                            </p:childTnLst>
                          </p:cTn>
                        </p:par>
                        <p:par>
                          <p:cTn id="25" fill="hold">
                            <p:stCondLst>
                              <p:cond delay="1500"/>
                            </p:stCondLst>
                            <p:childTnLst>
                              <p:par>
                                <p:cTn id="26" presetID="12" presetClass="entr" presetSubtype="1" fill="hold" grpId="0" nodeType="afterEffect">
                                  <p:stCondLst>
                                    <p:cond delay="0"/>
                                  </p:stCondLst>
                                  <p:childTnLst>
                                    <p:set>
                                      <p:cBhvr>
                                        <p:cTn id="27" dur="1" fill="hold">
                                          <p:stCondLst>
                                            <p:cond delay="0"/>
                                          </p:stCondLst>
                                        </p:cTn>
                                        <p:tgtEl>
                                          <p:spTgt spid="126">
                                            <p:txEl>
                                              <p:pRg st="2" end="2"/>
                                            </p:txEl>
                                          </p:spTgt>
                                        </p:tgtEl>
                                        <p:attrNameLst>
                                          <p:attrName>style.visibility</p:attrName>
                                        </p:attrNameLst>
                                      </p:cBhvr>
                                      <p:to>
                                        <p:strVal val="visible"/>
                                      </p:to>
                                    </p:set>
                                    <p:anim calcmode="lin" valueType="num">
                                      <p:cBhvr additive="base">
                                        <p:cTn id="28" dur="500"/>
                                        <p:tgtEl>
                                          <p:spTgt spid="126">
                                            <p:txEl>
                                              <p:pRg st="2" end="2"/>
                                            </p:txEl>
                                          </p:spTgt>
                                        </p:tgtEl>
                                        <p:attrNameLst>
                                          <p:attrName>ppt_y</p:attrName>
                                        </p:attrNameLst>
                                      </p:cBhvr>
                                      <p:tavLst>
                                        <p:tav tm="0">
                                          <p:val>
                                            <p:strVal val="#ppt_y-#ppt_h*1.125000"/>
                                          </p:val>
                                        </p:tav>
                                        <p:tav tm="100000">
                                          <p:val>
                                            <p:strVal val="#ppt_y"/>
                                          </p:val>
                                        </p:tav>
                                      </p:tavLst>
                                    </p:anim>
                                    <p:animEffect transition="in" filter="wipe(down)">
                                      <p:cBhvr>
                                        <p:cTn id="29" dur="500"/>
                                        <p:tgtEl>
                                          <p:spTgt spid="126">
                                            <p:txEl>
                                              <p:pRg st="2" end="2"/>
                                            </p:txEl>
                                          </p:spTgt>
                                        </p:tgtEl>
                                      </p:cBhvr>
                                    </p:animEffect>
                                  </p:childTnLst>
                                </p:cTn>
                              </p:par>
                            </p:childTnLst>
                          </p:cTn>
                        </p:par>
                        <p:par>
                          <p:cTn id="30" fill="hold">
                            <p:stCondLst>
                              <p:cond delay="2000"/>
                            </p:stCondLst>
                            <p:childTnLst>
                              <p:par>
                                <p:cTn id="31" presetID="12" presetClass="entr" presetSubtype="1" fill="hold" grpId="0" nodeType="afterEffect">
                                  <p:stCondLst>
                                    <p:cond delay="0"/>
                                  </p:stCondLst>
                                  <p:childTnLst>
                                    <p:set>
                                      <p:cBhvr>
                                        <p:cTn id="32" dur="1" fill="hold">
                                          <p:stCondLst>
                                            <p:cond delay="0"/>
                                          </p:stCondLst>
                                        </p:cTn>
                                        <p:tgtEl>
                                          <p:spTgt spid="126">
                                            <p:txEl>
                                              <p:pRg st="3" end="3"/>
                                            </p:txEl>
                                          </p:spTgt>
                                        </p:tgtEl>
                                        <p:attrNameLst>
                                          <p:attrName>style.visibility</p:attrName>
                                        </p:attrNameLst>
                                      </p:cBhvr>
                                      <p:to>
                                        <p:strVal val="visible"/>
                                      </p:to>
                                    </p:set>
                                    <p:anim calcmode="lin" valueType="num">
                                      <p:cBhvr additive="base">
                                        <p:cTn id="33" dur="500"/>
                                        <p:tgtEl>
                                          <p:spTgt spid="126">
                                            <p:txEl>
                                              <p:pRg st="3" end="3"/>
                                            </p:txEl>
                                          </p:spTgt>
                                        </p:tgtEl>
                                        <p:attrNameLst>
                                          <p:attrName>ppt_y</p:attrName>
                                        </p:attrNameLst>
                                      </p:cBhvr>
                                      <p:tavLst>
                                        <p:tav tm="0">
                                          <p:val>
                                            <p:strVal val="#ppt_y-#ppt_h*1.125000"/>
                                          </p:val>
                                        </p:tav>
                                        <p:tav tm="100000">
                                          <p:val>
                                            <p:strVal val="#ppt_y"/>
                                          </p:val>
                                        </p:tav>
                                      </p:tavLst>
                                    </p:anim>
                                    <p:animEffect transition="in" filter="wipe(down)">
                                      <p:cBhvr>
                                        <p:cTn id="34" dur="500"/>
                                        <p:tgtEl>
                                          <p:spTgt spid="12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uiExpand="1" build="p"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128" name="Shape 128"/>
          <p:cNvSpPr/>
          <p:nvPr/>
        </p:nvSpPr>
        <p:spPr>
          <a:xfrm>
            <a:off x="708869" y="1344103"/>
            <a:ext cx="11411413" cy="1739964"/>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algn="just">
              <a:lnSpc>
                <a:spcPct val="120000"/>
              </a:lnSpc>
              <a:defRPr sz="1500"/>
            </a:pPr>
            <a:r>
              <a:rPr lang="en-US" sz="1800" dirty="0" smtClean="0"/>
              <a:t>	</a:t>
            </a:r>
            <a:r>
              <a:rPr sz="1800" dirty="0" smtClean="0"/>
              <a:t>在公开密钥密码体制中</a:t>
            </a:r>
            <a:r>
              <a:rPr lang="zh-CN" altLang="en-US" sz="1800" dirty="0" smtClean="0"/>
              <a:t>，</a:t>
            </a:r>
            <a:r>
              <a:rPr sz="1800" dirty="0" smtClean="0"/>
              <a:t>常用的一种是</a:t>
            </a:r>
            <a:r>
              <a:rPr sz="1800" dirty="0">
                <a:solidFill>
                  <a:schemeClr val="bg1">
                    <a:lumMod val="60000"/>
                    <a:lumOff val="40000"/>
                  </a:schemeClr>
                </a:solidFill>
              </a:rPr>
              <a:t>RSA加密算法</a:t>
            </a:r>
            <a:r>
              <a:rPr sz="1800" dirty="0"/>
              <a:t>。</a:t>
            </a:r>
            <a:r>
              <a:rPr sz="1800" dirty="0" smtClean="0"/>
              <a:t>其数学原理是将一个大数分解成两个质数的乘积</a:t>
            </a:r>
            <a:r>
              <a:rPr lang="zh-CN" altLang="en-US" sz="1800" dirty="0" smtClean="0"/>
              <a:t>，</a:t>
            </a:r>
            <a:r>
              <a:rPr sz="1800" dirty="0" smtClean="0"/>
              <a:t>加密和解密用的是两个不同的密钥</a:t>
            </a:r>
            <a:r>
              <a:rPr sz="1800" dirty="0"/>
              <a:t>。即使己知明文、密文和加密密钥(公钥</a:t>
            </a:r>
            <a:r>
              <a:rPr sz="1800" dirty="0" smtClean="0"/>
              <a:t>)</a:t>
            </a:r>
            <a:r>
              <a:rPr lang="zh-CN" altLang="en-US" sz="1800" dirty="0" smtClean="0"/>
              <a:t>，</a:t>
            </a:r>
            <a:r>
              <a:rPr sz="1800" dirty="0" smtClean="0"/>
              <a:t>想要推导出解密密钥</a:t>
            </a:r>
            <a:r>
              <a:rPr sz="1800" dirty="0"/>
              <a:t>(私钥</a:t>
            </a:r>
            <a:r>
              <a:rPr sz="1800" dirty="0" smtClean="0"/>
              <a:t>)</a:t>
            </a:r>
            <a:r>
              <a:rPr lang="zh-CN" altLang="en-US" sz="1800" dirty="0" smtClean="0"/>
              <a:t>，</a:t>
            </a:r>
            <a:r>
              <a:rPr sz="1800" dirty="0" smtClean="0"/>
              <a:t>在计算上是不可能的</a:t>
            </a:r>
            <a:r>
              <a:rPr sz="1800" dirty="0"/>
              <a:t>。</a:t>
            </a:r>
            <a:r>
              <a:rPr sz="1800" dirty="0" smtClean="0"/>
              <a:t>按现在的计算机技术水平</a:t>
            </a:r>
            <a:r>
              <a:rPr lang="zh-CN" altLang="en-US" sz="1800" dirty="0" smtClean="0"/>
              <a:t>，</a:t>
            </a:r>
            <a:r>
              <a:rPr sz="1800" dirty="0" smtClean="0"/>
              <a:t>要破解目前采用的</a:t>
            </a:r>
            <a:r>
              <a:rPr sz="1800" dirty="0"/>
              <a:t>1024位RSA</a:t>
            </a:r>
            <a:r>
              <a:rPr sz="1800" dirty="0" smtClean="0"/>
              <a:t>密钥</a:t>
            </a:r>
            <a:r>
              <a:rPr lang="zh-CN" altLang="en-US" sz="1800" dirty="0" smtClean="0"/>
              <a:t>，</a:t>
            </a:r>
            <a:r>
              <a:rPr sz="1800" dirty="0" smtClean="0"/>
              <a:t>需要上千年的计算时间</a:t>
            </a:r>
            <a:r>
              <a:rPr sz="1800" dirty="0"/>
              <a:t>。</a:t>
            </a:r>
            <a:r>
              <a:rPr sz="1800" dirty="0" smtClean="0"/>
              <a:t>公开密钥技术解决了密钥发布的管理问题</a:t>
            </a:r>
            <a:r>
              <a:rPr lang="zh-CN" altLang="en-US" sz="1800" dirty="0" smtClean="0"/>
              <a:t>，</a:t>
            </a:r>
            <a:r>
              <a:rPr sz="1800" dirty="0" smtClean="0"/>
              <a:t>商家可以公开其公开密钥</a:t>
            </a:r>
            <a:r>
              <a:rPr lang="zh-CN" altLang="en-US" sz="1800" dirty="0" smtClean="0"/>
              <a:t>，</a:t>
            </a:r>
            <a:r>
              <a:rPr sz="1800" dirty="0" smtClean="0"/>
              <a:t>而保留其私有密钥。</a:t>
            </a:r>
            <a:r>
              <a:rPr lang="zh-CN" altLang="en-US" sz="1800" dirty="0" smtClean="0"/>
              <a:t>在</a:t>
            </a:r>
            <a:r>
              <a:rPr sz="1800" dirty="0" smtClean="0"/>
              <a:t>2010年以后</a:t>
            </a:r>
            <a:r>
              <a:rPr lang="zh-CN" altLang="en-US" sz="1800" dirty="0" smtClean="0"/>
              <a:t>，</a:t>
            </a:r>
            <a:r>
              <a:rPr sz="1800" dirty="0" smtClean="0"/>
              <a:t>均采用了</a:t>
            </a:r>
            <a:r>
              <a:rPr sz="1800" dirty="0"/>
              <a:t>2048</a:t>
            </a:r>
            <a:r>
              <a:rPr sz="1800" dirty="0" smtClean="0"/>
              <a:t>位的签名</a:t>
            </a:r>
            <a:endParaRPr sz="1800" dirty="0"/>
          </a:p>
        </p:txBody>
      </p:sp>
      <p:pic>
        <p:nvPicPr>
          <p:cNvPr id="129" name="20160309031.png"/>
          <p:cNvPicPr>
            <a:picLocks noChangeAspect="1"/>
          </p:cNvPicPr>
          <p:nvPr/>
        </p:nvPicPr>
        <p:blipFill>
          <a:blip r:embed="rId3">
            <a:extLst/>
          </a:blip>
          <a:stretch>
            <a:fillRect/>
          </a:stretch>
        </p:blipFill>
        <p:spPr>
          <a:xfrm>
            <a:off x="463683" y="4569385"/>
            <a:ext cx="5763793" cy="4329029"/>
          </a:xfrm>
          <a:prstGeom prst="rect">
            <a:avLst/>
          </a:prstGeom>
          <a:ln w="12700">
            <a:miter lim="400000"/>
          </a:ln>
        </p:spPr>
      </p:pic>
      <p:sp>
        <p:nvSpPr>
          <p:cNvPr id="4" name="Shape 120"/>
          <p:cNvSpPr/>
          <p:nvPr/>
        </p:nvSpPr>
        <p:spPr>
          <a:xfrm>
            <a:off x="708869" y="679201"/>
            <a:ext cx="10471436" cy="5334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z="1500"/>
            </a:pPr>
            <a:r>
              <a:rPr lang="zh-CN" altLang="en-US" sz="2800" dirty="0" smtClean="0"/>
              <a:t>四、非对</a:t>
            </a:r>
            <a:r>
              <a:rPr lang="zh-CN" altLang="en-US" sz="2800" dirty="0"/>
              <a:t>称加密算法</a:t>
            </a:r>
            <a:r>
              <a:rPr lang="zh-CN" altLang="en-US" sz="2800" dirty="0" smtClean="0"/>
              <a:t>存在的问题</a:t>
            </a:r>
            <a:endParaRPr sz="2800" dirty="0"/>
          </a:p>
        </p:txBody>
      </p:sp>
      <p:sp>
        <p:nvSpPr>
          <p:cNvPr id="5" name="Shape 128"/>
          <p:cNvSpPr/>
          <p:nvPr/>
        </p:nvSpPr>
        <p:spPr>
          <a:xfrm>
            <a:off x="6430092" y="5287686"/>
            <a:ext cx="5994987" cy="2949525"/>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marL="342900" indent="-342900" algn="just">
              <a:spcAft>
                <a:spcPts val="600"/>
              </a:spcAft>
              <a:buFont typeface="+mj-lt"/>
              <a:buAutoNum type="arabicPeriod"/>
              <a:defRPr sz="1500"/>
            </a:pPr>
            <a:r>
              <a:rPr sz="1600" dirty="0" smtClean="0"/>
              <a:t>客户端</a:t>
            </a:r>
            <a:r>
              <a:rPr sz="1600" dirty="0"/>
              <a:t>C和服务器S</a:t>
            </a:r>
            <a:r>
              <a:rPr sz="1600" dirty="0" smtClean="0"/>
              <a:t>进行通信</a:t>
            </a:r>
            <a:r>
              <a:rPr lang="zh-CN" altLang="en-US" sz="1600" dirty="0" smtClean="0"/>
              <a:t>，</a:t>
            </a:r>
            <a:r>
              <a:rPr sz="1600" dirty="0" smtClean="0"/>
              <a:t>中间节点</a:t>
            </a:r>
            <a:r>
              <a:rPr sz="1600" dirty="0"/>
              <a:t>M</a:t>
            </a:r>
            <a:r>
              <a:rPr sz="1600" dirty="0" smtClean="0"/>
              <a:t>截获了二者的通信</a:t>
            </a:r>
            <a:r>
              <a:rPr lang="zh-CN" altLang="en-US" sz="1600" dirty="0" smtClean="0"/>
              <a:t>；</a:t>
            </a:r>
            <a:endParaRPr sz="1600" dirty="0"/>
          </a:p>
          <a:p>
            <a:pPr marL="342900" indent="-342900" algn="just">
              <a:spcAft>
                <a:spcPts val="600"/>
              </a:spcAft>
              <a:buFont typeface="+mj-lt"/>
              <a:buAutoNum type="arabicPeriod"/>
              <a:defRPr sz="1500"/>
            </a:pPr>
            <a:r>
              <a:rPr sz="1600" dirty="0"/>
              <a:t>节点M自己计算产生一对公钥pub_M和私钥</a:t>
            </a:r>
            <a:r>
              <a:rPr sz="1600" dirty="0" smtClean="0"/>
              <a:t>pri_M</a:t>
            </a:r>
            <a:r>
              <a:rPr lang="zh-CN" altLang="en-US" sz="1600" dirty="0" smtClean="0"/>
              <a:t>；</a:t>
            </a:r>
            <a:endParaRPr sz="1600" dirty="0"/>
          </a:p>
          <a:p>
            <a:pPr marL="342900" indent="-342900" algn="just">
              <a:spcAft>
                <a:spcPts val="600"/>
              </a:spcAft>
              <a:buFont typeface="+mj-lt"/>
              <a:buAutoNum type="arabicPeriod"/>
              <a:defRPr sz="1500"/>
            </a:pPr>
            <a:r>
              <a:rPr sz="1600" dirty="0"/>
              <a:t>C向S</a:t>
            </a:r>
            <a:r>
              <a:rPr sz="1600" dirty="0" smtClean="0"/>
              <a:t>请求公钥时</a:t>
            </a:r>
            <a:r>
              <a:rPr lang="zh-CN" altLang="en-US" sz="1600" dirty="0" smtClean="0"/>
              <a:t>，</a:t>
            </a:r>
            <a:r>
              <a:rPr sz="1600" dirty="0" smtClean="0"/>
              <a:t>M</a:t>
            </a:r>
            <a:r>
              <a:rPr sz="1600" dirty="0"/>
              <a:t>把自己的公钥pub_M发给了</a:t>
            </a:r>
            <a:r>
              <a:rPr sz="1600" dirty="0" smtClean="0"/>
              <a:t>C</a:t>
            </a:r>
            <a:r>
              <a:rPr lang="zh-CN" altLang="en-US" sz="1600" dirty="0" smtClean="0"/>
              <a:t>；</a:t>
            </a:r>
            <a:endParaRPr sz="1600" dirty="0"/>
          </a:p>
          <a:p>
            <a:pPr marL="342900" indent="-342900" algn="just">
              <a:spcAft>
                <a:spcPts val="600"/>
              </a:spcAft>
              <a:buFont typeface="+mj-lt"/>
              <a:buAutoNum type="arabicPeriod"/>
              <a:defRPr sz="1500"/>
            </a:pPr>
            <a:r>
              <a:rPr sz="1600" dirty="0"/>
              <a:t>C使用公钥 pub_M加密的数据能够被M</a:t>
            </a:r>
            <a:r>
              <a:rPr sz="1600" dirty="0" smtClean="0"/>
              <a:t>解密</a:t>
            </a:r>
            <a:r>
              <a:rPr lang="zh-CN" altLang="en-US" sz="1600" dirty="0" smtClean="0"/>
              <a:t>，</a:t>
            </a:r>
            <a:r>
              <a:rPr sz="1600" dirty="0" smtClean="0"/>
              <a:t>因为</a:t>
            </a:r>
            <a:r>
              <a:rPr sz="1600" dirty="0"/>
              <a:t>M掌握对应的私钥</a:t>
            </a:r>
            <a:r>
              <a:rPr sz="1600" dirty="0" smtClean="0"/>
              <a:t>pri_M</a:t>
            </a:r>
            <a:r>
              <a:rPr lang="zh-CN" altLang="en-US" sz="1600" dirty="0" smtClean="0"/>
              <a:t>，</a:t>
            </a:r>
            <a:r>
              <a:rPr sz="1600" dirty="0" smtClean="0"/>
              <a:t>而 </a:t>
            </a:r>
            <a:r>
              <a:rPr sz="1600" dirty="0"/>
              <a:t>C</a:t>
            </a:r>
            <a:r>
              <a:rPr sz="1600" dirty="0" smtClean="0"/>
              <a:t>无法根据公钥信息判断服务器的身份</a:t>
            </a:r>
            <a:r>
              <a:rPr lang="zh-CN" altLang="en-US" sz="1600" dirty="0" smtClean="0"/>
              <a:t>，</a:t>
            </a:r>
            <a:r>
              <a:rPr sz="1600" dirty="0" smtClean="0"/>
              <a:t>从而 </a:t>
            </a:r>
            <a:r>
              <a:rPr sz="1600" dirty="0"/>
              <a:t>C和 M之间建立了"可信"</a:t>
            </a:r>
            <a:r>
              <a:rPr sz="1600" dirty="0" smtClean="0"/>
              <a:t>加密连接</a:t>
            </a:r>
            <a:r>
              <a:rPr lang="zh-CN" altLang="en-US" sz="1600" dirty="0" smtClean="0"/>
              <a:t>；</a:t>
            </a:r>
            <a:endParaRPr sz="1600" dirty="0"/>
          </a:p>
          <a:p>
            <a:pPr marL="342900" indent="-342900" algn="just">
              <a:spcAft>
                <a:spcPts val="600"/>
              </a:spcAft>
              <a:buFont typeface="+mj-lt"/>
              <a:buAutoNum type="arabicPeriod"/>
              <a:defRPr sz="1500"/>
            </a:pPr>
            <a:r>
              <a:rPr sz="1600" dirty="0"/>
              <a:t>中间节点 M和服务器S</a:t>
            </a:r>
            <a:r>
              <a:rPr sz="1600" dirty="0" smtClean="0"/>
              <a:t>之间再建立合法的连接</a:t>
            </a:r>
            <a:r>
              <a:rPr lang="zh-CN" altLang="en-US" sz="1600" dirty="0" smtClean="0"/>
              <a:t>，</a:t>
            </a:r>
            <a:r>
              <a:rPr sz="1600" dirty="0" smtClean="0"/>
              <a:t>因此 </a:t>
            </a:r>
            <a:r>
              <a:rPr sz="1600" dirty="0"/>
              <a:t>C和 S之间通信被M</a:t>
            </a:r>
            <a:r>
              <a:rPr sz="1600" dirty="0" smtClean="0"/>
              <a:t>完全掌握</a:t>
            </a:r>
            <a:r>
              <a:rPr lang="zh-CN" altLang="en-US" sz="1600" dirty="0" smtClean="0"/>
              <a:t>，</a:t>
            </a:r>
            <a:r>
              <a:rPr sz="1600" dirty="0" smtClean="0"/>
              <a:t>M</a:t>
            </a:r>
            <a:r>
              <a:rPr sz="1600" dirty="0"/>
              <a:t>可以进行信息的窃听、篡改等操作</a:t>
            </a:r>
            <a:r>
              <a:rPr sz="1600" dirty="0" smtClean="0"/>
              <a:t>。</a:t>
            </a:r>
            <a:endParaRPr sz="1600" dirty="0"/>
          </a:p>
          <a:p>
            <a:pPr marL="342900" indent="-342900" algn="just">
              <a:spcAft>
                <a:spcPts val="600"/>
              </a:spcAft>
              <a:buFont typeface="+mj-lt"/>
              <a:buAutoNum type="arabicPeriod"/>
              <a:defRPr sz="1500"/>
            </a:pPr>
            <a:r>
              <a:rPr sz="1600" dirty="0" smtClean="0"/>
              <a:t>另外</a:t>
            </a:r>
            <a:r>
              <a:rPr lang="zh-CN" altLang="en-US" sz="1600" dirty="0" smtClean="0"/>
              <a:t>，</a:t>
            </a:r>
            <a:r>
              <a:rPr sz="1600" dirty="0" smtClean="0"/>
              <a:t>服务器也可以对自己的发出的信息进行否认</a:t>
            </a:r>
            <a:r>
              <a:rPr lang="zh-CN" altLang="en-US" sz="1600" dirty="0" smtClean="0"/>
              <a:t>，</a:t>
            </a:r>
            <a:r>
              <a:rPr sz="1600" dirty="0" smtClean="0"/>
              <a:t>不承认相关信息是自己发出</a:t>
            </a:r>
            <a:r>
              <a:rPr sz="1600" dirty="0"/>
              <a:t>。</a:t>
            </a:r>
          </a:p>
        </p:txBody>
      </p:sp>
      <p:sp>
        <p:nvSpPr>
          <p:cNvPr id="2" name="文本框 1"/>
          <p:cNvSpPr txBox="1"/>
          <p:nvPr/>
        </p:nvSpPr>
        <p:spPr>
          <a:xfrm>
            <a:off x="708868" y="3560704"/>
            <a:ext cx="11411413"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defRPr sz="1500"/>
            </a:pPr>
            <a:r>
              <a:rPr lang="zh-CN" altLang="en-US" sz="1600" dirty="0"/>
              <a:t>身份验证和密钥协商是</a:t>
            </a:r>
            <a:r>
              <a:rPr lang="en-US" altLang="zh-CN" sz="1600" dirty="0"/>
              <a:t>TLS</a:t>
            </a:r>
            <a:r>
              <a:rPr lang="zh-CN" altLang="en-US" sz="1600" dirty="0"/>
              <a:t>的基础功能，要求的前提是合法的服务器掌握着对应的私钥。但</a:t>
            </a:r>
            <a:r>
              <a:rPr lang="en-US" altLang="zh-CN" sz="1600" dirty="0"/>
              <a:t>RSA</a:t>
            </a:r>
            <a:r>
              <a:rPr lang="zh-CN" altLang="en-US" sz="1600" dirty="0"/>
              <a:t>算法无法确保服务器身份的合法性，因为公钥并不包含服务器的信息</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28"/>
                                        </p:tgtEl>
                                        <p:attrNameLst>
                                          <p:attrName>style.visibility</p:attrName>
                                        </p:attrNameLst>
                                      </p:cBhvr>
                                      <p:to>
                                        <p:strVal val="visible"/>
                                      </p:to>
                                    </p:set>
                                    <p:animEffect transition="in" filter="wipe(up)">
                                      <p:cBhvr>
                                        <p:cTn id="12" dur="500"/>
                                        <p:tgtEl>
                                          <p:spTgt spid="12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29"/>
                                        </p:tgtEl>
                                        <p:attrNameLst>
                                          <p:attrName>style.visibility</p:attrName>
                                        </p:attrNameLst>
                                      </p:cBhvr>
                                      <p:to>
                                        <p:strVal val="visible"/>
                                      </p:to>
                                    </p:set>
                                    <p:anim calcmode="lin" valueType="num">
                                      <p:cBhvr additive="base">
                                        <p:cTn id="17" dur="500" fill="hold"/>
                                        <p:tgtEl>
                                          <p:spTgt spid="129"/>
                                        </p:tgtEl>
                                        <p:attrNameLst>
                                          <p:attrName>ppt_x</p:attrName>
                                        </p:attrNameLst>
                                      </p:cBhvr>
                                      <p:tavLst>
                                        <p:tav tm="0">
                                          <p:val>
                                            <p:strVal val="1+#ppt_w/2"/>
                                          </p:val>
                                        </p:tav>
                                        <p:tav tm="100000">
                                          <p:val>
                                            <p:strVal val="#ppt_x"/>
                                          </p:val>
                                        </p:tav>
                                      </p:tavLst>
                                    </p:anim>
                                    <p:anim calcmode="lin" valueType="num">
                                      <p:cBhvr additive="base">
                                        <p:cTn id="18" dur="500" fill="hold"/>
                                        <p:tgtEl>
                                          <p:spTgt spid="129"/>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4" grpId="0" animBg="1"/>
      <p:bldP spid="5" grpId="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131" name="Shape 131"/>
          <p:cNvSpPr/>
          <p:nvPr/>
        </p:nvSpPr>
        <p:spPr>
          <a:xfrm>
            <a:off x="708869" y="1640257"/>
            <a:ext cx="11267978" cy="888192"/>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lvl1pPr algn="l">
              <a:defRPr sz="1500"/>
            </a:lvl1pPr>
          </a:lstStyle>
          <a:p>
            <a:pPr algn="just">
              <a:lnSpc>
                <a:spcPct val="150000"/>
              </a:lnSpc>
            </a:pPr>
            <a:r>
              <a:rPr sz="1800" dirty="0" smtClean="0"/>
              <a:t>基本的原理为</a:t>
            </a:r>
            <a:r>
              <a:rPr lang="zh-CN" altLang="en-US" sz="1800" dirty="0" smtClean="0"/>
              <a:t>，</a:t>
            </a:r>
            <a:r>
              <a:rPr sz="1800" dirty="0" smtClean="0"/>
              <a:t>CA</a:t>
            </a:r>
            <a:r>
              <a:rPr lang="en-US" altLang="zh-CN" sz="1800" dirty="0"/>
              <a:t> </a:t>
            </a:r>
            <a:r>
              <a:rPr lang="zh-CN" altLang="en-US" sz="1800" dirty="0" smtClean="0"/>
              <a:t>（</a:t>
            </a:r>
            <a:r>
              <a:rPr lang="en-US" altLang="zh-CN" sz="1800" dirty="0"/>
              <a:t>Certification </a:t>
            </a:r>
            <a:r>
              <a:rPr lang="en-US" altLang="zh-CN" sz="1800" dirty="0" smtClean="0"/>
              <a:t>Authority</a:t>
            </a:r>
            <a:r>
              <a:rPr lang="zh-CN" altLang="en-US" sz="1800" dirty="0" smtClean="0"/>
              <a:t>）</a:t>
            </a:r>
            <a:r>
              <a:rPr sz="1800" dirty="0" smtClean="0"/>
              <a:t>负责审核信息</a:t>
            </a:r>
            <a:r>
              <a:rPr lang="zh-CN" altLang="en-US" sz="1800" dirty="0" smtClean="0"/>
              <a:t>，</a:t>
            </a:r>
            <a:r>
              <a:rPr sz="1800" dirty="0" smtClean="0"/>
              <a:t>然后对关键信息利用私钥进行</a:t>
            </a:r>
            <a:r>
              <a:rPr sz="1800" dirty="0"/>
              <a:t>"签名</a:t>
            </a:r>
            <a:r>
              <a:rPr sz="1800" dirty="0" smtClean="0"/>
              <a:t>"</a:t>
            </a:r>
            <a:r>
              <a:rPr lang="zh-CN" altLang="en-US" sz="1800" dirty="0" smtClean="0"/>
              <a:t>，</a:t>
            </a:r>
            <a:r>
              <a:rPr sz="1800" dirty="0" smtClean="0"/>
              <a:t>公开对应的公钥</a:t>
            </a:r>
            <a:r>
              <a:rPr lang="zh-CN" altLang="en-US" sz="1800" dirty="0" smtClean="0"/>
              <a:t>，</a:t>
            </a:r>
            <a:r>
              <a:rPr sz="1800" dirty="0" smtClean="0"/>
              <a:t>客户端可以利用公钥验证签名</a:t>
            </a:r>
            <a:r>
              <a:rPr sz="1800" dirty="0"/>
              <a:t>。CA</a:t>
            </a:r>
            <a:r>
              <a:rPr sz="1800" dirty="0" smtClean="0"/>
              <a:t>也可以吊销已经签发的证书</a:t>
            </a:r>
            <a:r>
              <a:rPr lang="zh-CN" altLang="en-US" sz="1800" dirty="0" smtClean="0"/>
              <a:t>，</a:t>
            </a:r>
            <a:r>
              <a:rPr sz="1800" dirty="0" smtClean="0"/>
              <a:t>具体的流程如下</a:t>
            </a:r>
            <a:r>
              <a:rPr sz="1800" dirty="0"/>
              <a:t>：</a:t>
            </a:r>
          </a:p>
        </p:txBody>
      </p:sp>
      <p:pic>
        <p:nvPicPr>
          <p:cNvPr id="132" name="20160309032.png"/>
          <p:cNvPicPr>
            <a:picLocks noChangeAspect="1"/>
          </p:cNvPicPr>
          <p:nvPr/>
        </p:nvPicPr>
        <p:blipFill>
          <a:blip r:embed="rId2">
            <a:extLst/>
          </a:blip>
          <a:stretch>
            <a:fillRect/>
          </a:stretch>
        </p:blipFill>
        <p:spPr>
          <a:xfrm>
            <a:off x="512841" y="3127732"/>
            <a:ext cx="7447817" cy="5873405"/>
          </a:xfrm>
          <a:prstGeom prst="rect">
            <a:avLst/>
          </a:prstGeom>
          <a:ln w="12700">
            <a:miter lim="400000"/>
          </a:ln>
        </p:spPr>
      </p:pic>
      <p:sp>
        <p:nvSpPr>
          <p:cNvPr id="133" name="Shape 133"/>
          <p:cNvSpPr/>
          <p:nvPr/>
        </p:nvSpPr>
        <p:spPr>
          <a:xfrm>
            <a:off x="8355104" y="4148363"/>
            <a:ext cx="4303059" cy="3980577"/>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algn="just">
              <a:defRPr sz="1500"/>
            </a:pPr>
            <a:r>
              <a:rPr sz="1800" dirty="0" smtClean="0"/>
              <a:t>在这个过程</a:t>
            </a:r>
            <a:r>
              <a:rPr lang="zh-CN" altLang="en-US" sz="1800" dirty="0" smtClean="0"/>
              <a:t>需要理解以下</a:t>
            </a:r>
            <a:r>
              <a:rPr sz="1800" dirty="0" smtClean="0"/>
              <a:t>几点</a:t>
            </a:r>
            <a:r>
              <a:rPr sz="1800" dirty="0"/>
              <a:t>：</a:t>
            </a:r>
          </a:p>
          <a:p>
            <a:pPr algn="just">
              <a:defRPr sz="1500"/>
            </a:pPr>
            <a:endParaRPr sz="1800" dirty="0"/>
          </a:p>
          <a:p>
            <a:pPr marL="342900" indent="-342900" algn="just">
              <a:buFont typeface="+mj-lt"/>
              <a:buAutoNum type="arabicPeriod"/>
              <a:defRPr sz="1500"/>
            </a:pPr>
            <a:r>
              <a:rPr sz="1800" dirty="0" smtClean="0"/>
              <a:t>申请证书</a:t>
            </a:r>
            <a:r>
              <a:rPr sz="1800" dirty="0" smtClean="0">
                <a:solidFill>
                  <a:schemeClr val="bg1">
                    <a:lumMod val="60000"/>
                    <a:lumOff val="40000"/>
                  </a:schemeClr>
                </a:solidFill>
              </a:rPr>
              <a:t>不需要</a:t>
            </a:r>
            <a:r>
              <a:rPr sz="1800" dirty="0" smtClean="0"/>
              <a:t>提供私钥</a:t>
            </a:r>
            <a:r>
              <a:rPr lang="zh-CN" altLang="en-US" sz="1800" dirty="0" smtClean="0"/>
              <a:t>，</a:t>
            </a:r>
            <a:r>
              <a:rPr sz="1800" dirty="0" smtClean="0"/>
              <a:t>确保私钥永远只能服务器掌握</a:t>
            </a:r>
            <a:r>
              <a:rPr lang="zh-CN" altLang="en-US" sz="1800" dirty="0" smtClean="0"/>
              <a:t>；</a:t>
            </a:r>
            <a:endParaRPr sz="1800" dirty="0"/>
          </a:p>
          <a:p>
            <a:pPr marL="342900" indent="-342900" algn="just">
              <a:buFont typeface="+mj-lt"/>
              <a:buAutoNum type="arabicPeriod"/>
              <a:defRPr sz="1500"/>
            </a:pPr>
            <a:r>
              <a:rPr sz="1800" dirty="0" smtClean="0"/>
              <a:t>证书的合法性仍然依赖于非对称加密算法</a:t>
            </a:r>
            <a:r>
              <a:rPr lang="zh-CN" altLang="en-US" sz="1800" dirty="0" smtClean="0"/>
              <a:t>，</a:t>
            </a:r>
            <a:r>
              <a:rPr sz="1800" dirty="0" smtClean="0"/>
              <a:t>证书主要是增加了服务器信息以及签名</a:t>
            </a:r>
            <a:r>
              <a:rPr lang="zh-CN" altLang="en-US" sz="1800" dirty="0" smtClean="0"/>
              <a:t>；</a:t>
            </a:r>
            <a:endParaRPr sz="1800" dirty="0"/>
          </a:p>
          <a:p>
            <a:pPr marL="342900" indent="-342900" algn="just">
              <a:buFont typeface="+mj-lt"/>
              <a:buAutoNum type="arabicPeriod"/>
              <a:defRPr sz="1500"/>
            </a:pPr>
            <a:r>
              <a:rPr sz="1800" dirty="0" smtClean="0"/>
              <a:t>内置 </a:t>
            </a:r>
            <a:r>
              <a:rPr sz="1800" dirty="0"/>
              <a:t>CA </a:t>
            </a:r>
            <a:r>
              <a:rPr sz="1800" dirty="0" smtClean="0"/>
              <a:t>对应的证书称为根证书</a:t>
            </a:r>
            <a:r>
              <a:rPr lang="zh-CN" altLang="en-US" sz="1800" dirty="0" smtClean="0"/>
              <a:t>，</a:t>
            </a:r>
            <a:r>
              <a:rPr sz="1800" dirty="0" smtClean="0"/>
              <a:t>颁发者和使用者相同</a:t>
            </a:r>
            <a:r>
              <a:rPr lang="zh-CN" altLang="en-US" sz="1800" dirty="0" smtClean="0"/>
              <a:t>，</a:t>
            </a:r>
            <a:r>
              <a:rPr sz="1800" dirty="0" smtClean="0"/>
              <a:t>自己为自己签名</a:t>
            </a:r>
            <a:r>
              <a:rPr lang="zh-CN" altLang="en-US" sz="1800" dirty="0" smtClean="0"/>
              <a:t>，</a:t>
            </a:r>
            <a:r>
              <a:rPr sz="1800" dirty="0" smtClean="0"/>
              <a:t>即自签名证书</a:t>
            </a:r>
            <a:r>
              <a:rPr lang="zh-CN" altLang="en-US" sz="1800" dirty="0" smtClean="0"/>
              <a:t>；</a:t>
            </a:r>
            <a:endParaRPr lang="en-US" sz="1800" dirty="0" smtClean="0"/>
          </a:p>
          <a:p>
            <a:pPr marL="342900" indent="-342900" algn="just">
              <a:buFont typeface="+mj-lt"/>
              <a:buAutoNum type="arabicPeriod"/>
              <a:defRPr sz="1500"/>
            </a:pPr>
            <a:r>
              <a:rPr sz="1800" dirty="0" smtClean="0">
                <a:solidFill>
                  <a:schemeClr val="bg1">
                    <a:lumMod val="60000"/>
                    <a:lumOff val="40000"/>
                  </a:schemeClr>
                </a:solidFill>
              </a:rPr>
              <a:t>证书</a:t>
            </a:r>
            <a:r>
              <a:rPr sz="1800" dirty="0">
                <a:solidFill>
                  <a:schemeClr val="bg1">
                    <a:lumMod val="60000"/>
                    <a:lumOff val="40000"/>
                  </a:schemeClr>
                </a:solidFill>
              </a:rPr>
              <a:t>=公钥+申请者与颁发者信息+</a:t>
            </a:r>
            <a:r>
              <a:rPr sz="1800" dirty="0" smtClean="0">
                <a:solidFill>
                  <a:schemeClr val="bg1">
                    <a:lumMod val="60000"/>
                    <a:lumOff val="40000"/>
                  </a:schemeClr>
                </a:solidFill>
              </a:rPr>
              <a:t>签名</a:t>
            </a:r>
            <a:r>
              <a:rPr lang="zh-CN" altLang="en-US" sz="1800" dirty="0" smtClean="0"/>
              <a:t>；</a:t>
            </a:r>
            <a:endParaRPr sz="1800" dirty="0"/>
          </a:p>
          <a:p>
            <a:pPr marL="342900" indent="-342900" algn="just">
              <a:buFont typeface="+mj-lt"/>
              <a:buAutoNum type="arabicPeriod"/>
              <a:defRPr sz="1500"/>
            </a:pPr>
            <a:r>
              <a:rPr sz="1800" dirty="0" smtClean="0"/>
              <a:t>公钥放在数字证书中</a:t>
            </a:r>
            <a:r>
              <a:rPr sz="1800" dirty="0"/>
              <a:t>。</a:t>
            </a:r>
            <a:r>
              <a:rPr sz="1800" dirty="0" smtClean="0"/>
              <a:t>只要证书是可信的</a:t>
            </a:r>
            <a:r>
              <a:rPr lang="zh-CN" altLang="en-US" sz="1800" dirty="0" smtClean="0"/>
              <a:t>，</a:t>
            </a:r>
            <a:r>
              <a:rPr sz="1800" dirty="0" smtClean="0"/>
              <a:t>公钥就是可信的</a:t>
            </a:r>
            <a:r>
              <a:rPr sz="1800" dirty="0"/>
              <a:t>。</a:t>
            </a:r>
          </a:p>
        </p:txBody>
      </p:sp>
      <p:sp>
        <p:nvSpPr>
          <p:cNvPr id="6" name="Shape 120"/>
          <p:cNvSpPr/>
          <p:nvPr/>
        </p:nvSpPr>
        <p:spPr>
          <a:xfrm>
            <a:off x="708869" y="679201"/>
            <a:ext cx="10471436" cy="5334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z="1500"/>
            </a:pPr>
            <a:r>
              <a:rPr lang="zh-CN" altLang="en-US" sz="2800" dirty="0" smtClean="0"/>
              <a:t>五、</a:t>
            </a:r>
            <a:r>
              <a:rPr lang="zh-CN" altLang="en-US" sz="2800" dirty="0"/>
              <a:t>身份验证</a:t>
            </a:r>
            <a:r>
              <a:rPr lang="en-US" altLang="zh-CN" sz="2800" dirty="0" smtClean="0"/>
              <a:t>CA</a:t>
            </a:r>
            <a:r>
              <a:rPr lang="zh-CN" altLang="en-US" sz="2800" dirty="0" smtClean="0"/>
              <a:t>和证书</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131"/>
                                        </p:tgtEl>
                                        <p:attrNameLst>
                                          <p:attrName>style.visibility</p:attrName>
                                        </p:attrNameLst>
                                      </p:cBhvr>
                                      <p:to>
                                        <p:strVal val="visible"/>
                                      </p:to>
                                    </p:set>
                                    <p:animEffect transition="in" filter="blinds(horizontal)">
                                      <p:cBhvr>
                                        <p:cTn id="12" dur="500"/>
                                        <p:tgtEl>
                                          <p:spTgt spid="13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32"/>
                                        </p:tgtEl>
                                        <p:attrNameLst>
                                          <p:attrName>style.visibility</p:attrName>
                                        </p:attrNameLst>
                                      </p:cBhvr>
                                      <p:to>
                                        <p:strVal val="visible"/>
                                      </p:to>
                                    </p:set>
                                    <p:anim calcmode="lin" valueType="num">
                                      <p:cBhvr additive="base">
                                        <p:cTn id="17" dur="500" fill="hold"/>
                                        <p:tgtEl>
                                          <p:spTgt spid="132"/>
                                        </p:tgtEl>
                                        <p:attrNameLst>
                                          <p:attrName>ppt_x</p:attrName>
                                        </p:attrNameLst>
                                      </p:cBhvr>
                                      <p:tavLst>
                                        <p:tav tm="0">
                                          <p:val>
                                            <p:strVal val="0-#ppt_w/2"/>
                                          </p:val>
                                        </p:tav>
                                        <p:tav tm="100000">
                                          <p:val>
                                            <p:strVal val="#ppt_x"/>
                                          </p:val>
                                        </p:tav>
                                      </p:tavLst>
                                    </p:anim>
                                    <p:anim calcmode="lin" valueType="num">
                                      <p:cBhvr additive="base">
                                        <p:cTn id="18" dur="500" fill="hold"/>
                                        <p:tgtEl>
                                          <p:spTgt spid="132"/>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33"/>
                                        </p:tgtEl>
                                        <p:attrNameLst>
                                          <p:attrName>style.visibility</p:attrName>
                                        </p:attrNameLst>
                                      </p:cBhvr>
                                      <p:to>
                                        <p:strVal val="visible"/>
                                      </p:to>
                                    </p:set>
                                    <p:anim calcmode="lin" valueType="num">
                                      <p:cBhvr additive="base">
                                        <p:cTn id="21" dur="500" fill="hold"/>
                                        <p:tgtEl>
                                          <p:spTgt spid="133"/>
                                        </p:tgtEl>
                                        <p:attrNameLst>
                                          <p:attrName>ppt_x</p:attrName>
                                        </p:attrNameLst>
                                      </p:cBhvr>
                                      <p:tavLst>
                                        <p:tav tm="0">
                                          <p:val>
                                            <p:strVal val="1+#ppt_w/2"/>
                                          </p:val>
                                        </p:tav>
                                        <p:tav tm="100000">
                                          <p:val>
                                            <p:strVal val="#ppt_x"/>
                                          </p:val>
                                        </p:tav>
                                      </p:tavLst>
                                    </p:anim>
                                    <p:anim calcmode="lin" valueType="num">
                                      <p:cBhvr additive="base">
                                        <p:cTn id="22" dur="500" fill="hold"/>
                                        <p:tgtEl>
                                          <p:spTgt spid="1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3"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136" name="Shape 136"/>
          <p:cNvSpPr/>
          <p:nvPr/>
        </p:nvSpPr>
        <p:spPr>
          <a:xfrm>
            <a:off x="834374" y="2035301"/>
            <a:ext cx="11321766" cy="3026470"/>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algn="l">
              <a:defRPr sz="1500"/>
            </a:pPr>
            <a:r>
              <a:rPr lang="zh-CN" altLang="en-US" sz="1800" dirty="0" smtClean="0"/>
              <a:t>证书链：服务器</a:t>
            </a:r>
            <a:r>
              <a:rPr lang="zh-CN" altLang="en-US" sz="1800" dirty="0"/>
              <a:t>证书、中间证书与根证书在一起组合成一条合法的证书链，证书链的验证是自下而上的信任传递的过程。</a:t>
            </a:r>
          </a:p>
          <a:p>
            <a:pPr algn="l">
              <a:defRPr sz="1500"/>
            </a:pPr>
            <a:endParaRPr lang="en-US" sz="1800" dirty="0" smtClean="0"/>
          </a:p>
          <a:p>
            <a:pPr algn="l">
              <a:defRPr sz="1500"/>
            </a:pPr>
            <a:r>
              <a:rPr sz="1800" dirty="0" smtClean="0"/>
              <a:t>如 </a:t>
            </a:r>
            <a:r>
              <a:rPr sz="1800" dirty="0"/>
              <a:t>CA</a:t>
            </a:r>
            <a:r>
              <a:rPr sz="1800" dirty="0" smtClean="0"/>
              <a:t>根证书和服务器证书中间增加一级证书机构</a:t>
            </a:r>
            <a:r>
              <a:rPr lang="zh-CN" altLang="en-US" sz="1800" dirty="0" smtClean="0"/>
              <a:t>，</a:t>
            </a:r>
            <a:r>
              <a:rPr sz="1800" dirty="0" smtClean="0"/>
              <a:t>即中间证书</a:t>
            </a:r>
            <a:r>
              <a:rPr lang="zh-CN" altLang="en-US" sz="1800" dirty="0" smtClean="0"/>
              <a:t>，</a:t>
            </a:r>
            <a:r>
              <a:rPr sz="1800" dirty="0" smtClean="0"/>
              <a:t>证书的产生和验证原理不变</a:t>
            </a:r>
            <a:r>
              <a:rPr lang="zh-CN" altLang="en-US" sz="1800" dirty="0" smtClean="0"/>
              <a:t>，</a:t>
            </a:r>
            <a:r>
              <a:rPr sz="1800" dirty="0" smtClean="0"/>
              <a:t>只是增加一层验证</a:t>
            </a:r>
            <a:r>
              <a:rPr lang="zh-CN" altLang="en-US" sz="1800" dirty="0" smtClean="0"/>
              <a:t>，</a:t>
            </a:r>
            <a:r>
              <a:rPr sz="1800" dirty="0" smtClean="0"/>
              <a:t>只要最后能够被任何信任的</a:t>
            </a:r>
            <a:r>
              <a:rPr sz="1800" dirty="0"/>
              <a:t>CA根证书验证合法即可。</a:t>
            </a:r>
          </a:p>
          <a:p>
            <a:pPr algn="l">
              <a:defRPr sz="1500"/>
            </a:pPr>
            <a:endParaRPr sz="1800" dirty="0"/>
          </a:p>
          <a:p>
            <a:pPr marL="342900" indent="-342900" algn="l">
              <a:spcAft>
                <a:spcPts val="600"/>
              </a:spcAft>
              <a:buFont typeface="+mj-lt"/>
              <a:buAutoNum type="arabicPeriod"/>
              <a:defRPr sz="1500"/>
            </a:pPr>
            <a:r>
              <a:rPr sz="1800" dirty="0" smtClean="0"/>
              <a:t>服务器证书 </a:t>
            </a:r>
            <a:r>
              <a:rPr sz="1800" dirty="0"/>
              <a:t>server.pem 的签发者为中间证书机构 </a:t>
            </a:r>
            <a:r>
              <a:rPr sz="1800" dirty="0" smtClean="0"/>
              <a:t>inter</a:t>
            </a:r>
            <a:r>
              <a:rPr lang="zh-CN" altLang="en-US" sz="1800" dirty="0" smtClean="0"/>
              <a:t>，</a:t>
            </a:r>
            <a:r>
              <a:rPr sz="1800" dirty="0" smtClean="0"/>
              <a:t>inter </a:t>
            </a:r>
            <a:r>
              <a:rPr sz="1800" dirty="0"/>
              <a:t>根据证书 inter.pem 验证 server.pem </a:t>
            </a:r>
            <a:r>
              <a:rPr sz="1800" dirty="0" smtClean="0"/>
              <a:t>确实为自己签发的有效证书</a:t>
            </a:r>
            <a:r>
              <a:rPr lang="zh-CN" altLang="en-US" sz="1800" dirty="0" smtClean="0"/>
              <a:t>；</a:t>
            </a:r>
            <a:endParaRPr sz="1800" dirty="0"/>
          </a:p>
          <a:p>
            <a:pPr marL="342900" indent="-342900" algn="l">
              <a:spcAft>
                <a:spcPts val="600"/>
              </a:spcAft>
              <a:buFont typeface="+mj-lt"/>
              <a:buAutoNum type="arabicPeriod"/>
              <a:defRPr sz="1500"/>
            </a:pPr>
            <a:r>
              <a:rPr sz="1800" dirty="0" smtClean="0"/>
              <a:t>中间证书 </a:t>
            </a:r>
            <a:r>
              <a:rPr sz="1800" dirty="0"/>
              <a:t>inter.pem 的签发 CA 为 </a:t>
            </a:r>
            <a:r>
              <a:rPr sz="1800" dirty="0" smtClean="0"/>
              <a:t>root</a:t>
            </a:r>
            <a:r>
              <a:rPr lang="zh-CN" altLang="en-US" sz="1800" dirty="0" smtClean="0"/>
              <a:t>，</a:t>
            </a:r>
            <a:r>
              <a:rPr sz="1800" dirty="0" smtClean="0"/>
              <a:t>root </a:t>
            </a:r>
            <a:r>
              <a:rPr sz="1800" dirty="0"/>
              <a:t>根据证书 root.pem 验证 inter.pem </a:t>
            </a:r>
            <a:r>
              <a:rPr sz="1800" dirty="0" smtClean="0"/>
              <a:t>为自己签发的合法证书</a:t>
            </a:r>
            <a:r>
              <a:rPr lang="zh-CN" altLang="en-US" sz="1800" dirty="0" smtClean="0"/>
              <a:t>；</a:t>
            </a:r>
            <a:endParaRPr sz="1800" dirty="0"/>
          </a:p>
          <a:p>
            <a:pPr marL="342900" indent="-342900" algn="l">
              <a:spcAft>
                <a:spcPts val="600"/>
              </a:spcAft>
              <a:buFont typeface="+mj-lt"/>
              <a:buAutoNum type="arabicPeriod"/>
              <a:defRPr sz="1500"/>
            </a:pPr>
            <a:r>
              <a:rPr sz="1800" dirty="0" smtClean="0"/>
              <a:t>客户端内置信任 </a:t>
            </a:r>
            <a:r>
              <a:rPr sz="1800" dirty="0"/>
              <a:t>CA 的 root.pem </a:t>
            </a:r>
            <a:r>
              <a:rPr sz="1800" dirty="0" smtClean="0"/>
              <a:t>证书</a:t>
            </a:r>
            <a:r>
              <a:rPr lang="zh-CN" altLang="en-US" sz="1800" dirty="0" smtClean="0"/>
              <a:t>，</a:t>
            </a:r>
            <a:r>
              <a:rPr sz="1800" dirty="0" smtClean="0"/>
              <a:t>因此服务器证书 </a:t>
            </a:r>
            <a:r>
              <a:rPr sz="1800" dirty="0"/>
              <a:t>server.pem 的被信任</a:t>
            </a:r>
            <a:r>
              <a:rPr sz="1800" dirty="0" smtClean="0"/>
              <a:t>。</a:t>
            </a:r>
            <a:endParaRPr sz="1800" dirty="0"/>
          </a:p>
        </p:txBody>
      </p:sp>
      <p:pic>
        <p:nvPicPr>
          <p:cNvPr id="138" name="20160309033.png"/>
          <p:cNvPicPr>
            <a:picLocks noChangeAspect="1"/>
          </p:cNvPicPr>
          <p:nvPr/>
        </p:nvPicPr>
        <p:blipFill>
          <a:blip r:embed="rId2">
            <a:extLst/>
          </a:blip>
          <a:stretch>
            <a:fillRect/>
          </a:stretch>
        </p:blipFill>
        <p:spPr>
          <a:xfrm>
            <a:off x="1910057" y="5830604"/>
            <a:ext cx="8864601" cy="2781301"/>
          </a:xfrm>
          <a:prstGeom prst="rect">
            <a:avLst/>
          </a:prstGeom>
          <a:ln w="12700">
            <a:miter lim="400000"/>
          </a:ln>
        </p:spPr>
      </p:pic>
      <p:sp>
        <p:nvSpPr>
          <p:cNvPr id="5" name="Shape 120"/>
          <p:cNvSpPr/>
          <p:nvPr/>
        </p:nvSpPr>
        <p:spPr>
          <a:xfrm>
            <a:off x="708869" y="679201"/>
            <a:ext cx="10471436" cy="5334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lang="zh-CN" altLang="en-US" sz="2800" dirty="0" smtClean="0"/>
              <a:t>六、</a:t>
            </a:r>
            <a:r>
              <a:rPr lang="zh-CN" altLang="en-US" sz="2800" dirty="0"/>
              <a:t>证书链</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wipe(up)">
                                      <p:cBhvr>
                                        <p:cTn id="12" dur="500"/>
                                        <p:tgtEl>
                                          <p:spTgt spid="136"/>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138"/>
                                        </p:tgtEl>
                                        <p:attrNameLst>
                                          <p:attrName>style.visibility</p:attrName>
                                        </p:attrNameLst>
                                      </p:cBhvr>
                                      <p:to>
                                        <p:strVal val="visible"/>
                                      </p:to>
                                    </p:set>
                                    <p:animEffect transition="in" filter="wipe(up)">
                                      <p:cBhvr>
                                        <p:cTn id="16"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140" name="Shape 140"/>
          <p:cNvSpPr/>
          <p:nvPr/>
        </p:nvSpPr>
        <p:spPr>
          <a:xfrm>
            <a:off x="924021" y="1741017"/>
            <a:ext cx="10471436" cy="17645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500"/>
            </a:pPr>
            <a:r>
              <a:rPr lang="zh-CN" altLang="en-US" sz="1800" dirty="0" smtClean="0">
                <a:solidFill>
                  <a:schemeClr val="bg1">
                    <a:lumMod val="60000"/>
                    <a:lumOff val="40000"/>
                  </a:schemeClr>
                </a:solidFill>
              </a:rPr>
              <a:t>优势：</a:t>
            </a:r>
            <a:endParaRPr lang="en-US" sz="1800" dirty="0" smtClean="0">
              <a:solidFill>
                <a:schemeClr val="bg1">
                  <a:lumMod val="60000"/>
                  <a:lumOff val="40000"/>
                </a:schemeClr>
              </a:solidFill>
            </a:endParaRPr>
          </a:p>
          <a:p>
            <a:pPr marL="285750" indent="-285750" algn="l">
              <a:buFont typeface="Arial" charset="0"/>
              <a:buChar char="•"/>
              <a:defRPr sz="1500"/>
            </a:pPr>
            <a:r>
              <a:rPr sz="1800" dirty="0" smtClean="0"/>
              <a:t>减少根证书结构的管理工作量</a:t>
            </a:r>
            <a:r>
              <a:rPr lang="zh-CN" altLang="en-US" sz="1800" dirty="0" smtClean="0"/>
              <a:t>，</a:t>
            </a:r>
            <a:r>
              <a:rPr sz="1800" dirty="0" smtClean="0"/>
              <a:t>可以更高效的进行证书的审核与签发</a:t>
            </a:r>
            <a:r>
              <a:rPr lang="zh-CN" altLang="en-US" sz="1800" dirty="0" smtClean="0"/>
              <a:t>；</a:t>
            </a:r>
            <a:endParaRPr sz="1800" dirty="0" smtClean="0"/>
          </a:p>
          <a:p>
            <a:pPr marL="285750" indent="-285750" algn="l">
              <a:buFont typeface="Arial" charset="0"/>
              <a:buChar char="•"/>
              <a:defRPr sz="1500"/>
            </a:pPr>
            <a:r>
              <a:rPr sz="1800" dirty="0" smtClean="0"/>
              <a:t>根证书一般内置在客户端中</a:t>
            </a:r>
            <a:r>
              <a:rPr lang="zh-CN" altLang="en-US" sz="1800" dirty="0" smtClean="0"/>
              <a:t>，</a:t>
            </a:r>
            <a:r>
              <a:rPr sz="1800" dirty="0" smtClean="0"/>
              <a:t>私钥一般离线存储</a:t>
            </a:r>
            <a:r>
              <a:rPr lang="zh-CN" altLang="en-US" sz="1800" dirty="0" smtClean="0"/>
              <a:t>，</a:t>
            </a:r>
            <a:r>
              <a:rPr sz="1800" dirty="0" smtClean="0"/>
              <a:t>一旦私钥泄露</a:t>
            </a:r>
            <a:r>
              <a:rPr lang="zh-CN" altLang="en-US" sz="1800" dirty="0" smtClean="0"/>
              <a:t>，</a:t>
            </a:r>
            <a:r>
              <a:rPr sz="1800" dirty="0" smtClean="0"/>
              <a:t>则吊销过程非常困难</a:t>
            </a:r>
            <a:r>
              <a:rPr lang="zh-CN" altLang="en-US" sz="1800" dirty="0" smtClean="0"/>
              <a:t>，</a:t>
            </a:r>
            <a:r>
              <a:rPr sz="1800" dirty="0" smtClean="0"/>
              <a:t>无法及时补救</a:t>
            </a:r>
            <a:r>
              <a:rPr lang="zh-CN" altLang="en-US" sz="1800" dirty="0" smtClean="0"/>
              <a:t>；</a:t>
            </a:r>
            <a:endParaRPr sz="1800" dirty="0" smtClean="0"/>
          </a:p>
          <a:p>
            <a:pPr marL="285750" indent="-285750" algn="l">
              <a:buFont typeface="Arial" charset="0"/>
              <a:buChar char="•"/>
              <a:defRPr sz="1500"/>
            </a:pPr>
            <a:r>
              <a:rPr sz="1800" dirty="0" smtClean="0"/>
              <a:t>中间证书结构的私钥泄露</a:t>
            </a:r>
            <a:r>
              <a:rPr lang="zh-CN" altLang="en-US" sz="1800" dirty="0" smtClean="0"/>
              <a:t>，</a:t>
            </a:r>
            <a:r>
              <a:rPr sz="1800" dirty="0" smtClean="0"/>
              <a:t>则可以快速在线吊销</a:t>
            </a:r>
            <a:r>
              <a:rPr lang="zh-CN" altLang="en-US" sz="1800" dirty="0" smtClean="0"/>
              <a:t>，</a:t>
            </a:r>
            <a:r>
              <a:rPr sz="1800" dirty="0" smtClean="0"/>
              <a:t>并重新为用户签发新的证书</a:t>
            </a:r>
            <a:r>
              <a:rPr lang="zh-CN" altLang="en-US" sz="1800" dirty="0" smtClean="0"/>
              <a:t>；</a:t>
            </a:r>
            <a:endParaRPr sz="1800" dirty="0"/>
          </a:p>
          <a:p>
            <a:pPr marL="285750" indent="-285750" algn="l">
              <a:buFont typeface="Arial" charset="0"/>
              <a:buChar char="•"/>
              <a:defRPr sz="1500"/>
            </a:pPr>
            <a:r>
              <a:rPr sz="1800" dirty="0" smtClean="0"/>
              <a:t>证书链四级以内一般不会对 </a:t>
            </a:r>
            <a:r>
              <a:rPr sz="1800" dirty="0"/>
              <a:t>HTTPS 的性能造成明显影响。</a:t>
            </a:r>
          </a:p>
        </p:txBody>
      </p:sp>
      <p:sp>
        <p:nvSpPr>
          <p:cNvPr id="142" name="Shape 142"/>
          <p:cNvSpPr/>
          <p:nvPr/>
        </p:nvSpPr>
        <p:spPr>
          <a:xfrm>
            <a:off x="7898563" y="5313852"/>
            <a:ext cx="4813390" cy="3149580"/>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algn="l">
              <a:defRPr sz="1500"/>
            </a:pPr>
            <a:r>
              <a:rPr sz="1800" dirty="0" smtClean="0">
                <a:solidFill>
                  <a:schemeClr val="bg1">
                    <a:lumMod val="60000"/>
                    <a:lumOff val="40000"/>
                  </a:schemeClr>
                </a:solidFill>
              </a:rPr>
              <a:t>特点：</a:t>
            </a:r>
            <a:endParaRPr sz="1800" dirty="0">
              <a:solidFill>
                <a:schemeClr val="bg1">
                  <a:lumMod val="60000"/>
                  <a:lumOff val="40000"/>
                </a:schemeClr>
              </a:solidFill>
            </a:endParaRPr>
          </a:p>
          <a:p>
            <a:pPr marL="285750" indent="-285750" algn="l">
              <a:buFont typeface="Arial" charset="0"/>
              <a:buChar char="•"/>
              <a:defRPr sz="1500"/>
            </a:pPr>
            <a:r>
              <a:rPr sz="1800" dirty="0" smtClean="0"/>
              <a:t>同一本服务器证书可能存在多条合法的证书链。因为证书的生成和验证基础是公钥和私钥对</a:t>
            </a:r>
            <a:r>
              <a:rPr lang="zh-CN" altLang="en-US" sz="1800" dirty="0" smtClean="0"/>
              <a:t>，</a:t>
            </a:r>
            <a:r>
              <a:rPr sz="1800" dirty="0" smtClean="0"/>
              <a:t>如果采用相同的公钥和私钥生成不同的中间证书</a:t>
            </a:r>
            <a:r>
              <a:rPr lang="zh-CN" altLang="en-US" sz="1800" dirty="0" smtClean="0"/>
              <a:t>，</a:t>
            </a:r>
            <a:r>
              <a:rPr sz="1800" dirty="0" smtClean="0"/>
              <a:t>针对被签发者而言</a:t>
            </a:r>
            <a:r>
              <a:rPr lang="zh-CN" altLang="en-US" sz="1800" dirty="0" smtClean="0"/>
              <a:t>，</a:t>
            </a:r>
            <a:r>
              <a:rPr sz="1800" dirty="0" smtClean="0"/>
              <a:t>该签发机构都是合法的 CA</a:t>
            </a:r>
            <a:r>
              <a:rPr lang="zh-CN" altLang="en-US" sz="1800" dirty="0" smtClean="0"/>
              <a:t>，</a:t>
            </a:r>
            <a:r>
              <a:rPr sz="1800" dirty="0" smtClean="0"/>
              <a:t>不同的是中间证书的签发机构不同</a:t>
            </a:r>
            <a:r>
              <a:rPr lang="zh-CN" altLang="en-US" sz="1800" dirty="0" smtClean="0"/>
              <a:t>；</a:t>
            </a:r>
            <a:endParaRPr sz="1800" dirty="0"/>
          </a:p>
          <a:p>
            <a:pPr marL="285750" indent="-285750" algn="l">
              <a:buFont typeface="Arial" charset="0"/>
              <a:buChar char="•"/>
              <a:defRPr sz="1500"/>
            </a:pPr>
            <a:r>
              <a:rPr sz="1800" dirty="0" smtClean="0"/>
              <a:t>不同证书链的层级不一定相同</a:t>
            </a:r>
            <a:r>
              <a:rPr lang="zh-CN" altLang="en-US" sz="1800" dirty="0" smtClean="0"/>
              <a:t>，</a:t>
            </a:r>
            <a:r>
              <a:rPr sz="1800" dirty="0" smtClean="0"/>
              <a:t>可能二级</a:t>
            </a:r>
            <a:r>
              <a:rPr sz="1800" dirty="0"/>
              <a:t>、三级或四级证书链</a:t>
            </a:r>
            <a:r>
              <a:rPr sz="1800" dirty="0" smtClean="0"/>
              <a:t>。中间证书的签发机构可能是根证书机构也可能是另一个中间证书机构</a:t>
            </a:r>
            <a:r>
              <a:rPr lang="zh-CN" altLang="en-US" sz="1800" dirty="0" smtClean="0"/>
              <a:t>，</a:t>
            </a:r>
            <a:r>
              <a:rPr sz="1800" dirty="0" smtClean="0"/>
              <a:t>所以证书链层级不一定相同</a:t>
            </a:r>
            <a:r>
              <a:rPr sz="1800" dirty="0"/>
              <a:t>。</a:t>
            </a:r>
          </a:p>
        </p:txBody>
      </p:sp>
      <p:pic>
        <p:nvPicPr>
          <p:cNvPr id="143" name="20150309034.png"/>
          <p:cNvPicPr>
            <a:picLocks noChangeAspect="1"/>
          </p:cNvPicPr>
          <p:nvPr/>
        </p:nvPicPr>
        <p:blipFill>
          <a:blip r:embed="rId2">
            <a:extLst/>
          </a:blip>
          <a:stretch>
            <a:fillRect/>
          </a:stretch>
        </p:blipFill>
        <p:spPr>
          <a:xfrm>
            <a:off x="537880" y="4451771"/>
            <a:ext cx="7061886" cy="4670110"/>
          </a:xfrm>
          <a:prstGeom prst="rect">
            <a:avLst/>
          </a:prstGeom>
          <a:ln w="12700">
            <a:miter lim="400000"/>
          </a:ln>
        </p:spPr>
      </p:pic>
      <p:sp>
        <p:nvSpPr>
          <p:cNvPr id="6" name="Shape 120"/>
          <p:cNvSpPr/>
          <p:nvPr/>
        </p:nvSpPr>
        <p:spPr>
          <a:xfrm>
            <a:off x="708869" y="679201"/>
            <a:ext cx="10471436" cy="5334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lang="zh-CN" altLang="en-US" sz="2800" dirty="0" smtClean="0"/>
              <a:t>七、证书链</a:t>
            </a:r>
            <a:r>
              <a:rPr lang="zh-CN" altLang="en-US" sz="2800" dirty="0"/>
              <a:t>的优势和特点</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40"/>
                                        </p:tgtEl>
                                        <p:attrNameLst>
                                          <p:attrName>style.visibility</p:attrName>
                                        </p:attrNameLst>
                                      </p:cBhvr>
                                      <p:to>
                                        <p:strVal val="visible"/>
                                      </p:to>
                                    </p:set>
                                    <p:animEffect transition="in" filter="wipe(up)">
                                      <p:cBhvr>
                                        <p:cTn id="12" dur="500"/>
                                        <p:tgtEl>
                                          <p:spTgt spid="140"/>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up)">
                                      <p:cBhvr>
                                        <p:cTn id="16" dur="500"/>
                                        <p:tgtEl>
                                          <p:spTgt spid="143"/>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142"/>
                                        </p:tgtEl>
                                        <p:attrNameLst>
                                          <p:attrName>style.visibility</p:attrName>
                                        </p:attrNameLst>
                                      </p:cBhvr>
                                      <p:to>
                                        <p:strVal val="visible"/>
                                      </p:to>
                                    </p:set>
                                    <p:animEffect transition="in" filter="wipe(left)">
                                      <p:cBhvr>
                                        <p:cTn id="20"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42"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145" name="Shape 145"/>
          <p:cNvSpPr/>
          <p:nvPr/>
        </p:nvSpPr>
        <p:spPr>
          <a:xfrm>
            <a:off x="708867" y="3097771"/>
            <a:ext cx="11196261" cy="4811574"/>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marL="285750" indent="-285750" algn="l">
              <a:buFont typeface="Arial" charset="0"/>
              <a:buChar char="•"/>
              <a:defRPr sz="1500"/>
            </a:pPr>
            <a:r>
              <a:rPr sz="1800" dirty="0" smtClean="0">
                <a:solidFill>
                  <a:schemeClr val="bg1">
                    <a:lumMod val="60000"/>
                    <a:lumOff val="40000"/>
                  </a:schemeClr>
                </a:solidFill>
              </a:rPr>
              <a:t>CRL</a:t>
            </a:r>
            <a:endParaRPr sz="1800" dirty="0">
              <a:solidFill>
                <a:schemeClr val="bg1">
                  <a:lumMod val="60000"/>
                  <a:lumOff val="40000"/>
                </a:schemeClr>
              </a:solidFill>
            </a:endParaRPr>
          </a:p>
          <a:p>
            <a:pPr algn="l">
              <a:defRPr sz="1500"/>
            </a:pPr>
            <a:endParaRPr sz="1800" dirty="0"/>
          </a:p>
          <a:p>
            <a:pPr algn="l">
              <a:defRPr sz="1500"/>
            </a:pPr>
            <a:r>
              <a:rPr sz="1800" dirty="0"/>
              <a:t>Certificate Revocation </a:t>
            </a:r>
            <a:r>
              <a:rPr sz="1800" dirty="0" smtClean="0"/>
              <a:t>List</a:t>
            </a:r>
            <a:r>
              <a:rPr lang="zh-CN" altLang="en-US" sz="1800" dirty="0" smtClean="0"/>
              <a:t>，</a:t>
            </a:r>
            <a:r>
              <a:rPr sz="1800" dirty="0" smtClean="0"/>
              <a:t> 证书吊销列表</a:t>
            </a:r>
            <a:r>
              <a:rPr lang="zh-CN" altLang="en-US" sz="1800" dirty="0" smtClean="0"/>
              <a:t>，是</a:t>
            </a:r>
            <a:r>
              <a:rPr sz="1800" dirty="0" smtClean="0"/>
              <a:t>一个单独的文件</a:t>
            </a:r>
            <a:r>
              <a:rPr sz="1800" dirty="0"/>
              <a:t>。该文件包含了 CA 已经吊销的证书序列号(唯一)</a:t>
            </a:r>
            <a:r>
              <a:rPr sz="1800" dirty="0" smtClean="0"/>
              <a:t>与吊销日期</a:t>
            </a:r>
            <a:r>
              <a:rPr lang="zh-CN" altLang="en-US" sz="1800" dirty="0" smtClean="0"/>
              <a:t>，</a:t>
            </a:r>
            <a:r>
              <a:rPr sz="1800" dirty="0" smtClean="0"/>
              <a:t>同时该文件包含生效日期并通知下次更新该文件的时间</a:t>
            </a:r>
            <a:r>
              <a:rPr lang="zh-CN" altLang="en-US" sz="1800" dirty="0" smtClean="0"/>
              <a:t>，</a:t>
            </a:r>
            <a:r>
              <a:rPr sz="1800" dirty="0" smtClean="0"/>
              <a:t>当然该文件必然包含 </a:t>
            </a:r>
            <a:r>
              <a:rPr sz="1800" dirty="0"/>
              <a:t>CA 私钥的签名以验证文件的合法性。</a:t>
            </a:r>
          </a:p>
          <a:p>
            <a:pPr algn="l">
              <a:defRPr sz="1500"/>
            </a:pPr>
            <a:endParaRPr sz="1800" dirty="0"/>
          </a:p>
          <a:p>
            <a:pPr algn="l">
              <a:defRPr sz="1500"/>
            </a:pPr>
            <a:r>
              <a:rPr lang="zh-CN" altLang="en-US" sz="1800" dirty="0" smtClean="0"/>
              <a:t>在</a:t>
            </a:r>
            <a:r>
              <a:rPr sz="1800" dirty="0" smtClean="0"/>
              <a:t>证书中一般会包含一个 </a:t>
            </a:r>
            <a:r>
              <a:rPr sz="1800" dirty="0"/>
              <a:t>URL 地址 CRL Distribution </a:t>
            </a:r>
            <a:r>
              <a:rPr sz="1800" dirty="0" smtClean="0"/>
              <a:t>Point</a:t>
            </a:r>
            <a:r>
              <a:rPr lang="zh-CN" altLang="en-US" sz="1800" dirty="0" smtClean="0"/>
              <a:t>，</a:t>
            </a:r>
            <a:r>
              <a:rPr sz="1800" dirty="0" smtClean="0"/>
              <a:t>通知使用者去哪里下载对应的 </a:t>
            </a:r>
            <a:r>
              <a:rPr sz="1800" dirty="0"/>
              <a:t>CRL 以校验证书是否吊销。</a:t>
            </a:r>
            <a:r>
              <a:rPr sz="1800" dirty="0" smtClean="0"/>
              <a:t>该吊销方式的优点是不需要频繁更新</a:t>
            </a:r>
            <a:r>
              <a:rPr lang="zh-CN" altLang="en-US" sz="1800" dirty="0" smtClean="0"/>
              <a:t>，</a:t>
            </a:r>
            <a:r>
              <a:rPr sz="1800" dirty="0" smtClean="0"/>
              <a:t>但是不能及时吊销证书</a:t>
            </a:r>
            <a:r>
              <a:rPr lang="zh-CN" altLang="en-US" sz="1800" dirty="0" smtClean="0"/>
              <a:t>，</a:t>
            </a:r>
            <a:r>
              <a:rPr sz="1800" dirty="0" smtClean="0"/>
              <a:t>因为 </a:t>
            </a:r>
            <a:r>
              <a:rPr sz="1800" dirty="0"/>
              <a:t>CRL </a:t>
            </a:r>
            <a:r>
              <a:rPr sz="1800" dirty="0" smtClean="0"/>
              <a:t>更新时间一般是几天</a:t>
            </a:r>
            <a:r>
              <a:rPr lang="zh-CN" altLang="en-US" sz="1800" dirty="0" smtClean="0"/>
              <a:t>，</a:t>
            </a:r>
            <a:r>
              <a:rPr sz="1800" dirty="0" smtClean="0"/>
              <a:t>这期间可能已经造成了极大损失</a:t>
            </a:r>
            <a:r>
              <a:rPr sz="1800" dirty="0"/>
              <a:t>。</a:t>
            </a:r>
          </a:p>
          <a:p>
            <a:pPr algn="l">
              <a:defRPr sz="1500"/>
            </a:pPr>
            <a:endParaRPr sz="1800" dirty="0"/>
          </a:p>
          <a:p>
            <a:pPr marL="285750" indent="-285750" algn="l">
              <a:buFont typeface="Arial" charset="0"/>
              <a:buChar char="•"/>
              <a:defRPr sz="1500"/>
            </a:pPr>
            <a:r>
              <a:rPr sz="1800" dirty="0" smtClean="0">
                <a:solidFill>
                  <a:schemeClr val="bg1">
                    <a:lumMod val="60000"/>
                    <a:lumOff val="40000"/>
                  </a:schemeClr>
                </a:solidFill>
              </a:rPr>
              <a:t>OCSP</a:t>
            </a:r>
            <a:endParaRPr sz="1800" dirty="0">
              <a:solidFill>
                <a:schemeClr val="bg1">
                  <a:lumMod val="60000"/>
                  <a:lumOff val="40000"/>
                </a:schemeClr>
              </a:solidFill>
            </a:endParaRPr>
          </a:p>
          <a:p>
            <a:pPr algn="l">
              <a:defRPr sz="1500"/>
            </a:pPr>
            <a:endParaRPr sz="1800" dirty="0"/>
          </a:p>
          <a:p>
            <a:pPr algn="l">
              <a:defRPr sz="1500"/>
            </a:pPr>
            <a:r>
              <a:rPr sz="1800" dirty="0"/>
              <a:t>Online Certificate Status </a:t>
            </a:r>
            <a:r>
              <a:rPr sz="1800" dirty="0" smtClean="0"/>
              <a:t>Protocol</a:t>
            </a:r>
            <a:r>
              <a:rPr lang="zh-CN" altLang="en-US" sz="1800" dirty="0" smtClean="0"/>
              <a:t>，</a:t>
            </a:r>
            <a:r>
              <a:rPr sz="1800" dirty="0" smtClean="0"/>
              <a:t> 证书状态在线查询协议</a:t>
            </a:r>
            <a:r>
              <a:rPr lang="zh-CN" altLang="en-US" sz="1800" dirty="0" smtClean="0"/>
              <a:t>，</a:t>
            </a:r>
            <a:r>
              <a:rPr sz="1800" dirty="0" smtClean="0"/>
              <a:t>一个实时查询证书是否吊销的方式</a:t>
            </a:r>
            <a:r>
              <a:rPr sz="1800" dirty="0"/>
              <a:t>。</a:t>
            </a:r>
            <a:r>
              <a:rPr sz="1800" dirty="0" smtClean="0"/>
              <a:t>请求者发送证书的信息并请求查询</a:t>
            </a:r>
            <a:r>
              <a:rPr lang="zh-CN" altLang="en-US" sz="1800" dirty="0" smtClean="0"/>
              <a:t>，</a:t>
            </a:r>
            <a:r>
              <a:rPr sz="1800" dirty="0" smtClean="0"/>
              <a:t>服务器返回正常</a:t>
            </a:r>
            <a:r>
              <a:rPr sz="1800" dirty="0"/>
              <a:t>、吊销或未知中的任何一个状态</a:t>
            </a:r>
            <a:r>
              <a:rPr sz="1800" dirty="0" smtClean="0"/>
              <a:t>。</a:t>
            </a:r>
            <a:endParaRPr lang="en-US" sz="1800" dirty="0" smtClean="0"/>
          </a:p>
          <a:p>
            <a:pPr algn="l">
              <a:defRPr sz="1500"/>
            </a:pPr>
            <a:endParaRPr lang="en-US" sz="1800" dirty="0"/>
          </a:p>
          <a:p>
            <a:pPr algn="l">
              <a:defRPr sz="1500"/>
            </a:pPr>
            <a:r>
              <a:rPr sz="1800" dirty="0" smtClean="0"/>
              <a:t>证书中一般也会包含一个 </a:t>
            </a:r>
            <a:r>
              <a:rPr sz="1800" dirty="0"/>
              <a:t>OCSP 的 URL </a:t>
            </a:r>
            <a:r>
              <a:rPr sz="1800" dirty="0" smtClean="0"/>
              <a:t>地址</a:t>
            </a:r>
            <a:r>
              <a:rPr lang="zh-CN" altLang="en-US" sz="1800" dirty="0" smtClean="0"/>
              <a:t>，</a:t>
            </a:r>
            <a:r>
              <a:rPr sz="1800" dirty="0" smtClean="0"/>
              <a:t>要求查询服务器具有良好的性能</a:t>
            </a:r>
            <a:r>
              <a:rPr sz="1800" dirty="0"/>
              <a:t>。部分 CA 或大部分的自签 CA (根证书)都是未提供 CRL 或 OCSP </a:t>
            </a:r>
            <a:r>
              <a:rPr sz="1800" dirty="0" smtClean="0"/>
              <a:t>地址的</a:t>
            </a:r>
            <a:r>
              <a:rPr lang="zh-CN" altLang="en-US" sz="1800" dirty="0" smtClean="0"/>
              <a:t>，</a:t>
            </a:r>
            <a:r>
              <a:rPr sz="1800" dirty="0" smtClean="0"/>
              <a:t>对于吊销证书会是一件非常麻烦的事情</a:t>
            </a:r>
            <a:r>
              <a:rPr sz="1800" dirty="0"/>
              <a:t>。</a:t>
            </a:r>
          </a:p>
        </p:txBody>
      </p:sp>
      <p:sp>
        <p:nvSpPr>
          <p:cNvPr id="4" name="Shape 120"/>
          <p:cNvSpPr/>
          <p:nvPr/>
        </p:nvSpPr>
        <p:spPr>
          <a:xfrm>
            <a:off x="708869" y="679201"/>
            <a:ext cx="10471436" cy="5334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lang="zh-CN" altLang="en-US" sz="2800" dirty="0" smtClean="0"/>
              <a:t>八、</a:t>
            </a:r>
            <a:r>
              <a:rPr lang="zh-CN" altLang="en-US" sz="2800" dirty="0"/>
              <a:t>证书吊销</a:t>
            </a:r>
          </a:p>
        </p:txBody>
      </p:sp>
      <p:sp>
        <p:nvSpPr>
          <p:cNvPr id="2" name="矩形 1"/>
          <p:cNvSpPr/>
          <p:nvPr/>
        </p:nvSpPr>
        <p:spPr>
          <a:xfrm>
            <a:off x="708868" y="1831319"/>
            <a:ext cx="11357625" cy="707886"/>
          </a:xfrm>
          <a:prstGeom prst="rect">
            <a:avLst/>
          </a:prstGeom>
        </p:spPr>
        <p:txBody>
          <a:bodyPr wrap="square">
            <a:spAutoFit/>
          </a:bodyPr>
          <a:lstStyle/>
          <a:p>
            <a:pPr algn="l">
              <a:defRPr sz="1500"/>
            </a:pPr>
            <a:r>
              <a:rPr lang="en-US" altLang="zh-CN" sz="2000" dirty="0"/>
              <a:t>CA </a:t>
            </a:r>
            <a:r>
              <a:rPr lang="zh-CN" altLang="en-US" sz="2000" dirty="0"/>
              <a:t>机构能够签发证书，同样也存在机制宣布以往签发的证书无效。证书使用者不合法，</a:t>
            </a:r>
            <a:r>
              <a:rPr lang="en-US" altLang="zh-CN" sz="2000" dirty="0"/>
              <a:t>CA </a:t>
            </a:r>
            <a:r>
              <a:rPr lang="zh-CN" altLang="en-US" sz="2000" dirty="0"/>
              <a:t>需要废弃该证书；或者私钥丢失，使用者申请让证书无效。主要存在两类机制：</a:t>
            </a:r>
            <a:r>
              <a:rPr lang="en-US" altLang="zh-CN" sz="2000" dirty="0"/>
              <a:t>CRL </a:t>
            </a:r>
            <a:r>
              <a:rPr lang="zh-CN" altLang="en-US" sz="2000" dirty="0"/>
              <a:t>与 </a:t>
            </a:r>
            <a:r>
              <a:rPr lang="en-US" altLang="zh-CN" sz="2000" dirty="0"/>
              <a:t>OCSP</a:t>
            </a:r>
            <a:r>
              <a:rPr lang="zh-CN" altLang="en-US" sz="2000" dirty="0"/>
              <a:t>。</a:t>
            </a: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45">
                                            <p:bg/>
                                          </p:spTgt>
                                        </p:tgtEl>
                                        <p:attrNameLst>
                                          <p:attrName>style.visibility</p:attrName>
                                        </p:attrNameLst>
                                      </p:cBhvr>
                                      <p:to>
                                        <p:strVal val="visible"/>
                                      </p:to>
                                    </p:set>
                                    <p:animEffect transition="in" filter="fade">
                                      <p:cBhvr>
                                        <p:cTn id="19" dur="500"/>
                                        <p:tgtEl>
                                          <p:spTgt spid="145">
                                            <p:bg/>
                                          </p:spTgt>
                                        </p:tgtEl>
                                      </p:cBhvr>
                                    </p:animEffect>
                                    <p:anim calcmode="lin" valueType="num">
                                      <p:cBhvr>
                                        <p:cTn id="20" dur="500" fill="hold"/>
                                        <p:tgtEl>
                                          <p:spTgt spid="145">
                                            <p:bg/>
                                          </p:spTgt>
                                        </p:tgtEl>
                                        <p:attrNameLst>
                                          <p:attrName>ppt_x</p:attrName>
                                        </p:attrNameLst>
                                      </p:cBhvr>
                                      <p:tavLst>
                                        <p:tav tm="0">
                                          <p:val>
                                            <p:strVal val="#ppt_x"/>
                                          </p:val>
                                        </p:tav>
                                        <p:tav tm="100000">
                                          <p:val>
                                            <p:strVal val="#ppt_x"/>
                                          </p:val>
                                        </p:tav>
                                      </p:tavLst>
                                    </p:anim>
                                    <p:anim calcmode="lin" valueType="num">
                                      <p:cBhvr>
                                        <p:cTn id="21" dur="500" fill="hold"/>
                                        <p:tgtEl>
                                          <p:spTgt spid="145">
                                            <p:bg/>
                                          </p:spTgt>
                                        </p:tgtEl>
                                        <p:attrNameLst>
                                          <p:attrName>ppt_y</p:attrName>
                                        </p:attrNameLst>
                                      </p:cBhvr>
                                      <p:tavLst>
                                        <p:tav tm="0">
                                          <p:val>
                                            <p:strVal val="#ppt_y+.1"/>
                                          </p:val>
                                        </p:tav>
                                        <p:tav tm="100000">
                                          <p:val>
                                            <p:strVal val="#ppt_y"/>
                                          </p:val>
                                        </p:tav>
                                      </p:tavLst>
                                    </p:anim>
                                  </p:childTnLst>
                                </p:cTn>
                              </p:par>
                            </p:childTnLst>
                          </p:cTn>
                        </p:par>
                        <p:par>
                          <p:cTn id="22" fill="hold">
                            <p:stCondLst>
                              <p:cond delay="500"/>
                            </p:stCondLst>
                            <p:childTnLst>
                              <p:par>
                                <p:cTn id="23" presetID="42" presetClass="entr" presetSubtype="0" fill="hold" grpId="0" nodeType="afterEffect">
                                  <p:stCondLst>
                                    <p:cond delay="0"/>
                                  </p:stCondLst>
                                  <p:childTnLst>
                                    <p:set>
                                      <p:cBhvr>
                                        <p:cTn id="24" dur="1" fill="hold">
                                          <p:stCondLst>
                                            <p:cond delay="0"/>
                                          </p:stCondLst>
                                        </p:cTn>
                                        <p:tgtEl>
                                          <p:spTgt spid="145">
                                            <p:txEl>
                                              <p:pRg st="0" end="0"/>
                                            </p:txEl>
                                          </p:spTgt>
                                        </p:tgtEl>
                                        <p:attrNameLst>
                                          <p:attrName>style.visibility</p:attrName>
                                        </p:attrNameLst>
                                      </p:cBhvr>
                                      <p:to>
                                        <p:strVal val="visible"/>
                                      </p:to>
                                    </p:set>
                                    <p:animEffect transition="in" filter="fade">
                                      <p:cBhvr>
                                        <p:cTn id="25" dur="500"/>
                                        <p:tgtEl>
                                          <p:spTgt spid="145">
                                            <p:txEl>
                                              <p:pRg st="0" end="0"/>
                                            </p:txEl>
                                          </p:spTgt>
                                        </p:tgtEl>
                                      </p:cBhvr>
                                    </p:animEffect>
                                    <p:anim calcmode="lin" valueType="num">
                                      <p:cBhvr>
                                        <p:cTn id="26" dur="500" fill="hold"/>
                                        <p:tgtEl>
                                          <p:spTgt spid="145">
                                            <p:txEl>
                                              <p:pRg st="0" end="0"/>
                                            </p:txEl>
                                          </p:spTgt>
                                        </p:tgtEl>
                                        <p:attrNameLst>
                                          <p:attrName>ppt_x</p:attrName>
                                        </p:attrNameLst>
                                      </p:cBhvr>
                                      <p:tavLst>
                                        <p:tav tm="0">
                                          <p:val>
                                            <p:strVal val="#ppt_x"/>
                                          </p:val>
                                        </p:tav>
                                        <p:tav tm="100000">
                                          <p:val>
                                            <p:strVal val="#ppt_x"/>
                                          </p:val>
                                        </p:tav>
                                      </p:tavLst>
                                    </p:anim>
                                    <p:anim calcmode="lin" valueType="num">
                                      <p:cBhvr>
                                        <p:cTn id="27" dur="500" fill="hold"/>
                                        <p:tgtEl>
                                          <p:spTgt spid="145">
                                            <p:txEl>
                                              <p:pRg st="0" end="0"/>
                                            </p:txEl>
                                          </p:spTgt>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145">
                                            <p:txEl>
                                              <p:pRg st="2" end="2"/>
                                            </p:txEl>
                                          </p:spTgt>
                                        </p:tgtEl>
                                        <p:attrNameLst>
                                          <p:attrName>style.visibility</p:attrName>
                                        </p:attrNameLst>
                                      </p:cBhvr>
                                      <p:to>
                                        <p:strVal val="visible"/>
                                      </p:to>
                                    </p:set>
                                    <p:animEffect transition="in" filter="fade">
                                      <p:cBhvr>
                                        <p:cTn id="31" dur="500"/>
                                        <p:tgtEl>
                                          <p:spTgt spid="145">
                                            <p:txEl>
                                              <p:pRg st="2" end="2"/>
                                            </p:txEl>
                                          </p:spTgt>
                                        </p:tgtEl>
                                      </p:cBhvr>
                                    </p:animEffect>
                                    <p:anim calcmode="lin" valueType="num">
                                      <p:cBhvr>
                                        <p:cTn id="32" dur="500" fill="hold"/>
                                        <p:tgtEl>
                                          <p:spTgt spid="145">
                                            <p:txEl>
                                              <p:pRg st="2" end="2"/>
                                            </p:txEl>
                                          </p:spTgt>
                                        </p:tgtEl>
                                        <p:attrNameLst>
                                          <p:attrName>ppt_x</p:attrName>
                                        </p:attrNameLst>
                                      </p:cBhvr>
                                      <p:tavLst>
                                        <p:tav tm="0">
                                          <p:val>
                                            <p:strVal val="#ppt_x"/>
                                          </p:val>
                                        </p:tav>
                                        <p:tav tm="100000">
                                          <p:val>
                                            <p:strVal val="#ppt_x"/>
                                          </p:val>
                                        </p:tav>
                                      </p:tavLst>
                                    </p:anim>
                                    <p:anim calcmode="lin" valueType="num">
                                      <p:cBhvr>
                                        <p:cTn id="33" dur="500" fill="hold"/>
                                        <p:tgtEl>
                                          <p:spTgt spid="145">
                                            <p:txEl>
                                              <p:pRg st="2" end="2"/>
                                            </p:txEl>
                                          </p:spTgt>
                                        </p:tgtEl>
                                        <p:attrNameLst>
                                          <p:attrName>ppt_y</p:attrName>
                                        </p:attrNameLst>
                                      </p:cBhvr>
                                      <p:tavLst>
                                        <p:tav tm="0">
                                          <p:val>
                                            <p:strVal val="#ppt_y+.1"/>
                                          </p:val>
                                        </p:tav>
                                        <p:tav tm="100000">
                                          <p:val>
                                            <p:strVal val="#ppt_y"/>
                                          </p:val>
                                        </p:tav>
                                      </p:tavLst>
                                    </p:anim>
                                  </p:childTnLst>
                                </p:cTn>
                              </p:par>
                            </p:childTnLst>
                          </p:cTn>
                        </p:par>
                        <p:par>
                          <p:cTn id="34" fill="hold">
                            <p:stCondLst>
                              <p:cond delay="1500"/>
                            </p:stCondLst>
                            <p:childTnLst>
                              <p:par>
                                <p:cTn id="35" presetID="42" presetClass="entr" presetSubtype="0" fill="hold" grpId="0" nodeType="afterEffect">
                                  <p:stCondLst>
                                    <p:cond delay="0"/>
                                  </p:stCondLst>
                                  <p:childTnLst>
                                    <p:set>
                                      <p:cBhvr>
                                        <p:cTn id="36" dur="1" fill="hold">
                                          <p:stCondLst>
                                            <p:cond delay="0"/>
                                          </p:stCondLst>
                                        </p:cTn>
                                        <p:tgtEl>
                                          <p:spTgt spid="145">
                                            <p:txEl>
                                              <p:pRg st="4" end="4"/>
                                            </p:txEl>
                                          </p:spTgt>
                                        </p:tgtEl>
                                        <p:attrNameLst>
                                          <p:attrName>style.visibility</p:attrName>
                                        </p:attrNameLst>
                                      </p:cBhvr>
                                      <p:to>
                                        <p:strVal val="visible"/>
                                      </p:to>
                                    </p:set>
                                    <p:animEffect transition="in" filter="fade">
                                      <p:cBhvr>
                                        <p:cTn id="37" dur="500"/>
                                        <p:tgtEl>
                                          <p:spTgt spid="145">
                                            <p:txEl>
                                              <p:pRg st="4" end="4"/>
                                            </p:txEl>
                                          </p:spTgt>
                                        </p:tgtEl>
                                      </p:cBhvr>
                                    </p:animEffect>
                                    <p:anim calcmode="lin" valueType="num">
                                      <p:cBhvr>
                                        <p:cTn id="38" dur="500" fill="hold"/>
                                        <p:tgtEl>
                                          <p:spTgt spid="145">
                                            <p:txEl>
                                              <p:pRg st="4" end="4"/>
                                            </p:txEl>
                                          </p:spTgt>
                                        </p:tgtEl>
                                        <p:attrNameLst>
                                          <p:attrName>ppt_x</p:attrName>
                                        </p:attrNameLst>
                                      </p:cBhvr>
                                      <p:tavLst>
                                        <p:tav tm="0">
                                          <p:val>
                                            <p:strVal val="#ppt_x"/>
                                          </p:val>
                                        </p:tav>
                                        <p:tav tm="100000">
                                          <p:val>
                                            <p:strVal val="#ppt_x"/>
                                          </p:val>
                                        </p:tav>
                                      </p:tavLst>
                                    </p:anim>
                                    <p:anim calcmode="lin" valueType="num">
                                      <p:cBhvr>
                                        <p:cTn id="39" dur="500" fill="hold"/>
                                        <p:tgtEl>
                                          <p:spTgt spid="145">
                                            <p:txEl>
                                              <p:pRg st="4" end="4"/>
                                            </p:txEl>
                                          </p:spTgt>
                                        </p:tgtEl>
                                        <p:attrNameLst>
                                          <p:attrName>ppt_y</p:attrName>
                                        </p:attrNameLst>
                                      </p:cBhvr>
                                      <p:tavLst>
                                        <p:tav tm="0">
                                          <p:val>
                                            <p:strVal val="#ppt_y+.1"/>
                                          </p:val>
                                        </p:tav>
                                        <p:tav tm="100000">
                                          <p:val>
                                            <p:strVal val="#ppt_y"/>
                                          </p:val>
                                        </p:tav>
                                      </p:tavLst>
                                    </p:anim>
                                  </p:childTnLst>
                                </p:cTn>
                              </p:par>
                            </p:childTnLst>
                          </p:cTn>
                        </p:par>
                        <p:par>
                          <p:cTn id="40" fill="hold">
                            <p:stCondLst>
                              <p:cond delay="2000"/>
                            </p:stCondLst>
                            <p:childTnLst>
                              <p:par>
                                <p:cTn id="41" presetID="42" presetClass="entr" presetSubtype="0" fill="hold" grpId="0" nodeType="afterEffect">
                                  <p:stCondLst>
                                    <p:cond delay="0"/>
                                  </p:stCondLst>
                                  <p:childTnLst>
                                    <p:set>
                                      <p:cBhvr>
                                        <p:cTn id="42" dur="1" fill="hold">
                                          <p:stCondLst>
                                            <p:cond delay="0"/>
                                          </p:stCondLst>
                                        </p:cTn>
                                        <p:tgtEl>
                                          <p:spTgt spid="145">
                                            <p:txEl>
                                              <p:pRg st="6" end="6"/>
                                            </p:txEl>
                                          </p:spTgt>
                                        </p:tgtEl>
                                        <p:attrNameLst>
                                          <p:attrName>style.visibility</p:attrName>
                                        </p:attrNameLst>
                                      </p:cBhvr>
                                      <p:to>
                                        <p:strVal val="visible"/>
                                      </p:to>
                                    </p:set>
                                    <p:animEffect transition="in" filter="fade">
                                      <p:cBhvr>
                                        <p:cTn id="43" dur="500"/>
                                        <p:tgtEl>
                                          <p:spTgt spid="145">
                                            <p:txEl>
                                              <p:pRg st="6" end="6"/>
                                            </p:txEl>
                                          </p:spTgt>
                                        </p:tgtEl>
                                      </p:cBhvr>
                                    </p:animEffect>
                                    <p:anim calcmode="lin" valueType="num">
                                      <p:cBhvr>
                                        <p:cTn id="44" dur="500" fill="hold"/>
                                        <p:tgtEl>
                                          <p:spTgt spid="145">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145">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2500"/>
                            </p:stCondLst>
                            <p:childTnLst>
                              <p:par>
                                <p:cTn id="47" presetID="42" presetClass="entr" presetSubtype="0" fill="hold" grpId="0" nodeType="afterEffect">
                                  <p:stCondLst>
                                    <p:cond delay="0"/>
                                  </p:stCondLst>
                                  <p:childTnLst>
                                    <p:set>
                                      <p:cBhvr>
                                        <p:cTn id="48" dur="1" fill="hold">
                                          <p:stCondLst>
                                            <p:cond delay="0"/>
                                          </p:stCondLst>
                                        </p:cTn>
                                        <p:tgtEl>
                                          <p:spTgt spid="145">
                                            <p:txEl>
                                              <p:pRg st="8" end="8"/>
                                            </p:txEl>
                                          </p:spTgt>
                                        </p:tgtEl>
                                        <p:attrNameLst>
                                          <p:attrName>style.visibility</p:attrName>
                                        </p:attrNameLst>
                                      </p:cBhvr>
                                      <p:to>
                                        <p:strVal val="visible"/>
                                      </p:to>
                                    </p:set>
                                    <p:animEffect transition="in" filter="fade">
                                      <p:cBhvr>
                                        <p:cTn id="49" dur="500"/>
                                        <p:tgtEl>
                                          <p:spTgt spid="145">
                                            <p:txEl>
                                              <p:pRg st="8" end="8"/>
                                            </p:txEl>
                                          </p:spTgt>
                                        </p:tgtEl>
                                      </p:cBhvr>
                                    </p:animEffect>
                                    <p:anim calcmode="lin" valueType="num">
                                      <p:cBhvr>
                                        <p:cTn id="50" dur="500" fill="hold"/>
                                        <p:tgtEl>
                                          <p:spTgt spid="145">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145">
                                            <p:txEl>
                                              <p:pRg st="8" end="8"/>
                                            </p:txEl>
                                          </p:spTgt>
                                        </p:tgtEl>
                                        <p:attrNameLst>
                                          <p:attrName>ppt_y</p:attrName>
                                        </p:attrNameLst>
                                      </p:cBhvr>
                                      <p:tavLst>
                                        <p:tav tm="0">
                                          <p:val>
                                            <p:strVal val="#ppt_y+.1"/>
                                          </p:val>
                                        </p:tav>
                                        <p:tav tm="100000">
                                          <p:val>
                                            <p:strVal val="#ppt_y"/>
                                          </p:val>
                                        </p:tav>
                                      </p:tavLst>
                                    </p:anim>
                                  </p:childTnLst>
                                </p:cTn>
                              </p:par>
                            </p:childTnLst>
                          </p:cTn>
                        </p:par>
                        <p:par>
                          <p:cTn id="52" fill="hold">
                            <p:stCondLst>
                              <p:cond delay="3000"/>
                            </p:stCondLst>
                            <p:childTnLst>
                              <p:par>
                                <p:cTn id="53" presetID="42" presetClass="entr" presetSubtype="0" fill="hold" grpId="0" nodeType="afterEffect">
                                  <p:stCondLst>
                                    <p:cond delay="0"/>
                                  </p:stCondLst>
                                  <p:childTnLst>
                                    <p:set>
                                      <p:cBhvr>
                                        <p:cTn id="54" dur="1" fill="hold">
                                          <p:stCondLst>
                                            <p:cond delay="0"/>
                                          </p:stCondLst>
                                        </p:cTn>
                                        <p:tgtEl>
                                          <p:spTgt spid="145">
                                            <p:txEl>
                                              <p:pRg st="10" end="10"/>
                                            </p:txEl>
                                          </p:spTgt>
                                        </p:tgtEl>
                                        <p:attrNameLst>
                                          <p:attrName>style.visibility</p:attrName>
                                        </p:attrNameLst>
                                      </p:cBhvr>
                                      <p:to>
                                        <p:strVal val="visible"/>
                                      </p:to>
                                    </p:set>
                                    <p:animEffect transition="in" filter="fade">
                                      <p:cBhvr>
                                        <p:cTn id="55" dur="500"/>
                                        <p:tgtEl>
                                          <p:spTgt spid="145">
                                            <p:txEl>
                                              <p:pRg st="10" end="10"/>
                                            </p:txEl>
                                          </p:spTgt>
                                        </p:tgtEl>
                                      </p:cBhvr>
                                    </p:animEffect>
                                    <p:anim calcmode="lin" valueType="num">
                                      <p:cBhvr>
                                        <p:cTn id="56" dur="500" fill="hold"/>
                                        <p:tgtEl>
                                          <p:spTgt spid="145">
                                            <p:txEl>
                                              <p:pRg st="10" end="10"/>
                                            </p:txEl>
                                          </p:spTgt>
                                        </p:tgtEl>
                                        <p:attrNameLst>
                                          <p:attrName>ppt_x</p:attrName>
                                        </p:attrNameLst>
                                      </p:cBhvr>
                                      <p:tavLst>
                                        <p:tav tm="0">
                                          <p:val>
                                            <p:strVal val="#ppt_x"/>
                                          </p:val>
                                        </p:tav>
                                        <p:tav tm="100000">
                                          <p:val>
                                            <p:strVal val="#ppt_x"/>
                                          </p:val>
                                        </p:tav>
                                      </p:tavLst>
                                    </p:anim>
                                    <p:anim calcmode="lin" valueType="num">
                                      <p:cBhvr>
                                        <p:cTn id="57" dur="500" fill="hold"/>
                                        <p:tgtEl>
                                          <p:spTgt spid="14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uiExpand="1" build="p" animBg="1"/>
      <p:bldP spid="4" grpId="0" animBg="1"/>
      <p:bldP spid="2" grpId="0"/>
    </p:bldLst>
  </p:timing>
</p:sld>
</file>

<file path=ppt/theme/theme1.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2669</TotalTime>
  <Words>2651</Words>
  <Application>Microsoft Macintosh PowerPoint</Application>
  <PresentationFormat>自定义</PresentationFormat>
  <Paragraphs>184</Paragraphs>
  <Slides>16</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Arial</vt:lpstr>
      <vt:lpstr>Helvetica Light</vt:lpstr>
      <vt:lpstr>Helvetica Neue</vt:lpstr>
      <vt:lpstr>Wingdings</vt:lpstr>
      <vt:lpstr>Gradient</vt:lpstr>
      <vt:lpstr>熟悉又陌生的HTTPS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Microsoft Office 用户</cp:lastModifiedBy>
  <cp:revision>42</cp:revision>
  <dcterms:modified xsi:type="dcterms:W3CDTF">2016-12-03T08:42:38Z</dcterms:modified>
</cp:coreProperties>
</file>