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467fb30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67fb30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 CPC+ Fact Sheet, 2017, pg. 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4b3471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b3471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ACHI Patient-centered Medical Homes, 2015, pg. 2</a:t>
            </a:r>
            <a:endParaRPr sz="1200"/>
          </a:p>
          <a:p>
            <a:pPr indent="0" lvl="0" marL="0" rtl="0" algn="l">
              <a:spcBef>
                <a:spcPts val="0"/>
              </a:spcBef>
              <a:spcAft>
                <a:spcPts val="0"/>
              </a:spcAft>
              <a:buNone/>
            </a:pPr>
            <a:r>
              <a:t/>
            </a:r>
            <a:endParaRPr b="1"/>
          </a:p>
          <a:p>
            <a:pPr indent="0" lvl="0" marL="0" rtl="0" algn="l">
              <a:spcBef>
                <a:spcPts val="0"/>
              </a:spcBef>
              <a:spcAft>
                <a:spcPts val="0"/>
              </a:spcAft>
              <a:buNone/>
            </a:pPr>
            <a:r>
              <a:rPr b="1" lang="en"/>
              <a:t>*Earning shared savings eligibility</a:t>
            </a:r>
            <a:r>
              <a:rPr lang="en"/>
              <a:t>: Eligibility requires a minimum of 5,000 Medicaid patients who have been attributed for at least six months. Since few individual practices have sufficient numbers of patients to reach this threshold, Arkansas Medicaid allows two practices or multiple providers with the same tax identification number to pool their patients to achieve the 5,000 patient minimum as long as the pooled practices are accountable for their combined quality metrics and attributes of a medical home. In 2015, a statewide default pool will provide another means of practice entry into shared savings.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467fb30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67fb30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a:solidFill>
                  <a:schemeClr val="dk1"/>
                </a:solidFill>
              </a:rPr>
              <a:t>Ridpath, Larson, and Greene, Can Integrating Health Literacy into the Patient-centered Medical Home Help us Weather the Perfect Storm?, 2012, pg. 2 - 3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467fb301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67fb301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E2328"/>
                </a:solidFill>
                <a:highlight>
                  <a:srgbClr val="FFFFFF"/>
                </a:highlight>
              </a:rPr>
              <a:t>Ajzen, I. (1991). The theory of planned behavior. </a:t>
            </a:r>
            <a:r>
              <a:rPr i="1" lang="en" sz="1150">
                <a:solidFill>
                  <a:srgbClr val="1E2328"/>
                </a:solidFill>
                <a:highlight>
                  <a:srgbClr val="FFFFFF"/>
                </a:highlight>
              </a:rPr>
              <a:t>Organizational Behavior and Human Decision Processes,</a:t>
            </a:r>
            <a:r>
              <a:rPr lang="en" sz="1150">
                <a:solidFill>
                  <a:srgbClr val="1E2328"/>
                </a:solidFill>
                <a:highlight>
                  <a:srgbClr val="FFFFFF"/>
                </a:highlight>
              </a:rPr>
              <a:t> 50, p. 179-211.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467fb301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67fb301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Institute for Healthcare Improvement (IHI), 2018, http://www.ihi.org/Engage/Initiatives/TripleAim/Pages/default.aspx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467fb30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467fb30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Alison’s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467fb30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467fb30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467fb301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67fb301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created by CHL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467fb301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67fb301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04040"/>
                </a:solidFill>
              </a:rPr>
              <a:t>We have field tested:</a:t>
            </a:r>
            <a:endParaRPr sz="1200">
              <a:solidFill>
                <a:srgbClr val="404040"/>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a:t>
            </a:r>
            <a:r>
              <a:rPr lang="en" sz="1200">
                <a:solidFill>
                  <a:srgbClr val="404040"/>
                </a:solidFill>
              </a:rPr>
              <a:t>Decision aid tool for chest pain</a:t>
            </a:r>
            <a:endParaRPr sz="1200">
              <a:solidFill>
                <a:srgbClr val="404040"/>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a:t>
            </a:r>
            <a:r>
              <a:rPr lang="en" sz="1200">
                <a:solidFill>
                  <a:srgbClr val="404040"/>
                </a:solidFill>
              </a:rPr>
              <a:t>Plain language informed consent form</a:t>
            </a:r>
            <a:endParaRPr sz="1200">
              <a:solidFill>
                <a:srgbClr val="404040"/>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a:t>
            </a:r>
            <a:r>
              <a:rPr lang="en" sz="1200">
                <a:solidFill>
                  <a:srgbClr val="404040"/>
                </a:solidFill>
              </a:rPr>
              <a:t>Handbooks: How to find out about your health, How to talk to your doctor, How to talk to your child’s doctor</a:t>
            </a:r>
            <a:endParaRPr sz="1200">
              <a:solidFill>
                <a:srgbClr val="404040"/>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rgbClr val="404040"/>
                </a:solidFill>
                <a:latin typeface="Times New Roman"/>
                <a:ea typeface="Times New Roman"/>
                <a:cs typeface="Times New Roman"/>
                <a:sym typeface="Times New Roman"/>
              </a:rPr>
              <a:t>·         </a:t>
            </a:r>
            <a:r>
              <a:rPr lang="en" sz="1200">
                <a:solidFill>
                  <a:srgbClr val="404040"/>
                </a:solidFill>
              </a:rPr>
              <a:t>Patient ed materials for: Falls, How to deal with pain after surgery, cancer chemo regimens</a:t>
            </a:r>
            <a:endParaRPr sz="1200">
              <a:solidFill>
                <a:srgbClr val="404040"/>
              </a:solidFill>
            </a:endParaRPr>
          </a:p>
          <a:p>
            <a:pPr indent="0" lvl="0" marL="0" rtl="0" algn="l">
              <a:spcBef>
                <a:spcPts val="0"/>
              </a:spcBef>
              <a:spcAft>
                <a:spcPts val="0"/>
              </a:spcAft>
              <a:buNone/>
            </a:pPr>
            <a:r>
              <a:t/>
            </a:r>
            <a:endParaRPr sz="750" u="sng"/>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467fb301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467fb301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467fb30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67fb30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Source: Berkman, Davis, and McCormack. </a:t>
            </a:r>
            <a:r>
              <a:rPr i="1" lang="en" sz="1200">
                <a:solidFill>
                  <a:schemeClr val="dk1"/>
                </a:solidFill>
              </a:rPr>
              <a:t>Health literacy: What is it?</a:t>
            </a:r>
            <a:r>
              <a:rPr lang="en" sz="1200">
                <a:solidFill>
                  <a:schemeClr val="dk1"/>
                </a:solidFill>
              </a:rPr>
              <a:t> J Health Comm. 2010; 15:9–19.</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467fb301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467fb301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CDC. (2017). </a:t>
            </a:r>
            <a:r>
              <a:rPr lang="en">
                <a:solidFill>
                  <a:schemeClr val="dk1"/>
                </a:solidFill>
              </a:rPr>
              <a:t>Attributes of a Health Literate Organization. https://www.cdc.gov/healthliteracy/planact/steps/index.html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Consulting: Making your organization work. </a:t>
            </a:r>
            <a:endParaRPr/>
          </a:p>
          <a:p>
            <a:pPr indent="0" lvl="0" marL="0" rtl="0" algn="l">
              <a:spcBef>
                <a:spcPts val="0"/>
              </a:spcBef>
              <a:spcAft>
                <a:spcPts val="0"/>
              </a:spcAft>
              <a:buNone/>
            </a:pPr>
            <a:r>
              <a:rPr lang="en"/>
              <a:t>AHRQ - 2 PCMH focal points: 1) self-management, 2) treatment adherence.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467fb301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67fb30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Ridpath, Larson, and Greene, Can Integrating Health Literacy into the Patient-centered Medical Home Help us Weather the Perfect Storm?, 2012, pg. 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467fb301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67fb301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PCMH support screener package, 2017, pg. 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467fb30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67fb30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PCMH support screener package, 2017, pg. 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467fb301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67fb301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The citation for this survey is: National Center for Education Statistics. </a:t>
            </a:r>
            <a:r>
              <a:rPr i="1" lang="en" sz="1200">
                <a:solidFill>
                  <a:schemeClr val="dk1"/>
                </a:solidFill>
                <a:highlight>
                  <a:schemeClr val="lt1"/>
                </a:highlight>
              </a:rPr>
              <a:t>The health literacy of America's adults: Results from the 2003 National Assessment of Adult Literacy.</a:t>
            </a:r>
            <a:r>
              <a:rPr lang="en" sz="1200">
                <a:solidFill>
                  <a:schemeClr val="dk1"/>
                </a:solidFill>
                <a:highlight>
                  <a:schemeClr val="lt1"/>
                </a:highlight>
              </a:rPr>
              <a:t> Washington, DC: U.S. Department of Education; 2006.</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304800" lvl="0" marL="457200" rtl="0" algn="l">
              <a:lnSpc>
                <a:spcPct val="115000"/>
              </a:lnSpc>
              <a:spcBef>
                <a:spcPts val="0"/>
              </a:spcBef>
              <a:spcAft>
                <a:spcPts val="0"/>
              </a:spcAft>
              <a:buClr>
                <a:srgbClr val="000000"/>
              </a:buClr>
              <a:buSzPts val="1200"/>
              <a:buChar char="●"/>
            </a:pPr>
            <a:r>
              <a:rPr lang="en" sz="1200"/>
              <a:t>locating easily identifiable information in short, commonplace prose texts</a:t>
            </a:r>
            <a:endParaRPr sz="1200"/>
          </a:p>
          <a:p>
            <a:pPr indent="-304800" lvl="0" marL="457200" rtl="0" algn="l">
              <a:lnSpc>
                <a:spcPct val="115000"/>
              </a:lnSpc>
              <a:spcBef>
                <a:spcPts val="0"/>
              </a:spcBef>
              <a:spcAft>
                <a:spcPts val="0"/>
              </a:spcAft>
              <a:buClr>
                <a:srgbClr val="000000"/>
              </a:buClr>
              <a:buSzPts val="1200"/>
              <a:buChar char="●"/>
            </a:pPr>
            <a:r>
              <a:rPr lang="en" sz="1200"/>
              <a:t>locating easily identifiable information and following written instructions in simple documents (e.g., charts or forms)</a:t>
            </a:r>
            <a:endParaRPr sz="1200"/>
          </a:p>
          <a:p>
            <a:pPr indent="-304800" lvl="0" marL="457200" rtl="0" algn="l">
              <a:lnSpc>
                <a:spcPct val="115000"/>
              </a:lnSpc>
              <a:spcBef>
                <a:spcPts val="0"/>
              </a:spcBef>
              <a:spcAft>
                <a:spcPts val="0"/>
              </a:spcAft>
              <a:buClr>
                <a:srgbClr val="000000"/>
              </a:buClr>
              <a:buSzPts val="1200"/>
              <a:buChar char="●"/>
            </a:pPr>
            <a:r>
              <a:rPr lang="en" sz="1200"/>
              <a:t>locating numbers and using them to perform simple quantitative operations (primarily addition) when the mathematical information is very concrete and familiar</a:t>
            </a:r>
            <a:endParaRPr sz="1200">
              <a:highlight>
                <a:srgbClr val="FFFFFF"/>
              </a:highlight>
            </a:endParaRPr>
          </a:p>
          <a:p>
            <a:pPr indent="0" lvl="0" marL="0" rtl="0" algn="l">
              <a:spcBef>
                <a:spcPts val="1600"/>
              </a:spcBef>
              <a:spcAft>
                <a:spcPts val="0"/>
              </a:spcAft>
              <a:buNone/>
            </a:pPr>
            <a:r>
              <a:t/>
            </a:r>
            <a:endParaRPr sz="1200">
              <a:highlight>
                <a:srgbClr val="FFFFFF"/>
              </a:highlight>
            </a:endParaRPr>
          </a:p>
          <a:p>
            <a:pPr indent="0" lvl="0" marL="0" rtl="0" algn="l">
              <a:spcBef>
                <a:spcPts val="0"/>
              </a:spcBef>
              <a:spcAft>
                <a:spcPts val="0"/>
              </a:spcAft>
              <a:buNone/>
            </a:pPr>
            <a:r>
              <a:rPr lang="en" sz="1200">
                <a:highlight>
                  <a:srgbClr val="FFFFFF"/>
                </a:highlight>
              </a:rPr>
              <a:t>Below Basic indicates no more than the most simple and concrete literacy skills.</a:t>
            </a:r>
            <a:r>
              <a:rPr lang="en">
                <a:highlight>
                  <a:srgbClr val="FFFFFF"/>
                </a:highlight>
                <a:latin typeface="Calibri"/>
                <a:ea typeface="Calibri"/>
                <a:cs typeface="Calibri"/>
                <a:sym typeface="Calibri"/>
              </a:rPr>
              <a:t> </a:t>
            </a:r>
            <a:r>
              <a:rPr lang="en" sz="1200">
                <a:highlight>
                  <a:srgbClr val="FFFFFF"/>
                </a:highlight>
              </a:rPr>
              <a:t>Adults at the Below Basic level range from being nonliterate in English to having the abilities listed (in slide)</a:t>
            </a:r>
            <a:endParaRPr sz="1200">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467fb30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67fb30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Source: </a:t>
            </a:r>
            <a:r>
              <a:rPr lang="en">
                <a:solidFill>
                  <a:schemeClr val="dk1"/>
                </a:solidFill>
              </a:rPr>
              <a:t>PCMH support screener package, 2017, pg. 2</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467fb30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67fb30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PCMH Program Policy Addendum, 2018, pg 13.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4f233c4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f233c4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Source: </a:t>
            </a:r>
            <a:r>
              <a:rPr lang="en">
                <a:solidFill>
                  <a:schemeClr val="dk1"/>
                </a:solidFill>
              </a:rPr>
              <a:t>Ridpath, Larson, and Greene, Can Integrating Health Literacy into the Patient-centered Medical Home Help us Weather the Perfect Storm?, 2012, pg. 3</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3.jpg"/><Relationship Id="rId4" Type="http://schemas.openxmlformats.org/officeDocument/2006/relationships/image" Target="../media/image29.jpg"/><Relationship Id="rId5" Type="http://schemas.openxmlformats.org/officeDocument/2006/relationships/image" Target="../media/image35.jpg"/><Relationship Id="rId6" Type="http://schemas.openxmlformats.org/officeDocument/2006/relationships/image" Target="../media/image37.png"/><Relationship Id="rId7"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7.png"/><Relationship Id="rId5" Type="http://schemas.openxmlformats.org/officeDocument/2006/relationships/image" Target="../media/image4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4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7.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cxnSp>
        <p:nvCxnSpPr>
          <p:cNvPr id="54" name="Google Shape;54;p13"/>
          <p:cNvCxnSpPr/>
          <p:nvPr/>
        </p:nvCxnSpPr>
        <p:spPr>
          <a:xfrm>
            <a:off x="-20825" y="40825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55" name="Google Shape;55;p13"/>
          <p:cNvPicPr preferRelativeResize="0"/>
          <p:nvPr/>
        </p:nvPicPr>
        <p:blipFill>
          <a:blip r:embed="rId3">
            <a:alphaModFix/>
          </a:blip>
          <a:stretch>
            <a:fillRect/>
          </a:stretch>
        </p:blipFill>
        <p:spPr>
          <a:xfrm>
            <a:off x="1843075" y="851600"/>
            <a:ext cx="5457825" cy="245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idx="1" type="subTitle"/>
          </p:nvPr>
        </p:nvSpPr>
        <p:spPr>
          <a:xfrm>
            <a:off x="498550" y="205575"/>
            <a:ext cx="5601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617A"/>
                </a:solidFill>
                <a:latin typeface="Roboto"/>
                <a:ea typeface="Roboto"/>
                <a:cs typeface="Roboto"/>
                <a:sym typeface="Roboto"/>
              </a:rPr>
              <a:t>PCMH Metrics</a:t>
            </a:r>
            <a:endParaRPr>
              <a:solidFill>
                <a:srgbClr val="3A617A"/>
              </a:solidFill>
              <a:latin typeface="Roboto"/>
              <a:ea typeface="Roboto"/>
              <a:cs typeface="Roboto"/>
              <a:sym typeface="Roboto"/>
            </a:endParaRPr>
          </a:p>
        </p:txBody>
      </p:sp>
      <p:pic>
        <p:nvPicPr>
          <p:cNvPr id="166" name="Google Shape;166;p22"/>
          <p:cNvPicPr preferRelativeResize="0"/>
          <p:nvPr/>
        </p:nvPicPr>
        <p:blipFill>
          <a:blip r:embed="rId3">
            <a:alphaModFix/>
          </a:blip>
          <a:stretch>
            <a:fillRect/>
          </a:stretch>
        </p:blipFill>
        <p:spPr>
          <a:xfrm>
            <a:off x="152425" y="1442450"/>
            <a:ext cx="8839198" cy="1856048"/>
          </a:xfrm>
          <a:prstGeom prst="rect">
            <a:avLst/>
          </a:prstGeom>
          <a:noFill/>
          <a:ln>
            <a:noFill/>
          </a:ln>
        </p:spPr>
      </p:pic>
      <p:cxnSp>
        <p:nvCxnSpPr>
          <p:cNvPr id="167" name="Google Shape;167;p22"/>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68" name="Google Shape;168;p22"/>
          <p:cNvPicPr preferRelativeResize="0"/>
          <p:nvPr/>
        </p:nvPicPr>
        <p:blipFill>
          <a:blip r:embed="rId4">
            <a:alphaModFix/>
          </a:blip>
          <a:stretch>
            <a:fillRect/>
          </a:stretch>
        </p:blipFill>
        <p:spPr>
          <a:xfrm>
            <a:off x="7699150" y="4458625"/>
            <a:ext cx="1253374" cy="564350"/>
          </a:xfrm>
          <a:prstGeom prst="rect">
            <a:avLst/>
          </a:prstGeom>
          <a:noFill/>
          <a:ln>
            <a:noFill/>
          </a:ln>
        </p:spPr>
      </p:pic>
      <p:sp>
        <p:nvSpPr>
          <p:cNvPr id="169" name="Google Shape;169;p22"/>
          <p:cNvSpPr txBox="1"/>
          <p:nvPr/>
        </p:nvSpPr>
        <p:spPr>
          <a:xfrm>
            <a:off x="74800" y="4807000"/>
            <a:ext cx="6153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ACHI CPC+ Fact Sheet, 2017, pg. 1</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nvSpPr>
        <p:spPr>
          <a:xfrm>
            <a:off x="6261900" y="3659875"/>
            <a:ext cx="2501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A617A"/>
                </a:solidFill>
              </a:rPr>
              <a:t>*Earning shared savings eligibility</a:t>
            </a:r>
            <a:endParaRPr>
              <a:solidFill>
                <a:srgbClr val="3A617A"/>
              </a:solidFill>
            </a:endParaRPr>
          </a:p>
        </p:txBody>
      </p:sp>
      <p:cxnSp>
        <p:nvCxnSpPr>
          <p:cNvPr id="175" name="Google Shape;175;p23"/>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76" name="Google Shape;176;p23"/>
          <p:cNvPicPr preferRelativeResize="0"/>
          <p:nvPr/>
        </p:nvPicPr>
        <p:blipFill>
          <a:blip r:embed="rId3">
            <a:alphaModFix/>
          </a:blip>
          <a:stretch>
            <a:fillRect/>
          </a:stretch>
        </p:blipFill>
        <p:spPr>
          <a:xfrm>
            <a:off x="7699150" y="4458625"/>
            <a:ext cx="1253374" cy="564350"/>
          </a:xfrm>
          <a:prstGeom prst="rect">
            <a:avLst/>
          </a:prstGeom>
          <a:noFill/>
          <a:ln>
            <a:noFill/>
          </a:ln>
        </p:spPr>
      </p:pic>
      <p:pic>
        <p:nvPicPr>
          <p:cNvPr id="177" name="Google Shape;177;p23"/>
          <p:cNvPicPr preferRelativeResize="0"/>
          <p:nvPr/>
        </p:nvPicPr>
        <p:blipFill>
          <a:blip r:embed="rId4">
            <a:alphaModFix/>
          </a:blip>
          <a:stretch>
            <a:fillRect/>
          </a:stretch>
        </p:blipFill>
        <p:spPr>
          <a:xfrm>
            <a:off x="152400" y="454700"/>
            <a:ext cx="8839237" cy="3173050"/>
          </a:xfrm>
          <a:prstGeom prst="rect">
            <a:avLst/>
          </a:prstGeom>
          <a:noFill/>
          <a:ln>
            <a:noFill/>
          </a:ln>
        </p:spPr>
      </p:pic>
      <p:sp>
        <p:nvSpPr>
          <p:cNvPr id="178" name="Google Shape;178;p23"/>
          <p:cNvSpPr txBox="1"/>
          <p:nvPr/>
        </p:nvSpPr>
        <p:spPr>
          <a:xfrm>
            <a:off x="76200" y="4828375"/>
            <a:ext cx="6153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ACHI Patient-centered Medical Homes, 2015, pg. 2</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nvSpPr>
        <p:spPr>
          <a:xfrm>
            <a:off x="629350" y="135501"/>
            <a:ext cx="7620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A617A"/>
                </a:solidFill>
              </a:rPr>
              <a:t>Why Does It Matter?</a:t>
            </a:r>
            <a:endParaRPr sz="2800">
              <a:solidFill>
                <a:srgbClr val="3A617A"/>
              </a:solidFill>
            </a:endParaRPr>
          </a:p>
        </p:txBody>
      </p:sp>
      <p:sp>
        <p:nvSpPr>
          <p:cNvPr id="184" name="Google Shape;184;p24"/>
          <p:cNvSpPr txBox="1"/>
          <p:nvPr/>
        </p:nvSpPr>
        <p:spPr>
          <a:xfrm>
            <a:off x="685825" y="745103"/>
            <a:ext cx="7620000" cy="4236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1800">
                <a:solidFill>
                  <a:srgbClr val="3A617A"/>
                </a:solidFill>
              </a:rPr>
              <a:t>Patients with low health literacy are:</a:t>
            </a:r>
            <a:endParaRPr sz="1800">
              <a:solidFill>
                <a:srgbClr val="3A617A"/>
              </a:solidFill>
            </a:endParaRPr>
          </a:p>
        </p:txBody>
      </p:sp>
      <p:sp>
        <p:nvSpPr>
          <p:cNvPr id="185" name="Google Shape;185;p24"/>
          <p:cNvSpPr txBox="1"/>
          <p:nvPr/>
        </p:nvSpPr>
        <p:spPr>
          <a:xfrm>
            <a:off x="762025" y="1368316"/>
            <a:ext cx="7620000" cy="3566100"/>
          </a:xfrm>
          <a:prstGeom prst="rect">
            <a:avLst/>
          </a:prstGeom>
          <a:noFill/>
          <a:ln>
            <a:noFill/>
          </a:ln>
        </p:spPr>
        <p:txBody>
          <a:bodyPr anchorCtr="0" anchor="t" bIns="91425" lIns="91425" spcFirstLastPara="1" rIns="91425" wrap="square" tIns="91425">
            <a:noAutofit/>
          </a:bodyPr>
          <a:lstStyle/>
          <a:p>
            <a:pPr indent="-342900" lvl="0" marL="457200" rtl="0" algn="l">
              <a:spcBef>
                <a:spcPts val="360"/>
              </a:spcBef>
              <a:spcAft>
                <a:spcPts val="0"/>
              </a:spcAft>
              <a:buClr>
                <a:srgbClr val="000000"/>
              </a:buClr>
              <a:buSzPts val="1800"/>
              <a:buChar char="•"/>
            </a:pPr>
            <a:r>
              <a:rPr lang="en" sz="1800">
                <a:solidFill>
                  <a:srgbClr val="000000"/>
                </a:solidFill>
              </a:rPr>
              <a:t>More Likely to…</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Miss follow-up visits</a:t>
            </a:r>
            <a:endParaRPr sz="1800">
              <a:solidFill>
                <a:srgbClr val="000000"/>
              </a:solidFill>
            </a:endParaRPr>
          </a:p>
          <a:p>
            <a:pPr indent="0" lvl="0" marL="0" rtl="0" algn="l">
              <a:spcBef>
                <a:spcPts val="360"/>
              </a:spcBef>
              <a:spcAft>
                <a:spcPts val="0"/>
              </a:spcAft>
              <a:buNone/>
            </a:pPr>
            <a:r>
              <a:t/>
            </a:r>
            <a:endParaRPr sz="1800">
              <a:solidFill>
                <a:srgbClr val="000000"/>
              </a:solidFill>
            </a:endParaRPr>
          </a:p>
          <a:p>
            <a:pPr indent="-342900" lvl="0" marL="457200" rtl="0" algn="l">
              <a:spcBef>
                <a:spcPts val="360"/>
              </a:spcBef>
              <a:spcAft>
                <a:spcPts val="0"/>
              </a:spcAft>
              <a:buClr>
                <a:srgbClr val="000000"/>
              </a:buClr>
              <a:buSzPts val="1800"/>
              <a:buChar char="•"/>
            </a:pPr>
            <a:r>
              <a:rPr lang="en" sz="1800">
                <a:solidFill>
                  <a:srgbClr val="000000"/>
                </a:solidFill>
              </a:rPr>
              <a:t>Less Likely to…</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Take preventative measures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Adhere to medication regimen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Manage chronic illnesses</a:t>
            </a:r>
            <a:endParaRPr sz="1800">
              <a:solidFill>
                <a:srgbClr val="000000"/>
              </a:solidFill>
            </a:endParaRPr>
          </a:p>
          <a:p>
            <a:pPr indent="0" lvl="0" marL="0" rtl="0" algn="l">
              <a:spcBef>
                <a:spcPts val="360"/>
              </a:spcBef>
              <a:spcAft>
                <a:spcPts val="0"/>
              </a:spcAft>
              <a:buNone/>
            </a:pPr>
            <a:r>
              <a:t/>
            </a:r>
            <a:endParaRPr sz="1800">
              <a:solidFill>
                <a:srgbClr val="000000"/>
              </a:solidFill>
            </a:endParaRPr>
          </a:p>
          <a:p>
            <a:pPr indent="0" lvl="0" marL="0" rtl="0" algn="l">
              <a:spcBef>
                <a:spcPts val="360"/>
              </a:spcBef>
              <a:spcAft>
                <a:spcPts val="0"/>
              </a:spcAft>
              <a:buNone/>
            </a:pPr>
            <a:r>
              <a:t/>
            </a:r>
            <a:endParaRPr sz="1800">
              <a:solidFill>
                <a:srgbClr val="000000"/>
              </a:solidFill>
            </a:endParaRPr>
          </a:p>
        </p:txBody>
      </p:sp>
      <p:pic>
        <p:nvPicPr>
          <p:cNvPr id="186" name="Google Shape;186;p24"/>
          <p:cNvPicPr preferRelativeResize="0"/>
          <p:nvPr/>
        </p:nvPicPr>
        <p:blipFill>
          <a:blip r:embed="rId3">
            <a:alphaModFix/>
          </a:blip>
          <a:stretch>
            <a:fillRect/>
          </a:stretch>
        </p:blipFill>
        <p:spPr>
          <a:xfrm>
            <a:off x="5391625" y="848600"/>
            <a:ext cx="1055250" cy="1055250"/>
          </a:xfrm>
          <a:prstGeom prst="rect">
            <a:avLst/>
          </a:prstGeom>
          <a:noFill/>
          <a:ln>
            <a:noFill/>
          </a:ln>
        </p:spPr>
      </p:pic>
      <p:pic>
        <p:nvPicPr>
          <p:cNvPr id="187" name="Google Shape;187;p24"/>
          <p:cNvPicPr preferRelativeResize="0"/>
          <p:nvPr/>
        </p:nvPicPr>
        <p:blipFill>
          <a:blip r:embed="rId4">
            <a:alphaModFix/>
          </a:blip>
          <a:stretch>
            <a:fillRect/>
          </a:stretch>
        </p:blipFill>
        <p:spPr>
          <a:xfrm>
            <a:off x="6793525" y="848600"/>
            <a:ext cx="2076176" cy="2076176"/>
          </a:xfrm>
          <a:prstGeom prst="rect">
            <a:avLst/>
          </a:prstGeom>
          <a:noFill/>
          <a:ln>
            <a:noFill/>
          </a:ln>
        </p:spPr>
      </p:pic>
      <p:pic>
        <p:nvPicPr>
          <p:cNvPr id="188" name="Google Shape;188;p24"/>
          <p:cNvPicPr preferRelativeResize="0"/>
          <p:nvPr/>
        </p:nvPicPr>
        <p:blipFill>
          <a:blip r:embed="rId5">
            <a:alphaModFix/>
          </a:blip>
          <a:stretch>
            <a:fillRect/>
          </a:stretch>
        </p:blipFill>
        <p:spPr>
          <a:xfrm>
            <a:off x="5541000" y="2223950"/>
            <a:ext cx="2002724" cy="2002724"/>
          </a:xfrm>
          <a:prstGeom prst="rect">
            <a:avLst/>
          </a:prstGeom>
          <a:noFill/>
          <a:ln>
            <a:noFill/>
          </a:ln>
        </p:spPr>
      </p:pic>
      <p:cxnSp>
        <p:nvCxnSpPr>
          <p:cNvPr id="189" name="Google Shape;189;p24"/>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90" name="Google Shape;190;p24"/>
          <p:cNvPicPr preferRelativeResize="0"/>
          <p:nvPr/>
        </p:nvPicPr>
        <p:blipFill>
          <a:blip r:embed="rId6">
            <a:alphaModFix/>
          </a:blip>
          <a:stretch>
            <a:fillRect/>
          </a:stretch>
        </p:blipFill>
        <p:spPr>
          <a:xfrm>
            <a:off x="7699150" y="4458625"/>
            <a:ext cx="1253374" cy="564350"/>
          </a:xfrm>
          <a:prstGeom prst="rect">
            <a:avLst/>
          </a:prstGeom>
          <a:noFill/>
          <a:ln>
            <a:noFill/>
          </a:ln>
        </p:spPr>
      </p:pic>
      <p:sp>
        <p:nvSpPr>
          <p:cNvPr id="191" name="Google Shape;191;p24"/>
          <p:cNvSpPr txBox="1"/>
          <p:nvPr/>
        </p:nvSpPr>
        <p:spPr>
          <a:xfrm>
            <a:off x="84050" y="4648200"/>
            <a:ext cx="42102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Ridpath, Larson, and Greene, Can Integrating Health Literacy into the Patient-centered Medical Home Help us Weather the Perfect Storm?, 2012, pg. 2 - 3</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5"/>
          <p:cNvPicPr preferRelativeResize="0"/>
          <p:nvPr/>
        </p:nvPicPr>
        <p:blipFill>
          <a:blip r:embed="rId3">
            <a:alphaModFix/>
          </a:blip>
          <a:stretch>
            <a:fillRect/>
          </a:stretch>
        </p:blipFill>
        <p:spPr>
          <a:xfrm>
            <a:off x="898137" y="120775"/>
            <a:ext cx="7347727" cy="3861150"/>
          </a:xfrm>
          <a:prstGeom prst="rect">
            <a:avLst/>
          </a:prstGeom>
          <a:noFill/>
          <a:ln>
            <a:noFill/>
          </a:ln>
        </p:spPr>
      </p:pic>
      <p:cxnSp>
        <p:nvCxnSpPr>
          <p:cNvPr id="197" name="Google Shape;197;p25"/>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98" name="Google Shape;198;p25"/>
          <p:cNvPicPr preferRelativeResize="0"/>
          <p:nvPr/>
        </p:nvPicPr>
        <p:blipFill>
          <a:blip r:embed="rId4">
            <a:alphaModFix/>
          </a:blip>
          <a:stretch>
            <a:fillRect/>
          </a:stretch>
        </p:blipFill>
        <p:spPr>
          <a:xfrm>
            <a:off x="7699150" y="4458625"/>
            <a:ext cx="1253374" cy="564350"/>
          </a:xfrm>
          <a:prstGeom prst="rect">
            <a:avLst/>
          </a:prstGeom>
          <a:noFill/>
          <a:ln>
            <a:noFill/>
          </a:ln>
        </p:spPr>
      </p:pic>
      <p:sp>
        <p:nvSpPr>
          <p:cNvPr id="199" name="Google Shape;199;p25"/>
          <p:cNvSpPr txBox="1"/>
          <p:nvPr/>
        </p:nvSpPr>
        <p:spPr>
          <a:xfrm>
            <a:off x="96150" y="4721550"/>
            <a:ext cx="39951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1E2328"/>
                </a:solidFill>
                <a:highlight>
                  <a:schemeClr val="lt1"/>
                </a:highlight>
              </a:rPr>
              <a:t>Ajzen, I. (1991). The theory of planned behavior. </a:t>
            </a:r>
            <a:r>
              <a:rPr i="1" lang="en" sz="800">
                <a:solidFill>
                  <a:srgbClr val="1E2328"/>
                </a:solidFill>
                <a:highlight>
                  <a:schemeClr val="lt1"/>
                </a:highlight>
              </a:rPr>
              <a:t>Organizational Behavior and Human Decision Processes,</a:t>
            </a:r>
            <a:r>
              <a:rPr lang="en" sz="800">
                <a:solidFill>
                  <a:srgbClr val="1E2328"/>
                </a:solidFill>
                <a:highlight>
                  <a:schemeClr val="lt1"/>
                </a:highlight>
              </a:rPr>
              <a:t> 50, p. 179-211.</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26"/>
          <p:cNvPicPr preferRelativeResize="0"/>
          <p:nvPr/>
        </p:nvPicPr>
        <p:blipFill>
          <a:blip r:embed="rId3">
            <a:alphaModFix/>
          </a:blip>
          <a:stretch>
            <a:fillRect/>
          </a:stretch>
        </p:blipFill>
        <p:spPr>
          <a:xfrm>
            <a:off x="2495250" y="-70975"/>
            <a:ext cx="4153500" cy="4153500"/>
          </a:xfrm>
          <a:prstGeom prst="rect">
            <a:avLst/>
          </a:prstGeom>
          <a:noFill/>
          <a:ln>
            <a:noFill/>
          </a:ln>
        </p:spPr>
      </p:pic>
      <p:cxnSp>
        <p:nvCxnSpPr>
          <p:cNvPr id="205" name="Google Shape;205;p26"/>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206" name="Google Shape;206;p26"/>
          <p:cNvPicPr preferRelativeResize="0"/>
          <p:nvPr/>
        </p:nvPicPr>
        <p:blipFill>
          <a:blip r:embed="rId4">
            <a:alphaModFix/>
          </a:blip>
          <a:stretch>
            <a:fillRect/>
          </a:stretch>
        </p:blipFill>
        <p:spPr>
          <a:xfrm>
            <a:off x="7699150" y="4458625"/>
            <a:ext cx="1253374" cy="564350"/>
          </a:xfrm>
          <a:prstGeom prst="rect">
            <a:avLst/>
          </a:prstGeom>
          <a:noFill/>
          <a:ln>
            <a:noFill/>
          </a:ln>
        </p:spPr>
      </p:pic>
      <p:sp>
        <p:nvSpPr>
          <p:cNvPr id="207" name="Google Shape;207;p26"/>
          <p:cNvSpPr txBox="1"/>
          <p:nvPr/>
        </p:nvSpPr>
        <p:spPr>
          <a:xfrm>
            <a:off x="30625" y="4730800"/>
            <a:ext cx="52983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Institute for Healthcare Improvement (IHI), 2018, http://www.ihi.org/Engage/Initiatives/TripleAim/Pages/default.aspx</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2212263" y="386850"/>
            <a:ext cx="4719519" cy="5340250"/>
          </a:xfrm>
          <a:prstGeom prst="rect">
            <a:avLst/>
          </a:prstGeom>
          <a:noFill/>
          <a:ln>
            <a:noFill/>
          </a:ln>
        </p:spPr>
      </p:pic>
      <p:sp>
        <p:nvSpPr>
          <p:cNvPr id="213" name="Google Shape;213;p27"/>
          <p:cNvSpPr txBox="1"/>
          <p:nvPr/>
        </p:nvSpPr>
        <p:spPr>
          <a:xfrm>
            <a:off x="460350" y="234451"/>
            <a:ext cx="7620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A617A"/>
                </a:solidFill>
              </a:rPr>
              <a:t>Solutions</a:t>
            </a:r>
            <a:endParaRPr sz="2800">
              <a:solidFill>
                <a:srgbClr val="3A617A"/>
              </a:solidFill>
            </a:endParaRPr>
          </a:p>
        </p:txBody>
      </p:sp>
      <p:cxnSp>
        <p:nvCxnSpPr>
          <p:cNvPr id="214" name="Google Shape;214;p27"/>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215" name="Google Shape;215;p27"/>
          <p:cNvPicPr preferRelativeResize="0"/>
          <p:nvPr/>
        </p:nvPicPr>
        <p:blipFill>
          <a:blip r:embed="rId4">
            <a:alphaModFix/>
          </a:blip>
          <a:stretch>
            <a:fillRect/>
          </a:stretch>
        </p:blipFill>
        <p:spPr>
          <a:xfrm>
            <a:off x="7699150" y="4458625"/>
            <a:ext cx="1253374" cy="564350"/>
          </a:xfrm>
          <a:prstGeom prst="rect">
            <a:avLst/>
          </a:prstGeom>
          <a:noFill/>
          <a:ln>
            <a:noFill/>
          </a:ln>
        </p:spPr>
      </p:pic>
      <p:sp>
        <p:nvSpPr>
          <p:cNvPr id="216" name="Google Shape;216;p27"/>
          <p:cNvSpPr txBox="1"/>
          <p:nvPr/>
        </p:nvSpPr>
        <p:spPr>
          <a:xfrm>
            <a:off x="41300" y="4774975"/>
            <a:ext cx="6153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2"/>
                </a:solidFill>
                <a:highlight>
                  <a:srgbClr val="FFFFFF"/>
                </a:highlight>
              </a:rPr>
              <a:t>(Coleman, et al., 2011-2017)</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28"/>
          <p:cNvPicPr preferRelativeResize="0"/>
          <p:nvPr/>
        </p:nvPicPr>
        <p:blipFill>
          <a:blip r:embed="rId3">
            <a:alphaModFix/>
          </a:blip>
          <a:stretch>
            <a:fillRect/>
          </a:stretch>
        </p:blipFill>
        <p:spPr>
          <a:xfrm>
            <a:off x="580700" y="961700"/>
            <a:ext cx="5286375" cy="1562100"/>
          </a:xfrm>
          <a:prstGeom prst="rect">
            <a:avLst/>
          </a:prstGeom>
          <a:noFill/>
          <a:ln>
            <a:noFill/>
          </a:ln>
        </p:spPr>
      </p:pic>
      <p:sp>
        <p:nvSpPr>
          <p:cNvPr id="222" name="Google Shape;222;p28"/>
          <p:cNvSpPr txBox="1"/>
          <p:nvPr/>
        </p:nvSpPr>
        <p:spPr>
          <a:xfrm>
            <a:off x="3751150" y="2206425"/>
            <a:ext cx="4374600" cy="1728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Roboto"/>
              <a:buChar char="●"/>
            </a:pPr>
            <a:r>
              <a:rPr lang="en" sz="3000">
                <a:latin typeface="Roboto"/>
                <a:ea typeface="Roboto"/>
                <a:cs typeface="Roboto"/>
                <a:sym typeface="Roboto"/>
              </a:rPr>
              <a:t>Readability</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Understanding</a:t>
            </a:r>
            <a:endParaRPr sz="3000">
              <a:latin typeface="Roboto"/>
              <a:ea typeface="Roboto"/>
              <a:cs typeface="Roboto"/>
              <a:sym typeface="Roboto"/>
            </a:endParaRPr>
          </a:p>
          <a:p>
            <a:pPr indent="-419100" lvl="0" marL="457200" rtl="0" algn="l">
              <a:spcBef>
                <a:spcPts val="0"/>
              </a:spcBef>
              <a:spcAft>
                <a:spcPts val="0"/>
              </a:spcAft>
              <a:buSzPts val="3000"/>
              <a:buFont typeface="Roboto"/>
              <a:buChar char="●"/>
            </a:pPr>
            <a:r>
              <a:rPr lang="en" sz="3000">
                <a:latin typeface="Roboto"/>
                <a:ea typeface="Roboto"/>
                <a:cs typeface="Roboto"/>
                <a:sym typeface="Roboto"/>
              </a:rPr>
              <a:t>Ability to assess</a:t>
            </a:r>
            <a:endParaRPr sz="3000">
              <a:latin typeface="Roboto"/>
              <a:ea typeface="Roboto"/>
              <a:cs typeface="Roboto"/>
              <a:sym typeface="Roboto"/>
            </a:endParaRPr>
          </a:p>
        </p:txBody>
      </p:sp>
      <p:cxnSp>
        <p:nvCxnSpPr>
          <p:cNvPr id="223" name="Google Shape;223;p28"/>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224" name="Google Shape;224;p28"/>
          <p:cNvPicPr preferRelativeResize="0"/>
          <p:nvPr/>
        </p:nvPicPr>
        <p:blipFill>
          <a:blip r:embed="rId4">
            <a:alphaModFix/>
          </a:blip>
          <a:stretch>
            <a:fillRect/>
          </a:stretch>
        </p:blipFill>
        <p:spPr>
          <a:xfrm>
            <a:off x="7699150" y="4458625"/>
            <a:ext cx="1253374" cy="564350"/>
          </a:xfrm>
          <a:prstGeom prst="rect">
            <a:avLst/>
          </a:prstGeom>
          <a:noFill/>
          <a:ln>
            <a:noFill/>
          </a:ln>
        </p:spPr>
      </p:pic>
      <p:sp>
        <p:nvSpPr>
          <p:cNvPr id="225" name="Google Shape;225;p28"/>
          <p:cNvSpPr txBox="1"/>
          <p:nvPr/>
        </p:nvSpPr>
        <p:spPr>
          <a:xfrm>
            <a:off x="580700" y="116125"/>
            <a:ext cx="64410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A617A"/>
                </a:solidFill>
                <a:latin typeface="Roboto"/>
                <a:ea typeface="Roboto"/>
                <a:cs typeface="Roboto"/>
                <a:sym typeface="Roboto"/>
              </a:rPr>
              <a:t>Plain Language Editing</a:t>
            </a:r>
            <a:endParaRPr sz="2800">
              <a:solidFill>
                <a:srgbClr val="3A617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idx="1" type="subTitle"/>
          </p:nvPr>
        </p:nvSpPr>
        <p:spPr>
          <a:xfrm>
            <a:off x="452950" y="129225"/>
            <a:ext cx="3913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617A"/>
                </a:solidFill>
                <a:latin typeface="Roboto"/>
                <a:ea typeface="Roboto"/>
                <a:cs typeface="Roboto"/>
                <a:sym typeface="Roboto"/>
              </a:rPr>
              <a:t>Materials Development</a:t>
            </a:r>
            <a:endParaRPr>
              <a:solidFill>
                <a:srgbClr val="3A617A"/>
              </a:solidFill>
              <a:latin typeface="Roboto"/>
              <a:ea typeface="Roboto"/>
              <a:cs typeface="Roboto"/>
              <a:sym typeface="Roboto"/>
            </a:endParaRPr>
          </a:p>
        </p:txBody>
      </p:sp>
      <p:pic>
        <p:nvPicPr>
          <p:cNvPr id="231" name="Google Shape;231;p29"/>
          <p:cNvPicPr preferRelativeResize="0"/>
          <p:nvPr/>
        </p:nvPicPr>
        <p:blipFill>
          <a:blip r:embed="rId3">
            <a:alphaModFix/>
          </a:blip>
          <a:stretch>
            <a:fillRect/>
          </a:stretch>
        </p:blipFill>
        <p:spPr>
          <a:xfrm>
            <a:off x="5213621" y="998013"/>
            <a:ext cx="3805904" cy="792600"/>
          </a:xfrm>
          <a:prstGeom prst="rect">
            <a:avLst/>
          </a:prstGeom>
          <a:noFill/>
          <a:ln>
            <a:noFill/>
          </a:ln>
        </p:spPr>
      </p:pic>
      <p:pic>
        <p:nvPicPr>
          <p:cNvPr id="232" name="Google Shape;232;p29"/>
          <p:cNvPicPr preferRelativeResize="0"/>
          <p:nvPr/>
        </p:nvPicPr>
        <p:blipFill>
          <a:blip r:embed="rId4">
            <a:alphaModFix/>
          </a:blip>
          <a:stretch>
            <a:fillRect/>
          </a:stretch>
        </p:blipFill>
        <p:spPr>
          <a:xfrm>
            <a:off x="580700" y="921825"/>
            <a:ext cx="1589008" cy="2761749"/>
          </a:xfrm>
          <a:prstGeom prst="rect">
            <a:avLst/>
          </a:prstGeom>
          <a:noFill/>
          <a:ln>
            <a:noFill/>
          </a:ln>
        </p:spPr>
      </p:pic>
      <p:pic>
        <p:nvPicPr>
          <p:cNvPr id="233" name="Google Shape;233;p29"/>
          <p:cNvPicPr preferRelativeResize="0"/>
          <p:nvPr/>
        </p:nvPicPr>
        <p:blipFill>
          <a:blip r:embed="rId5">
            <a:alphaModFix/>
          </a:blip>
          <a:stretch>
            <a:fillRect/>
          </a:stretch>
        </p:blipFill>
        <p:spPr>
          <a:xfrm>
            <a:off x="2885750" y="845626"/>
            <a:ext cx="1659442" cy="2900251"/>
          </a:xfrm>
          <a:prstGeom prst="rect">
            <a:avLst/>
          </a:prstGeom>
          <a:noFill/>
          <a:ln>
            <a:noFill/>
          </a:ln>
        </p:spPr>
      </p:pic>
      <p:pic>
        <p:nvPicPr>
          <p:cNvPr id="234" name="Google Shape;234;p29"/>
          <p:cNvPicPr preferRelativeResize="0"/>
          <p:nvPr/>
        </p:nvPicPr>
        <p:blipFill>
          <a:blip r:embed="rId6">
            <a:alphaModFix/>
          </a:blip>
          <a:stretch>
            <a:fillRect/>
          </a:stretch>
        </p:blipFill>
        <p:spPr>
          <a:xfrm>
            <a:off x="5659508" y="1932775"/>
            <a:ext cx="2951089" cy="2065763"/>
          </a:xfrm>
          <a:prstGeom prst="rect">
            <a:avLst/>
          </a:prstGeom>
          <a:noFill/>
          <a:ln>
            <a:noFill/>
          </a:ln>
        </p:spPr>
      </p:pic>
      <p:cxnSp>
        <p:nvCxnSpPr>
          <p:cNvPr id="235" name="Google Shape;235;p29"/>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236" name="Google Shape;236;p29"/>
          <p:cNvPicPr preferRelativeResize="0"/>
          <p:nvPr/>
        </p:nvPicPr>
        <p:blipFill>
          <a:blip r:embed="rId7">
            <a:alphaModFix/>
          </a:blip>
          <a:stretch>
            <a:fillRect/>
          </a:stretch>
        </p:blipFill>
        <p:spPr>
          <a:xfrm>
            <a:off x="7699150" y="4458625"/>
            <a:ext cx="1253374" cy="56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idx="1" type="subTitle"/>
          </p:nvPr>
        </p:nvSpPr>
        <p:spPr>
          <a:xfrm>
            <a:off x="311700" y="120975"/>
            <a:ext cx="2813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617A"/>
                </a:solidFill>
                <a:latin typeface="Roboto"/>
                <a:ea typeface="Roboto"/>
                <a:cs typeface="Roboto"/>
                <a:sym typeface="Roboto"/>
              </a:rPr>
              <a:t>Field Testing</a:t>
            </a:r>
            <a:endParaRPr>
              <a:solidFill>
                <a:srgbClr val="3A617A"/>
              </a:solidFill>
              <a:latin typeface="Roboto"/>
              <a:ea typeface="Roboto"/>
              <a:cs typeface="Roboto"/>
              <a:sym typeface="Roboto"/>
            </a:endParaRPr>
          </a:p>
        </p:txBody>
      </p:sp>
      <p:pic>
        <p:nvPicPr>
          <p:cNvPr id="242" name="Google Shape;242;p30"/>
          <p:cNvPicPr preferRelativeResize="0"/>
          <p:nvPr/>
        </p:nvPicPr>
        <p:blipFill>
          <a:blip r:embed="rId3">
            <a:alphaModFix/>
          </a:blip>
          <a:stretch>
            <a:fillRect/>
          </a:stretch>
        </p:blipFill>
        <p:spPr>
          <a:xfrm>
            <a:off x="-145500" y="730575"/>
            <a:ext cx="2387036" cy="3580554"/>
          </a:xfrm>
          <a:prstGeom prst="rect">
            <a:avLst/>
          </a:prstGeom>
          <a:noFill/>
          <a:ln>
            <a:noFill/>
          </a:ln>
        </p:spPr>
      </p:pic>
      <p:cxnSp>
        <p:nvCxnSpPr>
          <p:cNvPr id="243" name="Google Shape;243;p30"/>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244" name="Google Shape;244;p30"/>
          <p:cNvPicPr preferRelativeResize="0"/>
          <p:nvPr/>
        </p:nvPicPr>
        <p:blipFill>
          <a:blip r:embed="rId4">
            <a:alphaModFix/>
          </a:blip>
          <a:stretch>
            <a:fillRect/>
          </a:stretch>
        </p:blipFill>
        <p:spPr>
          <a:xfrm>
            <a:off x="7699150" y="4458625"/>
            <a:ext cx="1253374" cy="564350"/>
          </a:xfrm>
          <a:prstGeom prst="rect">
            <a:avLst/>
          </a:prstGeom>
          <a:noFill/>
          <a:ln>
            <a:noFill/>
          </a:ln>
        </p:spPr>
      </p:pic>
      <p:pic>
        <p:nvPicPr>
          <p:cNvPr id="245" name="Google Shape;245;p30"/>
          <p:cNvPicPr preferRelativeResize="0"/>
          <p:nvPr/>
        </p:nvPicPr>
        <p:blipFill>
          <a:blip r:embed="rId5">
            <a:alphaModFix/>
          </a:blip>
          <a:stretch>
            <a:fillRect/>
          </a:stretch>
        </p:blipFill>
        <p:spPr>
          <a:xfrm>
            <a:off x="6590475" y="1594775"/>
            <a:ext cx="2387025" cy="2387025"/>
          </a:xfrm>
          <a:prstGeom prst="rect">
            <a:avLst/>
          </a:prstGeom>
          <a:noFill/>
          <a:ln>
            <a:noFill/>
          </a:ln>
        </p:spPr>
      </p:pic>
      <p:sp>
        <p:nvSpPr>
          <p:cNvPr id="246" name="Google Shape;246;p30"/>
          <p:cNvSpPr txBox="1"/>
          <p:nvPr/>
        </p:nvSpPr>
        <p:spPr>
          <a:xfrm>
            <a:off x="1884600" y="1045125"/>
            <a:ext cx="6081900" cy="3347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We have field tested:</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Decision aid tool for chest pain</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Plain language informed consent form</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Handbooks (e.g. HTTTYD)</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Patient education materials</a:t>
            </a:r>
            <a:endParaRPr sz="1800">
              <a:latin typeface="Roboto"/>
              <a:ea typeface="Roboto"/>
              <a:cs typeface="Roboto"/>
              <a:sym typeface="Roboto"/>
            </a:endParaRPr>
          </a:p>
          <a:p>
            <a:pPr indent="457200" lvl="0" marL="0" rtl="0" algn="l">
              <a:lnSpc>
                <a:spcPct val="150000"/>
              </a:lnSpc>
              <a:spcBef>
                <a:spcPts val="0"/>
              </a:spcBef>
              <a:spcAft>
                <a:spcPts val="0"/>
              </a:spcAft>
              <a:buNone/>
            </a:pPr>
            <a:r>
              <a:rPr lang="en" sz="1800">
                <a:latin typeface="Roboto"/>
                <a:ea typeface="Roboto"/>
                <a:cs typeface="Roboto"/>
                <a:sym typeface="Roboto"/>
              </a:rPr>
              <a:t>(e.g. Falls, Cancer chemo regimens)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idx="1" type="subTitle"/>
          </p:nvPr>
        </p:nvSpPr>
        <p:spPr>
          <a:xfrm>
            <a:off x="372775" y="98125"/>
            <a:ext cx="2138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617A"/>
                </a:solidFill>
                <a:latin typeface="Roboto"/>
                <a:ea typeface="Roboto"/>
                <a:cs typeface="Roboto"/>
                <a:sym typeface="Roboto"/>
              </a:rPr>
              <a:t>Training</a:t>
            </a:r>
            <a:endParaRPr>
              <a:solidFill>
                <a:srgbClr val="3A617A"/>
              </a:solidFill>
              <a:latin typeface="Roboto"/>
              <a:ea typeface="Roboto"/>
              <a:cs typeface="Roboto"/>
              <a:sym typeface="Roboto"/>
            </a:endParaRPr>
          </a:p>
        </p:txBody>
      </p:sp>
      <p:cxnSp>
        <p:nvCxnSpPr>
          <p:cNvPr id="252" name="Google Shape;252;p31"/>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253" name="Google Shape;253;p31"/>
          <p:cNvPicPr preferRelativeResize="0"/>
          <p:nvPr/>
        </p:nvPicPr>
        <p:blipFill>
          <a:blip r:embed="rId3">
            <a:alphaModFix/>
          </a:blip>
          <a:stretch>
            <a:fillRect/>
          </a:stretch>
        </p:blipFill>
        <p:spPr>
          <a:xfrm>
            <a:off x="7699150" y="4458625"/>
            <a:ext cx="1253374" cy="564350"/>
          </a:xfrm>
          <a:prstGeom prst="rect">
            <a:avLst/>
          </a:prstGeom>
          <a:noFill/>
          <a:ln>
            <a:noFill/>
          </a:ln>
        </p:spPr>
      </p:pic>
      <p:pic>
        <p:nvPicPr>
          <p:cNvPr id="254" name="Google Shape;254;p31"/>
          <p:cNvPicPr preferRelativeResize="0"/>
          <p:nvPr/>
        </p:nvPicPr>
        <p:blipFill>
          <a:blip r:embed="rId4">
            <a:alphaModFix/>
          </a:blip>
          <a:stretch>
            <a:fillRect/>
          </a:stretch>
        </p:blipFill>
        <p:spPr>
          <a:xfrm>
            <a:off x="2335875" y="609075"/>
            <a:ext cx="4472248" cy="351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cxnSp>
        <p:nvCxnSpPr>
          <p:cNvPr id="60" name="Google Shape;60;p14"/>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61" name="Google Shape;61;p14"/>
          <p:cNvPicPr preferRelativeResize="0"/>
          <p:nvPr/>
        </p:nvPicPr>
        <p:blipFill>
          <a:blip r:embed="rId3">
            <a:alphaModFix/>
          </a:blip>
          <a:stretch>
            <a:fillRect/>
          </a:stretch>
        </p:blipFill>
        <p:spPr>
          <a:xfrm>
            <a:off x="7699150" y="4458625"/>
            <a:ext cx="1253374" cy="564350"/>
          </a:xfrm>
          <a:prstGeom prst="rect">
            <a:avLst/>
          </a:prstGeom>
          <a:noFill/>
          <a:ln>
            <a:noFill/>
          </a:ln>
        </p:spPr>
      </p:pic>
      <p:sp>
        <p:nvSpPr>
          <p:cNvPr id="62" name="Google Shape;62;p14"/>
          <p:cNvSpPr txBox="1"/>
          <p:nvPr/>
        </p:nvSpPr>
        <p:spPr>
          <a:xfrm>
            <a:off x="467850" y="246026"/>
            <a:ext cx="7620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A617A"/>
                </a:solidFill>
                <a:latin typeface="Roboto"/>
                <a:ea typeface="Roboto"/>
                <a:cs typeface="Roboto"/>
                <a:sym typeface="Roboto"/>
              </a:rPr>
              <a:t>Health Literacy</a:t>
            </a:r>
            <a:endParaRPr sz="2800">
              <a:solidFill>
                <a:srgbClr val="3A617A"/>
              </a:solidFill>
              <a:latin typeface="Roboto"/>
              <a:ea typeface="Roboto"/>
              <a:cs typeface="Roboto"/>
              <a:sym typeface="Roboto"/>
            </a:endParaRPr>
          </a:p>
        </p:txBody>
      </p:sp>
      <p:sp>
        <p:nvSpPr>
          <p:cNvPr id="63" name="Google Shape;63;p14"/>
          <p:cNvSpPr txBox="1"/>
          <p:nvPr/>
        </p:nvSpPr>
        <p:spPr>
          <a:xfrm>
            <a:off x="467850" y="1120050"/>
            <a:ext cx="8074200" cy="35661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1800">
                <a:solidFill>
                  <a:srgbClr val="222222"/>
                </a:solidFill>
                <a:highlight>
                  <a:srgbClr val="FFFFFF"/>
                </a:highlight>
                <a:latin typeface="Roboto"/>
                <a:ea typeface="Roboto"/>
                <a:cs typeface="Roboto"/>
                <a:sym typeface="Roboto"/>
              </a:rPr>
              <a:t>The degree to which individuals have the capacity to obtain, process, and understand basic health information and services needed to make appropriate health decisions.</a:t>
            </a:r>
            <a:endParaRPr sz="1800">
              <a:solidFill>
                <a:srgbClr val="000000"/>
              </a:solidFill>
              <a:latin typeface="Roboto"/>
              <a:ea typeface="Roboto"/>
              <a:cs typeface="Roboto"/>
              <a:sym typeface="Roboto"/>
            </a:endParaRPr>
          </a:p>
        </p:txBody>
      </p:sp>
      <p:pic>
        <p:nvPicPr>
          <p:cNvPr id="64" name="Google Shape;64;p14"/>
          <p:cNvPicPr preferRelativeResize="0"/>
          <p:nvPr/>
        </p:nvPicPr>
        <p:blipFill>
          <a:blip r:embed="rId4">
            <a:alphaModFix/>
          </a:blip>
          <a:stretch>
            <a:fillRect/>
          </a:stretch>
        </p:blipFill>
        <p:spPr>
          <a:xfrm>
            <a:off x="3028150" y="2059600"/>
            <a:ext cx="2814625" cy="2814625"/>
          </a:xfrm>
          <a:prstGeom prst="rect">
            <a:avLst/>
          </a:prstGeom>
          <a:noFill/>
          <a:ln>
            <a:noFill/>
          </a:ln>
        </p:spPr>
      </p:pic>
      <p:pic>
        <p:nvPicPr>
          <p:cNvPr id="65" name="Google Shape;65;p14"/>
          <p:cNvPicPr preferRelativeResize="0"/>
          <p:nvPr/>
        </p:nvPicPr>
        <p:blipFill>
          <a:blip r:embed="rId5">
            <a:alphaModFix/>
          </a:blip>
          <a:stretch>
            <a:fillRect/>
          </a:stretch>
        </p:blipFill>
        <p:spPr>
          <a:xfrm>
            <a:off x="231425" y="2108274"/>
            <a:ext cx="2491101" cy="2491078"/>
          </a:xfrm>
          <a:prstGeom prst="rect">
            <a:avLst/>
          </a:prstGeom>
          <a:noFill/>
          <a:ln>
            <a:noFill/>
          </a:ln>
        </p:spPr>
      </p:pic>
      <p:pic>
        <p:nvPicPr>
          <p:cNvPr id="66" name="Google Shape;66;p14"/>
          <p:cNvPicPr preferRelativeResize="0"/>
          <p:nvPr/>
        </p:nvPicPr>
        <p:blipFill>
          <a:blip r:embed="rId6">
            <a:alphaModFix/>
          </a:blip>
          <a:stretch>
            <a:fillRect/>
          </a:stretch>
        </p:blipFill>
        <p:spPr>
          <a:xfrm>
            <a:off x="6275825" y="2218050"/>
            <a:ext cx="2316774" cy="2316774"/>
          </a:xfrm>
          <a:prstGeom prst="rect">
            <a:avLst/>
          </a:prstGeom>
          <a:noFill/>
          <a:ln>
            <a:noFill/>
          </a:ln>
        </p:spPr>
      </p:pic>
      <p:sp>
        <p:nvSpPr>
          <p:cNvPr id="67" name="Google Shape;67;p14"/>
          <p:cNvSpPr txBox="1"/>
          <p:nvPr/>
        </p:nvSpPr>
        <p:spPr>
          <a:xfrm>
            <a:off x="64100" y="4874225"/>
            <a:ext cx="5608200" cy="20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dk1"/>
                </a:solidFill>
              </a:rPr>
              <a:t>Berkman, Davis, and McCormack. </a:t>
            </a:r>
            <a:r>
              <a:rPr i="1" lang="en" sz="800">
                <a:solidFill>
                  <a:schemeClr val="dk1"/>
                </a:solidFill>
              </a:rPr>
              <a:t>Health literacy: What is it?</a:t>
            </a:r>
            <a:r>
              <a:rPr lang="en" sz="800">
                <a:solidFill>
                  <a:schemeClr val="dk1"/>
                </a:solidFill>
              </a:rPr>
              <a:t> J Health Comm. 2010; 15:9–19.</a:t>
            </a:r>
            <a:endParaRPr sz="800">
              <a:solidFill>
                <a:schemeClr val="dk1"/>
              </a:solidFill>
            </a:endParaRPr>
          </a:p>
          <a:p>
            <a:pPr indent="0" lvl="0" marL="0" rtl="0" algn="l">
              <a:spcBef>
                <a:spcPts val="1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cxnSp>
        <p:nvCxnSpPr>
          <p:cNvPr id="259" name="Google Shape;259;p32"/>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260" name="Google Shape;260;p32"/>
          <p:cNvPicPr preferRelativeResize="0"/>
          <p:nvPr/>
        </p:nvPicPr>
        <p:blipFill>
          <a:blip r:embed="rId3">
            <a:alphaModFix/>
          </a:blip>
          <a:stretch>
            <a:fillRect/>
          </a:stretch>
        </p:blipFill>
        <p:spPr>
          <a:xfrm>
            <a:off x="7699150" y="4458625"/>
            <a:ext cx="1253374" cy="564350"/>
          </a:xfrm>
          <a:prstGeom prst="rect">
            <a:avLst/>
          </a:prstGeom>
          <a:noFill/>
          <a:ln>
            <a:noFill/>
          </a:ln>
        </p:spPr>
      </p:pic>
      <p:pic>
        <p:nvPicPr>
          <p:cNvPr id="261" name="Google Shape;261;p32"/>
          <p:cNvPicPr preferRelativeResize="0"/>
          <p:nvPr/>
        </p:nvPicPr>
        <p:blipFill>
          <a:blip r:embed="rId4">
            <a:alphaModFix/>
          </a:blip>
          <a:stretch>
            <a:fillRect/>
          </a:stretch>
        </p:blipFill>
        <p:spPr>
          <a:xfrm>
            <a:off x="1533525" y="395250"/>
            <a:ext cx="6076950" cy="3419475"/>
          </a:xfrm>
          <a:prstGeom prst="rect">
            <a:avLst/>
          </a:prstGeom>
          <a:noFill/>
          <a:ln>
            <a:noFill/>
          </a:ln>
        </p:spPr>
      </p:pic>
      <p:sp>
        <p:nvSpPr>
          <p:cNvPr id="262" name="Google Shape;262;p32"/>
          <p:cNvSpPr txBox="1"/>
          <p:nvPr/>
        </p:nvSpPr>
        <p:spPr>
          <a:xfrm>
            <a:off x="105400" y="4677400"/>
            <a:ext cx="53091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CDC. (2017). Attributes of a Health Literate Organization. https://www.cdc.gov/healthliteracy/planact/steps/index.html</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cxnSp>
        <p:nvCxnSpPr>
          <p:cNvPr id="72" name="Google Shape;72;p15"/>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73" name="Google Shape;73;p15"/>
          <p:cNvPicPr preferRelativeResize="0"/>
          <p:nvPr/>
        </p:nvPicPr>
        <p:blipFill>
          <a:blip r:embed="rId3">
            <a:alphaModFix/>
          </a:blip>
          <a:stretch>
            <a:fillRect/>
          </a:stretch>
        </p:blipFill>
        <p:spPr>
          <a:xfrm>
            <a:off x="1977575" y="212400"/>
            <a:ext cx="5188849" cy="3632200"/>
          </a:xfrm>
          <a:prstGeom prst="rect">
            <a:avLst/>
          </a:prstGeom>
          <a:noFill/>
          <a:ln>
            <a:noFill/>
          </a:ln>
        </p:spPr>
      </p:pic>
      <p:pic>
        <p:nvPicPr>
          <p:cNvPr id="74" name="Google Shape;74;p15"/>
          <p:cNvPicPr preferRelativeResize="0"/>
          <p:nvPr/>
        </p:nvPicPr>
        <p:blipFill>
          <a:blip r:embed="rId4">
            <a:alphaModFix/>
          </a:blip>
          <a:stretch>
            <a:fillRect/>
          </a:stretch>
        </p:blipFill>
        <p:spPr>
          <a:xfrm>
            <a:off x="7699150" y="4458625"/>
            <a:ext cx="1253374" cy="564350"/>
          </a:xfrm>
          <a:prstGeom prst="rect">
            <a:avLst/>
          </a:prstGeom>
          <a:noFill/>
          <a:ln>
            <a:noFill/>
          </a:ln>
        </p:spPr>
      </p:pic>
      <p:sp>
        <p:nvSpPr>
          <p:cNvPr id="75" name="Google Shape;75;p15"/>
          <p:cNvSpPr txBox="1"/>
          <p:nvPr/>
        </p:nvSpPr>
        <p:spPr>
          <a:xfrm>
            <a:off x="64100" y="4710850"/>
            <a:ext cx="44544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Ridpath, Larson, and Greene, Can Integrating Health Literacy into the Patient-centered Medical Home Help us Weather the Perfect Storm?, 2012, pg. 2</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457200" y="253175"/>
            <a:ext cx="8065200"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800">
                <a:solidFill>
                  <a:srgbClr val="3A617A"/>
                </a:solidFill>
                <a:latin typeface="Roboto"/>
                <a:ea typeface="Roboto"/>
                <a:cs typeface="Roboto"/>
                <a:sym typeface="Roboto"/>
              </a:rPr>
              <a:t>Inadequate Health Literacy is Associated With</a:t>
            </a:r>
            <a:endParaRPr sz="2800">
              <a:solidFill>
                <a:srgbClr val="3A617A"/>
              </a:solidFill>
              <a:latin typeface="Roboto"/>
              <a:ea typeface="Roboto"/>
              <a:cs typeface="Roboto"/>
              <a:sym typeface="Roboto"/>
            </a:endParaRPr>
          </a:p>
          <a:p>
            <a:pPr indent="0" lvl="0" marL="0" rtl="0" algn="l">
              <a:spcBef>
                <a:spcPts val="0"/>
              </a:spcBef>
              <a:spcAft>
                <a:spcPts val="0"/>
              </a:spcAft>
              <a:buNone/>
            </a:pPr>
            <a:r>
              <a:t/>
            </a:r>
            <a:endParaRPr sz="3200">
              <a:solidFill>
                <a:srgbClr val="000000"/>
              </a:solidFill>
            </a:endParaRPr>
          </a:p>
        </p:txBody>
      </p:sp>
      <p:pic>
        <p:nvPicPr>
          <p:cNvPr id="81" name="Google Shape;81;p16"/>
          <p:cNvPicPr preferRelativeResize="0"/>
          <p:nvPr/>
        </p:nvPicPr>
        <p:blipFill>
          <a:blip r:embed="rId3">
            <a:alphaModFix/>
          </a:blip>
          <a:stretch>
            <a:fillRect/>
          </a:stretch>
        </p:blipFill>
        <p:spPr>
          <a:xfrm>
            <a:off x="2746675" y="1383338"/>
            <a:ext cx="1963325" cy="1963325"/>
          </a:xfrm>
          <a:prstGeom prst="rect">
            <a:avLst/>
          </a:prstGeom>
          <a:noFill/>
          <a:ln>
            <a:noFill/>
          </a:ln>
        </p:spPr>
      </p:pic>
      <p:pic>
        <p:nvPicPr>
          <p:cNvPr id="82" name="Google Shape;82;p16"/>
          <p:cNvPicPr preferRelativeResize="0"/>
          <p:nvPr/>
        </p:nvPicPr>
        <p:blipFill>
          <a:blip r:embed="rId4">
            <a:alphaModFix/>
          </a:blip>
          <a:stretch>
            <a:fillRect/>
          </a:stretch>
        </p:blipFill>
        <p:spPr>
          <a:xfrm>
            <a:off x="6969850" y="1864901"/>
            <a:ext cx="2370025" cy="2370025"/>
          </a:xfrm>
          <a:prstGeom prst="rect">
            <a:avLst/>
          </a:prstGeom>
          <a:noFill/>
          <a:ln>
            <a:noFill/>
          </a:ln>
        </p:spPr>
      </p:pic>
      <p:sp>
        <p:nvSpPr>
          <p:cNvPr id="83" name="Google Shape;83;p16"/>
          <p:cNvSpPr txBox="1"/>
          <p:nvPr/>
        </p:nvSpPr>
        <p:spPr>
          <a:xfrm>
            <a:off x="311725" y="3120075"/>
            <a:ext cx="20895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Unnecessary ER visits</a:t>
            </a:r>
            <a:endParaRPr>
              <a:latin typeface="Roboto"/>
              <a:ea typeface="Roboto"/>
              <a:cs typeface="Roboto"/>
              <a:sym typeface="Roboto"/>
            </a:endParaRPr>
          </a:p>
        </p:txBody>
      </p:sp>
      <p:sp>
        <p:nvSpPr>
          <p:cNvPr id="84" name="Google Shape;84;p16"/>
          <p:cNvSpPr txBox="1"/>
          <p:nvPr/>
        </p:nvSpPr>
        <p:spPr>
          <a:xfrm>
            <a:off x="2746675" y="3440400"/>
            <a:ext cx="17391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Medication errors</a:t>
            </a:r>
            <a:endParaRPr>
              <a:latin typeface="Roboto"/>
              <a:ea typeface="Roboto"/>
              <a:cs typeface="Roboto"/>
              <a:sym typeface="Roboto"/>
            </a:endParaRPr>
          </a:p>
        </p:txBody>
      </p:sp>
      <p:sp>
        <p:nvSpPr>
          <p:cNvPr id="85" name="Google Shape;85;p16"/>
          <p:cNvSpPr txBox="1"/>
          <p:nvPr/>
        </p:nvSpPr>
        <p:spPr>
          <a:xfrm>
            <a:off x="5243100" y="3132375"/>
            <a:ext cx="19632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Skipped screenings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&amp; shots</a:t>
            </a:r>
            <a:endParaRPr>
              <a:latin typeface="Roboto"/>
              <a:ea typeface="Roboto"/>
              <a:cs typeface="Roboto"/>
              <a:sym typeface="Roboto"/>
            </a:endParaRPr>
          </a:p>
        </p:txBody>
      </p:sp>
      <p:sp>
        <p:nvSpPr>
          <p:cNvPr id="86" name="Google Shape;86;p16"/>
          <p:cNvSpPr txBox="1"/>
          <p:nvPr/>
        </p:nvSpPr>
        <p:spPr>
          <a:xfrm>
            <a:off x="7285325" y="3448350"/>
            <a:ext cx="17391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High healthcare cost</a:t>
            </a:r>
            <a:endParaRPr>
              <a:latin typeface="Roboto"/>
              <a:ea typeface="Roboto"/>
              <a:cs typeface="Roboto"/>
              <a:sym typeface="Roboto"/>
            </a:endParaRPr>
          </a:p>
        </p:txBody>
      </p:sp>
      <p:cxnSp>
        <p:nvCxnSpPr>
          <p:cNvPr id="87" name="Google Shape;87;p16"/>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88" name="Google Shape;88;p16"/>
          <p:cNvPicPr preferRelativeResize="0"/>
          <p:nvPr/>
        </p:nvPicPr>
        <p:blipFill>
          <a:blip r:embed="rId5">
            <a:alphaModFix/>
          </a:blip>
          <a:stretch>
            <a:fillRect/>
          </a:stretch>
        </p:blipFill>
        <p:spPr>
          <a:xfrm>
            <a:off x="7699150" y="4458625"/>
            <a:ext cx="1253374" cy="564350"/>
          </a:xfrm>
          <a:prstGeom prst="rect">
            <a:avLst/>
          </a:prstGeom>
          <a:noFill/>
          <a:ln>
            <a:noFill/>
          </a:ln>
        </p:spPr>
      </p:pic>
      <p:pic>
        <p:nvPicPr>
          <p:cNvPr id="89" name="Google Shape;89;p16"/>
          <p:cNvPicPr preferRelativeResize="0"/>
          <p:nvPr/>
        </p:nvPicPr>
        <p:blipFill>
          <a:blip r:embed="rId6">
            <a:alphaModFix/>
          </a:blip>
          <a:stretch>
            <a:fillRect/>
          </a:stretch>
        </p:blipFill>
        <p:spPr>
          <a:xfrm>
            <a:off x="5223575" y="1344163"/>
            <a:ext cx="1889300" cy="1889300"/>
          </a:xfrm>
          <a:prstGeom prst="rect">
            <a:avLst/>
          </a:prstGeom>
          <a:noFill/>
          <a:ln>
            <a:noFill/>
          </a:ln>
        </p:spPr>
      </p:pic>
      <p:pic>
        <p:nvPicPr>
          <p:cNvPr id="90" name="Google Shape;90;p16"/>
          <p:cNvPicPr preferRelativeResize="0"/>
          <p:nvPr/>
        </p:nvPicPr>
        <p:blipFill>
          <a:blip r:embed="rId7">
            <a:alphaModFix/>
          </a:blip>
          <a:stretch>
            <a:fillRect/>
          </a:stretch>
        </p:blipFill>
        <p:spPr>
          <a:xfrm>
            <a:off x="448400" y="991575"/>
            <a:ext cx="2089500" cy="2089500"/>
          </a:xfrm>
          <a:prstGeom prst="rect">
            <a:avLst/>
          </a:prstGeom>
          <a:noFill/>
          <a:ln>
            <a:noFill/>
          </a:ln>
        </p:spPr>
      </p:pic>
      <p:sp>
        <p:nvSpPr>
          <p:cNvPr id="91" name="Google Shape;91;p16"/>
          <p:cNvSpPr txBox="1"/>
          <p:nvPr/>
        </p:nvSpPr>
        <p:spPr>
          <a:xfrm>
            <a:off x="64100" y="4817675"/>
            <a:ext cx="6153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PCMH support screener package, 2017, pg. 2</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nvSpPr>
        <p:spPr>
          <a:xfrm>
            <a:off x="568425" y="126301"/>
            <a:ext cx="7620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A617A"/>
                </a:solidFill>
                <a:latin typeface="Roboto"/>
                <a:ea typeface="Roboto"/>
                <a:cs typeface="Roboto"/>
                <a:sym typeface="Roboto"/>
              </a:rPr>
              <a:t>US Adults and Health Literacy</a:t>
            </a:r>
            <a:endParaRPr sz="2800">
              <a:solidFill>
                <a:srgbClr val="3A617A"/>
              </a:solidFill>
              <a:latin typeface="Roboto"/>
              <a:ea typeface="Roboto"/>
              <a:cs typeface="Roboto"/>
              <a:sym typeface="Roboto"/>
            </a:endParaRPr>
          </a:p>
          <a:p>
            <a:pPr indent="0" lvl="0" marL="0" rtl="0" algn="l">
              <a:spcBef>
                <a:spcPts val="0"/>
              </a:spcBef>
              <a:spcAft>
                <a:spcPts val="0"/>
              </a:spcAft>
              <a:buNone/>
            </a:pPr>
            <a:r>
              <a:t/>
            </a:r>
            <a:endParaRPr sz="3200">
              <a:solidFill>
                <a:srgbClr val="3A617A"/>
              </a:solidFill>
            </a:endParaRPr>
          </a:p>
        </p:txBody>
      </p:sp>
      <p:sp>
        <p:nvSpPr>
          <p:cNvPr id="97" name="Google Shape;97;p17"/>
          <p:cNvSpPr txBox="1"/>
          <p:nvPr/>
        </p:nvSpPr>
        <p:spPr>
          <a:xfrm>
            <a:off x="609600" y="744575"/>
            <a:ext cx="8265900" cy="3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34343"/>
                </a:solidFill>
                <a:latin typeface="Roboto"/>
                <a:ea typeface="Roboto"/>
                <a:cs typeface="Roboto"/>
                <a:sym typeface="Roboto"/>
              </a:rPr>
              <a:t>37% Low health literacy</a:t>
            </a:r>
            <a:endParaRPr sz="18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rgbClr val="434343"/>
              </a:solidFill>
              <a:latin typeface="Roboto"/>
              <a:ea typeface="Roboto"/>
              <a:cs typeface="Roboto"/>
              <a:sym typeface="Roboto"/>
            </a:endParaRPr>
          </a:p>
          <a:p>
            <a:pPr indent="0" lvl="0" marL="0" rtl="0" algn="l">
              <a:lnSpc>
                <a:spcPct val="115000"/>
              </a:lnSpc>
              <a:spcBef>
                <a:spcPts val="1600"/>
              </a:spcBef>
              <a:spcAft>
                <a:spcPts val="1600"/>
              </a:spcAft>
              <a:buNone/>
            </a:pPr>
            <a:r>
              <a:rPr lang="en" sz="1800">
                <a:solidFill>
                  <a:srgbClr val="434343"/>
                </a:solidFill>
                <a:latin typeface="Roboto"/>
                <a:ea typeface="Roboto"/>
                <a:cs typeface="Roboto"/>
                <a:sym typeface="Roboto"/>
              </a:rPr>
              <a:t>90% Feel it’s useful for the doctor to know they struggle with health information</a:t>
            </a:r>
            <a:endParaRPr sz="1800">
              <a:solidFill>
                <a:srgbClr val="000000"/>
              </a:solidFill>
            </a:endParaRPr>
          </a:p>
        </p:txBody>
      </p:sp>
      <p:pic>
        <p:nvPicPr>
          <p:cNvPr id="98" name="Google Shape;98;p17"/>
          <p:cNvPicPr preferRelativeResize="0"/>
          <p:nvPr/>
        </p:nvPicPr>
        <p:blipFill>
          <a:blip r:embed="rId3">
            <a:alphaModFix/>
          </a:blip>
          <a:stretch>
            <a:fillRect/>
          </a:stretch>
        </p:blipFill>
        <p:spPr>
          <a:xfrm>
            <a:off x="609595" y="1316363"/>
            <a:ext cx="7770616" cy="838250"/>
          </a:xfrm>
          <a:prstGeom prst="rect">
            <a:avLst/>
          </a:prstGeom>
          <a:noFill/>
          <a:ln>
            <a:noFill/>
          </a:ln>
        </p:spPr>
      </p:pic>
      <p:pic>
        <p:nvPicPr>
          <p:cNvPr id="99" name="Google Shape;99;p17"/>
          <p:cNvPicPr preferRelativeResize="0"/>
          <p:nvPr/>
        </p:nvPicPr>
        <p:blipFill>
          <a:blip r:embed="rId4">
            <a:alphaModFix/>
          </a:blip>
          <a:stretch>
            <a:fillRect/>
          </a:stretch>
        </p:blipFill>
        <p:spPr>
          <a:xfrm>
            <a:off x="609538" y="2811291"/>
            <a:ext cx="7770724" cy="838259"/>
          </a:xfrm>
          <a:prstGeom prst="rect">
            <a:avLst/>
          </a:prstGeom>
          <a:noFill/>
          <a:ln>
            <a:noFill/>
          </a:ln>
        </p:spPr>
      </p:pic>
      <p:cxnSp>
        <p:nvCxnSpPr>
          <p:cNvPr id="100" name="Google Shape;100;p17"/>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01" name="Google Shape;101;p17"/>
          <p:cNvPicPr preferRelativeResize="0"/>
          <p:nvPr/>
        </p:nvPicPr>
        <p:blipFill>
          <a:blip r:embed="rId5">
            <a:alphaModFix/>
          </a:blip>
          <a:stretch>
            <a:fillRect/>
          </a:stretch>
        </p:blipFill>
        <p:spPr>
          <a:xfrm>
            <a:off x="7699150" y="4458625"/>
            <a:ext cx="1253374" cy="564350"/>
          </a:xfrm>
          <a:prstGeom prst="rect">
            <a:avLst/>
          </a:prstGeom>
          <a:noFill/>
          <a:ln>
            <a:noFill/>
          </a:ln>
        </p:spPr>
      </p:pic>
      <p:sp>
        <p:nvSpPr>
          <p:cNvPr id="102" name="Google Shape;102;p17"/>
          <p:cNvSpPr txBox="1"/>
          <p:nvPr/>
        </p:nvSpPr>
        <p:spPr>
          <a:xfrm>
            <a:off x="85475" y="4785675"/>
            <a:ext cx="6153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PCMH support screener package, 2017, pg. 2</a:t>
            </a:r>
            <a:endParaRPr sz="800">
              <a:solidFill>
                <a:schemeClr val="dk1"/>
              </a:solidFill>
            </a:endParaRPr>
          </a:p>
          <a:p>
            <a:pPr indent="0" lvl="0" marL="0" rtl="0" algn="l">
              <a:spcBef>
                <a:spcPts val="0"/>
              </a:spcBef>
              <a:spcAft>
                <a:spcPts val="0"/>
              </a:spcAft>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idx="1" type="subTitle"/>
          </p:nvPr>
        </p:nvSpPr>
        <p:spPr>
          <a:xfrm>
            <a:off x="517375" y="182175"/>
            <a:ext cx="3906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617A"/>
                </a:solidFill>
                <a:latin typeface="Roboto"/>
                <a:ea typeface="Roboto"/>
                <a:cs typeface="Roboto"/>
                <a:sym typeface="Roboto"/>
              </a:rPr>
              <a:t>What Does This Mean?</a:t>
            </a:r>
            <a:endParaRPr>
              <a:solidFill>
                <a:srgbClr val="3A617A"/>
              </a:solidFill>
              <a:latin typeface="Roboto"/>
              <a:ea typeface="Roboto"/>
              <a:cs typeface="Roboto"/>
              <a:sym typeface="Roboto"/>
            </a:endParaRPr>
          </a:p>
        </p:txBody>
      </p:sp>
      <p:sp>
        <p:nvSpPr>
          <p:cNvPr id="108" name="Google Shape;108;p18"/>
          <p:cNvSpPr txBox="1"/>
          <p:nvPr/>
        </p:nvSpPr>
        <p:spPr>
          <a:xfrm>
            <a:off x="762025" y="5690691"/>
            <a:ext cx="7620000" cy="3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accen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p>
        </p:txBody>
      </p:sp>
      <p:cxnSp>
        <p:nvCxnSpPr>
          <p:cNvPr id="109" name="Google Shape;109;p18"/>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10" name="Google Shape;110;p18"/>
          <p:cNvPicPr preferRelativeResize="0"/>
          <p:nvPr/>
        </p:nvPicPr>
        <p:blipFill>
          <a:blip r:embed="rId3">
            <a:alphaModFix/>
          </a:blip>
          <a:stretch>
            <a:fillRect/>
          </a:stretch>
        </p:blipFill>
        <p:spPr>
          <a:xfrm>
            <a:off x="7699150" y="4458625"/>
            <a:ext cx="1253374" cy="564350"/>
          </a:xfrm>
          <a:prstGeom prst="rect">
            <a:avLst/>
          </a:prstGeom>
          <a:noFill/>
          <a:ln>
            <a:noFill/>
          </a:ln>
        </p:spPr>
      </p:pic>
      <p:pic>
        <p:nvPicPr>
          <p:cNvPr id="111" name="Google Shape;111;p18"/>
          <p:cNvPicPr preferRelativeResize="0"/>
          <p:nvPr/>
        </p:nvPicPr>
        <p:blipFill>
          <a:blip r:embed="rId4">
            <a:alphaModFix/>
          </a:blip>
          <a:stretch>
            <a:fillRect/>
          </a:stretch>
        </p:blipFill>
        <p:spPr>
          <a:xfrm>
            <a:off x="3587050" y="2140900"/>
            <a:ext cx="2475025" cy="2475025"/>
          </a:xfrm>
          <a:prstGeom prst="rect">
            <a:avLst/>
          </a:prstGeom>
          <a:noFill/>
          <a:ln>
            <a:noFill/>
          </a:ln>
        </p:spPr>
      </p:pic>
      <p:pic>
        <p:nvPicPr>
          <p:cNvPr id="112" name="Google Shape;112;p18"/>
          <p:cNvPicPr preferRelativeResize="0"/>
          <p:nvPr/>
        </p:nvPicPr>
        <p:blipFill>
          <a:blip r:embed="rId5">
            <a:alphaModFix/>
          </a:blip>
          <a:stretch>
            <a:fillRect/>
          </a:stretch>
        </p:blipFill>
        <p:spPr>
          <a:xfrm>
            <a:off x="6282097" y="972775"/>
            <a:ext cx="2329850" cy="2329875"/>
          </a:xfrm>
          <a:prstGeom prst="rect">
            <a:avLst/>
          </a:prstGeom>
          <a:noFill/>
          <a:ln>
            <a:noFill/>
          </a:ln>
        </p:spPr>
      </p:pic>
      <p:sp>
        <p:nvSpPr>
          <p:cNvPr id="113" name="Google Shape;113;p18"/>
          <p:cNvSpPr txBox="1"/>
          <p:nvPr/>
        </p:nvSpPr>
        <p:spPr>
          <a:xfrm>
            <a:off x="1219225" y="3101150"/>
            <a:ext cx="15627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Prose</a:t>
            </a:r>
            <a:endParaRPr>
              <a:latin typeface="Roboto"/>
              <a:ea typeface="Roboto"/>
              <a:cs typeface="Roboto"/>
              <a:sym typeface="Roboto"/>
            </a:endParaRPr>
          </a:p>
        </p:txBody>
      </p:sp>
      <p:sp>
        <p:nvSpPr>
          <p:cNvPr id="114" name="Google Shape;114;p18"/>
          <p:cNvSpPr txBox="1"/>
          <p:nvPr/>
        </p:nvSpPr>
        <p:spPr>
          <a:xfrm>
            <a:off x="4069050" y="1797300"/>
            <a:ext cx="16155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Document</a:t>
            </a:r>
            <a:endParaRPr>
              <a:latin typeface="Roboto"/>
              <a:ea typeface="Roboto"/>
              <a:cs typeface="Roboto"/>
              <a:sym typeface="Roboto"/>
            </a:endParaRPr>
          </a:p>
        </p:txBody>
      </p:sp>
      <p:sp>
        <p:nvSpPr>
          <p:cNvPr id="115" name="Google Shape;115;p18"/>
          <p:cNvSpPr txBox="1"/>
          <p:nvPr/>
        </p:nvSpPr>
        <p:spPr>
          <a:xfrm>
            <a:off x="6842150" y="3023675"/>
            <a:ext cx="16155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Quantitative</a:t>
            </a:r>
            <a:endParaRPr/>
          </a:p>
        </p:txBody>
      </p:sp>
      <p:pic>
        <p:nvPicPr>
          <p:cNvPr id="116" name="Google Shape;116;p18"/>
          <p:cNvPicPr preferRelativeResize="0"/>
          <p:nvPr/>
        </p:nvPicPr>
        <p:blipFill>
          <a:blip r:embed="rId6">
            <a:alphaModFix/>
          </a:blip>
          <a:stretch>
            <a:fillRect/>
          </a:stretch>
        </p:blipFill>
        <p:spPr>
          <a:xfrm>
            <a:off x="579350" y="1355563"/>
            <a:ext cx="1897775" cy="1897775"/>
          </a:xfrm>
          <a:prstGeom prst="rect">
            <a:avLst/>
          </a:prstGeom>
          <a:noFill/>
          <a:ln>
            <a:noFill/>
          </a:ln>
        </p:spPr>
      </p:pic>
      <p:sp>
        <p:nvSpPr>
          <p:cNvPr id="117" name="Google Shape;117;p18"/>
          <p:cNvSpPr txBox="1"/>
          <p:nvPr/>
        </p:nvSpPr>
        <p:spPr>
          <a:xfrm>
            <a:off x="64100" y="4689500"/>
            <a:ext cx="47322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rPr>
              <a:t>National Center for Education Statistics. </a:t>
            </a:r>
            <a:r>
              <a:rPr i="1" lang="en" sz="800">
                <a:solidFill>
                  <a:schemeClr val="dk1"/>
                </a:solidFill>
                <a:highlight>
                  <a:schemeClr val="lt1"/>
                </a:highlight>
              </a:rPr>
              <a:t>The health literacy of America's adults: Results from the 2003 National Assessment of Adult Literacy.</a:t>
            </a:r>
            <a:r>
              <a:rPr lang="en" sz="800">
                <a:solidFill>
                  <a:schemeClr val="dk1"/>
                </a:solidFill>
                <a:highlight>
                  <a:schemeClr val="lt1"/>
                </a:highlight>
              </a:rPr>
              <a:t> Washington, DC: U.S. Department of Education; 2006.</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nvSpPr>
        <p:spPr>
          <a:xfrm>
            <a:off x="420650" y="98025"/>
            <a:ext cx="86472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3A617A"/>
                </a:solidFill>
              </a:rPr>
              <a:t>Who Struggles With Limited Health Literacy?</a:t>
            </a:r>
            <a:endParaRPr sz="3200">
              <a:solidFill>
                <a:srgbClr val="3A617A"/>
              </a:solidFill>
            </a:endParaRPr>
          </a:p>
        </p:txBody>
      </p:sp>
      <p:pic>
        <p:nvPicPr>
          <p:cNvPr id="123" name="Google Shape;123;p19"/>
          <p:cNvPicPr preferRelativeResize="0"/>
          <p:nvPr/>
        </p:nvPicPr>
        <p:blipFill>
          <a:blip r:embed="rId3">
            <a:alphaModFix/>
          </a:blip>
          <a:stretch>
            <a:fillRect/>
          </a:stretch>
        </p:blipFill>
        <p:spPr>
          <a:xfrm>
            <a:off x="7152550" y="707625"/>
            <a:ext cx="1833701" cy="1833701"/>
          </a:xfrm>
          <a:prstGeom prst="rect">
            <a:avLst/>
          </a:prstGeom>
          <a:noFill/>
          <a:ln>
            <a:noFill/>
          </a:ln>
        </p:spPr>
      </p:pic>
      <p:pic>
        <p:nvPicPr>
          <p:cNvPr id="124" name="Google Shape;124;p19"/>
          <p:cNvPicPr preferRelativeResize="0"/>
          <p:nvPr/>
        </p:nvPicPr>
        <p:blipFill>
          <a:blip r:embed="rId4">
            <a:alphaModFix/>
          </a:blip>
          <a:stretch>
            <a:fillRect/>
          </a:stretch>
        </p:blipFill>
        <p:spPr>
          <a:xfrm>
            <a:off x="-20825" y="770225"/>
            <a:ext cx="1833701" cy="1833701"/>
          </a:xfrm>
          <a:prstGeom prst="rect">
            <a:avLst/>
          </a:prstGeom>
          <a:noFill/>
          <a:ln>
            <a:noFill/>
          </a:ln>
        </p:spPr>
      </p:pic>
      <p:pic>
        <p:nvPicPr>
          <p:cNvPr id="125" name="Google Shape;125;p19"/>
          <p:cNvPicPr preferRelativeResize="0"/>
          <p:nvPr/>
        </p:nvPicPr>
        <p:blipFill>
          <a:blip r:embed="rId5">
            <a:alphaModFix/>
          </a:blip>
          <a:stretch>
            <a:fillRect/>
          </a:stretch>
        </p:blipFill>
        <p:spPr>
          <a:xfrm>
            <a:off x="1759525" y="2104125"/>
            <a:ext cx="1833701" cy="1833701"/>
          </a:xfrm>
          <a:prstGeom prst="rect">
            <a:avLst/>
          </a:prstGeom>
          <a:noFill/>
          <a:ln>
            <a:noFill/>
          </a:ln>
        </p:spPr>
      </p:pic>
      <p:pic>
        <p:nvPicPr>
          <p:cNvPr id="126" name="Google Shape;126;p19"/>
          <p:cNvPicPr preferRelativeResize="0"/>
          <p:nvPr/>
        </p:nvPicPr>
        <p:blipFill>
          <a:blip r:embed="rId6">
            <a:alphaModFix/>
          </a:blip>
          <a:stretch>
            <a:fillRect/>
          </a:stretch>
        </p:blipFill>
        <p:spPr>
          <a:xfrm>
            <a:off x="5565625" y="2047775"/>
            <a:ext cx="1761275" cy="1761275"/>
          </a:xfrm>
          <a:prstGeom prst="rect">
            <a:avLst/>
          </a:prstGeom>
          <a:noFill/>
          <a:ln>
            <a:noFill/>
          </a:ln>
        </p:spPr>
      </p:pic>
      <p:sp>
        <p:nvSpPr>
          <p:cNvPr id="127" name="Google Shape;127;p19"/>
          <p:cNvSpPr txBox="1"/>
          <p:nvPr/>
        </p:nvSpPr>
        <p:spPr>
          <a:xfrm>
            <a:off x="268250" y="2464725"/>
            <a:ext cx="14724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Advanced age</a:t>
            </a:r>
            <a:endParaRPr>
              <a:latin typeface="Roboto"/>
              <a:ea typeface="Roboto"/>
              <a:cs typeface="Roboto"/>
              <a:sym typeface="Roboto"/>
            </a:endParaRPr>
          </a:p>
        </p:txBody>
      </p:sp>
      <p:sp>
        <p:nvSpPr>
          <p:cNvPr id="128" name="Google Shape;128;p19"/>
          <p:cNvSpPr txBox="1"/>
          <p:nvPr/>
        </p:nvSpPr>
        <p:spPr>
          <a:xfrm>
            <a:off x="5808763" y="1635425"/>
            <a:ext cx="14724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Low income</a:t>
            </a:r>
            <a:endParaRPr>
              <a:latin typeface="Roboto"/>
              <a:ea typeface="Roboto"/>
              <a:cs typeface="Roboto"/>
              <a:sym typeface="Roboto"/>
            </a:endParaRPr>
          </a:p>
        </p:txBody>
      </p:sp>
      <p:sp>
        <p:nvSpPr>
          <p:cNvPr id="129" name="Google Shape;129;p19"/>
          <p:cNvSpPr txBox="1"/>
          <p:nvPr/>
        </p:nvSpPr>
        <p:spPr>
          <a:xfrm>
            <a:off x="3988975" y="2528725"/>
            <a:ext cx="1355100" cy="76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Chronic disease status</a:t>
            </a:r>
            <a:endParaRPr>
              <a:latin typeface="Roboto"/>
              <a:ea typeface="Roboto"/>
              <a:cs typeface="Roboto"/>
              <a:sym typeface="Roboto"/>
            </a:endParaRPr>
          </a:p>
        </p:txBody>
      </p:sp>
      <p:sp>
        <p:nvSpPr>
          <p:cNvPr id="130" name="Google Shape;130;p19"/>
          <p:cNvSpPr txBox="1"/>
          <p:nvPr/>
        </p:nvSpPr>
        <p:spPr>
          <a:xfrm>
            <a:off x="1960000" y="1635425"/>
            <a:ext cx="14724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Low education</a:t>
            </a:r>
            <a:endParaRPr>
              <a:latin typeface="Roboto"/>
              <a:ea typeface="Roboto"/>
              <a:cs typeface="Roboto"/>
              <a:sym typeface="Roboto"/>
            </a:endParaRPr>
          </a:p>
        </p:txBody>
      </p:sp>
      <p:sp>
        <p:nvSpPr>
          <p:cNvPr id="131" name="Google Shape;131;p19"/>
          <p:cNvSpPr txBox="1"/>
          <p:nvPr/>
        </p:nvSpPr>
        <p:spPr>
          <a:xfrm>
            <a:off x="7472250" y="2155300"/>
            <a:ext cx="15918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Minority race</a:t>
            </a:r>
            <a:endParaRPr>
              <a:latin typeface="Roboto"/>
              <a:ea typeface="Roboto"/>
              <a:cs typeface="Roboto"/>
              <a:sym typeface="Roboto"/>
            </a:endParaRPr>
          </a:p>
        </p:txBody>
      </p:sp>
      <p:cxnSp>
        <p:nvCxnSpPr>
          <p:cNvPr id="132" name="Google Shape;132;p19"/>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33" name="Google Shape;133;p19"/>
          <p:cNvPicPr preferRelativeResize="0"/>
          <p:nvPr/>
        </p:nvPicPr>
        <p:blipFill>
          <a:blip r:embed="rId7">
            <a:alphaModFix/>
          </a:blip>
          <a:stretch>
            <a:fillRect/>
          </a:stretch>
        </p:blipFill>
        <p:spPr>
          <a:xfrm>
            <a:off x="7699150" y="4458625"/>
            <a:ext cx="1253374" cy="564350"/>
          </a:xfrm>
          <a:prstGeom prst="rect">
            <a:avLst/>
          </a:prstGeom>
          <a:noFill/>
          <a:ln>
            <a:noFill/>
          </a:ln>
        </p:spPr>
      </p:pic>
      <p:pic>
        <p:nvPicPr>
          <p:cNvPr id="134" name="Google Shape;134;p19"/>
          <p:cNvPicPr preferRelativeResize="0"/>
          <p:nvPr/>
        </p:nvPicPr>
        <p:blipFill>
          <a:blip r:embed="rId8">
            <a:alphaModFix/>
          </a:blip>
          <a:stretch>
            <a:fillRect/>
          </a:stretch>
        </p:blipFill>
        <p:spPr>
          <a:xfrm>
            <a:off x="3972775" y="1009900"/>
            <a:ext cx="1695349" cy="1695349"/>
          </a:xfrm>
          <a:prstGeom prst="rect">
            <a:avLst/>
          </a:prstGeom>
          <a:noFill/>
          <a:ln>
            <a:noFill/>
          </a:ln>
        </p:spPr>
      </p:pic>
      <p:sp>
        <p:nvSpPr>
          <p:cNvPr id="135" name="Google Shape;135;p19"/>
          <p:cNvSpPr txBox="1"/>
          <p:nvPr/>
        </p:nvSpPr>
        <p:spPr>
          <a:xfrm>
            <a:off x="74775" y="4764275"/>
            <a:ext cx="6153000" cy="7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800">
                <a:solidFill>
                  <a:schemeClr val="dk1"/>
                </a:solidFill>
              </a:rPr>
              <a:t>PCMH support screener package, 2017, pg. 2</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0"/>
          <p:cNvPicPr preferRelativeResize="0"/>
          <p:nvPr/>
        </p:nvPicPr>
        <p:blipFill>
          <a:blip r:embed="rId3">
            <a:alphaModFix/>
          </a:blip>
          <a:stretch>
            <a:fillRect/>
          </a:stretch>
        </p:blipFill>
        <p:spPr>
          <a:xfrm>
            <a:off x="152400" y="1711775"/>
            <a:ext cx="8839199" cy="1262743"/>
          </a:xfrm>
          <a:prstGeom prst="rect">
            <a:avLst/>
          </a:prstGeom>
          <a:noFill/>
          <a:ln>
            <a:noFill/>
          </a:ln>
        </p:spPr>
      </p:pic>
      <p:sp>
        <p:nvSpPr>
          <p:cNvPr id="141" name="Google Shape;141;p20"/>
          <p:cNvSpPr txBox="1"/>
          <p:nvPr/>
        </p:nvSpPr>
        <p:spPr>
          <a:xfrm>
            <a:off x="434550" y="234825"/>
            <a:ext cx="80760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A617A"/>
                </a:solidFill>
                <a:latin typeface="Roboto"/>
                <a:ea typeface="Roboto"/>
                <a:cs typeface="Roboto"/>
                <a:sym typeface="Roboto"/>
              </a:rPr>
              <a:t>PCMH Activities Tracked for Practice Support</a:t>
            </a:r>
            <a:endParaRPr sz="2800">
              <a:solidFill>
                <a:srgbClr val="3A617A"/>
              </a:solidFill>
              <a:latin typeface="Roboto"/>
              <a:ea typeface="Roboto"/>
              <a:cs typeface="Roboto"/>
              <a:sym typeface="Roboto"/>
            </a:endParaRPr>
          </a:p>
        </p:txBody>
      </p:sp>
      <p:cxnSp>
        <p:nvCxnSpPr>
          <p:cNvPr id="142" name="Google Shape;142;p20"/>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43" name="Google Shape;143;p20"/>
          <p:cNvPicPr preferRelativeResize="0"/>
          <p:nvPr/>
        </p:nvPicPr>
        <p:blipFill>
          <a:blip r:embed="rId4">
            <a:alphaModFix/>
          </a:blip>
          <a:stretch>
            <a:fillRect/>
          </a:stretch>
        </p:blipFill>
        <p:spPr>
          <a:xfrm>
            <a:off x="7699150" y="4458625"/>
            <a:ext cx="1253374" cy="564350"/>
          </a:xfrm>
          <a:prstGeom prst="rect">
            <a:avLst/>
          </a:prstGeom>
          <a:noFill/>
          <a:ln>
            <a:noFill/>
          </a:ln>
        </p:spPr>
      </p:pic>
      <p:sp>
        <p:nvSpPr>
          <p:cNvPr id="144" name="Google Shape;144;p20"/>
          <p:cNvSpPr txBox="1"/>
          <p:nvPr/>
        </p:nvSpPr>
        <p:spPr>
          <a:xfrm>
            <a:off x="152400" y="4753600"/>
            <a:ext cx="61530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PCMH Program Policy Addendum, 2018, pg 13.</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1"/>
          <p:cNvPicPr preferRelativeResize="0"/>
          <p:nvPr/>
        </p:nvPicPr>
        <p:blipFill>
          <a:blip r:embed="rId3">
            <a:alphaModFix/>
          </a:blip>
          <a:stretch>
            <a:fillRect/>
          </a:stretch>
        </p:blipFill>
        <p:spPr>
          <a:xfrm>
            <a:off x="6506048" y="2032500"/>
            <a:ext cx="2588325" cy="2588325"/>
          </a:xfrm>
          <a:prstGeom prst="rect">
            <a:avLst/>
          </a:prstGeom>
          <a:noFill/>
          <a:ln>
            <a:noFill/>
          </a:ln>
        </p:spPr>
      </p:pic>
      <p:cxnSp>
        <p:nvCxnSpPr>
          <p:cNvPr id="150" name="Google Shape;150;p21"/>
          <p:cNvCxnSpPr/>
          <p:nvPr/>
        </p:nvCxnSpPr>
        <p:spPr>
          <a:xfrm>
            <a:off x="-20825" y="4311125"/>
            <a:ext cx="9185700" cy="0"/>
          </a:xfrm>
          <a:prstGeom prst="straightConnector1">
            <a:avLst/>
          </a:prstGeom>
          <a:noFill/>
          <a:ln cap="flat" cmpd="sng" w="28575">
            <a:solidFill>
              <a:srgbClr val="9D2235"/>
            </a:solidFill>
            <a:prstDash val="solid"/>
            <a:round/>
            <a:headEnd len="med" w="med" type="none"/>
            <a:tailEnd len="med" w="med" type="none"/>
          </a:ln>
        </p:spPr>
      </p:cxnSp>
      <p:pic>
        <p:nvPicPr>
          <p:cNvPr id="151" name="Google Shape;151;p21"/>
          <p:cNvPicPr preferRelativeResize="0"/>
          <p:nvPr/>
        </p:nvPicPr>
        <p:blipFill>
          <a:blip r:embed="rId4">
            <a:alphaModFix/>
          </a:blip>
          <a:stretch>
            <a:fillRect/>
          </a:stretch>
        </p:blipFill>
        <p:spPr>
          <a:xfrm>
            <a:off x="7699150" y="4458625"/>
            <a:ext cx="1253374" cy="564350"/>
          </a:xfrm>
          <a:prstGeom prst="rect">
            <a:avLst/>
          </a:prstGeom>
          <a:noFill/>
          <a:ln>
            <a:noFill/>
          </a:ln>
        </p:spPr>
      </p:pic>
      <p:pic>
        <p:nvPicPr>
          <p:cNvPr id="152" name="Google Shape;152;p21"/>
          <p:cNvPicPr preferRelativeResize="0"/>
          <p:nvPr/>
        </p:nvPicPr>
        <p:blipFill>
          <a:blip r:embed="rId5">
            <a:alphaModFix/>
          </a:blip>
          <a:stretch>
            <a:fillRect/>
          </a:stretch>
        </p:blipFill>
        <p:spPr>
          <a:xfrm>
            <a:off x="4198775" y="804688"/>
            <a:ext cx="2508100" cy="2508100"/>
          </a:xfrm>
          <a:prstGeom prst="rect">
            <a:avLst/>
          </a:prstGeom>
          <a:noFill/>
          <a:ln>
            <a:noFill/>
          </a:ln>
        </p:spPr>
      </p:pic>
      <p:pic>
        <p:nvPicPr>
          <p:cNvPr id="153" name="Google Shape;153;p21"/>
          <p:cNvPicPr preferRelativeResize="0"/>
          <p:nvPr/>
        </p:nvPicPr>
        <p:blipFill>
          <a:blip r:embed="rId6">
            <a:alphaModFix/>
          </a:blip>
          <a:stretch>
            <a:fillRect/>
          </a:stretch>
        </p:blipFill>
        <p:spPr>
          <a:xfrm>
            <a:off x="85125" y="840775"/>
            <a:ext cx="2588325" cy="2588325"/>
          </a:xfrm>
          <a:prstGeom prst="rect">
            <a:avLst/>
          </a:prstGeom>
          <a:noFill/>
          <a:ln>
            <a:noFill/>
          </a:ln>
        </p:spPr>
      </p:pic>
      <p:pic>
        <p:nvPicPr>
          <p:cNvPr id="154" name="Google Shape;154;p21"/>
          <p:cNvPicPr preferRelativeResize="0"/>
          <p:nvPr/>
        </p:nvPicPr>
        <p:blipFill>
          <a:blip r:embed="rId7">
            <a:alphaModFix/>
          </a:blip>
          <a:stretch>
            <a:fillRect/>
          </a:stretch>
        </p:blipFill>
        <p:spPr>
          <a:xfrm>
            <a:off x="2723550" y="2399500"/>
            <a:ext cx="1956126" cy="1956126"/>
          </a:xfrm>
          <a:prstGeom prst="rect">
            <a:avLst/>
          </a:prstGeom>
          <a:noFill/>
          <a:ln>
            <a:noFill/>
          </a:ln>
        </p:spPr>
      </p:pic>
      <p:sp>
        <p:nvSpPr>
          <p:cNvPr id="155" name="Google Shape;155;p21"/>
          <p:cNvSpPr txBox="1"/>
          <p:nvPr/>
        </p:nvSpPr>
        <p:spPr>
          <a:xfrm>
            <a:off x="359000" y="131275"/>
            <a:ext cx="60819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A617A"/>
                </a:solidFill>
              </a:rPr>
              <a:t>Patient Behavior</a:t>
            </a:r>
            <a:endParaRPr sz="2800">
              <a:solidFill>
                <a:srgbClr val="3A617A"/>
              </a:solidFill>
            </a:endParaRPr>
          </a:p>
        </p:txBody>
      </p:sp>
      <p:sp>
        <p:nvSpPr>
          <p:cNvPr id="156" name="Google Shape;156;p21"/>
          <p:cNvSpPr txBox="1"/>
          <p:nvPr/>
        </p:nvSpPr>
        <p:spPr>
          <a:xfrm>
            <a:off x="667500" y="2971913"/>
            <a:ext cx="12987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Wellness Visit</a:t>
            </a:r>
            <a:endParaRPr>
              <a:latin typeface="Roboto"/>
              <a:ea typeface="Roboto"/>
              <a:cs typeface="Roboto"/>
              <a:sym typeface="Roboto"/>
            </a:endParaRPr>
          </a:p>
        </p:txBody>
      </p:sp>
      <p:sp>
        <p:nvSpPr>
          <p:cNvPr id="157" name="Google Shape;157;p21"/>
          <p:cNvSpPr txBox="1"/>
          <p:nvPr/>
        </p:nvSpPr>
        <p:spPr>
          <a:xfrm>
            <a:off x="2725263" y="1704000"/>
            <a:ext cx="14217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Filling Asthma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Medication</a:t>
            </a:r>
            <a:endParaRPr>
              <a:latin typeface="Roboto"/>
              <a:ea typeface="Roboto"/>
              <a:cs typeface="Roboto"/>
              <a:sym typeface="Roboto"/>
            </a:endParaRPr>
          </a:p>
        </p:txBody>
      </p:sp>
      <p:sp>
        <p:nvSpPr>
          <p:cNvPr id="158" name="Google Shape;158;p21"/>
          <p:cNvSpPr txBox="1"/>
          <p:nvPr/>
        </p:nvSpPr>
        <p:spPr>
          <a:xfrm>
            <a:off x="5020050" y="2971925"/>
            <a:ext cx="10452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Eye Exam</a:t>
            </a:r>
            <a:endParaRPr>
              <a:latin typeface="Roboto"/>
              <a:ea typeface="Roboto"/>
              <a:cs typeface="Roboto"/>
              <a:sym typeface="Roboto"/>
            </a:endParaRPr>
          </a:p>
        </p:txBody>
      </p:sp>
      <p:sp>
        <p:nvSpPr>
          <p:cNvPr id="159" name="Google Shape;159;p21"/>
          <p:cNvSpPr txBox="1"/>
          <p:nvPr/>
        </p:nvSpPr>
        <p:spPr>
          <a:xfrm>
            <a:off x="6844125" y="1704000"/>
            <a:ext cx="21474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ADHD Follow-up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Visits</a:t>
            </a:r>
            <a:endParaRPr>
              <a:latin typeface="Roboto"/>
              <a:ea typeface="Roboto"/>
              <a:cs typeface="Roboto"/>
              <a:sym typeface="Roboto"/>
            </a:endParaRPr>
          </a:p>
        </p:txBody>
      </p:sp>
      <p:sp>
        <p:nvSpPr>
          <p:cNvPr id="160" name="Google Shape;160;p21"/>
          <p:cNvSpPr txBox="1"/>
          <p:nvPr/>
        </p:nvSpPr>
        <p:spPr>
          <a:xfrm>
            <a:off x="62675" y="4623975"/>
            <a:ext cx="4210200" cy="7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800">
                <a:solidFill>
                  <a:schemeClr val="dk1"/>
                </a:solidFill>
              </a:rPr>
              <a:t>Ridpath, Larson, and Greene, Can Integrating Health Literacy into the Patient-centered Medical Home Help us Weather the Perfect Storm?, 2012, pg. 3</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