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6" r:id="rId1"/>
  </p:sldMasterIdLst>
  <p:notesMasterIdLst>
    <p:notesMasterId r:id="rId57"/>
  </p:notesMasterIdLst>
  <p:handoutMasterIdLst>
    <p:handoutMasterId r:id="rId58"/>
  </p:handoutMasterIdLst>
  <p:sldIdLst>
    <p:sldId id="256" r:id="rId2"/>
    <p:sldId id="375" r:id="rId3"/>
    <p:sldId id="441" r:id="rId4"/>
    <p:sldId id="443" r:id="rId5"/>
    <p:sldId id="444" r:id="rId6"/>
    <p:sldId id="445" r:id="rId7"/>
    <p:sldId id="446" r:id="rId8"/>
    <p:sldId id="447" r:id="rId9"/>
    <p:sldId id="498" r:id="rId10"/>
    <p:sldId id="448" r:id="rId11"/>
    <p:sldId id="449" r:id="rId12"/>
    <p:sldId id="450" r:id="rId13"/>
    <p:sldId id="451" r:id="rId14"/>
    <p:sldId id="468" r:id="rId15"/>
    <p:sldId id="469" r:id="rId16"/>
    <p:sldId id="483" r:id="rId17"/>
    <p:sldId id="499" r:id="rId18"/>
    <p:sldId id="470" r:id="rId19"/>
    <p:sldId id="484" r:id="rId20"/>
    <p:sldId id="471" r:id="rId21"/>
    <p:sldId id="500" r:id="rId22"/>
    <p:sldId id="472" r:id="rId23"/>
    <p:sldId id="473" r:id="rId24"/>
    <p:sldId id="442" r:id="rId25"/>
    <p:sldId id="453" r:id="rId26"/>
    <p:sldId id="454" r:id="rId27"/>
    <p:sldId id="455" r:id="rId28"/>
    <p:sldId id="456" r:id="rId29"/>
    <p:sldId id="457" r:id="rId30"/>
    <p:sldId id="458" r:id="rId31"/>
    <p:sldId id="459" r:id="rId32"/>
    <p:sldId id="460" r:id="rId33"/>
    <p:sldId id="487" r:id="rId34"/>
    <p:sldId id="486" r:id="rId35"/>
    <p:sldId id="488" r:id="rId36"/>
    <p:sldId id="489" r:id="rId37"/>
    <p:sldId id="495" r:id="rId38"/>
    <p:sldId id="496" r:id="rId39"/>
    <p:sldId id="493" r:id="rId40"/>
    <p:sldId id="494" r:id="rId41"/>
    <p:sldId id="497" r:id="rId42"/>
    <p:sldId id="465" r:id="rId43"/>
    <p:sldId id="464" r:id="rId44"/>
    <p:sldId id="466" r:id="rId45"/>
    <p:sldId id="474" r:id="rId46"/>
    <p:sldId id="475" r:id="rId47"/>
    <p:sldId id="476" r:id="rId48"/>
    <p:sldId id="477" r:id="rId49"/>
    <p:sldId id="478" r:id="rId50"/>
    <p:sldId id="479" r:id="rId51"/>
    <p:sldId id="480" r:id="rId52"/>
    <p:sldId id="481" r:id="rId53"/>
    <p:sldId id="482" r:id="rId54"/>
    <p:sldId id="438" r:id="rId55"/>
    <p:sldId id="440" r:id="rId56"/>
  </p:sldIdLst>
  <p:sldSz cx="12192000" cy="6858000"/>
  <p:notesSz cx="6794500" cy="9918700"/>
  <p:defaultTextStyle>
    <a:defPPr>
      <a:defRPr lang="en-US"/>
    </a:defPPr>
    <a:lvl1pPr algn="l" rtl="0" fontAlgn="base">
      <a:spcBef>
        <a:spcPct val="0"/>
      </a:spcBef>
      <a:spcAft>
        <a:spcPct val="0"/>
      </a:spcAft>
      <a:defRPr sz="2000" kern="1200">
        <a:solidFill>
          <a:srgbClr val="A50021"/>
        </a:solidFill>
        <a:latin typeface="Arial" charset="0"/>
        <a:ea typeface="+mn-ea"/>
        <a:cs typeface="+mn-cs"/>
      </a:defRPr>
    </a:lvl1pPr>
    <a:lvl2pPr marL="457200" algn="l" rtl="0" fontAlgn="base">
      <a:spcBef>
        <a:spcPct val="0"/>
      </a:spcBef>
      <a:spcAft>
        <a:spcPct val="0"/>
      </a:spcAft>
      <a:defRPr sz="2000" kern="1200">
        <a:solidFill>
          <a:srgbClr val="A50021"/>
        </a:solidFill>
        <a:latin typeface="Arial" charset="0"/>
        <a:ea typeface="+mn-ea"/>
        <a:cs typeface="+mn-cs"/>
      </a:defRPr>
    </a:lvl2pPr>
    <a:lvl3pPr marL="914400" algn="l" rtl="0" fontAlgn="base">
      <a:spcBef>
        <a:spcPct val="0"/>
      </a:spcBef>
      <a:spcAft>
        <a:spcPct val="0"/>
      </a:spcAft>
      <a:defRPr sz="2000" kern="1200">
        <a:solidFill>
          <a:srgbClr val="A50021"/>
        </a:solidFill>
        <a:latin typeface="Arial" charset="0"/>
        <a:ea typeface="+mn-ea"/>
        <a:cs typeface="+mn-cs"/>
      </a:defRPr>
    </a:lvl3pPr>
    <a:lvl4pPr marL="1371600" algn="l" rtl="0" fontAlgn="base">
      <a:spcBef>
        <a:spcPct val="0"/>
      </a:spcBef>
      <a:spcAft>
        <a:spcPct val="0"/>
      </a:spcAft>
      <a:defRPr sz="2000" kern="1200">
        <a:solidFill>
          <a:srgbClr val="A50021"/>
        </a:solidFill>
        <a:latin typeface="Arial" charset="0"/>
        <a:ea typeface="+mn-ea"/>
        <a:cs typeface="+mn-cs"/>
      </a:defRPr>
    </a:lvl4pPr>
    <a:lvl5pPr marL="1828800" algn="l" rtl="0" fontAlgn="base">
      <a:spcBef>
        <a:spcPct val="0"/>
      </a:spcBef>
      <a:spcAft>
        <a:spcPct val="0"/>
      </a:spcAft>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01" autoAdjust="0"/>
    <p:restoredTop sz="78920" autoAdjust="0"/>
  </p:normalViewPr>
  <p:slideViewPr>
    <p:cSldViewPr>
      <p:cViewPr varScale="1">
        <p:scale>
          <a:sx n="67" d="100"/>
          <a:sy n="67" d="100"/>
        </p:scale>
        <p:origin x="640"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6DE34641-1CEA-4061-A80A-7DCBB8B4B73E}" type="slidenum">
              <a:rPr lang="pt-PT" altLang="zh-CN"/>
              <a:pPr>
                <a:defRPr/>
              </a:pPr>
              <a:t>‹#›</a:t>
            </a:fld>
            <a:endParaRPr lang="pt-PT" altLang="zh-CN"/>
          </a:p>
        </p:txBody>
      </p:sp>
    </p:spTree>
    <p:extLst>
      <p:ext uri="{BB962C8B-B14F-4D97-AF65-F5344CB8AC3E}">
        <p14:creationId xmlns:p14="http://schemas.microsoft.com/office/powerpoint/2010/main" val="3086881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22532" name="Rectangle 4"/>
          <p:cNvSpPr>
            <a:spLocks noGrp="1" noRot="1" noChangeAspect="1" noChangeArrowheads="1" noTextEdit="1"/>
          </p:cNvSpPr>
          <p:nvPr>
            <p:ph type="sldImg" idx="2"/>
          </p:nvPr>
        </p:nvSpPr>
        <p:spPr bwMode="auto">
          <a:xfrm>
            <a:off x="92075" y="744538"/>
            <a:ext cx="6610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smtClean="0"/>
              <a:t>Click to edit Master text styles</a:t>
            </a:r>
          </a:p>
          <a:p>
            <a:pPr lvl="1"/>
            <a:r>
              <a:rPr lang="pt-PT" noProof="0" smtClean="0"/>
              <a:t>Second level</a:t>
            </a:r>
          </a:p>
          <a:p>
            <a:pPr lvl="2"/>
            <a:r>
              <a:rPr lang="pt-PT" noProof="0" smtClean="0"/>
              <a:t>Third level</a:t>
            </a:r>
          </a:p>
          <a:p>
            <a:pPr lvl="3"/>
            <a:r>
              <a:rPr lang="pt-PT" noProof="0" smtClean="0"/>
              <a:t>Fourth level</a:t>
            </a:r>
          </a:p>
          <a:p>
            <a:pPr lvl="4"/>
            <a:r>
              <a:rPr lang="pt-PT" noProof="0" smtClean="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A0721F3A-D631-43CB-AA2E-A2AC279AD1E4}" type="slidenum">
              <a:rPr lang="pt-PT" altLang="zh-CN"/>
              <a:pPr>
                <a:defRPr/>
              </a:pPr>
              <a:t>‹#›</a:t>
            </a:fld>
            <a:endParaRPr lang="pt-PT" altLang="zh-CN"/>
          </a:p>
        </p:txBody>
      </p:sp>
    </p:spTree>
    <p:extLst>
      <p:ext uri="{BB962C8B-B14F-4D97-AF65-F5344CB8AC3E}">
        <p14:creationId xmlns:p14="http://schemas.microsoft.com/office/powerpoint/2010/main" val="2255781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a:t>
            </a:fld>
            <a:endParaRPr lang="pt-PT" altLang="zh-CN" sz="1200" smtClean="0">
              <a:solidFill>
                <a:schemeClr val="tx1"/>
              </a:solidFill>
            </a:endParaRPr>
          </a:p>
        </p:txBody>
      </p:sp>
    </p:spTree>
    <p:extLst>
      <p:ext uri="{BB962C8B-B14F-4D97-AF65-F5344CB8AC3E}">
        <p14:creationId xmlns:p14="http://schemas.microsoft.com/office/powerpoint/2010/main" val="1863209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11</a:t>
            </a:fld>
            <a:endParaRPr lang="pt-PT" altLang="zh-CN"/>
          </a:p>
        </p:txBody>
      </p:sp>
    </p:spTree>
    <p:extLst>
      <p:ext uri="{BB962C8B-B14F-4D97-AF65-F5344CB8AC3E}">
        <p14:creationId xmlns:p14="http://schemas.microsoft.com/office/powerpoint/2010/main" val="451373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12</a:t>
            </a:fld>
            <a:endParaRPr lang="pt-PT" altLang="zh-CN"/>
          </a:p>
        </p:txBody>
      </p:sp>
    </p:spTree>
    <p:extLst>
      <p:ext uri="{BB962C8B-B14F-4D97-AF65-F5344CB8AC3E}">
        <p14:creationId xmlns:p14="http://schemas.microsoft.com/office/powerpoint/2010/main" val="358189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Arial" charset="0"/>
                <a:ea typeface="+mn-ea"/>
                <a:cs typeface="+mn-cs"/>
              </a:rPr>
              <a:t>HttpClient</a:t>
            </a:r>
            <a:r>
              <a:rPr lang="en-US" altLang="zh-CN" sz="1200" b="0" i="0" kern="1200" dirty="0" smtClean="0">
                <a:solidFill>
                  <a:schemeClr val="tx1"/>
                </a:solidFill>
                <a:effectLst/>
                <a:latin typeface="Arial" charset="0"/>
                <a:ea typeface="+mn-ea"/>
                <a:cs typeface="+mn-cs"/>
              </a:rPr>
              <a:t> </a:t>
            </a:r>
            <a:r>
              <a:rPr lang="zh-CN" altLang="en-US" sz="1200" b="0" i="0" kern="1200" dirty="0" smtClean="0">
                <a:solidFill>
                  <a:schemeClr val="tx1"/>
                </a:solidFill>
                <a:effectLst/>
                <a:latin typeface="Arial" charset="0"/>
                <a:ea typeface="+mn-ea"/>
                <a:cs typeface="+mn-cs"/>
              </a:rPr>
              <a:t>是 </a:t>
            </a:r>
            <a:r>
              <a:rPr lang="en-US" altLang="zh-CN" sz="1200" b="0" i="0" kern="1200" dirty="0" smtClean="0">
                <a:solidFill>
                  <a:schemeClr val="tx1"/>
                </a:solidFill>
                <a:effectLst/>
                <a:latin typeface="Arial" charset="0"/>
                <a:ea typeface="+mn-ea"/>
                <a:cs typeface="+mn-cs"/>
              </a:rPr>
              <a:t>Apache Jakarta Common </a:t>
            </a:r>
            <a:r>
              <a:rPr lang="zh-CN" altLang="en-US" sz="1200" b="0" i="0" kern="1200" dirty="0" smtClean="0">
                <a:solidFill>
                  <a:schemeClr val="tx1"/>
                </a:solidFill>
                <a:effectLst/>
                <a:latin typeface="Arial" charset="0"/>
                <a:ea typeface="+mn-ea"/>
                <a:cs typeface="+mn-cs"/>
              </a:rPr>
              <a:t>下的子项目，可以用来提供高效的、最新的、功能丰富的支持 </a:t>
            </a:r>
            <a:r>
              <a:rPr lang="en-US" altLang="zh-CN" sz="1200" b="0" i="0" kern="1200" dirty="0" smtClean="0">
                <a:solidFill>
                  <a:schemeClr val="tx1"/>
                </a:solidFill>
                <a:effectLst/>
                <a:latin typeface="Arial" charset="0"/>
                <a:ea typeface="+mn-ea"/>
                <a:cs typeface="+mn-cs"/>
              </a:rPr>
              <a:t>HTTP </a:t>
            </a:r>
            <a:r>
              <a:rPr lang="zh-CN" altLang="en-US" sz="1200" b="0" i="0" kern="1200" dirty="0" smtClean="0">
                <a:solidFill>
                  <a:schemeClr val="tx1"/>
                </a:solidFill>
                <a:effectLst/>
                <a:latin typeface="Arial" charset="0"/>
                <a:ea typeface="+mn-ea"/>
                <a:cs typeface="+mn-cs"/>
              </a:rPr>
              <a:t>协议的客户端编程工具包，并且它支持 </a:t>
            </a:r>
            <a:r>
              <a:rPr lang="en-US" altLang="zh-CN" sz="1200" b="0" i="0" kern="1200" dirty="0" smtClean="0">
                <a:solidFill>
                  <a:schemeClr val="tx1"/>
                </a:solidFill>
                <a:effectLst/>
                <a:latin typeface="Arial" charset="0"/>
                <a:ea typeface="+mn-ea"/>
                <a:cs typeface="+mn-cs"/>
              </a:rPr>
              <a:t>HTTP </a:t>
            </a:r>
            <a:r>
              <a:rPr lang="zh-CN" altLang="en-US" sz="1200" b="0" i="0" kern="1200" dirty="0" smtClean="0">
                <a:solidFill>
                  <a:schemeClr val="tx1"/>
                </a:solidFill>
                <a:effectLst/>
                <a:latin typeface="Arial" charset="0"/>
                <a:ea typeface="+mn-ea"/>
                <a:cs typeface="+mn-cs"/>
              </a:rPr>
              <a:t>协议最新的版本和建议。</a:t>
            </a:r>
            <a:endParaRPr lang="en-US" altLang="zh-CN" sz="1200" b="0" i="0" kern="1200" dirty="0" smtClean="0">
              <a:solidFill>
                <a:schemeClr val="tx1"/>
              </a:solidFill>
              <a:effectLst/>
              <a:latin typeface="Arial" charset="0"/>
              <a:ea typeface="+mn-ea"/>
              <a:cs typeface="+mn-cs"/>
            </a:endParaRPr>
          </a:p>
          <a:p>
            <a:r>
              <a:rPr lang="en-US" altLang="zh-CN" sz="1200" b="0" i="0" kern="1200" dirty="0" smtClean="0">
                <a:solidFill>
                  <a:schemeClr val="tx1"/>
                </a:solidFill>
                <a:effectLst/>
                <a:latin typeface="Arial" charset="0"/>
                <a:ea typeface="+mn-ea"/>
                <a:cs typeface="+mn-cs"/>
              </a:rPr>
              <a:t>http://baike.baidu.com/link?url=OwZNxJkHDBRDESX-GCawEJNCitff1-9Hlb58DjitcfaLSB8bTTZbZ7uEhStxqpxWzYnDFf0eOnbNyQbJdc_2a508tt59WoFQ-oH7dhHQvPe</a:t>
            </a:r>
          </a:p>
          <a:p>
            <a:endParaRPr lang="en-US" altLang="zh-CN" sz="1200" b="0" i="0" kern="1200" dirty="0" smtClean="0">
              <a:solidFill>
                <a:schemeClr val="tx1"/>
              </a:solidFill>
              <a:effectLst/>
              <a:latin typeface="Arial" charset="0"/>
              <a:ea typeface="+mn-ea"/>
              <a:cs typeface="+mn-cs"/>
            </a:endParaRPr>
          </a:p>
          <a:p>
            <a:endParaRPr lang="en-US" altLang="zh-CN" sz="1200" b="0" i="0" kern="1200" dirty="0" smtClean="0">
              <a:solidFill>
                <a:schemeClr val="tx1"/>
              </a:solidFill>
              <a:effectLst/>
              <a:latin typeface="Arial" charset="0"/>
              <a:ea typeface="+mn-ea"/>
              <a:cs typeface="+mn-cs"/>
            </a:endParaRPr>
          </a:p>
          <a:p>
            <a:r>
              <a:rPr lang="en-US" altLang="zh-CN" sz="1200" b="0" i="0" kern="1200" dirty="0" smtClean="0">
                <a:solidFill>
                  <a:schemeClr val="tx1"/>
                </a:solidFill>
                <a:effectLst/>
                <a:latin typeface="Arial" charset="0"/>
                <a:ea typeface="+mn-ea"/>
                <a:cs typeface="+mn-cs"/>
              </a:rPr>
              <a:t>get</a:t>
            </a:r>
            <a:r>
              <a:rPr lang="zh-CN" altLang="en-US" sz="1200" b="0" i="0" kern="1200" dirty="0" smtClean="0">
                <a:solidFill>
                  <a:schemeClr val="tx1"/>
                </a:solidFill>
                <a:effectLst/>
                <a:latin typeface="Arial" charset="0"/>
                <a:ea typeface="+mn-ea"/>
                <a:cs typeface="+mn-cs"/>
              </a:rPr>
              <a:t>和</a:t>
            </a:r>
            <a:r>
              <a:rPr lang="en-US" altLang="zh-CN" sz="1200" b="0" i="0" kern="1200" dirty="0" smtClean="0">
                <a:solidFill>
                  <a:schemeClr val="tx1"/>
                </a:solidFill>
                <a:effectLst/>
                <a:latin typeface="Arial" charset="0"/>
                <a:ea typeface="+mn-ea"/>
                <a:cs typeface="+mn-cs"/>
              </a:rPr>
              <a:t>post</a:t>
            </a:r>
            <a:r>
              <a:rPr lang="zh-CN" altLang="en-US" sz="1200" b="0" i="0" kern="1200" dirty="0" smtClean="0">
                <a:solidFill>
                  <a:schemeClr val="tx1"/>
                </a:solidFill>
                <a:effectLst/>
                <a:latin typeface="Arial" charset="0"/>
                <a:ea typeface="+mn-ea"/>
                <a:cs typeface="+mn-cs"/>
              </a:rPr>
              <a:t>的区别？</a:t>
            </a:r>
            <a:endParaRPr lang="en-US" altLang="zh-CN" sz="1200" b="0" i="0" kern="1200" dirty="0" smtClean="0">
              <a:solidFill>
                <a:schemeClr val="tx1"/>
              </a:solidFill>
              <a:effectLst/>
              <a:latin typeface="Arial" charset="0"/>
              <a:ea typeface="+mn-ea"/>
              <a:cs typeface="+mn-cs"/>
            </a:endParaRPr>
          </a:p>
          <a:p>
            <a:r>
              <a:rPr lang="en-US" altLang="zh-CN" sz="1200" b="0" i="0" kern="1200" dirty="0" smtClean="0">
                <a:solidFill>
                  <a:schemeClr val="tx1"/>
                </a:solidFill>
                <a:effectLst/>
                <a:latin typeface="Arial" charset="0"/>
                <a:ea typeface="+mn-ea"/>
                <a:cs typeface="+mn-cs"/>
              </a:rPr>
              <a:t>http://www.oschina.net/news/77354/http-get-post-different</a:t>
            </a:r>
          </a:p>
          <a:p>
            <a:endParaRPr lang="en-US" altLang="zh-CN" sz="1200" b="0" i="0" kern="1200" dirty="0" smtClean="0">
              <a:solidFill>
                <a:schemeClr val="tx1"/>
              </a:solidFill>
              <a:effectLst/>
              <a:latin typeface="Arial" charset="0"/>
              <a:ea typeface="+mn-ea"/>
              <a:cs typeface="+mn-cs"/>
            </a:endParaRPr>
          </a:p>
          <a:p>
            <a:r>
              <a:rPr lang="en-US" altLang="zh-CN" sz="1200" b="0" i="0" kern="1200" dirty="0" smtClean="0">
                <a:solidFill>
                  <a:schemeClr val="tx1"/>
                </a:solidFill>
                <a:effectLst/>
                <a:latin typeface="Arial" charset="0"/>
                <a:ea typeface="+mn-ea"/>
                <a:cs typeface="+mn-cs"/>
              </a:rPr>
              <a:t>HTTP</a:t>
            </a:r>
            <a:r>
              <a:rPr lang="zh-CN" altLang="en-US" sz="1200" b="0" i="0" kern="1200" dirty="0" smtClean="0">
                <a:solidFill>
                  <a:schemeClr val="tx1"/>
                </a:solidFill>
                <a:effectLst/>
                <a:latin typeface="Arial" charset="0"/>
                <a:ea typeface="+mn-ea"/>
                <a:cs typeface="+mn-cs"/>
              </a:rPr>
              <a:t>请求有</a:t>
            </a:r>
            <a:r>
              <a:rPr lang="en-US" altLang="zh-CN" sz="1200" b="0" i="0" kern="1200" dirty="0" smtClean="0">
                <a:solidFill>
                  <a:schemeClr val="tx1"/>
                </a:solidFill>
                <a:effectLst/>
                <a:latin typeface="Arial" charset="0"/>
                <a:ea typeface="+mn-ea"/>
                <a:cs typeface="+mn-cs"/>
              </a:rPr>
              <a:t>6</a:t>
            </a:r>
            <a:r>
              <a:rPr lang="zh-CN" altLang="en-US" sz="1200" b="0" i="0" kern="1200" dirty="0" smtClean="0">
                <a:solidFill>
                  <a:schemeClr val="tx1"/>
                </a:solidFill>
                <a:effectLst/>
                <a:latin typeface="Arial" charset="0"/>
                <a:ea typeface="+mn-ea"/>
                <a:cs typeface="+mn-cs"/>
              </a:rPr>
              <a:t>种方式：</a:t>
            </a:r>
            <a:r>
              <a:rPr lang="en-US" altLang="zh-CN" sz="1200" b="0" i="0" kern="1200" dirty="0" smtClean="0">
                <a:solidFill>
                  <a:schemeClr val="tx1"/>
                </a:solidFill>
                <a:effectLst/>
                <a:latin typeface="Arial" charset="0"/>
                <a:ea typeface="+mn-ea"/>
                <a:cs typeface="+mn-cs"/>
              </a:rPr>
              <a:t>get post  put  delete  head  options  trace(</a:t>
            </a:r>
            <a:r>
              <a:rPr lang="zh-CN" altLang="en-US" sz="1200" b="0" i="0" kern="1200" dirty="0" smtClean="0">
                <a:solidFill>
                  <a:schemeClr val="tx1"/>
                </a:solidFill>
                <a:effectLst/>
                <a:latin typeface="Arial" charset="0"/>
                <a:ea typeface="+mn-ea"/>
                <a:cs typeface="+mn-cs"/>
              </a:rPr>
              <a:t>基本不用</a:t>
            </a:r>
            <a:r>
              <a:rPr lang="en-US" altLang="zh-CN" sz="1200" b="0" i="0" kern="1200" dirty="0" smtClean="0">
                <a:solidFill>
                  <a:schemeClr val="tx1"/>
                </a:solidFill>
                <a:effectLst/>
                <a:latin typeface="Arial" charset="0"/>
                <a:ea typeface="+mn-ea"/>
                <a:cs typeface="+mn-cs"/>
              </a:rPr>
              <a:t>) https://wenku.baidu.com/view/a8293a6c7e21af45b307a877.html</a:t>
            </a:r>
          </a:p>
          <a:p>
            <a:endParaRPr lang="en-US" altLang="zh-CN" sz="1200" b="0" i="0" kern="1200" dirty="0" smtClean="0">
              <a:solidFill>
                <a:schemeClr val="tx1"/>
              </a:solidFill>
              <a:effectLst/>
              <a:latin typeface="Arial" charset="0"/>
              <a:ea typeface="+mn-ea"/>
              <a:cs typeface="+mn-cs"/>
            </a:endParaRPr>
          </a:p>
          <a:p>
            <a:r>
              <a:rPr lang="en-US" altLang="zh-CN" sz="1200" b="0" i="0" kern="1200" dirty="0" smtClean="0">
                <a:solidFill>
                  <a:schemeClr val="tx1"/>
                </a:solidFill>
                <a:effectLst/>
                <a:latin typeface="Arial" charset="0"/>
                <a:ea typeface="+mn-ea"/>
                <a:cs typeface="+mn-cs"/>
              </a:rPr>
              <a:t>URI</a:t>
            </a:r>
            <a:r>
              <a:rPr lang="zh-CN" altLang="en-US" sz="1200" b="0" i="0" kern="1200" dirty="0" smtClean="0">
                <a:solidFill>
                  <a:schemeClr val="tx1"/>
                </a:solidFill>
                <a:effectLst/>
                <a:latin typeface="Arial" charset="0"/>
                <a:ea typeface="+mn-ea"/>
                <a:cs typeface="+mn-cs"/>
              </a:rPr>
              <a:t>是个纯粹的句法结构，用于指定标识</a:t>
            </a:r>
            <a:r>
              <a:rPr lang="en-US" altLang="zh-CN" sz="1200" b="0" i="0" kern="1200" dirty="0" smtClean="0">
                <a:solidFill>
                  <a:schemeClr val="tx1"/>
                </a:solidFill>
                <a:effectLst/>
                <a:latin typeface="Arial" charset="0"/>
                <a:ea typeface="+mn-ea"/>
                <a:cs typeface="+mn-cs"/>
              </a:rPr>
              <a:t>Web</a:t>
            </a:r>
            <a:r>
              <a:rPr lang="zh-CN" altLang="en-US" sz="1200" b="0" i="0" kern="1200" dirty="0" smtClean="0">
                <a:solidFill>
                  <a:schemeClr val="tx1"/>
                </a:solidFill>
                <a:effectLst/>
                <a:latin typeface="Arial" charset="0"/>
                <a:ea typeface="+mn-ea"/>
                <a:cs typeface="+mn-cs"/>
              </a:rPr>
              <a:t>资源的字符串的各个不同部分。</a:t>
            </a:r>
            <a:r>
              <a:rPr lang="en-US" altLang="zh-CN" sz="1200" b="0" i="0" kern="1200" dirty="0" smtClean="0">
                <a:solidFill>
                  <a:schemeClr val="tx1"/>
                </a:solidFill>
                <a:effectLst/>
                <a:latin typeface="Arial" charset="0"/>
                <a:ea typeface="+mn-ea"/>
                <a:cs typeface="+mn-cs"/>
              </a:rPr>
              <a:t>URL</a:t>
            </a:r>
            <a:r>
              <a:rPr lang="zh-CN" altLang="en-US" sz="1200" b="0" i="0" kern="1200" dirty="0" smtClean="0">
                <a:solidFill>
                  <a:schemeClr val="tx1"/>
                </a:solidFill>
                <a:effectLst/>
                <a:latin typeface="Arial" charset="0"/>
                <a:ea typeface="+mn-ea"/>
                <a:cs typeface="+mn-cs"/>
              </a:rPr>
              <a:t>是</a:t>
            </a:r>
            <a:r>
              <a:rPr lang="en-US" altLang="zh-CN" sz="1200" b="0" i="0" kern="1200" dirty="0" smtClean="0">
                <a:solidFill>
                  <a:schemeClr val="tx1"/>
                </a:solidFill>
                <a:effectLst/>
                <a:latin typeface="Arial" charset="0"/>
                <a:ea typeface="+mn-ea"/>
                <a:cs typeface="+mn-cs"/>
              </a:rPr>
              <a:t>URI</a:t>
            </a:r>
            <a:r>
              <a:rPr lang="zh-CN" altLang="en-US" sz="1200" b="0" i="0" kern="1200" dirty="0" smtClean="0">
                <a:solidFill>
                  <a:schemeClr val="tx1"/>
                </a:solidFill>
                <a:effectLst/>
                <a:latin typeface="Arial" charset="0"/>
                <a:ea typeface="+mn-ea"/>
                <a:cs typeface="+mn-cs"/>
              </a:rPr>
              <a:t>的一个特例，它包含了定位</a:t>
            </a:r>
            <a:r>
              <a:rPr lang="en-US" altLang="zh-CN" sz="1200" b="0" i="0" kern="1200" dirty="0" smtClean="0">
                <a:solidFill>
                  <a:schemeClr val="tx1"/>
                </a:solidFill>
                <a:effectLst/>
                <a:latin typeface="Arial" charset="0"/>
                <a:ea typeface="+mn-ea"/>
                <a:cs typeface="+mn-cs"/>
              </a:rPr>
              <a:t>Web</a:t>
            </a:r>
            <a:r>
              <a:rPr lang="zh-CN" altLang="en-US" sz="1200" b="0" i="0" kern="1200" dirty="0" smtClean="0">
                <a:solidFill>
                  <a:schemeClr val="tx1"/>
                </a:solidFill>
                <a:effectLst/>
                <a:latin typeface="Arial" charset="0"/>
                <a:ea typeface="+mn-ea"/>
                <a:cs typeface="+mn-cs"/>
              </a:rPr>
              <a:t>资源的足够信息。其他</a:t>
            </a:r>
            <a:r>
              <a:rPr lang="en-US" altLang="zh-CN" sz="1200" b="0" i="0" kern="1200" dirty="0" smtClean="0">
                <a:solidFill>
                  <a:schemeClr val="tx1"/>
                </a:solidFill>
                <a:effectLst/>
                <a:latin typeface="Arial" charset="0"/>
                <a:ea typeface="+mn-ea"/>
                <a:cs typeface="+mn-cs"/>
              </a:rPr>
              <a:t>URI</a:t>
            </a:r>
            <a:r>
              <a:rPr lang="zh-CN" altLang="en-US" sz="1200" b="0" i="0" kern="1200" dirty="0" smtClean="0">
                <a:solidFill>
                  <a:schemeClr val="tx1"/>
                </a:solidFill>
                <a:effectLst/>
                <a:latin typeface="Arial" charset="0"/>
                <a:ea typeface="+mn-ea"/>
                <a:cs typeface="+mn-cs"/>
              </a:rPr>
              <a:t>，比如</a:t>
            </a:r>
          </a:p>
          <a:p>
            <a:r>
              <a:rPr lang="en-US" altLang="zh-CN" sz="1200" b="0" i="0" kern="1200" dirty="0" smtClean="0">
                <a:solidFill>
                  <a:schemeClr val="tx1"/>
                </a:solidFill>
                <a:effectLst/>
                <a:latin typeface="Arial" charset="0"/>
                <a:ea typeface="+mn-ea"/>
                <a:cs typeface="+mn-cs"/>
              </a:rPr>
              <a:t>mailto</a:t>
            </a:r>
            <a:r>
              <a:rPr lang="zh-CN" altLang="en-US" sz="1200" b="0" i="0" kern="1200" dirty="0" smtClean="0">
                <a:solidFill>
                  <a:schemeClr val="tx1"/>
                </a:solidFill>
                <a:effectLst/>
                <a:latin typeface="Arial" charset="0"/>
                <a:ea typeface="+mn-ea"/>
                <a:cs typeface="+mn-cs"/>
              </a:rPr>
              <a:t>：</a:t>
            </a:r>
            <a:r>
              <a:rPr lang="en-US" altLang="zh-CN" sz="1200" b="0" i="0" kern="1200" dirty="0" smtClean="0">
                <a:solidFill>
                  <a:schemeClr val="tx1"/>
                </a:solidFill>
                <a:effectLst/>
                <a:latin typeface="Arial" charset="0"/>
                <a:ea typeface="+mn-ea"/>
                <a:cs typeface="+mn-cs"/>
              </a:rPr>
              <a:t>cay@horstman.com </a:t>
            </a:r>
          </a:p>
          <a:p>
            <a:r>
              <a:rPr lang="zh-CN" altLang="en-US" sz="1200" b="0" i="0" kern="1200" dirty="0" smtClean="0">
                <a:solidFill>
                  <a:schemeClr val="tx1"/>
                </a:solidFill>
                <a:effectLst/>
                <a:latin typeface="Arial" charset="0"/>
                <a:ea typeface="+mn-ea"/>
                <a:cs typeface="+mn-cs"/>
              </a:rPr>
              <a:t>则不属于定位符，因为根据该标识符无法定位任何资源。</a:t>
            </a:r>
          </a:p>
          <a:p>
            <a:endParaRPr lang="en-US" altLang="zh-CN" b="1" dirty="0" smtClean="0"/>
          </a:p>
          <a:p>
            <a:endParaRPr lang="en-US" altLang="zh-CN" b="1" dirty="0" smtClean="0"/>
          </a:p>
          <a:p>
            <a:r>
              <a:rPr lang="en-US" altLang="zh-CN" b="1" dirty="0" smtClean="0"/>
              <a:t>URI </a:t>
            </a:r>
            <a:r>
              <a:rPr lang="zh-CN" altLang="en-US" b="1" dirty="0" smtClean="0"/>
              <a:t>是统一资源标识符，而 </a:t>
            </a:r>
            <a:r>
              <a:rPr lang="en-US" altLang="zh-CN" b="1" dirty="0" smtClean="0"/>
              <a:t>URL </a:t>
            </a:r>
            <a:r>
              <a:rPr lang="zh-CN" altLang="en-US" b="1" dirty="0" smtClean="0"/>
              <a:t>是统一资源定位符。</a:t>
            </a:r>
            <a:r>
              <a:rPr lang="zh-CN" altLang="en-US" dirty="0" smtClean="0"/>
              <a:t>因此，笼统地说，每个 </a:t>
            </a:r>
            <a:r>
              <a:rPr lang="en-US" altLang="zh-CN" dirty="0" smtClean="0"/>
              <a:t>URL </a:t>
            </a:r>
            <a:r>
              <a:rPr lang="zh-CN" altLang="en-US" dirty="0" smtClean="0"/>
              <a:t>都是 </a:t>
            </a:r>
            <a:r>
              <a:rPr lang="en-US" altLang="zh-CN" dirty="0" smtClean="0"/>
              <a:t>URI</a:t>
            </a:r>
            <a:r>
              <a:rPr lang="zh-CN" altLang="en-US" dirty="0" smtClean="0"/>
              <a:t>，但不一定每个 </a:t>
            </a:r>
            <a:r>
              <a:rPr lang="en-US" altLang="zh-CN" dirty="0" smtClean="0"/>
              <a:t>URI </a:t>
            </a:r>
            <a:r>
              <a:rPr lang="zh-CN" altLang="en-US" dirty="0" smtClean="0"/>
              <a:t>都是 </a:t>
            </a:r>
            <a:r>
              <a:rPr lang="en-US" altLang="zh-CN" dirty="0" smtClean="0"/>
              <a:t>URL</a:t>
            </a:r>
            <a:r>
              <a:rPr lang="zh-CN" altLang="en-US" dirty="0" smtClean="0"/>
              <a:t>。这是因为 </a:t>
            </a:r>
            <a:r>
              <a:rPr lang="en-US" altLang="zh-CN" dirty="0" smtClean="0"/>
              <a:t>URI </a:t>
            </a:r>
            <a:r>
              <a:rPr lang="zh-CN" altLang="en-US" dirty="0" smtClean="0"/>
              <a:t>还包括一个子类，即统一资源名称 </a:t>
            </a:r>
            <a:r>
              <a:rPr lang="en-US" altLang="zh-CN" dirty="0" smtClean="0"/>
              <a:t>(URN)</a:t>
            </a:r>
            <a:r>
              <a:rPr lang="zh-CN" altLang="en-US" dirty="0" smtClean="0"/>
              <a:t>，它命名资源但不指定如何定位资源。上面的 </a:t>
            </a:r>
            <a:r>
              <a:rPr lang="en-US" altLang="zh-CN" dirty="0" smtClean="0"/>
              <a:t>mailto</a:t>
            </a:r>
            <a:r>
              <a:rPr lang="zh-CN" altLang="en-US" dirty="0" smtClean="0"/>
              <a:t>、</a:t>
            </a:r>
            <a:r>
              <a:rPr lang="en-US" altLang="zh-CN" dirty="0" smtClean="0"/>
              <a:t>news </a:t>
            </a:r>
            <a:r>
              <a:rPr lang="zh-CN" altLang="en-US" dirty="0" smtClean="0"/>
              <a:t>和 </a:t>
            </a:r>
            <a:r>
              <a:rPr lang="en-US" altLang="zh-CN" dirty="0" err="1" smtClean="0"/>
              <a:t>isbn</a:t>
            </a:r>
            <a:r>
              <a:rPr lang="en-US" altLang="zh-CN" dirty="0" smtClean="0"/>
              <a:t> URI </a:t>
            </a:r>
            <a:r>
              <a:rPr lang="zh-CN" altLang="en-US" dirty="0" smtClean="0"/>
              <a:t>都是 </a:t>
            </a:r>
            <a:r>
              <a:rPr lang="en-US" altLang="zh-CN" dirty="0" smtClean="0"/>
              <a:t>URN </a:t>
            </a:r>
            <a:r>
              <a:rPr lang="zh-CN" altLang="en-US" dirty="0" smtClean="0"/>
              <a:t>的示例。 </a:t>
            </a:r>
          </a:p>
          <a:p>
            <a:r>
              <a:rPr lang="en-US" altLang="zh-CN" dirty="0" smtClean="0"/>
              <a:t>URI </a:t>
            </a:r>
            <a:r>
              <a:rPr lang="zh-CN" altLang="en-US" dirty="0" smtClean="0"/>
              <a:t>和 </a:t>
            </a:r>
            <a:r>
              <a:rPr lang="en-US" altLang="zh-CN" dirty="0" smtClean="0"/>
              <a:t>URL </a:t>
            </a:r>
            <a:r>
              <a:rPr lang="zh-CN" altLang="en-US" dirty="0" smtClean="0"/>
              <a:t>概念上的不同反映在此类和 </a:t>
            </a:r>
            <a:r>
              <a:rPr lang="en-US" altLang="zh-CN" dirty="0" smtClean="0"/>
              <a:t>URL </a:t>
            </a:r>
            <a:r>
              <a:rPr lang="zh-CN" altLang="en-US" dirty="0" smtClean="0"/>
              <a:t>类的不同中。</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13</a:t>
            </a:fld>
            <a:endParaRPr lang="pt-PT" altLang="zh-CN"/>
          </a:p>
        </p:txBody>
      </p:sp>
    </p:spTree>
    <p:extLst>
      <p:ext uri="{BB962C8B-B14F-4D97-AF65-F5344CB8AC3E}">
        <p14:creationId xmlns:p14="http://schemas.microsoft.com/office/powerpoint/2010/main" val="428690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14</a:t>
            </a:fld>
            <a:endParaRPr lang="pt-PT" altLang="zh-CN"/>
          </a:p>
        </p:txBody>
      </p:sp>
    </p:spTree>
    <p:extLst>
      <p:ext uri="{BB962C8B-B14F-4D97-AF65-F5344CB8AC3E}">
        <p14:creationId xmlns:p14="http://schemas.microsoft.com/office/powerpoint/2010/main" val="2106319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15</a:t>
            </a:fld>
            <a:endParaRPr lang="pt-PT" altLang="zh-CN"/>
          </a:p>
        </p:txBody>
      </p:sp>
    </p:spTree>
    <p:extLst>
      <p:ext uri="{BB962C8B-B14F-4D97-AF65-F5344CB8AC3E}">
        <p14:creationId xmlns:p14="http://schemas.microsoft.com/office/powerpoint/2010/main" val="1833979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16</a:t>
            </a:fld>
            <a:endParaRPr lang="pt-PT" altLang="zh-CN"/>
          </a:p>
        </p:txBody>
      </p:sp>
    </p:spTree>
    <p:extLst>
      <p:ext uri="{BB962C8B-B14F-4D97-AF65-F5344CB8AC3E}">
        <p14:creationId xmlns:p14="http://schemas.microsoft.com/office/powerpoint/2010/main" val="1833979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17</a:t>
            </a:fld>
            <a:endParaRPr lang="pt-PT" altLang="zh-CN"/>
          </a:p>
        </p:txBody>
      </p:sp>
    </p:spTree>
    <p:extLst>
      <p:ext uri="{BB962C8B-B14F-4D97-AF65-F5344CB8AC3E}">
        <p14:creationId xmlns:p14="http://schemas.microsoft.com/office/powerpoint/2010/main" val="1038098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18</a:t>
            </a:fld>
            <a:endParaRPr lang="pt-PT" altLang="zh-CN"/>
          </a:p>
        </p:txBody>
      </p:sp>
    </p:spTree>
    <p:extLst>
      <p:ext uri="{BB962C8B-B14F-4D97-AF65-F5344CB8AC3E}">
        <p14:creationId xmlns:p14="http://schemas.microsoft.com/office/powerpoint/2010/main" val="3716770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19</a:t>
            </a:fld>
            <a:endParaRPr lang="pt-PT" altLang="zh-CN"/>
          </a:p>
        </p:txBody>
      </p:sp>
    </p:spTree>
    <p:extLst>
      <p:ext uri="{BB962C8B-B14F-4D97-AF65-F5344CB8AC3E}">
        <p14:creationId xmlns:p14="http://schemas.microsoft.com/office/powerpoint/2010/main" val="1833979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20</a:t>
            </a:fld>
            <a:endParaRPr lang="pt-PT" altLang="zh-CN"/>
          </a:p>
        </p:txBody>
      </p:sp>
    </p:spTree>
    <p:extLst>
      <p:ext uri="{BB962C8B-B14F-4D97-AF65-F5344CB8AC3E}">
        <p14:creationId xmlns:p14="http://schemas.microsoft.com/office/powerpoint/2010/main" val="3385446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smtClean="0">
                <a:solidFill>
                  <a:schemeClr val="tx1"/>
                </a:solidFill>
                <a:effectLst/>
                <a:latin typeface="Arial" charset="0"/>
                <a:ea typeface="+mn-ea"/>
                <a:cs typeface="+mn-cs"/>
              </a:rPr>
              <a:t>网络编程的目的是直接或者间接的地通过网络协议与其他计算机进行通信。网络编程中有两个主要的问题，一个是如何准确定位网络上的一台或多台主机，另一个就是找到主机后如何可靠高效地进行数据传输。在</a:t>
            </a:r>
            <a:r>
              <a:rPr lang="en-US" altLang="zh-CN" sz="1200" kern="1200" dirty="0" smtClean="0">
                <a:solidFill>
                  <a:schemeClr val="tx1"/>
                </a:solidFill>
                <a:effectLst/>
                <a:latin typeface="Arial" charset="0"/>
                <a:ea typeface="+mn-ea"/>
                <a:cs typeface="+mn-cs"/>
              </a:rPr>
              <a:t>TCP/IP</a:t>
            </a:r>
            <a:r>
              <a:rPr lang="zh-CN" altLang="zh-CN" sz="1200" kern="1200" dirty="0" smtClean="0">
                <a:solidFill>
                  <a:schemeClr val="tx1"/>
                </a:solidFill>
                <a:effectLst/>
                <a:latin typeface="Arial" charset="0"/>
                <a:ea typeface="+mn-ea"/>
                <a:cs typeface="+mn-cs"/>
              </a:rPr>
              <a:t>协议中</a:t>
            </a:r>
            <a:r>
              <a:rPr lang="en-US" altLang="zh-CN" sz="1200" kern="1200" dirty="0" smtClean="0">
                <a:solidFill>
                  <a:schemeClr val="tx1"/>
                </a:solidFill>
                <a:effectLst/>
                <a:latin typeface="Arial" charset="0"/>
                <a:ea typeface="+mn-ea"/>
                <a:cs typeface="+mn-cs"/>
              </a:rPr>
              <a:t>IP</a:t>
            </a:r>
            <a:r>
              <a:rPr lang="zh-CN" altLang="zh-CN" sz="1200" kern="1200" dirty="0" smtClean="0">
                <a:solidFill>
                  <a:schemeClr val="tx1"/>
                </a:solidFill>
                <a:effectLst/>
                <a:latin typeface="Arial" charset="0"/>
                <a:ea typeface="+mn-ea"/>
                <a:cs typeface="+mn-cs"/>
              </a:rPr>
              <a:t>层主要负责主机的定位，由</a:t>
            </a:r>
            <a:r>
              <a:rPr lang="en-US" altLang="zh-CN" sz="1200" kern="1200" dirty="0" smtClean="0">
                <a:solidFill>
                  <a:schemeClr val="tx1"/>
                </a:solidFill>
                <a:effectLst/>
                <a:latin typeface="Arial" charset="0"/>
                <a:ea typeface="+mn-ea"/>
                <a:cs typeface="+mn-cs"/>
              </a:rPr>
              <a:t>IP</a:t>
            </a:r>
            <a:r>
              <a:rPr lang="zh-CN" altLang="zh-CN" sz="1200" kern="1200" dirty="0" smtClean="0">
                <a:solidFill>
                  <a:schemeClr val="tx1"/>
                </a:solidFill>
                <a:effectLst/>
                <a:latin typeface="Arial" charset="0"/>
                <a:ea typeface="+mn-ea"/>
                <a:cs typeface="+mn-cs"/>
              </a:rPr>
              <a:t>地址可以唯一确定</a:t>
            </a:r>
            <a:r>
              <a:rPr lang="en-US" altLang="zh-CN" sz="1200" kern="1200" dirty="0" smtClean="0">
                <a:solidFill>
                  <a:schemeClr val="tx1"/>
                </a:solidFill>
                <a:effectLst/>
                <a:latin typeface="Arial" charset="0"/>
                <a:ea typeface="+mn-ea"/>
                <a:cs typeface="+mn-cs"/>
              </a:rPr>
              <a:t>Internet</a:t>
            </a:r>
            <a:r>
              <a:rPr lang="zh-CN" altLang="zh-CN" sz="1200" kern="1200" dirty="0" smtClean="0">
                <a:solidFill>
                  <a:schemeClr val="tx1"/>
                </a:solidFill>
                <a:effectLst/>
                <a:latin typeface="Arial" charset="0"/>
                <a:ea typeface="+mn-ea"/>
                <a:cs typeface="+mn-cs"/>
              </a:rPr>
              <a:t>上的一台主机。而</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层则提供面向应用的可靠的或非可靠的数据传输机制，这是网络编程的主要对象，一般不需要关心</a:t>
            </a:r>
            <a:r>
              <a:rPr lang="en-US" altLang="zh-CN" sz="1200" kern="1200" dirty="0" smtClean="0">
                <a:solidFill>
                  <a:schemeClr val="tx1"/>
                </a:solidFill>
                <a:effectLst/>
                <a:latin typeface="Arial" charset="0"/>
                <a:ea typeface="+mn-ea"/>
                <a:cs typeface="+mn-cs"/>
              </a:rPr>
              <a:t>IP</a:t>
            </a:r>
            <a:r>
              <a:rPr lang="zh-CN" altLang="zh-CN" sz="1200" kern="1200" dirty="0" smtClean="0">
                <a:solidFill>
                  <a:schemeClr val="tx1"/>
                </a:solidFill>
                <a:effectLst/>
                <a:latin typeface="Arial" charset="0"/>
                <a:ea typeface="+mn-ea"/>
                <a:cs typeface="+mn-cs"/>
              </a:rPr>
              <a:t>层是如何处理数据的。</a:t>
            </a:r>
          </a:p>
          <a:p>
            <a:r>
              <a:rPr lang="zh-CN" altLang="zh-CN" sz="1200" kern="1200" dirty="0" smtClean="0">
                <a:solidFill>
                  <a:schemeClr val="tx1"/>
                </a:solidFill>
                <a:effectLst/>
                <a:latin typeface="Arial" charset="0"/>
                <a:ea typeface="+mn-ea"/>
                <a:cs typeface="+mn-cs"/>
              </a:rPr>
              <a:t>目前较为流行的网络编程模型是客户机</a:t>
            </a:r>
            <a:r>
              <a:rPr lang="en-US" altLang="zh-CN" sz="1200" kern="1200" dirty="0" smtClean="0">
                <a:solidFill>
                  <a:schemeClr val="tx1"/>
                </a:solidFill>
                <a:effectLst/>
                <a:latin typeface="Arial" charset="0"/>
                <a:ea typeface="+mn-ea"/>
                <a:cs typeface="+mn-cs"/>
              </a:rPr>
              <a:t>/</a:t>
            </a:r>
            <a:r>
              <a:rPr lang="zh-CN" altLang="zh-CN" sz="1200" kern="1200" dirty="0" smtClean="0">
                <a:solidFill>
                  <a:schemeClr val="tx1"/>
                </a:solidFill>
                <a:effectLst/>
                <a:latin typeface="Arial" charset="0"/>
                <a:ea typeface="+mn-ea"/>
                <a:cs typeface="+mn-cs"/>
              </a:rPr>
              <a:t>服务器（</a:t>
            </a:r>
            <a:r>
              <a:rPr lang="en-US" altLang="zh-CN" sz="1200" kern="1200" dirty="0" smtClean="0">
                <a:solidFill>
                  <a:schemeClr val="tx1"/>
                </a:solidFill>
                <a:effectLst/>
                <a:latin typeface="Arial" charset="0"/>
                <a:ea typeface="+mn-ea"/>
                <a:cs typeface="+mn-cs"/>
              </a:rPr>
              <a:t>C/S</a:t>
            </a:r>
            <a:r>
              <a:rPr lang="zh-CN" altLang="zh-CN" sz="1200" kern="1200" dirty="0" smtClean="0">
                <a:solidFill>
                  <a:schemeClr val="tx1"/>
                </a:solidFill>
                <a:effectLst/>
                <a:latin typeface="Arial" charset="0"/>
                <a:ea typeface="+mn-ea"/>
                <a:cs typeface="+mn-cs"/>
              </a:rPr>
              <a:t>）结构，即通信双方一方作为服务器等待客户提出请求并予以响应，另一方则作为客户在需要服务时向服务器提出请求。服务器一般作为守护进程始终运行，监听网络端口，一旦客户请求，就会启动一个独立线程来响应客户，同时自己继续监听服务端口，使后来的客户也能及时得到服务。</a:t>
            </a:r>
          </a:p>
          <a:p>
            <a:r>
              <a:rPr lang="en-US" altLang="zh-CN" sz="1200" kern="1200" dirty="0" smtClean="0">
                <a:solidFill>
                  <a:schemeClr val="tx1"/>
                </a:solidFill>
                <a:effectLst/>
                <a:latin typeface="Arial" charset="0"/>
                <a:ea typeface="+mn-ea"/>
                <a:cs typeface="+mn-cs"/>
              </a:rPr>
              <a:t>TCP/IP</a:t>
            </a:r>
            <a:r>
              <a:rPr lang="zh-CN" altLang="zh-CN" sz="1200" kern="1200" dirty="0" smtClean="0">
                <a:solidFill>
                  <a:schemeClr val="tx1"/>
                </a:solidFill>
                <a:effectLst/>
                <a:latin typeface="Arial" charset="0"/>
                <a:ea typeface="+mn-ea"/>
                <a:cs typeface="+mn-cs"/>
              </a:rPr>
              <a:t>协议是</a:t>
            </a:r>
            <a:r>
              <a:rPr lang="en-US" altLang="zh-CN" sz="1200" kern="1200" dirty="0" smtClean="0">
                <a:solidFill>
                  <a:schemeClr val="tx1"/>
                </a:solidFill>
                <a:effectLst/>
                <a:latin typeface="Arial" charset="0"/>
                <a:ea typeface="+mn-ea"/>
                <a:cs typeface="+mn-cs"/>
              </a:rPr>
              <a:t>Java</a:t>
            </a:r>
            <a:r>
              <a:rPr lang="zh-CN" altLang="zh-CN" sz="1200" kern="1200" dirty="0" smtClean="0">
                <a:solidFill>
                  <a:schemeClr val="tx1"/>
                </a:solidFill>
                <a:effectLst/>
                <a:latin typeface="Arial" charset="0"/>
                <a:ea typeface="+mn-ea"/>
                <a:cs typeface="+mn-cs"/>
              </a:rPr>
              <a:t>环境下网络编程的基础知识，所以我们先简单来介绍一些</a:t>
            </a:r>
            <a:r>
              <a:rPr lang="en-US" altLang="zh-CN" sz="1200" kern="1200" dirty="0" smtClean="0">
                <a:solidFill>
                  <a:schemeClr val="tx1"/>
                </a:solidFill>
                <a:effectLst/>
                <a:latin typeface="Arial" charset="0"/>
                <a:ea typeface="+mn-ea"/>
                <a:cs typeface="+mn-cs"/>
              </a:rPr>
              <a:t>TCP/IP</a:t>
            </a:r>
            <a:r>
              <a:rPr lang="zh-CN" altLang="zh-CN" sz="1200" kern="1200" dirty="0" smtClean="0">
                <a:solidFill>
                  <a:schemeClr val="tx1"/>
                </a:solidFill>
                <a:effectLst/>
                <a:latin typeface="Arial" charset="0"/>
                <a:ea typeface="+mn-ea"/>
                <a:cs typeface="+mn-cs"/>
              </a:rPr>
              <a:t>协议中的一些基本的概念。</a:t>
            </a: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1</a:t>
            </a:r>
            <a:r>
              <a:rPr lang="zh-CN" altLang="zh-CN" sz="1200" kern="1200" dirty="0" smtClean="0">
                <a:solidFill>
                  <a:schemeClr val="tx1"/>
                </a:solidFill>
                <a:effectLst/>
                <a:latin typeface="Arial" charset="0"/>
                <a:ea typeface="+mn-ea"/>
                <a:cs typeface="+mn-cs"/>
              </a:rPr>
              <a:t>）主机名：网络地址的主机名，按照域名进行分级管理。例如：</a:t>
            </a:r>
            <a:r>
              <a:rPr lang="en-US" altLang="zh-CN" sz="1200" kern="1200" dirty="0" smtClean="0">
                <a:solidFill>
                  <a:schemeClr val="tx1"/>
                </a:solidFill>
                <a:effectLst/>
                <a:latin typeface="Arial" charset="0"/>
                <a:ea typeface="+mn-ea"/>
                <a:cs typeface="+mn-cs"/>
              </a:rPr>
              <a:t>www. redmine.edu2act.org</a:t>
            </a:r>
            <a:r>
              <a:rPr lang="zh-CN" altLang="zh-CN" sz="1200" kern="1200" dirty="0" smtClean="0">
                <a:solidFill>
                  <a:schemeClr val="tx1"/>
                </a:solidFill>
                <a:effectLst/>
                <a:latin typeface="Arial" charset="0"/>
                <a:ea typeface="+mn-ea"/>
                <a:cs typeface="+mn-cs"/>
              </a:rPr>
              <a:t>。</a:t>
            </a: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2</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IP</a:t>
            </a:r>
            <a:r>
              <a:rPr lang="zh-CN" altLang="zh-CN" sz="1200" kern="1200" dirty="0" smtClean="0">
                <a:solidFill>
                  <a:schemeClr val="tx1"/>
                </a:solidFill>
                <a:effectLst/>
                <a:latin typeface="Arial" charset="0"/>
                <a:ea typeface="+mn-ea"/>
                <a:cs typeface="+mn-cs"/>
              </a:rPr>
              <a:t>地址：标识计算机等网络设备的网络地址，由</a:t>
            </a:r>
            <a:r>
              <a:rPr lang="en-US" altLang="zh-CN" sz="1200" kern="1200" dirty="0" smtClean="0">
                <a:solidFill>
                  <a:schemeClr val="tx1"/>
                </a:solidFill>
                <a:effectLst/>
                <a:latin typeface="Arial" charset="0"/>
                <a:ea typeface="+mn-ea"/>
                <a:cs typeface="+mn-cs"/>
              </a:rPr>
              <a:t>4</a:t>
            </a:r>
            <a:r>
              <a:rPr lang="zh-CN" altLang="zh-CN" sz="1200" kern="1200" dirty="0" smtClean="0">
                <a:solidFill>
                  <a:schemeClr val="tx1"/>
                </a:solidFill>
                <a:effectLst/>
                <a:latin typeface="Arial" charset="0"/>
                <a:ea typeface="+mn-ea"/>
                <a:cs typeface="+mn-cs"/>
              </a:rPr>
              <a:t>个</a:t>
            </a:r>
            <a:r>
              <a:rPr lang="en-US" altLang="zh-CN" sz="1200" kern="1200" dirty="0" smtClean="0">
                <a:solidFill>
                  <a:schemeClr val="tx1"/>
                </a:solidFill>
                <a:effectLst/>
                <a:latin typeface="Arial" charset="0"/>
                <a:ea typeface="+mn-ea"/>
                <a:cs typeface="+mn-cs"/>
              </a:rPr>
              <a:t>8</a:t>
            </a:r>
            <a:r>
              <a:rPr lang="zh-CN" altLang="zh-CN" sz="1200" kern="1200" dirty="0" smtClean="0">
                <a:solidFill>
                  <a:schemeClr val="tx1"/>
                </a:solidFill>
                <a:effectLst/>
                <a:latin typeface="Arial" charset="0"/>
                <a:ea typeface="+mn-ea"/>
                <a:cs typeface="+mn-cs"/>
              </a:rPr>
              <a:t>位的二进制数组成，中间以小数点分隔。例如：</a:t>
            </a:r>
            <a:r>
              <a:rPr lang="en-US" altLang="zh-CN" sz="1200" kern="1200" dirty="0" smtClean="0">
                <a:solidFill>
                  <a:schemeClr val="tx1"/>
                </a:solidFill>
                <a:effectLst/>
                <a:latin typeface="Arial" charset="0"/>
                <a:ea typeface="+mn-ea"/>
                <a:cs typeface="+mn-cs"/>
              </a:rPr>
              <a:t>192.163.10.1</a:t>
            </a:r>
            <a:r>
              <a:rPr lang="zh-CN" altLang="zh-CN" sz="1200" kern="1200" dirty="0" smtClean="0">
                <a:solidFill>
                  <a:schemeClr val="tx1"/>
                </a:solidFill>
                <a:effectLst/>
                <a:latin typeface="Arial" charset="0"/>
                <a:ea typeface="+mn-ea"/>
                <a:cs typeface="+mn-cs"/>
              </a:rPr>
              <a:t>。</a:t>
            </a: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3</a:t>
            </a:r>
            <a:r>
              <a:rPr lang="zh-CN" altLang="zh-CN" sz="1200" kern="1200" dirty="0" smtClean="0">
                <a:solidFill>
                  <a:schemeClr val="tx1"/>
                </a:solidFill>
                <a:effectLst/>
                <a:latin typeface="Arial" charset="0"/>
                <a:ea typeface="+mn-ea"/>
                <a:cs typeface="+mn-cs"/>
              </a:rPr>
              <a:t>）端口号：网络通信时同一机器上不同进程的标识。如</a:t>
            </a:r>
            <a:r>
              <a:rPr lang="en-US" altLang="zh-CN" sz="1200" kern="1200" dirty="0" smtClean="0">
                <a:solidFill>
                  <a:schemeClr val="tx1"/>
                </a:solidFill>
                <a:effectLst/>
                <a:latin typeface="Arial" charset="0"/>
                <a:ea typeface="+mn-ea"/>
                <a:cs typeface="+mn-cs"/>
              </a:rPr>
              <a:t>80</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21</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23</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25</a:t>
            </a:r>
            <a:r>
              <a:rPr lang="zh-CN" altLang="zh-CN" sz="1200" kern="1200" dirty="0" smtClean="0">
                <a:solidFill>
                  <a:schemeClr val="tx1"/>
                </a:solidFill>
                <a:effectLst/>
                <a:latin typeface="Arial" charset="0"/>
                <a:ea typeface="+mn-ea"/>
                <a:cs typeface="+mn-cs"/>
              </a:rPr>
              <a:t>，其中</a:t>
            </a:r>
            <a:r>
              <a:rPr lang="en-US" altLang="zh-CN" sz="1200" kern="1200" dirty="0" smtClean="0">
                <a:solidFill>
                  <a:schemeClr val="tx1"/>
                </a:solidFill>
                <a:effectLst/>
                <a:latin typeface="Arial" charset="0"/>
                <a:ea typeface="+mn-ea"/>
                <a:cs typeface="+mn-cs"/>
              </a:rPr>
              <a:t>1~1024</a:t>
            </a:r>
            <a:r>
              <a:rPr lang="zh-CN" altLang="zh-CN" sz="1200" kern="1200" dirty="0" smtClean="0">
                <a:solidFill>
                  <a:schemeClr val="tx1"/>
                </a:solidFill>
                <a:effectLst/>
                <a:latin typeface="Arial" charset="0"/>
                <a:ea typeface="+mn-ea"/>
                <a:cs typeface="+mn-cs"/>
              </a:rPr>
              <a:t>为系统保留的端口号。</a:t>
            </a:r>
            <a:endParaRPr lang="en-US" altLang="zh-CN" sz="1200" kern="1200" dirty="0" smtClean="0">
              <a:solidFill>
                <a:schemeClr val="tx1"/>
              </a:solidFill>
              <a:effectLst/>
              <a:latin typeface="Arial" charset="0"/>
              <a:ea typeface="+mn-ea"/>
              <a:cs typeface="+mn-cs"/>
            </a:endParaRPr>
          </a:p>
          <a:p>
            <a:r>
              <a:rPr lang="en-US" altLang="zh-CN" sz="1200" kern="1200" dirty="0" smtClean="0">
                <a:solidFill>
                  <a:schemeClr val="tx1"/>
                </a:solidFill>
                <a:effectLst/>
                <a:latin typeface="Arial" charset="0"/>
                <a:ea typeface="+mn-ea"/>
                <a:cs typeface="+mn-cs"/>
              </a:rPr>
              <a:t>	21      </a:t>
            </a:r>
            <a:r>
              <a:rPr lang="zh-CN" altLang="en-US" sz="1200" kern="1200" dirty="0" smtClean="0">
                <a:solidFill>
                  <a:schemeClr val="tx1"/>
                </a:solidFill>
                <a:effectLst/>
                <a:latin typeface="Arial" charset="0"/>
                <a:ea typeface="+mn-ea"/>
                <a:cs typeface="+mn-cs"/>
              </a:rPr>
              <a:t>文件传输服务器</a:t>
            </a:r>
            <a:r>
              <a:rPr lang="en-US" altLang="zh-CN" sz="1200" kern="1200" dirty="0" smtClean="0">
                <a:solidFill>
                  <a:schemeClr val="tx1"/>
                </a:solidFill>
                <a:effectLst/>
                <a:latin typeface="Arial" charset="0"/>
                <a:ea typeface="+mn-ea"/>
                <a:cs typeface="+mn-cs"/>
              </a:rPr>
              <a:t>(</a:t>
            </a:r>
            <a:r>
              <a:rPr lang="zh-CN" altLang="en-US" sz="1200" kern="1200" dirty="0" smtClean="0">
                <a:solidFill>
                  <a:schemeClr val="tx1"/>
                </a:solidFill>
                <a:effectLst/>
                <a:latin typeface="Arial" charset="0"/>
                <a:ea typeface="+mn-ea"/>
                <a:cs typeface="+mn-cs"/>
              </a:rPr>
              <a:t>控制连接</a:t>
            </a:r>
            <a:r>
              <a:rPr lang="en-US" altLang="zh-CN" sz="1200" kern="1200" dirty="0" smtClean="0">
                <a:solidFill>
                  <a:schemeClr val="tx1"/>
                </a:solidFill>
                <a:effectLst/>
                <a:latin typeface="Arial" charset="0"/>
                <a:ea typeface="+mn-ea"/>
                <a:cs typeface="+mn-cs"/>
              </a:rPr>
              <a:t>)(FTP)</a:t>
            </a:r>
          </a:p>
          <a:p>
            <a:r>
              <a:rPr lang="en-US" altLang="zh-CN" sz="1200" kern="1200" dirty="0" smtClean="0">
                <a:solidFill>
                  <a:schemeClr val="tx1"/>
                </a:solidFill>
                <a:effectLst/>
                <a:latin typeface="Arial" charset="0"/>
                <a:ea typeface="+mn-ea"/>
                <a:cs typeface="+mn-cs"/>
              </a:rPr>
              <a:t>	23      </a:t>
            </a:r>
            <a:r>
              <a:rPr lang="zh-CN" altLang="en-US" sz="1200" kern="1200" dirty="0" smtClean="0">
                <a:solidFill>
                  <a:schemeClr val="tx1"/>
                </a:solidFill>
                <a:effectLst/>
                <a:latin typeface="Arial" charset="0"/>
                <a:ea typeface="+mn-ea"/>
                <a:cs typeface="+mn-cs"/>
              </a:rPr>
              <a:t>运程终端服务器</a:t>
            </a:r>
            <a:r>
              <a:rPr lang="en-US" altLang="zh-CN" sz="1200" kern="1200" dirty="0" smtClean="0">
                <a:solidFill>
                  <a:schemeClr val="tx1"/>
                </a:solidFill>
                <a:effectLst/>
                <a:latin typeface="Arial" charset="0"/>
                <a:ea typeface="+mn-ea"/>
                <a:cs typeface="+mn-cs"/>
              </a:rPr>
              <a:t>(TELNET)</a:t>
            </a:r>
          </a:p>
          <a:p>
            <a:r>
              <a:rPr lang="en-US" altLang="zh-CN" sz="1200" kern="1200" dirty="0" smtClean="0">
                <a:solidFill>
                  <a:schemeClr val="tx1"/>
                </a:solidFill>
                <a:effectLst/>
                <a:latin typeface="Arial" charset="0"/>
                <a:ea typeface="+mn-ea"/>
                <a:cs typeface="+mn-cs"/>
              </a:rPr>
              <a:t>	25      </a:t>
            </a:r>
            <a:r>
              <a:rPr lang="zh-CN" altLang="en-US" sz="1200" kern="1200" dirty="0" smtClean="0">
                <a:solidFill>
                  <a:schemeClr val="tx1"/>
                </a:solidFill>
                <a:effectLst/>
                <a:latin typeface="Arial" charset="0"/>
                <a:ea typeface="+mn-ea"/>
                <a:cs typeface="+mn-cs"/>
              </a:rPr>
              <a:t>简单邮件传输服务器</a:t>
            </a:r>
            <a:r>
              <a:rPr lang="en-US" altLang="zh-CN" sz="1200" kern="1200" dirty="0" smtClean="0">
                <a:solidFill>
                  <a:schemeClr val="tx1"/>
                </a:solidFill>
                <a:effectLst/>
                <a:latin typeface="Arial" charset="0"/>
                <a:ea typeface="+mn-ea"/>
                <a:cs typeface="+mn-cs"/>
              </a:rPr>
              <a:t>(SMTP)</a:t>
            </a:r>
          </a:p>
          <a:p>
            <a:r>
              <a:rPr lang="en-US" altLang="zh-CN" sz="1200" kern="1200" dirty="0" smtClean="0">
                <a:solidFill>
                  <a:schemeClr val="tx1"/>
                </a:solidFill>
                <a:effectLst/>
                <a:latin typeface="Arial" charset="0"/>
                <a:ea typeface="+mn-ea"/>
                <a:cs typeface="+mn-cs"/>
              </a:rPr>
              <a:t>	80       </a:t>
            </a:r>
            <a:r>
              <a:rPr lang="zh-CN" altLang="en-US" sz="1200" kern="1200" dirty="0" smtClean="0">
                <a:solidFill>
                  <a:schemeClr val="tx1"/>
                </a:solidFill>
                <a:effectLst/>
                <a:latin typeface="Arial" charset="0"/>
                <a:ea typeface="+mn-ea"/>
                <a:cs typeface="+mn-cs"/>
              </a:rPr>
              <a:t>万维网服务器</a:t>
            </a:r>
            <a:r>
              <a:rPr lang="en-US" altLang="zh-CN" sz="1200" kern="1200" dirty="0" smtClean="0">
                <a:solidFill>
                  <a:schemeClr val="tx1"/>
                </a:solidFill>
                <a:effectLst/>
                <a:latin typeface="Arial" charset="0"/>
                <a:ea typeface="+mn-ea"/>
                <a:cs typeface="+mn-cs"/>
              </a:rPr>
              <a:t>(HTTP)</a:t>
            </a:r>
            <a:endParaRPr lang="zh-CN" altLang="zh-CN" sz="1200" kern="1200" dirty="0" smtClean="0">
              <a:solidFill>
                <a:schemeClr val="tx1"/>
              </a:solidFill>
              <a:effectLst/>
              <a:latin typeface="Arial" charset="0"/>
              <a:ea typeface="+mn-ea"/>
              <a:cs typeface="+mn-cs"/>
            </a:endParaRP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4</a:t>
            </a:r>
            <a:r>
              <a:rPr lang="zh-CN" altLang="zh-CN" sz="1200" kern="1200" dirty="0" smtClean="0">
                <a:solidFill>
                  <a:schemeClr val="tx1"/>
                </a:solidFill>
                <a:effectLst/>
                <a:latin typeface="Arial" charset="0"/>
                <a:ea typeface="+mn-ea"/>
                <a:cs typeface="+mn-cs"/>
              </a:rPr>
              <a:t>）服务类型：网络的各种服务。如</a:t>
            </a:r>
            <a:r>
              <a:rPr lang="en-US" altLang="zh-CN" sz="1200" kern="1200" dirty="0" smtClean="0">
                <a:solidFill>
                  <a:schemeClr val="tx1"/>
                </a:solidFill>
                <a:effectLst/>
                <a:latin typeface="Arial" charset="0"/>
                <a:ea typeface="+mn-ea"/>
                <a:cs typeface="+mn-cs"/>
              </a:rPr>
              <a:t>http</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telnet</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ftp</a:t>
            </a:r>
            <a:r>
              <a:rPr lang="zh-CN" altLang="zh-CN" sz="1200" kern="1200" dirty="0" smtClean="0">
                <a:solidFill>
                  <a:schemeClr val="tx1"/>
                </a:solidFill>
                <a:effectLst/>
                <a:latin typeface="Arial" charset="0"/>
                <a:ea typeface="+mn-ea"/>
                <a:cs typeface="+mn-cs"/>
              </a:rPr>
              <a:t>、</a:t>
            </a:r>
            <a:r>
              <a:rPr lang="en-US" altLang="zh-CN" sz="1200" kern="1200" dirty="0" err="1" smtClean="0">
                <a:solidFill>
                  <a:schemeClr val="tx1"/>
                </a:solidFill>
                <a:effectLst/>
                <a:latin typeface="Arial" charset="0"/>
                <a:ea typeface="+mn-ea"/>
                <a:cs typeface="+mn-cs"/>
              </a:rPr>
              <a:t>smtp</a:t>
            </a:r>
            <a:r>
              <a:rPr lang="zh-CN" altLang="zh-CN" sz="1200" kern="1200" dirty="0" smtClean="0">
                <a:solidFill>
                  <a:schemeClr val="tx1"/>
                </a:solidFill>
                <a:effectLst/>
                <a:latin typeface="Arial" charset="0"/>
                <a:ea typeface="+mn-ea"/>
                <a:cs typeface="+mn-cs"/>
              </a:rPr>
              <a:t>。服务类型是</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层上面的应用层概念。</a:t>
            </a: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5</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：传输层协议，</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是</a:t>
            </a:r>
            <a:r>
              <a:rPr lang="en-US" altLang="zh-CN" sz="1200" kern="1200" dirty="0" smtClean="0">
                <a:solidFill>
                  <a:schemeClr val="tx1"/>
                </a:solidFill>
                <a:effectLst/>
                <a:latin typeface="Arial" charset="0"/>
                <a:ea typeface="+mn-ea"/>
                <a:cs typeface="+mn-cs"/>
              </a:rPr>
              <a:t>Transfer Control Protocol</a:t>
            </a:r>
            <a:r>
              <a:rPr lang="zh-CN" altLang="zh-CN" sz="1200" kern="1200" dirty="0" smtClean="0">
                <a:solidFill>
                  <a:schemeClr val="tx1"/>
                </a:solidFill>
                <a:effectLst/>
                <a:latin typeface="Arial" charset="0"/>
                <a:ea typeface="+mn-ea"/>
                <a:cs typeface="+mn-cs"/>
              </a:rPr>
              <a:t>的简称，是一种面向连接的、保证可靠传输的协议，通过</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协议传输得到的是一个顺序的，无差错的数据流。发送方和接收方必须成功建立连接，才能在</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协议基础上进行通信。</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协议是一个可靠的协议，它确保接收方完全正确地获取发送方所发送的全部数据。 </a:t>
            </a: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6</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UDP</a:t>
            </a:r>
            <a:r>
              <a:rPr lang="zh-CN" altLang="zh-CN" sz="1200" kern="1200" dirty="0" smtClean="0">
                <a:solidFill>
                  <a:schemeClr val="tx1"/>
                </a:solidFill>
                <a:effectLst/>
                <a:latin typeface="Arial" charset="0"/>
                <a:ea typeface="+mn-ea"/>
                <a:cs typeface="+mn-cs"/>
              </a:rPr>
              <a:t>：传输层协议，</a:t>
            </a:r>
            <a:r>
              <a:rPr lang="en-US" altLang="zh-CN" sz="1200" kern="1200" dirty="0" smtClean="0">
                <a:solidFill>
                  <a:schemeClr val="tx1"/>
                </a:solidFill>
                <a:effectLst/>
                <a:latin typeface="Arial" charset="0"/>
                <a:ea typeface="+mn-ea"/>
                <a:cs typeface="+mn-cs"/>
              </a:rPr>
              <a:t>UDP</a:t>
            </a:r>
            <a:r>
              <a:rPr lang="zh-CN" altLang="zh-CN" sz="1200" kern="1200" dirty="0" smtClean="0">
                <a:solidFill>
                  <a:schemeClr val="tx1"/>
                </a:solidFill>
                <a:effectLst/>
                <a:latin typeface="Arial" charset="0"/>
                <a:ea typeface="+mn-ea"/>
                <a:cs typeface="+mn-cs"/>
              </a:rPr>
              <a:t>是</a:t>
            </a:r>
            <a:r>
              <a:rPr lang="en-US" altLang="zh-CN" sz="1200" kern="1200" dirty="0" smtClean="0">
                <a:solidFill>
                  <a:schemeClr val="tx1"/>
                </a:solidFill>
                <a:effectLst/>
                <a:latin typeface="Arial" charset="0"/>
                <a:ea typeface="+mn-ea"/>
                <a:cs typeface="+mn-cs"/>
              </a:rPr>
              <a:t>User Datagram Protocol</a:t>
            </a:r>
            <a:r>
              <a:rPr lang="zh-CN" altLang="zh-CN" sz="1200" kern="1200" dirty="0" smtClean="0">
                <a:solidFill>
                  <a:schemeClr val="tx1"/>
                </a:solidFill>
                <a:effectLst/>
                <a:latin typeface="Arial" charset="0"/>
                <a:ea typeface="+mn-ea"/>
                <a:cs typeface="+mn-cs"/>
              </a:rPr>
              <a:t>的简称，是一种无连接的协议，每个数据包都是一个独立的信息，包括完整的源地址和目的地址。</a:t>
            </a:r>
            <a:r>
              <a:rPr lang="en-US" altLang="zh-CN" sz="1200" kern="1200" dirty="0" smtClean="0">
                <a:solidFill>
                  <a:schemeClr val="tx1"/>
                </a:solidFill>
                <a:effectLst/>
                <a:latin typeface="Arial" charset="0"/>
                <a:ea typeface="+mn-ea"/>
                <a:cs typeface="+mn-cs"/>
              </a:rPr>
              <a:t>UDP</a:t>
            </a:r>
            <a:r>
              <a:rPr lang="zh-CN" altLang="zh-CN" sz="1200" kern="1200" dirty="0" smtClean="0">
                <a:solidFill>
                  <a:schemeClr val="tx1"/>
                </a:solidFill>
                <a:effectLst/>
                <a:latin typeface="Arial" charset="0"/>
                <a:ea typeface="+mn-ea"/>
                <a:cs typeface="+mn-cs"/>
              </a:rPr>
              <a:t>协议无需建立发送方和接收方的连接即可以进行通信。它在网络上以任何可能的路径传往目的地，所以能否到达目的地，到达目的地的时间以及内容的正确性都不能保证。</a:t>
            </a:r>
            <a:r>
              <a:rPr lang="en-US" altLang="zh-CN" sz="1200" kern="1200" dirty="0" smtClean="0">
                <a:solidFill>
                  <a:schemeClr val="tx1"/>
                </a:solidFill>
                <a:effectLst/>
                <a:latin typeface="Arial" charset="0"/>
                <a:ea typeface="+mn-ea"/>
                <a:cs typeface="+mn-cs"/>
              </a:rPr>
              <a:t>UDP</a:t>
            </a:r>
            <a:r>
              <a:rPr lang="zh-CN" altLang="zh-CN" sz="1200" kern="1200" dirty="0" smtClean="0">
                <a:solidFill>
                  <a:schemeClr val="tx1"/>
                </a:solidFill>
                <a:effectLst/>
                <a:latin typeface="Arial" charset="0"/>
                <a:ea typeface="+mn-ea"/>
                <a:cs typeface="+mn-cs"/>
              </a:rPr>
              <a:t>是一个不可靠的协议，发送</a:t>
            </a:r>
            <a:r>
              <a:rPr lang="zh-CN" altLang="en-US" sz="1200" kern="1200" dirty="0" smtClean="0">
                <a:solidFill>
                  <a:schemeClr val="tx1"/>
                </a:solidFill>
                <a:effectLst/>
                <a:latin typeface="Arial" charset="0"/>
                <a:ea typeface="+mn-ea"/>
                <a:cs typeface="+mn-cs"/>
              </a:rPr>
              <a:t>方</a:t>
            </a:r>
            <a:r>
              <a:rPr lang="zh-CN" altLang="zh-CN" sz="1200" kern="1200" dirty="0" smtClean="0">
                <a:solidFill>
                  <a:schemeClr val="tx1"/>
                </a:solidFill>
                <a:effectLst/>
                <a:latin typeface="Arial" charset="0"/>
                <a:ea typeface="+mn-ea"/>
                <a:cs typeface="+mn-cs"/>
              </a:rPr>
              <a:t>所发送的数据包并不一定以相同的次序到达接收方。</a:t>
            </a:r>
          </a:p>
          <a:p>
            <a:endParaRPr lang="zh-CN" altLang="en-US" dirty="0"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a:t>
            </a:fld>
            <a:endParaRPr lang="pt-PT" altLang="zh-CN" sz="1200" smtClean="0">
              <a:solidFill>
                <a:schemeClr val="tx1"/>
              </a:solidFill>
            </a:endParaRPr>
          </a:p>
        </p:txBody>
      </p:sp>
    </p:spTree>
    <p:extLst>
      <p:ext uri="{BB962C8B-B14F-4D97-AF65-F5344CB8AC3E}">
        <p14:creationId xmlns:p14="http://schemas.microsoft.com/office/powerpoint/2010/main" val="872387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21</a:t>
            </a:fld>
            <a:endParaRPr lang="pt-PT" altLang="zh-CN"/>
          </a:p>
        </p:txBody>
      </p:sp>
    </p:spTree>
    <p:extLst>
      <p:ext uri="{BB962C8B-B14F-4D97-AF65-F5344CB8AC3E}">
        <p14:creationId xmlns:p14="http://schemas.microsoft.com/office/powerpoint/2010/main" val="2948566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22</a:t>
            </a:fld>
            <a:endParaRPr lang="pt-PT" altLang="zh-CN"/>
          </a:p>
        </p:txBody>
      </p:sp>
    </p:spTree>
    <p:extLst>
      <p:ext uri="{BB962C8B-B14F-4D97-AF65-F5344CB8AC3E}">
        <p14:creationId xmlns:p14="http://schemas.microsoft.com/office/powerpoint/2010/main" val="1681630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23</a:t>
            </a:fld>
            <a:endParaRPr lang="pt-PT" altLang="zh-CN"/>
          </a:p>
        </p:txBody>
      </p:sp>
    </p:spTree>
    <p:extLst>
      <p:ext uri="{BB962C8B-B14F-4D97-AF65-F5344CB8AC3E}">
        <p14:creationId xmlns:p14="http://schemas.microsoft.com/office/powerpoint/2010/main" val="2001972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http://haohaoxuexi.iteye.com/blog/1979837</a:t>
            </a:r>
            <a:endParaRPr lang="zh-CN" altLang="en-US" dirty="0"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24</a:t>
            </a:fld>
            <a:endParaRPr lang="pt-PT" altLang="zh-CN" sz="1200" smtClean="0">
              <a:solidFill>
                <a:schemeClr val="tx1"/>
              </a:solidFill>
            </a:endParaRPr>
          </a:p>
        </p:txBody>
      </p:sp>
    </p:spTree>
    <p:extLst>
      <p:ext uri="{BB962C8B-B14F-4D97-AF65-F5344CB8AC3E}">
        <p14:creationId xmlns:p14="http://schemas.microsoft.com/office/powerpoint/2010/main" val="27649572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25</a:t>
            </a:fld>
            <a:endParaRPr lang="pt-PT" altLang="zh-CN"/>
          </a:p>
        </p:txBody>
      </p:sp>
    </p:spTree>
    <p:extLst>
      <p:ext uri="{BB962C8B-B14F-4D97-AF65-F5344CB8AC3E}">
        <p14:creationId xmlns:p14="http://schemas.microsoft.com/office/powerpoint/2010/main" val="32071594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26</a:t>
            </a:fld>
            <a:endParaRPr lang="pt-PT" altLang="zh-CN"/>
          </a:p>
        </p:txBody>
      </p:sp>
    </p:spTree>
    <p:extLst>
      <p:ext uri="{BB962C8B-B14F-4D97-AF65-F5344CB8AC3E}">
        <p14:creationId xmlns:p14="http://schemas.microsoft.com/office/powerpoint/2010/main" val="3661395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27</a:t>
            </a:fld>
            <a:endParaRPr lang="pt-PT" altLang="zh-CN"/>
          </a:p>
        </p:txBody>
      </p:sp>
    </p:spTree>
    <p:extLst>
      <p:ext uri="{BB962C8B-B14F-4D97-AF65-F5344CB8AC3E}">
        <p14:creationId xmlns:p14="http://schemas.microsoft.com/office/powerpoint/2010/main" val="40843944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28</a:t>
            </a:fld>
            <a:endParaRPr lang="pt-PT" altLang="zh-CN"/>
          </a:p>
        </p:txBody>
      </p:sp>
    </p:spTree>
    <p:extLst>
      <p:ext uri="{BB962C8B-B14F-4D97-AF65-F5344CB8AC3E}">
        <p14:creationId xmlns:p14="http://schemas.microsoft.com/office/powerpoint/2010/main" val="32732125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29</a:t>
            </a:fld>
            <a:endParaRPr lang="pt-PT" altLang="zh-CN"/>
          </a:p>
        </p:txBody>
      </p:sp>
    </p:spTree>
    <p:extLst>
      <p:ext uri="{BB962C8B-B14F-4D97-AF65-F5344CB8AC3E}">
        <p14:creationId xmlns:p14="http://schemas.microsoft.com/office/powerpoint/2010/main" val="10639415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30</a:t>
            </a:fld>
            <a:endParaRPr lang="pt-PT" altLang="zh-CN"/>
          </a:p>
        </p:txBody>
      </p:sp>
    </p:spTree>
    <p:extLst>
      <p:ext uri="{BB962C8B-B14F-4D97-AF65-F5344CB8AC3E}">
        <p14:creationId xmlns:p14="http://schemas.microsoft.com/office/powerpoint/2010/main" val="4096769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a:t>
            </a:fld>
            <a:endParaRPr lang="pt-PT" altLang="zh-CN"/>
          </a:p>
        </p:txBody>
      </p:sp>
    </p:spTree>
    <p:extLst>
      <p:ext uri="{BB962C8B-B14F-4D97-AF65-F5344CB8AC3E}">
        <p14:creationId xmlns:p14="http://schemas.microsoft.com/office/powerpoint/2010/main" val="21312339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31</a:t>
            </a:fld>
            <a:endParaRPr lang="pt-PT" altLang="zh-CN"/>
          </a:p>
        </p:txBody>
      </p:sp>
    </p:spTree>
    <p:extLst>
      <p:ext uri="{BB962C8B-B14F-4D97-AF65-F5344CB8AC3E}">
        <p14:creationId xmlns:p14="http://schemas.microsoft.com/office/powerpoint/2010/main" val="41258774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32</a:t>
            </a:fld>
            <a:endParaRPr lang="pt-PT" altLang="zh-CN"/>
          </a:p>
        </p:txBody>
      </p:sp>
    </p:spTree>
    <p:extLst>
      <p:ext uri="{BB962C8B-B14F-4D97-AF65-F5344CB8AC3E}">
        <p14:creationId xmlns:p14="http://schemas.microsoft.com/office/powerpoint/2010/main" val="11570386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36</a:t>
            </a:fld>
            <a:endParaRPr lang="pt-PT" altLang="zh-CN"/>
          </a:p>
        </p:txBody>
      </p:sp>
    </p:spTree>
    <p:extLst>
      <p:ext uri="{BB962C8B-B14F-4D97-AF65-F5344CB8AC3E}">
        <p14:creationId xmlns:p14="http://schemas.microsoft.com/office/powerpoint/2010/main" val="11570386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37</a:t>
            </a:fld>
            <a:endParaRPr lang="pt-PT" altLang="zh-CN"/>
          </a:p>
        </p:txBody>
      </p:sp>
    </p:spTree>
    <p:extLst>
      <p:ext uri="{BB962C8B-B14F-4D97-AF65-F5344CB8AC3E}">
        <p14:creationId xmlns:p14="http://schemas.microsoft.com/office/powerpoint/2010/main" val="12132423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38</a:t>
            </a:fld>
            <a:endParaRPr lang="pt-PT" altLang="zh-CN"/>
          </a:p>
        </p:txBody>
      </p:sp>
    </p:spTree>
    <p:extLst>
      <p:ext uri="{BB962C8B-B14F-4D97-AF65-F5344CB8AC3E}">
        <p14:creationId xmlns:p14="http://schemas.microsoft.com/office/powerpoint/2010/main" val="25975066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40</a:t>
            </a:fld>
            <a:endParaRPr lang="pt-PT" altLang="zh-CN"/>
          </a:p>
        </p:txBody>
      </p:sp>
    </p:spTree>
    <p:extLst>
      <p:ext uri="{BB962C8B-B14F-4D97-AF65-F5344CB8AC3E}">
        <p14:creationId xmlns:p14="http://schemas.microsoft.com/office/powerpoint/2010/main" val="11570386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42</a:t>
            </a:fld>
            <a:endParaRPr lang="pt-PT" altLang="zh-CN"/>
          </a:p>
        </p:txBody>
      </p:sp>
    </p:spTree>
    <p:extLst>
      <p:ext uri="{BB962C8B-B14F-4D97-AF65-F5344CB8AC3E}">
        <p14:creationId xmlns:p14="http://schemas.microsoft.com/office/powerpoint/2010/main" val="7318182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43</a:t>
            </a:fld>
            <a:endParaRPr lang="pt-PT" altLang="zh-CN"/>
          </a:p>
        </p:txBody>
      </p:sp>
    </p:spTree>
    <p:extLst>
      <p:ext uri="{BB962C8B-B14F-4D97-AF65-F5344CB8AC3E}">
        <p14:creationId xmlns:p14="http://schemas.microsoft.com/office/powerpoint/2010/main" val="19505394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44</a:t>
            </a:fld>
            <a:endParaRPr lang="pt-PT" altLang="zh-CN"/>
          </a:p>
        </p:txBody>
      </p:sp>
    </p:spTree>
    <p:extLst>
      <p:ext uri="{BB962C8B-B14F-4D97-AF65-F5344CB8AC3E}">
        <p14:creationId xmlns:p14="http://schemas.microsoft.com/office/powerpoint/2010/main" val="10647535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45</a:t>
            </a:fld>
            <a:endParaRPr lang="pt-PT" altLang="zh-CN"/>
          </a:p>
        </p:txBody>
      </p:sp>
    </p:spTree>
    <p:extLst>
      <p:ext uri="{BB962C8B-B14F-4D97-AF65-F5344CB8AC3E}">
        <p14:creationId xmlns:p14="http://schemas.microsoft.com/office/powerpoint/2010/main" val="1144268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5</a:t>
            </a:fld>
            <a:endParaRPr lang="pt-PT" altLang="zh-CN"/>
          </a:p>
        </p:txBody>
      </p:sp>
    </p:spTree>
    <p:extLst>
      <p:ext uri="{BB962C8B-B14F-4D97-AF65-F5344CB8AC3E}">
        <p14:creationId xmlns:p14="http://schemas.microsoft.com/office/powerpoint/2010/main" val="10900523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46</a:t>
            </a:fld>
            <a:endParaRPr lang="pt-PT" altLang="zh-CN"/>
          </a:p>
        </p:txBody>
      </p:sp>
    </p:spTree>
    <p:extLst>
      <p:ext uri="{BB962C8B-B14F-4D97-AF65-F5344CB8AC3E}">
        <p14:creationId xmlns:p14="http://schemas.microsoft.com/office/powerpoint/2010/main" val="768005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47</a:t>
            </a:fld>
            <a:endParaRPr lang="pt-PT" altLang="zh-CN"/>
          </a:p>
        </p:txBody>
      </p:sp>
    </p:spTree>
    <p:extLst>
      <p:ext uri="{BB962C8B-B14F-4D97-AF65-F5344CB8AC3E}">
        <p14:creationId xmlns:p14="http://schemas.microsoft.com/office/powerpoint/2010/main" val="8022985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48</a:t>
            </a:fld>
            <a:endParaRPr lang="pt-PT" altLang="zh-CN"/>
          </a:p>
        </p:txBody>
      </p:sp>
    </p:spTree>
    <p:extLst>
      <p:ext uri="{BB962C8B-B14F-4D97-AF65-F5344CB8AC3E}">
        <p14:creationId xmlns:p14="http://schemas.microsoft.com/office/powerpoint/2010/main" val="28707101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49</a:t>
            </a:fld>
            <a:endParaRPr lang="pt-PT" altLang="zh-CN"/>
          </a:p>
        </p:txBody>
      </p:sp>
    </p:spTree>
    <p:extLst>
      <p:ext uri="{BB962C8B-B14F-4D97-AF65-F5344CB8AC3E}">
        <p14:creationId xmlns:p14="http://schemas.microsoft.com/office/powerpoint/2010/main" val="667769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50</a:t>
            </a:fld>
            <a:endParaRPr lang="pt-PT" altLang="zh-CN"/>
          </a:p>
        </p:txBody>
      </p:sp>
    </p:spTree>
    <p:extLst>
      <p:ext uri="{BB962C8B-B14F-4D97-AF65-F5344CB8AC3E}">
        <p14:creationId xmlns:p14="http://schemas.microsoft.com/office/powerpoint/2010/main" val="33816782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51</a:t>
            </a:fld>
            <a:endParaRPr lang="pt-PT" altLang="zh-CN"/>
          </a:p>
        </p:txBody>
      </p:sp>
    </p:spTree>
    <p:extLst>
      <p:ext uri="{BB962C8B-B14F-4D97-AF65-F5344CB8AC3E}">
        <p14:creationId xmlns:p14="http://schemas.microsoft.com/office/powerpoint/2010/main" val="8408294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52</a:t>
            </a:fld>
            <a:endParaRPr lang="pt-PT" altLang="zh-CN"/>
          </a:p>
        </p:txBody>
      </p:sp>
    </p:spTree>
    <p:extLst>
      <p:ext uri="{BB962C8B-B14F-4D97-AF65-F5344CB8AC3E}">
        <p14:creationId xmlns:p14="http://schemas.microsoft.com/office/powerpoint/2010/main" val="6014189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53</a:t>
            </a:fld>
            <a:endParaRPr lang="pt-PT" altLang="zh-CN"/>
          </a:p>
        </p:txBody>
      </p:sp>
    </p:spTree>
    <p:extLst>
      <p:ext uri="{BB962C8B-B14F-4D97-AF65-F5344CB8AC3E}">
        <p14:creationId xmlns:p14="http://schemas.microsoft.com/office/powerpoint/2010/main" val="35886200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54</a:t>
            </a:fld>
            <a:endParaRPr lang="pt-PT" altLang="zh-CN" sz="1200" smtClean="0">
              <a:solidFill>
                <a:schemeClr val="tx1"/>
              </a:solidFill>
            </a:endParaRPr>
          </a:p>
        </p:txBody>
      </p:sp>
    </p:spTree>
    <p:extLst>
      <p:ext uri="{BB962C8B-B14F-4D97-AF65-F5344CB8AC3E}">
        <p14:creationId xmlns:p14="http://schemas.microsoft.com/office/powerpoint/2010/main" val="1876512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Arial" charset="0"/>
                <a:ea typeface="+mn-ea"/>
                <a:cs typeface="+mn-cs"/>
              </a:rPr>
              <a:t>21      </a:t>
            </a:r>
            <a:r>
              <a:rPr lang="zh-CN" altLang="en-US" sz="1200" kern="1200" dirty="0" smtClean="0">
                <a:solidFill>
                  <a:schemeClr val="tx1"/>
                </a:solidFill>
                <a:effectLst/>
                <a:latin typeface="Arial" charset="0"/>
                <a:ea typeface="+mn-ea"/>
                <a:cs typeface="+mn-cs"/>
              </a:rPr>
              <a:t>文件传输服务器</a:t>
            </a:r>
            <a:r>
              <a:rPr lang="en-US" altLang="zh-CN" sz="1200" kern="1200" dirty="0" smtClean="0">
                <a:solidFill>
                  <a:schemeClr val="tx1"/>
                </a:solidFill>
                <a:effectLst/>
                <a:latin typeface="Arial" charset="0"/>
                <a:ea typeface="+mn-ea"/>
                <a:cs typeface="+mn-cs"/>
              </a:rPr>
              <a:t>(</a:t>
            </a:r>
            <a:r>
              <a:rPr lang="zh-CN" altLang="en-US" sz="1200" kern="1200" dirty="0" smtClean="0">
                <a:solidFill>
                  <a:schemeClr val="tx1"/>
                </a:solidFill>
                <a:effectLst/>
                <a:latin typeface="Arial" charset="0"/>
                <a:ea typeface="+mn-ea"/>
                <a:cs typeface="+mn-cs"/>
              </a:rPr>
              <a:t>控制连接</a:t>
            </a:r>
            <a:r>
              <a:rPr lang="en-US" altLang="zh-CN" sz="1200" kern="1200" dirty="0" smtClean="0">
                <a:solidFill>
                  <a:schemeClr val="tx1"/>
                </a:solidFill>
                <a:effectLst/>
                <a:latin typeface="Arial" charset="0"/>
                <a:ea typeface="+mn-ea"/>
                <a:cs typeface="+mn-cs"/>
              </a:rPr>
              <a:t>)(FTP)</a:t>
            </a:r>
          </a:p>
          <a:p>
            <a:r>
              <a:rPr lang="en-US" altLang="zh-CN" sz="1200" kern="1200" dirty="0" smtClean="0">
                <a:solidFill>
                  <a:schemeClr val="tx1"/>
                </a:solidFill>
                <a:effectLst/>
                <a:latin typeface="Arial" charset="0"/>
                <a:ea typeface="+mn-ea"/>
                <a:cs typeface="+mn-cs"/>
              </a:rPr>
              <a:t>23      </a:t>
            </a:r>
            <a:r>
              <a:rPr lang="zh-CN" altLang="en-US" sz="1200" kern="1200" dirty="0" smtClean="0">
                <a:solidFill>
                  <a:schemeClr val="tx1"/>
                </a:solidFill>
                <a:effectLst/>
                <a:latin typeface="Arial" charset="0"/>
                <a:ea typeface="+mn-ea"/>
                <a:cs typeface="+mn-cs"/>
              </a:rPr>
              <a:t>运程终端服务器</a:t>
            </a:r>
            <a:r>
              <a:rPr lang="en-US" altLang="zh-CN" sz="1200" kern="1200" dirty="0" smtClean="0">
                <a:solidFill>
                  <a:schemeClr val="tx1"/>
                </a:solidFill>
                <a:effectLst/>
                <a:latin typeface="Arial" charset="0"/>
                <a:ea typeface="+mn-ea"/>
                <a:cs typeface="+mn-cs"/>
              </a:rPr>
              <a:t>(TELNET)</a:t>
            </a:r>
          </a:p>
          <a:p>
            <a:r>
              <a:rPr lang="en-US" altLang="zh-CN" sz="1200" kern="1200" dirty="0" smtClean="0">
                <a:solidFill>
                  <a:schemeClr val="tx1"/>
                </a:solidFill>
                <a:effectLst/>
                <a:latin typeface="Arial" charset="0"/>
                <a:ea typeface="+mn-ea"/>
                <a:cs typeface="+mn-cs"/>
              </a:rPr>
              <a:t>25      </a:t>
            </a:r>
            <a:r>
              <a:rPr lang="zh-CN" altLang="en-US" sz="1200" kern="1200" dirty="0" smtClean="0">
                <a:solidFill>
                  <a:schemeClr val="tx1"/>
                </a:solidFill>
                <a:effectLst/>
                <a:latin typeface="Arial" charset="0"/>
                <a:ea typeface="+mn-ea"/>
                <a:cs typeface="+mn-cs"/>
              </a:rPr>
              <a:t>简单邮件传输服务器</a:t>
            </a:r>
            <a:r>
              <a:rPr lang="en-US" altLang="zh-CN" sz="1200" kern="1200" dirty="0" smtClean="0">
                <a:solidFill>
                  <a:schemeClr val="tx1"/>
                </a:solidFill>
                <a:effectLst/>
                <a:latin typeface="Arial" charset="0"/>
                <a:ea typeface="+mn-ea"/>
                <a:cs typeface="+mn-cs"/>
              </a:rPr>
              <a:t>(SMTP)</a:t>
            </a:r>
          </a:p>
          <a:p>
            <a:r>
              <a:rPr lang="en-US" altLang="zh-CN" sz="1200" kern="1200" dirty="0" smtClean="0">
                <a:solidFill>
                  <a:schemeClr val="tx1"/>
                </a:solidFill>
                <a:effectLst/>
                <a:latin typeface="Arial" charset="0"/>
                <a:ea typeface="+mn-ea"/>
                <a:cs typeface="+mn-cs"/>
              </a:rPr>
              <a:t>80       </a:t>
            </a:r>
            <a:r>
              <a:rPr lang="zh-CN" altLang="en-US" sz="1200" kern="1200" dirty="0" smtClean="0">
                <a:solidFill>
                  <a:schemeClr val="tx1"/>
                </a:solidFill>
                <a:effectLst/>
                <a:latin typeface="Arial" charset="0"/>
                <a:ea typeface="+mn-ea"/>
                <a:cs typeface="+mn-cs"/>
              </a:rPr>
              <a:t>万维网服务器</a:t>
            </a:r>
            <a:r>
              <a:rPr lang="en-US" altLang="zh-CN" sz="1200" kern="1200" dirty="0" smtClean="0">
                <a:solidFill>
                  <a:schemeClr val="tx1"/>
                </a:solidFill>
                <a:effectLst/>
                <a:latin typeface="Arial" charset="0"/>
                <a:ea typeface="+mn-ea"/>
                <a:cs typeface="+mn-cs"/>
              </a:rPr>
              <a:t>(HTTP)</a:t>
            </a:r>
            <a:endParaRPr lang="zh-CN" altLang="zh-CN" sz="1200" kern="1200" dirty="0" smtClean="0">
              <a:solidFill>
                <a:schemeClr val="tx1"/>
              </a:solidFill>
              <a:effectLst/>
              <a:latin typeface="Arial" charset="0"/>
              <a:ea typeface="+mn-ea"/>
              <a:cs typeface="+mn-cs"/>
            </a:endParaRPr>
          </a:p>
          <a:p>
            <a:endParaRPr lang="en-US" altLang="zh-CN" dirty="0" smtClean="0"/>
          </a:p>
          <a:p>
            <a:r>
              <a:rPr lang="en-US" altLang="zh-CN" dirty="0" err="1" smtClean="0"/>
              <a:t>mysql</a:t>
            </a:r>
            <a:r>
              <a:rPr lang="en-US" altLang="zh-CN" dirty="0" smtClean="0"/>
              <a:t> </a:t>
            </a:r>
            <a:r>
              <a:rPr lang="zh-CN" altLang="en-US" dirty="0" smtClean="0"/>
              <a:t>端口 </a:t>
            </a:r>
            <a:r>
              <a:rPr lang="en-US" altLang="zh-CN" dirty="0" smtClean="0"/>
              <a:t>3306</a:t>
            </a:r>
          </a:p>
          <a:p>
            <a:r>
              <a:rPr lang="en-US" altLang="zh-CN" dirty="0" smtClean="0"/>
              <a:t>SQL Server</a:t>
            </a:r>
            <a:r>
              <a:rPr lang="zh-CN" altLang="en-US" dirty="0" smtClean="0"/>
              <a:t>服务使用两个端口：</a:t>
            </a:r>
            <a:r>
              <a:rPr lang="en-US" altLang="zh-CN" dirty="0" smtClean="0"/>
              <a:t>TCP-1433</a:t>
            </a:r>
            <a:r>
              <a:rPr lang="zh-CN" altLang="en-US" dirty="0" smtClean="0"/>
              <a:t>、</a:t>
            </a:r>
            <a:r>
              <a:rPr lang="en-US" altLang="zh-CN" dirty="0" smtClean="0"/>
              <a:t>UDP-1434</a:t>
            </a:r>
            <a:r>
              <a:rPr lang="zh-CN" altLang="en-US" dirty="0" smtClean="0"/>
              <a:t>。其中</a:t>
            </a:r>
            <a:r>
              <a:rPr lang="en-US" altLang="zh-CN" dirty="0" smtClean="0"/>
              <a:t>1433</a:t>
            </a:r>
            <a:r>
              <a:rPr lang="zh-CN" altLang="en-US" dirty="0" smtClean="0"/>
              <a:t>用于供</a:t>
            </a:r>
            <a:r>
              <a:rPr lang="en-US" altLang="zh-CN" dirty="0" smtClean="0"/>
              <a:t>SQL Server</a:t>
            </a:r>
            <a:r>
              <a:rPr lang="zh-CN" altLang="en-US" dirty="0" smtClean="0"/>
              <a:t>对外提供服务，</a:t>
            </a:r>
            <a:r>
              <a:rPr lang="en-US" altLang="zh-CN" dirty="0" smtClean="0"/>
              <a:t>1434</a:t>
            </a:r>
            <a:r>
              <a:rPr lang="zh-CN" altLang="en-US" dirty="0" smtClean="0"/>
              <a:t>用于向请求者返回</a:t>
            </a:r>
            <a:r>
              <a:rPr lang="en-US" altLang="zh-CN" dirty="0" smtClean="0"/>
              <a:t>SQL Server</a:t>
            </a:r>
            <a:r>
              <a:rPr lang="zh-CN" altLang="en-US" dirty="0" smtClean="0"/>
              <a:t>使用了哪个</a:t>
            </a:r>
            <a:r>
              <a:rPr lang="en-US" altLang="zh-CN" dirty="0" smtClean="0"/>
              <a:t>TCP/IP</a:t>
            </a:r>
            <a:r>
              <a:rPr lang="zh-CN" altLang="en-US" dirty="0" smtClean="0"/>
              <a:t>端口</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6</a:t>
            </a:fld>
            <a:endParaRPr lang="pt-PT" altLang="zh-CN"/>
          </a:p>
        </p:txBody>
      </p:sp>
    </p:spTree>
    <p:extLst>
      <p:ext uri="{BB962C8B-B14F-4D97-AF65-F5344CB8AC3E}">
        <p14:creationId xmlns:p14="http://schemas.microsoft.com/office/powerpoint/2010/main" val="65077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7</a:t>
            </a:fld>
            <a:endParaRPr lang="pt-PT" altLang="zh-CN"/>
          </a:p>
        </p:txBody>
      </p:sp>
    </p:spTree>
    <p:extLst>
      <p:ext uri="{BB962C8B-B14F-4D97-AF65-F5344CB8AC3E}">
        <p14:creationId xmlns:p14="http://schemas.microsoft.com/office/powerpoint/2010/main" val="756497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8</a:t>
            </a:fld>
            <a:endParaRPr lang="pt-PT" altLang="zh-CN"/>
          </a:p>
        </p:txBody>
      </p:sp>
    </p:spTree>
    <p:extLst>
      <p:ext uri="{BB962C8B-B14F-4D97-AF65-F5344CB8AC3E}">
        <p14:creationId xmlns:p14="http://schemas.microsoft.com/office/powerpoint/2010/main" val="346225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9</a:t>
            </a:fld>
            <a:endParaRPr lang="pt-PT" altLang="zh-CN"/>
          </a:p>
        </p:txBody>
      </p:sp>
    </p:spTree>
    <p:extLst>
      <p:ext uri="{BB962C8B-B14F-4D97-AF65-F5344CB8AC3E}">
        <p14:creationId xmlns:p14="http://schemas.microsoft.com/office/powerpoint/2010/main" val="2288118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10</a:t>
            </a:fld>
            <a:endParaRPr lang="pt-PT" altLang="zh-CN"/>
          </a:p>
        </p:txBody>
      </p:sp>
    </p:spTree>
    <p:extLst>
      <p:ext uri="{BB962C8B-B14F-4D97-AF65-F5344CB8AC3E}">
        <p14:creationId xmlns:p14="http://schemas.microsoft.com/office/powerpoint/2010/main" val="3963002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0" y="1017935"/>
            <a:ext cx="12192000" cy="762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a:p>
        </p:txBody>
      </p:sp>
      <p:sp>
        <p:nvSpPr>
          <p:cNvPr id="5" name="Rectangle 14"/>
          <p:cNvSpPr>
            <a:spLocks noChangeArrowheads="1"/>
          </p:cNvSpPr>
          <p:nvPr userDrawn="1"/>
        </p:nvSpPr>
        <p:spPr bwMode="auto">
          <a:xfrm>
            <a:off x="5994400" y="381000"/>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a:p>
        </p:txBody>
      </p:sp>
      <p:sp>
        <p:nvSpPr>
          <p:cNvPr id="6" name="Rectangle 7"/>
          <p:cNvSpPr>
            <a:spLocks noChangeArrowheads="1"/>
          </p:cNvSpPr>
          <p:nvPr userDrawn="1"/>
        </p:nvSpPr>
        <p:spPr bwMode="auto">
          <a:xfrm>
            <a:off x="0" y="1676400"/>
            <a:ext cx="12192000" cy="2590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defRPr/>
            </a:pPr>
            <a:endParaRPr lang="zh-CN" altLang="zh-CN"/>
          </a:p>
        </p:txBody>
      </p:sp>
      <p:sp>
        <p:nvSpPr>
          <p:cNvPr id="7" name="Rectangle 15"/>
          <p:cNvSpPr>
            <a:spLocks noChangeArrowheads="1"/>
          </p:cNvSpPr>
          <p:nvPr userDrawn="1"/>
        </p:nvSpPr>
        <p:spPr bwMode="auto">
          <a:xfrm>
            <a:off x="11176000" y="381000"/>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a:p>
        </p:txBody>
      </p:sp>
      <p:pic>
        <p:nvPicPr>
          <p:cNvPr id="8" name="图片 22" descr="软件学院.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99200" y="673448"/>
            <a:ext cx="508000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0"/>
          <p:cNvSpPr>
            <a:spLocks noChangeArrowheads="1"/>
          </p:cNvSpPr>
          <p:nvPr userDrawn="1"/>
        </p:nvSpPr>
        <p:spPr bwMode="auto">
          <a:xfrm>
            <a:off x="0" y="6553200"/>
            <a:ext cx="12192000" cy="3048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a:p>
        </p:txBody>
      </p:sp>
      <p:sp>
        <p:nvSpPr>
          <p:cNvPr id="10" name="Text Box 18"/>
          <p:cNvSpPr txBox="1">
            <a:spLocks noChangeArrowheads="1"/>
          </p:cNvSpPr>
          <p:nvPr userDrawn="1"/>
        </p:nvSpPr>
        <p:spPr bwMode="auto">
          <a:xfrm>
            <a:off x="1267885" y="1752600"/>
            <a:ext cx="3732112" cy="769441"/>
          </a:xfrm>
          <a:prstGeom prst="rect">
            <a:avLst/>
          </a:prstGeom>
          <a:noFill/>
          <a:ln>
            <a:noFill/>
          </a:ln>
          <a:effectLst>
            <a:outerShdw dist="17961" dir="189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4400" b="1">
                <a:solidFill>
                  <a:srgbClr val="336699"/>
                </a:solidFill>
                <a:latin typeface="华文中宋" pitchFamily="2" charset="-122"/>
                <a:ea typeface="华文中宋" pitchFamily="2" charset="-122"/>
              </a:rPr>
              <a:t>Java</a:t>
            </a:r>
            <a:r>
              <a:rPr lang="zh-CN" altLang="en-US" sz="4400" b="1">
                <a:solidFill>
                  <a:srgbClr val="336699"/>
                </a:solidFill>
                <a:latin typeface="华文中宋" pitchFamily="2" charset="-122"/>
                <a:ea typeface="华文中宋" pitchFamily="2" charset="-122"/>
              </a:rPr>
              <a:t>程序设计</a:t>
            </a:r>
          </a:p>
        </p:txBody>
      </p:sp>
      <p:pic>
        <p:nvPicPr>
          <p:cNvPr id="11" name="Picture 19" descr="javanet"/>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3200" y="1152526"/>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 name="Rectangle 2"/>
          <p:cNvSpPr>
            <a:spLocks noGrp="1" noChangeArrowheads="1"/>
          </p:cNvSpPr>
          <p:nvPr>
            <p:ph type="ctrTitle"/>
          </p:nvPr>
        </p:nvSpPr>
        <p:spPr>
          <a:xfrm>
            <a:off x="3352800" y="3124200"/>
            <a:ext cx="8331200" cy="838200"/>
          </a:xfrm>
        </p:spPr>
        <p:txBody>
          <a:bodyPr/>
          <a:lstStyle>
            <a:lvl1pPr>
              <a:defRPr>
                <a:solidFill>
                  <a:schemeClr val="tx1"/>
                </a:solidFill>
                <a:latin typeface="宋体" pitchFamily="2" charset="-122"/>
                <a:ea typeface="华文中宋" pitchFamily="2" charset="-122"/>
              </a:defRPr>
            </a:lvl1pPr>
          </a:lstStyle>
          <a:p>
            <a:endParaRPr lang="zh-CN" altLang="zh-CN" dirty="0"/>
          </a:p>
        </p:txBody>
      </p:sp>
      <p:sp>
        <p:nvSpPr>
          <p:cNvPr id="6147" name="Rectangle 3"/>
          <p:cNvSpPr>
            <a:spLocks noGrp="1" noChangeArrowheads="1"/>
          </p:cNvSpPr>
          <p:nvPr>
            <p:ph type="subTitle" idx="1"/>
          </p:nvPr>
        </p:nvSpPr>
        <p:spPr>
          <a:xfrm>
            <a:off x="1828800" y="4419600"/>
            <a:ext cx="8534400" cy="1219200"/>
          </a:xfrm>
        </p:spPr>
        <p:txBody>
          <a:bodyPr/>
          <a:lstStyle>
            <a:lvl1pPr marL="0" indent="0">
              <a:buFontTx/>
              <a:buNone/>
              <a:defRPr sz="2400" b="0" baseline="0">
                <a:latin typeface="Courier New" pitchFamily="49" charset="0"/>
                <a:ea typeface="+mn-ea"/>
              </a:defRPr>
            </a:lvl1pPr>
          </a:lstStyle>
          <a:p>
            <a:r>
              <a:rPr lang="zh-CN" altLang="en-US" dirty="0"/>
              <a:t>单击此处编辑母版副标题样式</a:t>
            </a:r>
          </a:p>
        </p:txBody>
      </p:sp>
    </p:spTree>
    <p:extLst>
      <p:ext uri="{BB962C8B-B14F-4D97-AF65-F5344CB8AC3E}">
        <p14:creationId xmlns:p14="http://schemas.microsoft.com/office/powerpoint/2010/main" val="55656746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lnSpc>
                <a:spcPct val="100000"/>
              </a:lnSpc>
              <a:spcBef>
                <a:spcPts val="0"/>
              </a:spcBef>
              <a:defRPr baseline="0">
                <a:latin typeface="微软雅黑" pitchFamily="34" charset="-122"/>
              </a:defRPr>
            </a:lvl1pPr>
            <a:lvl2pPr>
              <a:lnSpc>
                <a:spcPct val="150000"/>
              </a:lnSpc>
              <a:spcBef>
                <a:spcPts val="0"/>
              </a:spcBef>
              <a:defRPr sz="2400" baseline="0">
                <a:latin typeface="微软雅黑" pitchFamily="34" charset="-122"/>
              </a:defRPr>
            </a:lvl2pPr>
            <a:lvl3pPr>
              <a:lnSpc>
                <a:spcPct val="150000"/>
              </a:lnSpc>
              <a:spcBef>
                <a:spcPts val="0"/>
              </a:spcBef>
              <a:defRPr sz="2000" baseline="0">
                <a:latin typeface="微软雅黑" pitchFamily="34" charset="-122"/>
              </a:defRPr>
            </a:lvl3pPr>
            <a:lvl4pPr>
              <a:lnSpc>
                <a:spcPct val="150000"/>
              </a:lnSpc>
              <a:spcBef>
                <a:spcPts val="0"/>
              </a:spcBef>
              <a:defRPr sz="1600" baseline="0">
                <a:latin typeface="微软雅黑" pitchFamily="34" charset="-122"/>
              </a:defRPr>
            </a:lvl4pPr>
            <a:lvl5pPr>
              <a:lnSpc>
                <a:spcPct val="150000"/>
              </a:lnSpc>
              <a:spcBef>
                <a:spcPts val="0"/>
              </a:spcBef>
              <a:defRPr sz="1400" baseline="0">
                <a:latin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423139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340768"/>
            <a:ext cx="5384800" cy="4525963"/>
          </a:xfrm>
        </p:spPr>
        <p:txBody>
          <a:bodyPr/>
          <a:lstStyle>
            <a:lvl1pPr>
              <a:lnSpc>
                <a:spcPct val="100000"/>
              </a:lnSpc>
              <a:spcBef>
                <a:spcPts val="0"/>
              </a:spcBef>
              <a:defRPr sz="2800"/>
            </a:lvl1pPr>
            <a:lvl2pPr>
              <a:lnSpc>
                <a:spcPct val="150000"/>
              </a:lnSpc>
              <a:spcBef>
                <a:spcPts val="0"/>
              </a:spcBef>
              <a:defRPr sz="2400"/>
            </a:lvl2pPr>
            <a:lvl3pPr>
              <a:lnSpc>
                <a:spcPct val="150000"/>
              </a:lnSpc>
              <a:spcBef>
                <a:spcPts val="0"/>
              </a:spcBef>
              <a:defRPr sz="2000"/>
            </a:lvl3pPr>
            <a:lvl4pPr>
              <a:lnSpc>
                <a:spcPct val="150000"/>
              </a:lnSpc>
              <a:spcBef>
                <a:spcPts val="0"/>
              </a:spcBef>
              <a:defRPr sz="1600"/>
            </a:lvl4pPr>
            <a:lvl5pPr>
              <a:lnSpc>
                <a:spcPct val="150000"/>
              </a:lnSpc>
              <a:spcBef>
                <a:spcPts val="0"/>
              </a:spcBef>
              <a:defRPr sz="14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97600" y="1340768"/>
            <a:ext cx="5384800" cy="4525963"/>
          </a:xfrm>
        </p:spPr>
        <p:txBody>
          <a:bodyPr/>
          <a:lstStyle>
            <a:lvl1pPr>
              <a:lnSpc>
                <a:spcPct val="100000"/>
              </a:lnSpc>
              <a:spcBef>
                <a:spcPts val="0"/>
              </a:spcBef>
              <a:defRPr sz="2800"/>
            </a:lvl1pPr>
            <a:lvl2pPr>
              <a:lnSpc>
                <a:spcPct val="150000"/>
              </a:lnSpc>
              <a:spcBef>
                <a:spcPts val="0"/>
              </a:spcBef>
              <a:defRPr sz="2400"/>
            </a:lvl2pPr>
            <a:lvl3pPr>
              <a:lnSpc>
                <a:spcPct val="150000"/>
              </a:lnSpc>
              <a:spcBef>
                <a:spcPts val="0"/>
              </a:spcBef>
              <a:defRPr sz="2000"/>
            </a:lvl3pPr>
            <a:lvl4pPr>
              <a:lnSpc>
                <a:spcPct val="150000"/>
              </a:lnSpc>
              <a:spcBef>
                <a:spcPts val="0"/>
              </a:spcBef>
              <a:defRPr sz="1600"/>
            </a:lvl4pPr>
            <a:lvl5pPr>
              <a:lnSpc>
                <a:spcPct val="150000"/>
              </a:lnSpc>
              <a:spcBef>
                <a:spcPts val="0"/>
              </a:spcBef>
              <a:defRPr sz="14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741868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960390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51699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ChangeArrowheads="1"/>
          </p:cNvSpPr>
          <p:nvPr userDrawn="1"/>
        </p:nvSpPr>
        <p:spPr bwMode="auto">
          <a:xfrm>
            <a:off x="0" y="1052736"/>
            <a:ext cx="12192000" cy="76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a:p>
        </p:txBody>
      </p:sp>
      <p:sp>
        <p:nvSpPr>
          <p:cNvPr id="1027" name="Rectangle 9"/>
          <p:cNvSpPr>
            <a:spLocks noChangeArrowheads="1"/>
          </p:cNvSpPr>
          <p:nvPr userDrawn="1"/>
        </p:nvSpPr>
        <p:spPr bwMode="auto">
          <a:xfrm>
            <a:off x="0" y="6553200"/>
            <a:ext cx="12192000" cy="3048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defRPr/>
            </a:pPr>
            <a:endParaRPr lang="zh-CN" altLang="en-US" sz="1400" dirty="0">
              <a:latin typeface="黑体" pitchFamily="2" charset="-122"/>
              <a:ea typeface="黑体" pitchFamily="2" charset="-122"/>
            </a:endParaRPr>
          </a:p>
        </p:txBody>
      </p:sp>
      <p:sp>
        <p:nvSpPr>
          <p:cNvPr id="1028" name="Rectangle 3"/>
          <p:cNvSpPr>
            <a:spLocks noGrp="1" noChangeArrowheads="1"/>
          </p:cNvSpPr>
          <p:nvPr>
            <p:ph type="body" idx="1"/>
          </p:nvPr>
        </p:nvSpPr>
        <p:spPr bwMode="auto">
          <a:xfrm>
            <a:off x="609600" y="1340768"/>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29" name="Picture 7" descr="java"/>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0160000" y="45368"/>
            <a:ext cx="1727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2"/>
          <p:cNvSpPr>
            <a:spLocks noGrp="1" noChangeArrowheads="1"/>
          </p:cNvSpPr>
          <p:nvPr>
            <p:ph type="title"/>
          </p:nvPr>
        </p:nvSpPr>
        <p:spPr bwMode="auto">
          <a:xfrm>
            <a:off x="609600" y="274638"/>
            <a:ext cx="9753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Tree>
    <p:extLst>
      <p:ext uri="{BB962C8B-B14F-4D97-AF65-F5344CB8AC3E}">
        <p14:creationId xmlns:p14="http://schemas.microsoft.com/office/powerpoint/2010/main" val="3240867755"/>
      </p:ext>
    </p:extLst>
  </p:cSld>
  <p:clrMap bg1="lt1" tx1="dk1" bg2="lt2" tx2="dk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Lst>
  <p:txStyles>
    <p:titleStyle>
      <a:lvl1pPr algn="l" rtl="0" eaLnBrk="0" fontAlgn="base" hangingPunct="0">
        <a:spcBef>
          <a:spcPct val="0"/>
        </a:spcBef>
        <a:spcAft>
          <a:spcPct val="0"/>
        </a:spcAft>
        <a:defRPr sz="3200" b="1">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3200" b="1">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3200" b="1">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3200" b="1">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3200" b="1">
          <a:solidFill>
            <a:schemeClr val="tx2"/>
          </a:solidFill>
          <a:latin typeface="微软雅黑" pitchFamily="34" charset="-122"/>
          <a:ea typeface="微软雅黑" pitchFamily="34" charset="-122"/>
        </a:defRPr>
      </a:lvl5pPr>
      <a:lvl6pPr marL="457200" algn="l" rtl="0" fontAlgn="base">
        <a:spcBef>
          <a:spcPct val="0"/>
        </a:spcBef>
        <a:spcAft>
          <a:spcPct val="0"/>
        </a:spcAft>
        <a:defRPr sz="3200" b="1">
          <a:solidFill>
            <a:schemeClr val="tx2"/>
          </a:solidFill>
          <a:latin typeface="Arial" pitchFamily="34" charset="0"/>
          <a:ea typeface="黑体" pitchFamily="2" charset="-122"/>
        </a:defRPr>
      </a:lvl6pPr>
      <a:lvl7pPr marL="914400" algn="l" rtl="0" fontAlgn="base">
        <a:spcBef>
          <a:spcPct val="0"/>
        </a:spcBef>
        <a:spcAft>
          <a:spcPct val="0"/>
        </a:spcAft>
        <a:defRPr sz="3200" b="1">
          <a:solidFill>
            <a:schemeClr val="tx2"/>
          </a:solidFill>
          <a:latin typeface="Arial" pitchFamily="34" charset="0"/>
          <a:ea typeface="黑体" pitchFamily="2" charset="-122"/>
        </a:defRPr>
      </a:lvl7pPr>
      <a:lvl8pPr marL="1371600" algn="l" rtl="0" fontAlgn="base">
        <a:spcBef>
          <a:spcPct val="0"/>
        </a:spcBef>
        <a:spcAft>
          <a:spcPct val="0"/>
        </a:spcAft>
        <a:defRPr sz="3200" b="1">
          <a:solidFill>
            <a:schemeClr val="tx2"/>
          </a:solidFill>
          <a:latin typeface="Arial" pitchFamily="34" charset="0"/>
          <a:ea typeface="黑体" pitchFamily="2" charset="-122"/>
        </a:defRPr>
      </a:lvl8pPr>
      <a:lvl9pPr marL="1828800" algn="l" rtl="0" fontAlgn="base">
        <a:spcBef>
          <a:spcPct val="0"/>
        </a:spcBef>
        <a:spcAft>
          <a:spcPct val="0"/>
        </a:spcAft>
        <a:defRPr sz="3200" b="1">
          <a:solidFill>
            <a:schemeClr val="tx2"/>
          </a:solidFill>
          <a:latin typeface="Arial" pitchFamily="34" charset="0"/>
          <a:ea typeface="黑体" pitchFamily="2" charset="-122"/>
        </a:defRPr>
      </a:lvl9pPr>
    </p:titleStyle>
    <p:bodyStyle>
      <a:lvl1pPr marL="342900" indent="-342900" algn="l" rtl="0" eaLnBrk="0" fontAlgn="base" hangingPunct="0">
        <a:lnSpc>
          <a:spcPct val="100000"/>
        </a:lnSpc>
        <a:spcBef>
          <a:spcPts val="0"/>
        </a:spcBef>
        <a:spcAft>
          <a:spcPct val="0"/>
        </a:spcAft>
        <a:buChar char="•"/>
        <a:defRPr sz="3200">
          <a:solidFill>
            <a:schemeClr val="tx1"/>
          </a:solidFill>
          <a:latin typeface="微软雅黑" pitchFamily="34" charset="-122"/>
          <a:ea typeface="微软雅黑" pitchFamily="34" charset="-122"/>
          <a:cs typeface="+mn-cs"/>
        </a:defRPr>
      </a:lvl1pPr>
      <a:lvl2pPr marL="742950" indent="-285750" algn="l" rtl="0" eaLnBrk="0" fontAlgn="base" hangingPunct="0">
        <a:lnSpc>
          <a:spcPct val="150000"/>
        </a:lnSpc>
        <a:spcBef>
          <a:spcPts val="0"/>
        </a:spcBef>
        <a:spcAft>
          <a:spcPct val="0"/>
        </a:spcAft>
        <a:buChar char="–"/>
        <a:defRPr sz="2400">
          <a:solidFill>
            <a:schemeClr val="tx1"/>
          </a:solidFill>
          <a:latin typeface="微软雅黑" pitchFamily="34" charset="-122"/>
          <a:ea typeface="微软雅黑" pitchFamily="34" charset="-122"/>
        </a:defRPr>
      </a:lvl2pPr>
      <a:lvl3pPr marL="1143000" indent="-228600" algn="l" rtl="0" eaLnBrk="0" fontAlgn="base" hangingPunct="0">
        <a:lnSpc>
          <a:spcPct val="150000"/>
        </a:lnSpc>
        <a:spcBef>
          <a:spcPts val="0"/>
        </a:spcBef>
        <a:spcAft>
          <a:spcPct val="0"/>
        </a:spcAft>
        <a:buChar char="•"/>
        <a:defRPr sz="2000">
          <a:solidFill>
            <a:schemeClr val="tx1"/>
          </a:solidFill>
          <a:latin typeface="微软雅黑" pitchFamily="34" charset="-122"/>
          <a:ea typeface="微软雅黑" pitchFamily="34" charset="-122"/>
        </a:defRPr>
      </a:lvl3pPr>
      <a:lvl4pPr marL="1600200" indent="-228600" algn="l" rtl="0" eaLnBrk="0" fontAlgn="base" hangingPunct="0">
        <a:lnSpc>
          <a:spcPct val="150000"/>
        </a:lnSpc>
        <a:spcBef>
          <a:spcPts val="0"/>
        </a:spcBef>
        <a:spcAft>
          <a:spcPct val="0"/>
        </a:spcAft>
        <a:buChar char="–"/>
        <a:defRPr sz="1600">
          <a:solidFill>
            <a:schemeClr val="tx1"/>
          </a:solidFill>
          <a:latin typeface="微软雅黑" pitchFamily="34" charset="-122"/>
          <a:ea typeface="微软雅黑" pitchFamily="34" charset="-122"/>
        </a:defRPr>
      </a:lvl4pPr>
      <a:lvl5pPr marL="2057400" indent="-228600" algn="l" rtl="0" eaLnBrk="0" fontAlgn="base" hangingPunct="0">
        <a:lnSpc>
          <a:spcPct val="150000"/>
        </a:lnSpc>
        <a:spcBef>
          <a:spcPts val="0"/>
        </a:spcBef>
        <a:spcAft>
          <a:spcPct val="0"/>
        </a:spcAft>
        <a:buChar char="»"/>
        <a:defRPr sz="14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b="1">
          <a:solidFill>
            <a:schemeClr val="tx1"/>
          </a:solidFill>
          <a:latin typeface="+mn-lt"/>
          <a:ea typeface="+mn-ea"/>
        </a:defRPr>
      </a:lvl6pPr>
      <a:lvl7pPr marL="2971800" indent="-228600" algn="l" rtl="0" fontAlgn="base">
        <a:spcBef>
          <a:spcPct val="20000"/>
        </a:spcBef>
        <a:spcAft>
          <a:spcPct val="0"/>
        </a:spcAft>
        <a:buChar char="»"/>
        <a:defRPr b="1">
          <a:solidFill>
            <a:schemeClr val="tx1"/>
          </a:solidFill>
          <a:latin typeface="+mn-lt"/>
          <a:ea typeface="+mn-ea"/>
        </a:defRPr>
      </a:lvl7pPr>
      <a:lvl8pPr marL="3429000" indent="-228600" algn="l" rtl="0" fontAlgn="base">
        <a:spcBef>
          <a:spcPct val="20000"/>
        </a:spcBef>
        <a:spcAft>
          <a:spcPct val="0"/>
        </a:spcAft>
        <a:buChar char="»"/>
        <a:defRPr b="1">
          <a:solidFill>
            <a:schemeClr val="tx1"/>
          </a:solidFill>
          <a:latin typeface="+mn-lt"/>
          <a:ea typeface="+mn-ea"/>
        </a:defRPr>
      </a:lvl8pPr>
      <a:lvl9pPr marL="3886200" indent="-228600" algn="l" rtl="0" fontAlgn="base">
        <a:spcBef>
          <a:spcPct val="20000"/>
        </a:spcBef>
        <a:spcAft>
          <a:spcPct val="0"/>
        </a:spcAft>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docs.oracle.com/javase/7/docs/api/java/net/URL.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docs.oracle.com/javase/7/docs/api/java/net/URLConnection.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docs.oracle.com/javase/7/docs/api/java/net/HttpURLConnection.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docs.oracle.com/javase/7/docs/api/java/net/Socket.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docs.oracle.com/javase/7/docs/api/java/net/ServerSocket.html"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docs.oracle.com/javase/7/docs/api/java/net/DatagramSocket.html"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docs.oracle.com/javase/7/docs/api/java/net/DatagramSocket.html"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zh-CN" altLang="en-US" dirty="0"/>
              <a:t>二</a:t>
            </a:r>
            <a:r>
              <a:rPr lang="zh-CN" altLang="en-US" dirty="0" smtClean="0"/>
              <a:t>章  网络编程</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网络编程简介：</a:t>
            </a:r>
            <a:r>
              <a:rPr lang="en-US" altLang="zh-CN" smtClean="0"/>
              <a:t>C/S</a:t>
            </a:r>
            <a:r>
              <a:rPr lang="zh-CN" altLang="en-US" smtClean="0"/>
              <a:t>模式应用程序</a:t>
            </a:r>
            <a:endParaRPr lang="zh-CN" altLang="en-US" dirty="0" smtClean="0"/>
          </a:p>
        </p:txBody>
      </p:sp>
      <p:sp>
        <p:nvSpPr>
          <p:cNvPr id="8195" name="内容占位符 2"/>
          <p:cNvSpPr>
            <a:spLocks noGrp="1"/>
          </p:cNvSpPr>
          <p:nvPr>
            <p:ph idx="1"/>
          </p:nvPr>
        </p:nvSpPr>
        <p:spPr>
          <a:xfrm>
            <a:off x="609600" y="1160749"/>
            <a:ext cx="11319048" cy="4965415"/>
          </a:xfrm>
        </p:spPr>
        <p:txBody>
          <a:bodyPr/>
          <a:lstStyle/>
          <a:p>
            <a:pPr>
              <a:lnSpc>
                <a:spcPct val="150000"/>
              </a:lnSpc>
            </a:pPr>
            <a:r>
              <a:rPr lang="zh-CN" altLang="en-US" dirty="0" smtClean="0"/>
              <a:t>在网络编程中，</a:t>
            </a:r>
            <a:r>
              <a:rPr lang="en-US" altLang="zh-CN" dirty="0" smtClean="0"/>
              <a:t>C/S</a:t>
            </a:r>
            <a:r>
              <a:rPr lang="zh-CN" altLang="en-US" dirty="0" smtClean="0"/>
              <a:t>模式应用程序的开发，需要同时开发客户端应用程序和服务器端应用程序</a:t>
            </a:r>
            <a:endParaRPr lang="en-US" altLang="zh-CN" dirty="0" smtClean="0"/>
          </a:p>
          <a:p>
            <a:pPr lvl="1">
              <a:lnSpc>
                <a:spcPct val="150000"/>
              </a:lnSpc>
            </a:pPr>
            <a:r>
              <a:rPr lang="zh-CN" altLang="en-US" dirty="0" smtClean="0"/>
              <a:t>客户端应用程序开发步骤：</a:t>
            </a:r>
            <a:endParaRPr lang="en-US" altLang="zh-CN" dirty="0" smtClean="0"/>
          </a:p>
          <a:p>
            <a:pPr lvl="2">
              <a:lnSpc>
                <a:spcPct val="150000"/>
              </a:lnSpc>
            </a:pPr>
            <a:r>
              <a:rPr lang="zh-CN" altLang="en-US" dirty="0" smtClean="0"/>
              <a:t>客户端建立与服务器端的连接（通过</a:t>
            </a:r>
            <a:r>
              <a:rPr lang="en-US" altLang="zh-CN" dirty="0" smtClean="0"/>
              <a:t>IP</a:t>
            </a:r>
            <a:r>
              <a:rPr lang="zh-CN" altLang="en-US" dirty="0" smtClean="0"/>
              <a:t>地址和端口确定服务器端程序）</a:t>
            </a:r>
            <a:endParaRPr lang="en-US" altLang="zh-CN" dirty="0" smtClean="0"/>
          </a:p>
          <a:p>
            <a:pPr lvl="2">
              <a:lnSpc>
                <a:spcPct val="150000"/>
              </a:lnSpc>
            </a:pPr>
            <a:r>
              <a:rPr lang="zh-CN" altLang="en-US" dirty="0" smtClean="0"/>
              <a:t>客户端封装请求数据，发送给服务器端；客户端获得服务器端响应数据，解析并处理数据</a:t>
            </a:r>
            <a:endParaRPr lang="en-US" altLang="zh-CN" dirty="0" smtClean="0"/>
          </a:p>
          <a:p>
            <a:pPr lvl="2">
              <a:lnSpc>
                <a:spcPct val="150000"/>
              </a:lnSpc>
            </a:pPr>
            <a:r>
              <a:rPr lang="zh-CN" altLang="en-US" dirty="0" smtClean="0"/>
              <a:t>客户端关闭网络连接</a:t>
            </a:r>
            <a:endParaRPr lang="en-US" altLang="zh-CN" dirty="0" smtClean="0"/>
          </a:p>
        </p:txBody>
      </p:sp>
    </p:spTree>
    <p:extLst>
      <p:ext uri="{BB962C8B-B14F-4D97-AF65-F5344CB8AC3E}">
        <p14:creationId xmlns:p14="http://schemas.microsoft.com/office/powerpoint/2010/main" val="129749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fade">
                                      <p:cBhvr>
                                        <p:cTn id="17" dur="1000"/>
                                        <p:tgtEl>
                                          <p:spTgt spid="8195">
                                            <p:txEl>
                                              <p:pRg st="3" end="3"/>
                                            </p:txEl>
                                          </p:spTgt>
                                        </p:tgtEl>
                                      </p:cBhvr>
                                    </p:animEffect>
                                    <p:anim calcmode="lin" valueType="num">
                                      <p:cBhvr>
                                        <p:cTn id="1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195">
                                            <p:txEl>
                                              <p:pRg st="4" end="4"/>
                                            </p:txEl>
                                          </p:spTgt>
                                        </p:tgtEl>
                                        <p:attrNameLst>
                                          <p:attrName>style.visibility</p:attrName>
                                        </p:attrNameLst>
                                      </p:cBhvr>
                                      <p:to>
                                        <p:strVal val="visible"/>
                                      </p:to>
                                    </p:set>
                                    <p:animEffect transition="in" filter="fade">
                                      <p:cBhvr>
                                        <p:cTn id="22" dur="1000"/>
                                        <p:tgtEl>
                                          <p:spTgt spid="8195">
                                            <p:txEl>
                                              <p:pRg st="4" end="4"/>
                                            </p:txEl>
                                          </p:spTgt>
                                        </p:tgtEl>
                                      </p:cBhvr>
                                    </p:animEffect>
                                    <p:anim calcmode="lin" valueType="num">
                                      <p:cBhvr>
                                        <p:cTn id="23"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网络编程简介：</a:t>
            </a:r>
            <a:r>
              <a:rPr lang="en-US" altLang="zh-CN" smtClean="0"/>
              <a:t>C/S</a:t>
            </a:r>
            <a:r>
              <a:rPr lang="zh-CN" altLang="en-US" smtClean="0"/>
              <a:t>模式应用程序</a:t>
            </a:r>
            <a:endParaRPr lang="zh-CN" altLang="en-US" dirty="0" smtClean="0"/>
          </a:p>
        </p:txBody>
      </p:sp>
      <p:sp>
        <p:nvSpPr>
          <p:cNvPr id="8195" name="内容占位符 2"/>
          <p:cNvSpPr>
            <a:spLocks noGrp="1"/>
          </p:cNvSpPr>
          <p:nvPr>
            <p:ph idx="1"/>
          </p:nvPr>
        </p:nvSpPr>
        <p:spPr>
          <a:xfrm>
            <a:off x="609600" y="1160749"/>
            <a:ext cx="11175032" cy="4965415"/>
          </a:xfrm>
        </p:spPr>
        <p:txBody>
          <a:bodyPr/>
          <a:lstStyle/>
          <a:p>
            <a:pPr>
              <a:lnSpc>
                <a:spcPct val="150000"/>
              </a:lnSpc>
            </a:pPr>
            <a:r>
              <a:rPr lang="zh-CN" altLang="en-US" dirty="0" smtClean="0"/>
              <a:t>在网络编程中，</a:t>
            </a:r>
            <a:r>
              <a:rPr lang="en-US" altLang="zh-CN" dirty="0" smtClean="0"/>
              <a:t>C/S</a:t>
            </a:r>
            <a:r>
              <a:rPr lang="zh-CN" altLang="en-US" dirty="0" smtClean="0"/>
              <a:t>模式应用程序的开发，需要同时开发客户端应用程序和服务器端应用程序</a:t>
            </a:r>
            <a:endParaRPr lang="en-US" altLang="zh-CN" dirty="0" smtClean="0"/>
          </a:p>
          <a:p>
            <a:pPr lvl="1">
              <a:lnSpc>
                <a:spcPct val="150000"/>
              </a:lnSpc>
            </a:pPr>
            <a:r>
              <a:rPr lang="zh-CN" altLang="en-US" dirty="0" smtClean="0"/>
              <a:t>服务器端应用程序开发步骤：</a:t>
            </a:r>
            <a:endParaRPr lang="en-US" altLang="zh-CN" dirty="0" smtClean="0"/>
          </a:p>
          <a:p>
            <a:pPr lvl="2">
              <a:lnSpc>
                <a:spcPct val="150000"/>
              </a:lnSpc>
            </a:pPr>
            <a:r>
              <a:rPr lang="zh-CN" altLang="en-US" dirty="0" smtClean="0"/>
              <a:t>服务器端监听特定端口</a:t>
            </a:r>
            <a:endParaRPr lang="en-US" altLang="zh-CN" dirty="0" smtClean="0"/>
          </a:p>
          <a:p>
            <a:pPr lvl="2">
              <a:lnSpc>
                <a:spcPct val="150000"/>
              </a:lnSpc>
            </a:pPr>
            <a:r>
              <a:rPr lang="zh-CN" altLang="en-US" dirty="0" smtClean="0"/>
              <a:t>服务器端接收客户端连接</a:t>
            </a:r>
            <a:endParaRPr lang="en-US" altLang="zh-CN" dirty="0" smtClean="0"/>
          </a:p>
          <a:p>
            <a:pPr lvl="2">
              <a:lnSpc>
                <a:spcPct val="150000"/>
              </a:lnSpc>
            </a:pPr>
            <a:r>
              <a:rPr lang="zh-CN" altLang="en-US" dirty="0" smtClean="0"/>
              <a:t>服务器端接收客户端请求数据，解析并处理请求数据；服务器端封装响应数据，发送给客户端端</a:t>
            </a:r>
            <a:endParaRPr lang="en-US" altLang="zh-CN" dirty="0" smtClean="0"/>
          </a:p>
          <a:p>
            <a:pPr lvl="2">
              <a:lnSpc>
                <a:spcPct val="150000"/>
              </a:lnSpc>
            </a:pPr>
            <a:r>
              <a:rPr lang="zh-CN" altLang="en-US" dirty="0" smtClean="0"/>
              <a:t>服务器端关闭网络连接</a:t>
            </a:r>
            <a:endParaRPr lang="en-US" altLang="zh-CN" dirty="0" smtClean="0"/>
          </a:p>
        </p:txBody>
      </p:sp>
    </p:spTree>
    <p:extLst>
      <p:ext uri="{BB962C8B-B14F-4D97-AF65-F5344CB8AC3E}">
        <p14:creationId xmlns:p14="http://schemas.microsoft.com/office/powerpoint/2010/main" val="339429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xEl>
                                              <p:pRg st="2" end="2"/>
                                            </p:txEl>
                                          </p:spTgt>
                                        </p:tgtEl>
                                        <p:attrNameLst>
                                          <p:attrName>style.visibility</p:attrName>
                                        </p:attrNameLst>
                                      </p:cBhvr>
                                      <p:to>
                                        <p:strVal val="visible"/>
                                      </p:to>
                                    </p:set>
                                    <p:animEffect transition="in" filter="fade">
                                      <p:cBhvr>
                                        <p:cTn id="14" dur="1000"/>
                                        <p:tgtEl>
                                          <p:spTgt spid="8195">
                                            <p:txEl>
                                              <p:pRg st="2" end="2"/>
                                            </p:txEl>
                                          </p:spTgt>
                                        </p:tgtEl>
                                      </p:cBhvr>
                                    </p:animEffect>
                                    <p:anim calcmode="lin" valueType="num">
                                      <p:cBhvr>
                                        <p:cTn id="15"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1000"/>
                                        <p:tgtEl>
                                          <p:spTgt spid="8195">
                                            <p:txEl>
                                              <p:pRg st="4" end="4"/>
                                            </p:txEl>
                                          </p:spTgt>
                                        </p:tgtEl>
                                      </p:cBhvr>
                                    </p:animEffect>
                                    <p:anim calcmode="lin" valueType="num">
                                      <p:cBhvr>
                                        <p:cTn id="2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195">
                                            <p:txEl>
                                              <p:pRg st="5" end="5"/>
                                            </p:txEl>
                                          </p:spTgt>
                                        </p:tgtEl>
                                        <p:attrNameLst>
                                          <p:attrName>style.visibility</p:attrName>
                                        </p:attrNameLst>
                                      </p:cBhvr>
                                      <p:to>
                                        <p:strVal val="visible"/>
                                      </p:to>
                                    </p:set>
                                    <p:animEffect transition="in" filter="fade">
                                      <p:cBhvr>
                                        <p:cTn id="29" dur="1000"/>
                                        <p:tgtEl>
                                          <p:spTgt spid="8195">
                                            <p:txEl>
                                              <p:pRg st="5" end="5"/>
                                            </p:txEl>
                                          </p:spTgt>
                                        </p:tgtEl>
                                      </p:cBhvr>
                                    </p:animEffect>
                                    <p:anim calcmode="lin" valueType="num">
                                      <p:cBhvr>
                                        <p:cTn id="30"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网络编程简介：</a:t>
            </a:r>
            <a:r>
              <a:rPr lang="en-US" altLang="zh-CN" smtClean="0"/>
              <a:t>B/S</a:t>
            </a:r>
            <a:r>
              <a:rPr lang="zh-CN" altLang="en-US" smtClean="0"/>
              <a:t>模式应用程序</a:t>
            </a:r>
            <a:endParaRPr lang="zh-CN" altLang="en-US" dirty="0" smtClean="0"/>
          </a:p>
        </p:txBody>
      </p:sp>
      <p:sp>
        <p:nvSpPr>
          <p:cNvPr id="8195" name="内容占位符 2"/>
          <p:cNvSpPr>
            <a:spLocks noGrp="1"/>
          </p:cNvSpPr>
          <p:nvPr>
            <p:ph idx="1"/>
          </p:nvPr>
        </p:nvSpPr>
        <p:spPr>
          <a:xfrm>
            <a:off x="609600" y="1340768"/>
            <a:ext cx="11103024" cy="4525963"/>
          </a:xfrm>
        </p:spPr>
        <p:txBody>
          <a:bodyPr/>
          <a:lstStyle/>
          <a:p>
            <a:pPr>
              <a:lnSpc>
                <a:spcPct val="150000"/>
              </a:lnSpc>
            </a:pPr>
            <a:r>
              <a:rPr lang="en-US" altLang="zh-CN" dirty="0" smtClean="0"/>
              <a:t>B/S</a:t>
            </a:r>
            <a:r>
              <a:rPr lang="zh-CN" altLang="en-US" dirty="0" smtClean="0"/>
              <a:t>模式应用程序的开发，由于客户端统一使用浏览器访问，只需要开发服务器端应用程序即可</a:t>
            </a:r>
            <a:endParaRPr lang="en-US" altLang="zh-CN" dirty="0" smtClean="0"/>
          </a:p>
          <a:p>
            <a:pPr lvl="1">
              <a:lnSpc>
                <a:spcPct val="150000"/>
              </a:lnSpc>
            </a:pPr>
            <a:r>
              <a:rPr lang="zh-CN" altLang="en-US" dirty="0" smtClean="0"/>
              <a:t>由于客户端使用浏览器访问，服务器端应用程序本质上属于</a:t>
            </a:r>
            <a:r>
              <a:rPr lang="en-US" altLang="zh-CN" dirty="0" smtClean="0"/>
              <a:t>Web</a:t>
            </a:r>
            <a:r>
              <a:rPr lang="zh-CN" altLang="en-US" dirty="0" smtClean="0"/>
              <a:t>应用程序；浏览器和服务器通信协议采用</a:t>
            </a:r>
            <a:r>
              <a:rPr lang="en-US" altLang="zh-CN" dirty="0" smtClean="0"/>
              <a:t>HTTP</a:t>
            </a:r>
            <a:r>
              <a:rPr lang="zh-CN" altLang="en-US" dirty="0" smtClean="0"/>
              <a:t>协议</a:t>
            </a:r>
            <a:endParaRPr lang="en-US" altLang="zh-CN" dirty="0" smtClean="0"/>
          </a:p>
          <a:p>
            <a:pPr lvl="1">
              <a:lnSpc>
                <a:spcPct val="150000"/>
              </a:lnSpc>
            </a:pPr>
            <a:r>
              <a:rPr lang="en-US" altLang="zh-CN" dirty="0" smtClean="0"/>
              <a:t>Web</a:t>
            </a:r>
            <a:r>
              <a:rPr lang="zh-CN" altLang="en-US" dirty="0" smtClean="0"/>
              <a:t>应用程序的开发过程在后续课程中详细介绍，在此不再赘述</a:t>
            </a:r>
            <a:endParaRPr lang="en-US" altLang="zh-CN" dirty="0" smtClean="0"/>
          </a:p>
        </p:txBody>
      </p:sp>
    </p:spTree>
    <p:extLst>
      <p:ext uri="{BB962C8B-B14F-4D97-AF65-F5344CB8AC3E}">
        <p14:creationId xmlns:p14="http://schemas.microsoft.com/office/powerpoint/2010/main" val="3742462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Java</a:t>
            </a:r>
            <a:r>
              <a:rPr lang="zh-CN" altLang="en-US" smtClean="0"/>
              <a:t>网络编程核心类</a:t>
            </a:r>
            <a:endParaRPr lang="zh-CN" altLang="en-US" dirty="0" smtClean="0"/>
          </a:p>
        </p:txBody>
      </p:sp>
      <p:sp>
        <p:nvSpPr>
          <p:cNvPr id="8195" name="内容占位符 2"/>
          <p:cNvSpPr>
            <a:spLocks noGrp="1"/>
          </p:cNvSpPr>
          <p:nvPr>
            <p:ph idx="1"/>
          </p:nvPr>
        </p:nvSpPr>
        <p:spPr/>
        <p:txBody>
          <a:bodyPr/>
          <a:lstStyle/>
          <a:p>
            <a:pPr>
              <a:lnSpc>
                <a:spcPct val="150000"/>
              </a:lnSpc>
            </a:pPr>
            <a:r>
              <a:rPr lang="en-US" altLang="zh-CN" dirty="0" smtClean="0"/>
              <a:t>Java</a:t>
            </a:r>
            <a:r>
              <a:rPr lang="zh-CN" altLang="en-US" dirty="0" smtClean="0"/>
              <a:t>语言中，实现网络编程需要使用两个核心类包。</a:t>
            </a:r>
            <a:endParaRPr lang="en-US" altLang="zh-CN" dirty="0" smtClean="0"/>
          </a:p>
          <a:p>
            <a:pPr lvl="1">
              <a:lnSpc>
                <a:spcPct val="150000"/>
              </a:lnSpc>
            </a:pPr>
            <a:r>
              <a:rPr lang="en-US" altLang="zh-CN" dirty="0" smtClean="0"/>
              <a:t>java.net.*</a:t>
            </a:r>
            <a:r>
              <a:rPr lang="zh-CN" altLang="en-US" dirty="0" smtClean="0"/>
              <a:t>：网络类包，涵盖常用网络操作类</a:t>
            </a:r>
            <a:endParaRPr lang="en-US" altLang="zh-CN" dirty="0" smtClean="0"/>
          </a:p>
          <a:p>
            <a:pPr lvl="1">
              <a:lnSpc>
                <a:spcPct val="150000"/>
              </a:lnSpc>
            </a:pPr>
            <a:r>
              <a:rPr lang="en-US" altLang="zh-CN" dirty="0" smtClean="0"/>
              <a:t>java.io.*</a:t>
            </a:r>
            <a:r>
              <a:rPr lang="zh-CN" altLang="en-US" dirty="0" smtClean="0"/>
              <a:t>：数据消息传输包，在网络双方进行数据传递需要使用该包中的类</a:t>
            </a:r>
            <a:endParaRPr lang="en-US" altLang="zh-CN"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440" y="2830143"/>
            <a:ext cx="9533307" cy="4005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247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URL</a:t>
            </a:r>
            <a:r>
              <a:rPr lang="zh-CN" altLang="en-US" smtClean="0"/>
              <a:t>及应用</a:t>
            </a:r>
            <a:endParaRPr lang="zh-CN" altLang="en-US" dirty="0" smtClean="0"/>
          </a:p>
        </p:txBody>
      </p:sp>
      <p:sp>
        <p:nvSpPr>
          <p:cNvPr id="8195" name="内容占位符 2"/>
          <p:cNvSpPr>
            <a:spLocks noGrp="1"/>
          </p:cNvSpPr>
          <p:nvPr>
            <p:ph idx="1"/>
          </p:nvPr>
        </p:nvSpPr>
        <p:spPr/>
        <p:txBody>
          <a:bodyPr/>
          <a:lstStyle/>
          <a:p>
            <a:r>
              <a:rPr lang="zh-CN" altLang="en-US" dirty="0" smtClean="0"/>
              <a:t>使用</a:t>
            </a:r>
            <a:r>
              <a:rPr lang="en-US" altLang="zh-CN" dirty="0" smtClean="0"/>
              <a:t>Socket</a:t>
            </a:r>
            <a:r>
              <a:rPr lang="zh-CN" altLang="en-US" dirty="0" smtClean="0"/>
              <a:t>进行网络编程，从网络传输层角度进行分析，适用于绝大多数网络连接方式；但是需要开发人员熟练掌握网络传输、网络协议等基础知识，开发难度较大</a:t>
            </a:r>
            <a:endParaRPr lang="en-US" altLang="zh-CN" dirty="0" smtClean="0"/>
          </a:p>
          <a:p>
            <a:pPr>
              <a:spcBef>
                <a:spcPts val="1200"/>
              </a:spcBef>
            </a:pPr>
            <a:r>
              <a:rPr lang="zh-CN" altLang="en-US" dirty="0" smtClean="0"/>
              <a:t>在</a:t>
            </a:r>
            <a:r>
              <a:rPr lang="en-US" altLang="zh-CN" dirty="0" smtClean="0"/>
              <a:t>Java</a:t>
            </a:r>
            <a:r>
              <a:rPr lang="zh-CN" altLang="en-US" dirty="0" smtClean="0"/>
              <a:t>语言中，提供了一组</a:t>
            </a:r>
            <a:r>
              <a:rPr lang="en-US" altLang="zh-CN" dirty="0" smtClean="0"/>
              <a:t>URL</a:t>
            </a:r>
            <a:r>
              <a:rPr lang="zh-CN" altLang="en-US" dirty="0" smtClean="0"/>
              <a:t>处理类，封装了</a:t>
            </a:r>
            <a:r>
              <a:rPr lang="en-US" altLang="zh-CN" dirty="0" smtClean="0"/>
              <a:t>Socket</a:t>
            </a:r>
            <a:r>
              <a:rPr lang="zh-CN" altLang="en-US" dirty="0" smtClean="0"/>
              <a:t>编程技术的实现细节，用来方便开发人员进行网络连接、网络数据传输等常用的网络任务</a:t>
            </a:r>
            <a:endParaRPr lang="en-US" altLang="zh-CN" dirty="0" smtClean="0"/>
          </a:p>
          <a:p>
            <a:pPr lvl="1">
              <a:lnSpc>
                <a:spcPct val="150000"/>
              </a:lnSpc>
            </a:pPr>
            <a:r>
              <a:rPr lang="zh-CN" altLang="en-US" dirty="0" smtClean="0"/>
              <a:t>直接使用</a:t>
            </a:r>
            <a:r>
              <a:rPr lang="en-US" altLang="zh-CN" dirty="0" smtClean="0"/>
              <a:t>URL</a:t>
            </a:r>
            <a:r>
              <a:rPr lang="zh-CN" altLang="en-US" dirty="0" smtClean="0"/>
              <a:t>类，可以方便地处理各种常见协议的网络连接</a:t>
            </a:r>
            <a:endParaRPr lang="en-US" altLang="zh-CN" dirty="0" smtClean="0"/>
          </a:p>
          <a:p>
            <a:pPr lvl="1">
              <a:lnSpc>
                <a:spcPct val="150000"/>
              </a:lnSpc>
            </a:pPr>
            <a:r>
              <a:rPr lang="zh-CN" altLang="en-US" dirty="0" smtClean="0"/>
              <a:t>使用</a:t>
            </a:r>
            <a:r>
              <a:rPr lang="en-US" altLang="zh-CN" dirty="0" smtClean="0"/>
              <a:t>URL</a:t>
            </a:r>
            <a:r>
              <a:rPr lang="zh-CN" altLang="en-US" dirty="0" smtClean="0"/>
              <a:t>类进行网络连接，相当于直接进行远程输入</a:t>
            </a:r>
            <a:r>
              <a:rPr lang="en-US" altLang="zh-CN" dirty="0" smtClean="0"/>
              <a:t>/</a:t>
            </a:r>
            <a:r>
              <a:rPr lang="zh-CN" altLang="en-US" dirty="0" smtClean="0"/>
              <a:t>输出流操作，只需开发人员熟练掌握常用</a:t>
            </a:r>
            <a:r>
              <a:rPr lang="en-US" altLang="zh-CN" dirty="0" smtClean="0"/>
              <a:t>IO</a:t>
            </a:r>
            <a:r>
              <a:rPr lang="zh-CN" altLang="en-US" dirty="0" smtClean="0"/>
              <a:t>操作即可，大大降低开发难度</a:t>
            </a:r>
            <a:endParaRPr lang="en-US" altLang="zh-CN" dirty="0" smtClean="0"/>
          </a:p>
          <a:p>
            <a:pPr lvl="1">
              <a:lnSpc>
                <a:spcPct val="150000"/>
              </a:lnSpc>
            </a:pPr>
            <a:endParaRPr lang="en-US" altLang="zh-CN" dirty="0"/>
          </a:p>
        </p:txBody>
      </p:sp>
    </p:spTree>
    <p:extLst>
      <p:ext uri="{BB962C8B-B14F-4D97-AF65-F5344CB8AC3E}">
        <p14:creationId xmlns:p14="http://schemas.microsoft.com/office/powerpoint/2010/main" val="177894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xEl>
                                              <p:pRg st="2" end="2"/>
                                            </p:txEl>
                                          </p:spTgt>
                                        </p:tgtEl>
                                        <p:attrNameLst>
                                          <p:attrName>style.visibility</p:attrName>
                                        </p:attrNameLst>
                                      </p:cBhvr>
                                      <p:to>
                                        <p:strVal val="visible"/>
                                      </p:to>
                                    </p:set>
                                    <p:animEffect transition="in" filter="fade">
                                      <p:cBhvr>
                                        <p:cTn id="14" dur="1000"/>
                                        <p:tgtEl>
                                          <p:spTgt spid="8195">
                                            <p:txEl>
                                              <p:pRg st="2" end="2"/>
                                            </p:txEl>
                                          </p:spTgt>
                                        </p:tgtEl>
                                      </p:cBhvr>
                                    </p:animEffect>
                                    <p:anim calcmode="lin" valueType="num">
                                      <p:cBhvr>
                                        <p:cTn id="15"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URL</a:t>
            </a:r>
            <a:r>
              <a:rPr lang="zh-CN" altLang="en-US" smtClean="0"/>
              <a:t>网络编程核心操作类</a:t>
            </a:r>
            <a:endParaRPr lang="zh-CN" altLang="en-US" dirty="0" smtClean="0"/>
          </a:p>
        </p:txBody>
      </p:sp>
      <p:sp>
        <p:nvSpPr>
          <p:cNvPr id="8195" name="内容占位符 2"/>
          <p:cNvSpPr>
            <a:spLocks noGrp="1"/>
          </p:cNvSpPr>
          <p:nvPr>
            <p:ph idx="1"/>
          </p:nvPr>
        </p:nvSpPr>
        <p:spPr/>
        <p:txBody>
          <a:bodyPr/>
          <a:lstStyle/>
          <a:p>
            <a:pPr>
              <a:lnSpc>
                <a:spcPct val="150000"/>
              </a:lnSpc>
            </a:pPr>
            <a:r>
              <a:rPr lang="en-US" altLang="zh-CN" dirty="0" smtClean="0"/>
              <a:t>URL</a:t>
            </a:r>
            <a:r>
              <a:rPr lang="zh-CN" altLang="en-US" dirty="0" smtClean="0"/>
              <a:t>类：统一资源定位符，指向互联网“资源”的指针</a:t>
            </a:r>
            <a:endParaRPr lang="en-US" altLang="zh-CN" dirty="0" smtClean="0"/>
          </a:p>
          <a:p>
            <a:pPr lvl="1">
              <a:lnSpc>
                <a:spcPct val="150000"/>
              </a:lnSpc>
            </a:pPr>
            <a:r>
              <a:rPr lang="zh-CN" altLang="en-US" dirty="0" smtClean="0"/>
              <a:t>常用构造方法：</a:t>
            </a:r>
            <a:endParaRPr lang="en-US" altLang="zh-CN" dirty="0" smtClean="0"/>
          </a:p>
          <a:p>
            <a:pPr lvl="2">
              <a:lnSpc>
                <a:spcPct val="150000"/>
              </a:lnSpc>
            </a:pPr>
            <a:r>
              <a:rPr lang="en-US" altLang="zh-CN" dirty="0" smtClean="0"/>
              <a:t>URL(String </a:t>
            </a:r>
            <a:r>
              <a:rPr lang="en-US" altLang="zh-CN" dirty="0" err="1" smtClean="0"/>
              <a:t>url</a:t>
            </a:r>
            <a:r>
              <a:rPr lang="en-US" altLang="zh-CN" dirty="0" smtClean="0"/>
              <a:t>); 	// </a:t>
            </a:r>
            <a:r>
              <a:rPr lang="zh-CN" altLang="en-US" dirty="0" smtClean="0"/>
              <a:t>通过给定字符串建立</a:t>
            </a:r>
            <a:r>
              <a:rPr lang="en-US" altLang="zh-CN" dirty="0" smtClean="0"/>
              <a:t>URL</a:t>
            </a:r>
            <a:r>
              <a:rPr lang="zh-CN" altLang="en-US" dirty="0" smtClean="0"/>
              <a:t>对象</a:t>
            </a:r>
            <a:endParaRPr lang="en-US" altLang="zh-CN" dirty="0" smtClean="0"/>
          </a:p>
          <a:p>
            <a:pPr lvl="1">
              <a:lnSpc>
                <a:spcPct val="150000"/>
              </a:lnSpc>
            </a:pPr>
            <a:r>
              <a:rPr lang="zh-CN" altLang="en-US" dirty="0" smtClean="0"/>
              <a:t>常用方法：</a:t>
            </a:r>
            <a:endParaRPr lang="en-US" altLang="zh-CN" dirty="0" smtClean="0"/>
          </a:p>
          <a:p>
            <a:pPr lvl="2">
              <a:lnSpc>
                <a:spcPct val="150000"/>
              </a:lnSpc>
            </a:pPr>
            <a:r>
              <a:rPr lang="en-US" altLang="zh-CN" dirty="0" err="1" smtClean="0"/>
              <a:t>InputStream</a:t>
            </a:r>
            <a:r>
              <a:rPr lang="en-US" altLang="zh-CN" dirty="0" smtClean="0"/>
              <a:t>  </a:t>
            </a:r>
            <a:r>
              <a:rPr lang="en-US" altLang="zh-CN" dirty="0" err="1" smtClean="0"/>
              <a:t>openStream</a:t>
            </a:r>
            <a:r>
              <a:rPr lang="en-US" altLang="zh-CN" dirty="0" smtClean="0"/>
              <a:t>();	// </a:t>
            </a:r>
            <a:r>
              <a:rPr lang="zh-CN" altLang="en-US" dirty="0" smtClean="0"/>
              <a:t>打开当前</a:t>
            </a:r>
            <a:r>
              <a:rPr lang="en-US" altLang="zh-CN" dirty="0" smtClean="0"/>
              <a:t>URL</a:t>
            </a:r>
            <a:r>
              <a:rPr lang="zh-CN" altLang="en-US" dirty="0" smtClean="0"/>
              <a:t>连接的输入流</a:t>
            </a:r>
            <a:endParaRPr lang="en-US" altLang="zh-CN" dirty="0" smtClean="0"/>
          </a:p>
          <a:p>
            <a:pPr lvl="2">
              <a:lnSpc>
                <a:spcPct val="150000"/>
              </a:lnSpc>
            </a:pPr>
            <a:r>
              <a:rPr lang="en-US" altLang="zh-CN" dirty="0" err="1" smtClean="0"/>
              <a:t>URLConnection</a:t>
            </a:r>
            <a:r>
              <a:rPr lang="en-US" altLang="zh-CN" dirty="0" smtClean="0"/>
              <a:t>  </a:t>
            </a:r>
            <a:r>
              <a:rPr lang="en-US" altLang="zh-CN" dirty="0" err="1" smtClean="0"/>
              <a:t>openConnection</a:t>
            </a:r>
            <a:r>
              <a:rPr lang="en-US" altLang="zh-CN" dirty="0" smtClean="0"/>
              <a:t>(); 	// </a:t>
            </a:r>
            <a:r>
              <a:rPr lang="zh-CN" altLang="en-US" dirty="0" smtClean="0"/>
              <a:t>建立</a:t>
            </a:r>
            <a:r>
              <a:rPr lang="en-US" altLang="zh-CN" dirty="0" smtClean="0"/>
              <a:t>URL</a:t>
            </a:r>
            <a:r>
              <a:rPr lang="zh-CN" altLang="en-US" dirty="0" smtClean="0"/>
              <a:t>网络连接</a:t>
            </a:r>
            <a:endParaRPr lang="en-US" altLang="zh-CN" dirty="0" smtClean="0"/>
          </a:p>
          <a:p>
            <a:pPr lvl="1">
              <a:lnSpc>
                <a:spcPct val="150000"/>
              </a:lnSpc>
            </a:pPr>
            <a:r>
              <a:rPr lang="zh-CN" altLang="en-US" dirty="0" smtClean="0"/>
              <a:t>详细请查看：</a:t>
            </a:r>
            <a:r>
              <a:rPr lang="en-US" altLang="zh-CN" dirty="0" smtClean="0">
                <a:hlinkClick r:id="rId3"/>
              </a:rPr>
              <a:t>http://docs.oracle.com/javase/7/docs/api/java/net/URL.html</a:t>
            </a:r>
            <a:endParaRPr lang="en-US" altLang="zh-CN" dirty="0" smtClean="0"/>
          </a:p>
        </p:txBody>
      </p:sp>
    </p:spTree>
    <p:extLst>
      <p:ext uri="{BB962C8B-B14F-4D97-AF65-F5344CB8AC3E}">
        <p14:creationId xmlns:p14="http://schemas.microsoft.com/office/powerpoint/2010/main" val="218299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3" end="3"/>
                                            </p:txEl>
                                          </p:spTgt>
                                        </p:tgtEl>
                                        <p:attrNameLst>
                                          <p:attrName>style.visibility</p:attrName>
                                        </p:attrNameLst>
                                      </p:cBhvr>
                                      <p:to>
                                        <p:strVal val="visible"/>
                                      </p:to>
                                    </p:set>
                                    <p:animEffect transition="in" filter="fade">
                                      <p:cBhvr>
                                        <p:cTn id="7" dur="1000"/>
                                        <p:tgtEl>
                                          <p:spTgt spid="8195">
                                            <p:txEl>
                                              <p:pRg st="3" end="3"/>
                                            </p:txEl>
                                          </p:spTgt>
                                        </p:tgtEl>
                                      </p:cBhvr>
                                    </p:animEffect>
                                    <p:anim calcmode="lin" valueType="num">
                                      <p:cBhvr>
                                        <p:cTn id="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4" end="4"/>
                                            </p:txEl>
                                          </p:spTgt>
                                        </p:tgtEl>
                                        <p:attrNameLst>
                                          <p:attrName>style.visibility</p:attrName>
                                        </p:attrNameLst>
                                      </p:cBhvr>
                                      <p:to>
                                        <p:strVal val="visible"/>
                                      </p:to>
                                    </p:set>
                                    <p:animEffect transition="in" filter="fade">
                                      <p:cBhvr>
                                        <p:cTn id="12" dur="1000"/>
                                        <p:tgtEl>
                                          <p:spTgt spid="8195">
                                            <p:txEl>
                                              <p:pRg st="4" end="4"/>
                                            </p:txEl>
                                          </p:spTgt>
                                        </p:tgtEl>
                                      </p:cBhvr>
                                    </p:animEffect>
                                    <p:anim calcmode="lin" valueType="num">
                                      <p:cBhvr>
                                        <p:cTn id="13"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5" end="5"/>
                                            </p:txEl>
                                          </p:spTgt>
                                        </p:tgtEl>
                                        <p:attrNameLst>
                                          <p:attrName>style.visibility</p:attrName>
                                        </p:attrNameLst>
                                      </p:cBhvr>
                                      <p:to>
                                        <p:strVal val="visible"/>
                                      </p:to>
                                    </p:set>
                                    <p:animEffect transition="in" filter="fade">
                                      <p:cBhvr>
                                        <p:cTn id="17" dur="1000"/>
                                        <p:tgtEl>
                                          <p:spTgt spid="8195">
                                            <p:txEl>
                                              <p:pRg st="5" end="5"/>
                                            </p:txEl>
                                          </p:spTgt>
                                        </p:tgtEl>
                                      </p:cBhvr>
                                    </p:animEffect>
                                    <p:anim calcmode="lin" valueType="num">
                                      <p:cBhvr>
                                        <p:cTn id="18"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195">
                                            <p:txEl>
                                              <p:pRg st="6" end="6"/>
                                            </p:txEl>
                                          </p:spTgt>
                                        </p:tgtEl>
                                        <p:attrNameLst>
                                          <p:attrName>style.visibility</p:attrName>
                                        </p:attrNameLst>
                                      </p:cBhvr>
                                      <p:to>
                                        <p:strVal val="visible"/>
                                      </p:to>
                                    </p:set>
                                    <p:animEffect transition="in" filter="fade">
                                      <p:cBhvr>
                                        <p:cTn id="24" dur="1000"/>
                                        <p:tgtEl>
                                          <p:spTgt spid="8195">
                                            <p:txEl>
                                              <p:pRg st="6" end="6"/>
                                            </p:txEl>
                                          </p:spTgt>
                                        </p:tgtEl>
                                      </p:cBhvr>
                                    </p:animEffect>
                                    <p:anim calcmode="lin" valueType="num">
                                      <p:cBhvr>
                                        <p:cTn id="25"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URL</a:t>
            </a:r>
            <a:r>
              <a:rPr lang="zh-CN" altLang="en-US" smtClean="0"/>
              <a:t>网络编程核心操作类</a:t>
            </a:r>
            <a:endParaRPr lang="zh-CN" altLang="en-US" dirty="0" smtClean="0"/>
          </a:p>
        </p:txBody>
      </p:sp>
      <p:sp>
        <p:nvSpPr>
          <p:cNvPr id="8195" name="内容占位符 2"/>
          <p:cNvSpPr>
            <a:spLocks noGrp="1"/>
          </p:cNvSpPr>
          <p:nvPr>
            <p:ph idx="1"/>
          </p:nvPr>
        </p:nvSpPr>
        <p:spPr>
          <a:xfrm>
            <a:off x="609600" y="1160749"/>
            <a:ext cx="9734872" cy="4965415"/>
          </a:xfrm>
        </p:spPr>
        <p:txBody>
          <a:bodyPr/>
          <a:lstStyle/>
          <a:p>
            <a:r>
              <a:rPr lang="en-US" altLang="zh-CN" dirty="0" smtClean="0"/>
              <a:t>URL</a:t>
            </a:r>
            <a:r>
              <a:rPr lang="zh-CN" altLang="en-US" dirty="0" smtClean="0"/>
              <a:t>类：</a:t>
            </a:r>
            <a:endParaRPr lang="en-US" altLang="zh-CN" dirty="0" smtClean="0"/>
          </a:p>
        </p:txBody>
      </p:sp>
      <p:sp>
        <p:nvSpPr>
          <p:cNvPr id="4" name="Rectangle 4"/>
          <p:cNvSpPr>
            <a:spLocks noChangeArrowheads="1"/>
          </p:cNvSpPr>
          <p:nvPr/>
        </p:nvSpPr>
        <p:spPr bwMode="auto">
          <a:xfrm>
            <a:off x="839416" y="1916832"/>
            <a:ext cx="10068995" cy="3816424"/>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URL </a:t>
            </a:r>
            <a:r>
              <a:rPr lang="en-US" altLang="zh-CN" kern="0" dirty="0" err="1">
                <a:solidFill>
                  <a:schemeClr val="tx1"/>
                </a:solidFill>
                <a:latin typeface="微软雅黑" pitchFamily="34" charset="-122"/>
                <a:ea typeface="宋体" pitchFamily="2" charset="-122"/>
              </a:rPr>
              <a:t>myURL</a:t>
            </a:r>
            <a:r>
              <a:rPr lang="en-US" altLang="zh-CN" kern="0" dirty="0">
                <a:solidFill>
                  <a:schemeClr val="tx1"/>
                </a:solidFill>
                <a:latin typeface="微软雅黑" pitchFamily="34" charset="-122"/>
                <a:ea typeface="宋体" pitchFamily="2" charset="-122"/>
              </a:rPr>
              <a:t> = new URL("http://java.sun.com</a:t>
            </a:r>
            <a:r>
              <a:rPr lang="en-US" altLang="zh-CN" kern="0" dirty="0" smtClean="0">
                <a:solidFill>
                  <a:schemeClr val="tx1"/>
                </a:solidFill>
                <a:latin typeface="微软雅黑" pitchFamily="34" charset="-122"/>
                <a:ea typeface="宋体" pitchFamily="2" charset="-122"/>
              </a:rPr>
              <a:t>");</a:t>
            </a:r>
          </a:p>
          <a:p>
            <a:pPr eaLnBrk="0" hangingPunct="0">
              <a:spcBef>
                <a:spcPct val="20000"/>
              </a:spcBef>
            </a:pPr>
            <a:endParaRPr lang="en-US" altLang="zh-CN" kern="0" dirty="0" smtClean="0">
              <a:solidFill>
                <a:schemeClr val="tx1"/>
              </a:solidFill>
              <a:latin typeface="微软雅黑" pitchFamily="34" charset="-122"/>
              <a:ea typeface="宋体" pitchFamily="2" charset="-122"/>
            </a:endParaRPr>
          </a:p>
          <a:p>
            <a:pPr eaLnBrk="0" hangingPunct="0">
              <a:spcBef>
                <a:spcPct val="20000"/>
              </a:spcBef>
            </a:pPr>
            <a:r>
              <a:rPr lang="en-US" altLang="zh-CN" kern="0" dirty="0" smtClean="0">
                <a:solidFill>
                  <a:schemeClr val="tx1"/>
                </a:solidFill>
                <a:latin typeface="微软雅黑" pitchFamily="34" charset="-122"/>
                <a:ea typeface="宋体" pitchFamily="2" charset="-122"/>
              </a:rPr>
              <a:t>String </a:t>
            </a:r>
            <a:r>
              <a:rPr lang="en-US" altLang="zh-CN" kern="0" dirty="0" err="1">
                <a:solidFill>
                  <a:schemeClr val="tx1"/>
                </a:solidFill>
                <a:latin typeface="微软雅黑" pitchFamily="34" charset="-122"/>
                <a:ea typeface="宋体" pitchFamily="2" charset="-122"/>
              </a:rPr>
              <a:t>protocal</a:t>
            </a:r>
            <a:r>
              <a:rPr lang="en-US" altLang="zh-CN" kern="0" dirty="0">
                <a:solidFill>
                  <a:schemeClr val="tx1"/>
                </a:solidFill>
                <a:latin typeface="微软雅黑" pitchFamily="34" charset="-122"/>
                <a:ea typeface="宋体" pitchFamily="2" charset="-122"/>
              </a:rPr>
              <a:t> = </a:t>
            </a:r>
            <a:r>
              <a:rPr lang="en-US" altLang="zh-CN" kern="0" dirty="0" err="1">
                <a:solidFill>
                  <a:schemeClr val="tx1"/>
                </a:solidFill>
                <a:latin typeface="微软雅黑" pitchFamily="34" charset="-122"/>
                <a:ea typeface="宋体" pitchFamily="2" charset="-122"/>
              </a:rPr>
              <a:t>myURL.getProtocol</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String host = </a:t>
            </a:r>
            <a:r>
              <a:rPr lang="en-US" altLang="zh-CN" kern="0" dirty="0" err="1">
                <a:solidFill>
                  <a:schemeClr val="tx1"/>
                </a:solidFill>
                <a:latin typeface="微软雅黑" pitchFamily="34" charset="-122"/>
                <a:ea typeface="宋体" pitchFamily="2" charset="-122"/>
              </a:rPr>
              <a:t>myURL.getHost</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String file = </a:t>
            </a:r>
            <a:r>
              <a:rPr lang="en-US" altLang="zh-CN" kern="0" dirty="0" err="1">
                <a:solidFill>
                  <a:schemeClr val="tx1"/>
                </a:solidFill>
                <a:latin typeface="微软雅黑" pitchFamily="34" charset="-122"/>
                <a:ea typeface="宋体" pitchFamily="2" charset="-122"/>
              </a:rPr>
              <a:t>myURL.getFile</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int</a:t>
            </a:r>
            <a:r>
              <a:rPr lang="en-US" altLang="zh-CN" kern="0" dirty="0">
                <a:solidFill>
                  <a:schemeClr val="tx1"/>
                </a:solidFill>
                <a:latin typeface="微软雅黑" pitchFamily="34" charset="-122"/>
                <a:ea typeface="宋体" pitchFamily="2" charset="-122"/>
              </a:rPr>
              <a:t> port = </a:t>
            </a:r>
            <a:r>
              <a:rPr lang="en-US" altLang="zh-CN" kern="0" dirty="0" err="1">
                <a:solidFill>
                  <a:schemeClr val="tx1"/>
                </a:solidFill>
                <a:latin typeface="微软雅黑" pitchFamily="34" charset="-122"/>
                <a:ea typeface="宋体" pitchFamily="2" charset="-122"/>
              </a:rPr>
              <a:t>myURL.getPort</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String ref = </a:t>
            </a:r>
            <a:r>
              <a:rPr lang="en-US" altLang="zh-CN" kern="0" dirty="0" err="1">
                <a:solidFill>
                  <a:schemeClr val="tx1"/>
                </a:solidFill>
                <a:latin typeface="微软雅黑" pitchFamily="34" charset="-122"/>
                <a:ea typeface="宋体" pitchFamily="2" charset="-122"/>
              </a:rPr>
              <a:t>myURL.getRef</a:t>
            </a:r>
            <a:r>
              <a:rPr lang="en-US" altLang="zh-CN" kern="0" dirty="0" smtClean="0">
                <a:solidFill>
                  <a:schemeClr val="tx1"/>
                </a:solidFill>
                <a:latin typeface="微软雅黑" pitchFamily="34" charset="-122"/>
                <a:ea typeface="宋体" pitchFamily="2" charset="-122"/>
              </a:rPr>
              <a:t>();</a:t>
            </a:r>
          </a:p>
          <a:p>
            <a:pPr eaLnBrk="0" hangingPunct="0">
              <a:spcBef>
                <a:spcPct val="20000"/>
              </a:spcBef>
            </a:pPr>
            <a:endParaRPr lang="en-US" altLang="zh-CN" kern="0" dirty="0" smtClean="0">
              <a:solidFill>
                <a:schemeClr val="tx1"/>
              </a:solidFill>
              <a:latin typeface="微软雅黑" pitchFamily="34" charset="-122"/>
              <a:ea typeface="宋体" pitchFamily="2" charset="-122"/>
            </a:endParaRPr>
          </a:p>
          <a:p>
            <a:pPr eaLnBrk="0" hangingPunct="0">
              <a:spcBef>
                <a:spcPct val="20000"/>
              </a:spcBef>
            </a:pPr>
            <a:r>
              <a:rPr lang="en-US" altLang="zh-CN" kern="0" dirty="0" err="1" smtClean="0">
                <a:solidFill>
                  <a:schemeClr val="tx1"/>
                </a:solidFill>
                <a:latin typeface="微软雅黑" pitchFamily="34" charset="-122"/>
                <a:ea typeface="宋体" pitchFamily="2" charset="-122"/>
              </a:rPr>
              <a:t>System.out.println</a:t>
            </a:r>
            <a:r>
              <a:rPr lang="en-US" altLang="zh-CN" kern="0" dirty="0" smtClean="0">
                <a:solidFill>
                  <a:schemeClr val="tx1"/>
                </a:solidFill>
                <a:latin typeface="微软雅黑" pitchFamily="34" charset="-122"/>
                <a:ea typeface="宋体" pitchFamily="2" charset="-122"/>
              </a:rPr>
              <a:t>(</a:t>
            </a:r>
            <a:r>
              <a:rPr lang="en-US" altLang="zh-CN" kern="0" dirty="0" err="1" smtClean="0">
                <a:solidFill>
                  <a:schemeClr val="tx1"/>
                </a:solidFill>
                <a:latin typeface="微软雅黑" pitchFamily="34" charset="-122"/>
                <a:ea typeface="宋体" pitchFamily="2" charset="-122"/>
              </a:rPr>
              <a:t>protocal</a:t>
            </a:r>
            <a:r>
              <a:rPr lang="en-US" altLang="zh-CN" kern="0" dirty="0" smtClean="0">
                <a:solidFill>
                  <a:schemeClr val="tx1"/>
                </a:solidFill>
                <a:latin typeface="微软雅黑" pitchFamily="34" charset="-122"/>
                <a:ea typeface="宋体" pitchFamily="2" charset="-122"/>
              </a:rPr>
              <a:t> </a:t>
            </a:r>
            <a:r>
              <a:rPr lang="en-US" altLang="zh-CN" kern="0" dirty="0">
                <a:solidFill>
                  <a:schemeClr val="tx1"/>
                </a:solidFill>
                <a:latin typeface="微软雅黑" pitchFamily="34" charset="-122"/>
                <a:ea typeface="宋体" pitchFamily="2" charset="-122"/>
              </a:rPr>
              <a:t>+ ", " + host + ", " + file + ", " + port + ", " + ref);</a:t>
            </a:r>
          </a:p>
        </p:txBody>
      </p:sp>
    </p:spTree>
    <p:extLst>
      <p:ext uri="{BB962C8B-B14F-4D97-AF65-F5344CB8AC3E}">
        <p14:creationId xmlns:p14="http://schemas.microsoft.com/office/powerpoint/2010/main" val="9228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smtClean="0"/>
              <a:t>URL</a:t>
            </a:r>
            <a:r>
              <a:rPr lang="zh-CN" altLang="en-US" dirty="0" smtClean="0"/>
              <a:t>网络编程核心操作类</a:t>
            </a:r>
          </a:p>
        </p:txBody>
      </p:sp>
      <p:sp>
        <p:nvSpPr>
          <p:cNvPr id="8195" name="内容占位符 2"/>
          <p:cNvSpPr>
            <a:spLocks noGrp="1"/>
          </p:cNvSpPr>
          <p:nvPr>
            <p:ph idx="1"/>
          </p:nvPr>
        </p:nvSpPr>
        <p:spPr>
          <a:xfrm>
            <a:off x="609600" y="1160749"/>
            <a:ext cx="10972800" cy="5508611"/>
          </a:xfrm>
        </p:spPr>
        <p:txBody>
          <a:bodyPr/>
          <a:lstStyle/>
          <a:p>
            <a:pPr>
              <a:lnSpc>
                <a:spcPct val="150000"/>
              </a:lnSpc>
            </a:pPr>
            <a:r>
              <a:rPr lang="en-US" altLang="zh-CN" dirty="0" err="1" smtClean="0"/>
              <a:t>URLConnection</a:t>
            </a:r>
            <a:r>
              <a:rPr lang="zh-CN" altLang="en-US" dirty="0" smtClean="0"/>
              <a:t>类：应用程序和 </a:t>
            </a:r>
            <a:r>
              <a:rPr lang="en-US" altLang="zh-CN" dirty="0" smtClean="0"/>
              <a:t>URL </a:t>
            </a:r>
            <a:r>
              <a:rPr lang="zh-CN" altLang="en-US" dirty="0" smtClean="0"/>
              <a:t>之间的通信链接，用于读取和写入此 </a:t>
            </a:r>
            <a:r>
              <a:rPr lang="en-US" altLang="zh-CN" dirty="0" smtClean="0"/>
              <a:t>URL </a:t>
            </a:r>
            <a:r>
              <a:rPr lang="zh-CN" altLang="en-US" dirty="0" smtClean="0"/>
              <a:t>引用的资源</a:t>
            </a:r>
            <a:endParaRPr lang="en-US" altLang="zh-CN" dirty="0" smtClean="0"/>
          </a:p>
          <a:p>
            <a:pPr lvl="1">
              <a:lnSpc>
                <a:spcPct val="150000"/>
              </a:lnSpc>
            </a:pPr>
            <a:r>
              <a:rPr lang="zh-CN" altLang="en-US" dirty="0" smtClean="0"/>
              <a:t>对象建立方法：</a:t>
            </a:r>
            <a:endParaRPr lang="en-US" altLang="zh-CN" dirty="0" smtClean="0"/>
          </a:p>
          <a:p>
            <a:pPr lvl="2">
              <a:lnSpc>
                <a:spcPct val="150000"/>
              </a:lnSpc>
            </a:pPr>
            <a:r>
              <a:rPr lang="zh-CN" altLang="en-US" dirty="0" smtClean="0"/>
              <a:t>通过</a:t>
            </a:r>
            <a:r>
              <a:rPr lang="en-US" altLang="zh-CN" dirty="0" smtClean="0"/>
              <a:t>URL</a:t>
            </a:r>
            <a:r>
              <a:rPr lang="zh-CN" altLang="en-US" dirty="0" smtClean="0"/>
              <a:t>对象的</a:t>
            </a:r>
            <a:r>
              <a:rPr lang="en-US" altLang="zh-CN" dirty="0" err="1" smtClean="0"/>
              <a:t>openConnection</a:t>
            </a:r>
            <a:r>
              <a:rPr lang="en-US" altLang="zh-CN" dirty="0" smtClean="0"/>
              <a:t>()</a:t>
            </a:r>
            <a:r>
              <a:rPr lang="zh-CN" altLang="en-US" dirty="0" smtClean="0"/>
              <a:t>方法创建</a:t>
            </a:r>
            <a:endParaRPr lang="en-US" altLang="zh-CN" dirty="0" smtClean="0"/>
          </a:p>
          <a:p>
            <a:pPr lvl="2">
              <a:lnSpc>
                <a:spcPct val="150000"/>
              </a:lnSpc>
            </a:pPr>
            <a:r>
              <a:rPr lang="zh-CN" altLang="en-US" dirty="0" smtClean="0"/>
              <a:t>使用构造方法：</a:t>
            </a:r>
            <a:r>
              <a:rPr lang="en-US" altLang="zh-CN" dirty="0" smtClean="0"/>
              <a:t>URLConnection( URL  url)</a:t>
            </a:r>
          </a:p>
        </p:txBody>
      </p:sp>
    </p:spTree>
    <p:extLst>
      <p:ext uri="{BB962C8B-B14F-4D97-AF65-F5344CB8AC3E}">
        <p14:creationId xmlns:p14="http://schemas.microsoft.com/office/powerpoint/2010/main" val="11369585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smtClean="0"/>
              <a:t>URL</a:t>
            </a:r>
            <a:r>
              <a:rPr lang="zh-CN" altLang="en-US" dirty="0" smtClean="0"/>
              <a:t>网络编程核心操作类</a:t>
            </a:r>
          </a:p>
        </p:txBody>
      </p:sp>
      <p:sp>
        <p:nvSpPr>
          <p:cNvPr id="8195" name="内容占位符 2"/>
          <p:cNvSpPr>
            <a:spLocks noGrp="1"/>
          </p:cNvSpPr>
          <p:nvPr>
            <p:ph idx="1"/>
          </p:nvPr>
        </p:nvSpPr>
        <p:spPr>
          <a:xfrm>
            <a:off x="609600" y="1160749"/>
            <a:ext cx="10972800" cy="5508611"/>
          </a:xfrm>
        </p:spPr>
        <p:txBody>
          <a:bodyPr/>
          <a:lstStyle/>
          <a:p>
            <a:pPr>
              <a:lnSpc>
                <a:spcPct val="150000"/>
              </a:lnSpc>
            </a:pPr>
            <a:r>
              <a:rPr lang="en-US" altLang="zh-CN" dirty="0" err="1" smtClean="0"/>
              <a:t>URLConnection</a:t>
            </a:r>
            <a:r>
              <a:rPr lang="zh-CN" altLang="en-US" dirty="0" smtClean="0"/>
              <a:t>类：应用程序和 </a:t>
            </a:r>
            <a:r>
              <a:rPr lang="en-US" altLang="zh-CN" dirty="0" smtClean="0"/>
              <a:t>URL </a:t>
            </a:r>
            <a:r>
              <a:rPr lang="zh-CN" altLang="en-US" dirty="0" smtClean="0"/>
              <a:t>之间的通信链接，用于读取和写入此 </a:t>
            </a:r>
            <a:r>
              <a:rPr lang="en-US" altLang="zh-CN" dirty="0" smtClean="0"/>
              <a:t>URL </a:t>
            </a:r>
            <a:r>
              <a:rPr lang="zh-CN" altLang="en-US" dirty="0" smtClean="0"/>
              <a:t>引用的资源</a:t>
            </a:r>
            <a:endParaRPr lang="en-US" altLang="zh-CN" dirty="0" smtClean="0"/>
          </a:p>
          <a:p>
            <a:pPr lvl="1">
              <a:lnSpc>
                <a:spcPct val="150000"/>
              </a:lnSpc>
            </a:pPr>
            <a:r>
              <a:rPr lang="zh-CN" altLang="en-US" dirty="0" smtClean="0"/>
              <a:t>常用方法：</a:t>
            </a:r>
            <a:endParaRPr lang="en-US" altLang="zh-CN" dirty="0" smtClean="0"/>
          </a:p>
          <a:p>
            <a:pPr lvl="2">
              <a:lnSpc>
                <a:spcPct val="150000"/>
              </a:lnSpc>
            </a:pPr>
            <a:r>
              <a:rPr lang="zh-CN" altLang="en-US" dirty="0" smtClean="0"/>
              <a:t>获得响应消息头类方法：</a:t>
            </a:r>
            <a:r>
              <a:rPr lang="en-US" altLang="zh-CN" dirty="0" err="1" smtClean="0"/>
              <a:t>getContentType</a:t>
            </a:r>
            <a:r>
              <a:rPr lang="en-US" altLang="zh-CN" dirty="0" smtClean="0"/>
              <a:t>()</a:t>
            </a:r>
            <a:r>
              <a:rPr lang="zh-CN" altLang="en-US" dirty="0" smtClean="0"/>
              <a:t>、</a:t>
            </a:r>
            <a:r>
              <a:rPr lang="en-US" altLang="zh-CN" dirty="0" err="1" smtClean="0"/>
              <a:t>getContentLength</a:t>
            </a:r>
            <a:r>
              <a:rPr lang="en-US" altLang="zh-CN" dirty="0" smtClean="0"/>
              <a:t>()</a:t>
            </a:r>
            <a:r>
              <a:rPr lang="zh-CN" altLang="en-US" dirty="0" smtClean="0"/>
              <a:t>、</a:t>
            </a:r>
            <a:r>
              <a:rPr lang="en-US" altLang="zh-CN" dirty="0" err="1" smtClean="0"/>
              <a:t>getContentEncoding</a:t>
            </a:r>
            <a:r>
              <a:rPr lang="en-US" altLang="zh-CN" dirty="0" smtClean="0"/>
              <a:t>()</a:t>
            </a:r>
            <a:r>
              <a:rPr lang="zh-CN" altLang="en-US" dirty="0" smtClean="0"/>
              <a:t>、</a:t>
            </a:r>
            <a:r>
              <a:rPr lang="en-US" altLang="zh-CN" dirty="0" smtClean="0"/>
              <a:t>……</a:t>
            </a:r>
          </a:p>
          <a:p>
            <a:pPr lvl="2">
              <a:lnSpc>
                <a:spcPct val="150000"/>
              </a:lnSpc>
            </a:pPr>
            <a:r>
              <a:rPr lang="zh-CN" altLang="en-US" dirty="0" smtClean="0"/>
              <a:t>获得响应消息主体：</a:t>
            </a:r>
            <a:r>
              <a:rPr lang="en-US" altLang="zh-CN" dirty="0" err="1" smtClean="0"/>
              <a:t>getContent</a:t>
            </a:r>
            <a:r>
              <a:rPr lang="en-US" altLang="zh-CN" dirty="0" smtClean="0"/>
              <a:t>()</a:t>
            </a:r>
          </a:p>
          <a:p>
            <a:pPr lvl="2">
              <a:lnSpc>
                <a:spcPct val="150000"/>
              </a:lnSpc>
            </a:pPr>
            <a:r>
              <a:rPr lang="zh-CN" altLang="en-US" dirty="0" smtClean="0"/>
              <a:t>获得当前连接输入</a:t>
            </a:r>
            <a:r>
              <a:rPr lang="en-US" altLang="zh-CN" dirty="0" smtClean="0"/>
              <a:t>/</a:t>
            </a:r>
            <a:r>
              <a:rPr lang="zh-CN" altLang="en-US" dirty="0" smtClean="0"/>
              <a:t>输出流对象：</a:t>
            </a:r>
            <a:r>
              <a:rPr lang="en-US" altLang="zh-CN" dirty="0" err="1" smtClean="0"/>
              <a:t>getInputStream</a:t>
            </a:r>
            <a:r>
              <a:rPr lang="en-US" altLang="zh-CN" dirty="0" smtClean="0"/>
              <a:t>()</a:t>
            </a:r>
            <a:r>
              <a:rPr lang="zh-CN" altLang="en-US" dirty="0" smtClean="0"/>
              <a:t>、</a:t>
            </a:r>
            <a:r>
              <a:rPr lang="en-US" altLang="zh-CN" dirty="0" err="1" smtClean="0"/>
              <a:t>getOutputStream</a:t>
            </a:r>
            <a:r>
              <a:rPr lang="en-US" altLang="zh-CN" dirty="0" smtClean="0"/>
              <a:t>()</a:t>
            </a:r>
          </a:p>
          <a:p>
            <a:pPr lvl="1">
              <a:lnSpc>
                <a:spcPct val="150000"/>
              </a:lnSpc>
            </a:pPr>
            <a:r>
              <a:rPr lang="zh-CN" altLang="en-US" dirty="0" smtClean="0"/>
              <a:t>具体查看：</a:t>
            </a:r>
            <a:r>
              <a:rPr lang="en-US" altLang="zh-CN" dirty="0" smtClean="0">
                <a:hlinkClick r:id="rId3"/>
              </a:rPr>
              <a:t>http://docs.oracle.com/javase/7/docs/api/java/net/URLConnection.html</a:t>
            </a:r>
            <a:endParaRPr lang="en-US" altLang="zh-CN" dirty="0" smtClean="0"/>
          </a:p>
        </p:txBody>
      </p:sp>
    </p:spTree>
    <p:extLst>
      <p:ext uri="{BB962C8B-B14F-4D97-AF65-F5344CB8AC3E}">
        <p14:creationId xmlns:p14="http://schemas.microsoft.com/office/powerpoint/2010/main" val="225613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fade">
                                      <p:cBhvr>
                                        <p:cTn id="17" dur="1000"/>
                                        <p:tgtEl>
                                          <p:spTgt spid="8195">
                                            <p:txEl>
                                              <p:pRg st="3" end="3"/>
                                            </p:txEl>
                                          </p:spTgt>
                                        </p:tgtEl>
                                      </p:cBhvr>
                                    </p:animEffect>
                                    <p:anim calcmode="lin" valueType="num">
                                      <p:cBhvr>
                                        <p:cTn id="1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195">
                                            <p:txEl>
                                              <p:pRg st="4" end="4"/>
                                            </p:txEl>
                                          </p:spTgt>
                                        </p:tgtEl>
                                        <p:attrNameLst>
                                          <p:attrName>style.visibility</p:attrName>
                                        </p:attrNameLst>
                                      </p:cBhvr>
                                      <p:to>
                                        <p:strVal val="visible"/>
                                      </p:to>
                                    </p:set>
                                    <p:animEffect transition="in" filter="fade">
                                      <p:cBhvr>
                                        <p:cTn id="22" dur="1000"/>
                                        <p:tgtEl>
                                          <p:spTgt spid="8195">
                                            <p:txEl>
                                              <p:pRg st="4" end="4"/>
                                            </p:txEl>
                                          </p:spTgt>
                                        </p:tgtEl>
                                      </p:cBhvr>
                                    </p:animEffect>
                                    <p:anim calcmode="lin" valueType="num">
                                      <p:cBhvr>
                                        <p:cTn id="23"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8195">
                                            <p:txEl>
                                              <p:pRg st="5" end="5"/>
                                            </p:txEl>
                                          </p:spTgt>
                                        </p:tgtEl>
                                        <p:attrNameLst>
                                          <p:attrName>style.visibility</p:attrName>
                                        </p:attrNameLst>
                                      </p:cBhvr>
                                      <p:to>
                                        <p:strVal val="visible"/>
                                      </p:to>
                                    </p:set>
                                    <p:animEffect transition="in" filter="fade">
                                      <p:cBhvr>
                                        <p:cTn id="29" dur="1000"/>
                                        <p:tgtEl>
                                          <p:spTgt spid="8195">
                                            <p:txEl>
                                              <p:pRg st="5" end="5"/>
                                            </p:txEl>
                                          </p:spTgt>
                                        </p:tgtEl>
                                      </p:cBhvr>
                                    </p:animEffect>
                                    <p:anim calcmode="lin" valueType="num">
                                      <p:cBhvr>
                                        <p:cTn id="30"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smtClean="0"/>
              <a:t>URL</a:t>
            </a:r>
            <a:r>
              <a:rPr lang="zh-CN" altLang="en-US" dirty="0" smtClean="0"/>
              <a:t>网络编程核心操作类</a:t>
            </a:r>
          </a:p>
        </p:txBody>
      </p:sp>
      <p:sp>
        <p:nvSpPr>
          <p:cNvPr id="8195" name="内容占位符 2"/>
          <p:cNvSpPr>
            <a:spLocks noGrp="1"/>
          </p:cNvSpPr>
          <p:nvPr>
            <p:ph idx="1"/>
          </p:nvPr>
        </p:nvSpPr>
        <p:spPr>
          <a:xfrm>
            <a:off x="609600" y="1160749"/>
            <a:ext cx="9734872" cy="4965415"/>
          </a:xfrm>
        </p:spPr>
        <p:txBody>
          <a:bodyPr/>
          <a:lstStyle/>
          <a:p>
            <a:pPr>
              <a:lnSpc>
                <a:spcPct val="150000"/>
              </a:lnSpc>
            </a:pPr>
            <a:r>
              <a:rPr lang="en-US" altLang="zh-CN" dirty="0" err="1"/>
              <a:t>URLConnection</a:t>
            </a:r>
            <a:r>
              <a:rPr lang="zh-CN" altLang="en-US" dirty="0" smtClean="0"/>
              <a:t>类：</a:t>
            </a:r>
            <a:endParaRPr lang="en-US" altLang="zh-CN" dirty="0" smtClean="0"/>
          </a:p>
        </p:txBody>
      </p:sp>
      <p:sp>
        <p:nvSpPr>
          <p:cNvPr id="4" name="Rectangle 4"/>
          <p:cNvSpPr>
            <a:spLocks noChangeArrowheads="1"/>
          </p:cNvSpPr>
          <p:nvPr/>
        </p:nvSpPr>
        <p:spPr bwMode="auto">
          <a:xfrm>
            <a:off x="4007768" y="908720"/>
            <a:ext cx="7992888" cy="5949280"/>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err="1">
                <a:solidFill>
                  <a:schemeClr val="tx1"/>
                </a:solidFill>
                <a:latin typeface="微软雅黑" pitchFamily="34" charset="-122"/>
                <a:ea typeface="宋体" pitchFamily="2" charset="-122"/>
              </a:rPr>
              <a:t>url</a:t>
            </a:r>
            <a:r>
              <a:rPr lang="en-US" altLang="zh-CN" kern="0" dirty="0">
                <a:solidFill>
                  <a:schemeClr val="tx1"/>
                </a:solidFill>
                <a:latin typeface="微软雅黑" pitchFamily="34" charset="-122"/>
                <a:ea typeface="宋体" pitchFamily="2" charset="-122"/>
              </a:rPr>
              <a:t> = new URL("http://");</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打开连接</a:t>
            </a:r>
          </a:p>
          <a:p>
            <a:pPr eaLnBrk="0" hangingPunct="0">
              <a:spcBef>
                <a:spcPct val="20000"/>
              </a:spcBef>
            </a:pPr>
            <a:r>
              <a:rPr lang="en-US" altLang="zh-CN" kern="0" dirty="0" err="1">
                <a:solidFill>
                  <a:schemeClr val="tx1"/>
                </a:solidFill>
                <a:latin typeface="微软雅黑" pitchFamily="34" charset="-122"/>
                <a:ea typeface="宋体" pitchFamily="2" charset="-122"/>
              </a:rPr>
              <a:t>URLConnection</a:t>
            </a:r>
            <a:r>
              <a:rPr lang="en-US" altLang="zh-CN" kern="0" dirty="0">
                <a:solidFill>
                  <a:schemeClr val="tx1"/>
                </a:solidFill>
                <a:latin typeface="微软雅黑" pitchFamily="34" charset="-122"/>
                <a:ea typeface="宋体" pitchFamily="2" charset="-122"/>
              </a:rPr>
              <a:t> conn = </a:t>
            </a:r>
            <a:r>
              <a:rPr lang="en-US" altLang="zh-CN" kern="0" dirty="0" err="1">
                <a:solidFill>
                  <a:schemeClr val="tx1"/>
                </a:solidFill>
                <a:latin typeface="微软雅黑" pitchFamily="34" charset="-122"/>
                <a:ea typeface="宋体" pitchFamily="2" charset="-122"/>
              </a:rPr>
              <a:t>url.openConnection</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得到输入流</a:t>
            </a:r>
          </a:p>
          <a:p>
            <a:pPr eaLnBrk="0" hangingPunct="0">
              <a:spcBef>
                <a:spcPct val="20000"/>
              </a:spcBef>
            </a:pPr>
            <a:r>
              <a:rPr lang="en-US" altLang="zh-CN" kern="0" dirty="0" err="1">
                <a:solidFill>
                  <a:schemeClr val="tx1"/>
                </a:solidFill>
                <a:latin typeface="微软雅黑" pitchFamily="34" charset="-122"/>
                <a:ea typeface="宋体" pitchFamily="2" charset="-122"/>
              </a:rPr>
              <a:t>InputStream</a:t>
            </a:r>
            <a:r>
              <a:rPr lang="en-US" altLang="zh-CN" kern="0" dirty="0">
                <a:solidFill>
                  <a:schemeClr val="tx1"/>
                </a:solidFill>
                <a:latin typeface="微软雅黑" pitchFamily="34" charset="-122"/>
                <a:ea typeface="宋体" pitchFamily="2" charset="-122"/>
              </a:rPr>
              <a:t> is = </a:t>
            </a:r>
            <a:r>
              <a:rPr lang="en-US" altLang="zh-CN" kern="0" dirty="0" err="1">
                <a:solidFill>
                  <a:schemeClr val="tx1"/>
                </a:solidFill>
                <a:latin typeface="微软雅黑" pitchFamily="34" charset="-122"/>
                <a:ea typeface="宋体" pitchFamily="2" charset="-122"/>
              </a:rPr>
              <a:t>conn.getInputStream</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关于</a:t>
            </a:r>
            <a:r>
              <a:rPr lang="en-US" altLang="zh-CN" kern="0" dirty="0">
                <a:solidFill>
                  <a:schemeClr val="tx1"/>
                </a:solidFill>
                <a:latin typeface="微软雅黑" pitchFamily="34" charset="-122"/>
                <a:ea typeface="宋体" pitchFamily="2" charset="-122"/>
              </a:rPr>
              <a:t>IO</a:t>
            </a:r>
            <a:r>
              <a:rPr lang="zh-CN" altLang="en-US" kern="0" dirty="0">
                <a:solidFill>
                  <a:schemeClr val="tx1"/>
                </a:solidFill>
                <a:latin typeface="微软雅黑" pitchFamily="34" charset="-122"/>
                <a:ea typeface="宋体" pitchFamily="2" charset="-122"/>
              </a:rPr>
              <a:t>流的用法和写法一定要熟悉</a:t>
            </a:r>
          </a:p>
          <a:p>
            <a:pPr eaLnBrk="0" hangingPunct="0">
              <a:spcBef>
                <a:spcPct val="20000"/>
              </a:spcBef>
            </a:pPr>
            <a:r>
              <a:rPr lang="en-US" altLang="zh-CN" kern="0" dirty="0" err="1">
                <a:solidFill>
                  <a:schemeClr val="tx1"/>
                </a:solidFill>
                <a:latin typeface="微软雅黑" pitchFamily="34" charset="-122"/>
                <a:ea typeface="宋体" pitchFamily="2" charset="-122"/>
              </a:rPr>
              <a:t>OutputStream</a:t>
            </a: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os</a:t>
            </a:r>
            <a:r>
              <a:rPr lang="en-US" altLang="zh-CN" kern="0" dirty="0">
                <a:solidFill>
                  <a:schemeClr val="tx1"/>
                </a:solidFill>
                <a:latin typeface="微软雅黑" pitchFamily="34" charset="-122"/>
                <a:ea typeface="宋体" pitchFamily="2" charset="-122"/>
              </a:rPr>
              <a:t> = new </a:t>
            </a:r>
            <a:r>
              <a:rPr lang="en-US" altLang="zh-CN" kern="0" dirty="0" err="1">
                <a:solidFill>
                  <a:schemeClr val="tx1"/>
                </a:solidFill>
                <a:latin typeface="微软雅黑" pitchFamily="34" charset="-122"/>
                <a:ea typeface="宋体" pitchFamily="2" charset="-122"/>
              </a:rPr>
              <a:t>FileOutputStream</a:t>
            </a:r>
            <a:r>
              <a:rPr lang="en-US" altLang="zh-CN" kern="0" dirty="0">
                <a:solidFill>
                  <a:schemeClr val="tx1"/>
                </a:solidFill>
                <a:latin typeface="微软雅黑" pitchFamily="34" charset="-122"/>
                <a:ea typeface="宋体" pitchFamily="2" charset="-122"/>
              </a:rPr>
              <a:t>("d:\\baidu.png");</a:t>
            </a:r>
          </a:p>
          <a:p>
            <a:pPr eaLnBrk="0" hangingPunct="0">
              <a:spcBef>
                <a:spcPct val="20000"/>
              </a:spcBef>
            </a:pPr>
            <a:endParaRPr lang="zh-CN" altLang="en-US"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byte[] buffer = new byte[2048];</a:t>
            </a:r>
          </a:p>
          <a:p>
            <a:pPr eaLnBrk="0" hangingPunct="0">
              <a:spcBef>
                <a:spcPct val="20000"/>
              </a:spcBef>
            </a:pPr>
            <a:r>
              <a:rPr lang="en-US" altLang="zh-CN" kern="0" dirty="0" err="1">
                <a:solidFill>
                  <a:schemeClr val="tx1"/>
                </a:solidFill>
                <a:latin typeface="微软雅黑" pitchFamily="34" charset="-122"/>
                <a:ea typeface="宋体" pitchFamily="2" charset="-122"/>
              </a:rPr>
              <a:t>int</a:t>
            </a:r>
            <a:r>
              <a:rPr lang="en-US" altLang="zh-CN" kern="0" dirty="0">
                <a:solidFill>
                  <a:schemeClr val="tx1"/>
                </a:solidFill>
                <a:latin typeface="微软雅黑" pitchFamily="34" charset="-122"/>
                <a:ea typeface="宋体" pitchFamily="2" charset="-122"/>
              </a:rPr>
              <a:t> length = 0;</a:t>
            </a:r>
          </a:p>
          <a:p>
            <a:pPr eaLnBrk="0" hangingPunct="0">
              <a:spcBef>
                <a:spcPct val="20000"/>
              </a:spcBef>
            </a:pPr>
            <a:endParaRPr lang="zh-CN" altLang="en-US"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while (-1 != (length = </a:t>
            </a:r>
            <a:r>
              <a:rPr lang="en-US" altLang="zh-CN" kern="0" dirty="0" err="1">
                <a:solidFill>
                  <a:schemeClr val="tx1"/>
                </a:solidFill>
                <a:latin typeface="微软雅黑" pitchFamily="34" charset="-122"/>
                <a:ea typeface="宋体" pitchFamily="2" charset="-122"/>
              </a:rPr>
              <a:t>is.read</a:t>
            </a:r>
            <a:r>
              <a:rPr lang="en-US" altLang="zh-CN" kern="0" dirty="0">
                <a:solidFill>
                  <a:schemeClr val="tx1"/>
                </a:solidFill>
                <a:latin typeface="微软雅黑" pitchFamily="34" charset="-122"/>
                <a:ea typeface="宋体" pitchFamily="2" charset="-122"/>
              </a:rPr>
              <a:t>(buffer, 0, </a:t>
            </a:r>
            <a:r>
              <a:rPr lang="en-US" altLang="zh-CN" kern="0" dirty="0" err="1">
                <a:solidFill>
                  <a:schemeClr val="tx1"/>
                </a:solidFill>
                <a:latin typeface="微软雅黑" pitchFamily="34" charset="-122"/>
                <a:ea typeface="宋体" pitchFamily="2" charset="-122"/>
              </a:rPr>
              <a:t>buffer.length</a:t>
            </a:r>
            <a:r>
              <a:rPr lang="en-US" altLang="zh-CN" kern="0" dirty="0">
                <a:solidFill>
                  <a:schemeClr val="tx1"/>
                </a:solidFill>
                <a:latin typeface="微软雅黑" pitchFamily="34" charset="-122"/>
                <a:ea typeface="宋体" pitchFamily="2" charset="-122"/>
              </a:rPr>
              <a:t>))) {</a:t>
            </a:r>
          </a:p>
          <a:p>
            <a:pPr eaLnBrk="0" hangingPunct="0">
              <a:spcBef>
                <a:spcPct val="20000"/>
              </a:spcBef>
            </a:pPr>
            <a:r>
              <a:rPr lang="en-US" altLang="zh-CN" kern="0" dirty="0" err="1">
                <a:solidFill>
                  <a:schemeClr val="tx1"/>
                </a:solidFill>
                <a:latin typeface="微软雅黑" pitchFamily="34" charset="-122"/>
                <a:ea typeface="宋体" pitchFamily="2" charset="-122"/>
              </a:rPr>
              <a:t>os.write</a:t>
            </a:r>
            <a:r>
              <a:rPr lang="en-US" altLang="zh-CN" kern="0" dirty="0">
                <a:solidFill>
                  <a:schemeClr val="tx1"/>
                </a:solidFill>
                <a:latin typeface="微软雅黑" pitchFamily="34" charset="-122"/>
                <a:ea typeface="宋体" pitchFamily="2" charset="-122"/>
              </a:rPr>
              <a:t>(buffer, 0, length);</a:t>
            </a:r>
          </a:p>
          <a:p>
            <a:pPr eaLnBrk="0" hangingPunct="0">
              <a:spcBef>
                <a:spcPct val="20000"/>
              </a:spcBef>
            </a:pP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is.close</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os.close</a:t>
            </a:r>
            <a:r>
              <a:rPr lang="en-US" altLang="zh-CN"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184388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algn="ctr"/>
            <a:r>
              <a:rPr lang="zh-CN" altLang="en-US" dirty="0" smtClean="0"/>
              <a:t>讲授思路　　　　　　　　　</a:t>
            </a:r>
          </a:p>
        </p:txBody>
      </p:sp>
      <p:sp>
        <p:nvSpPr>
          <p:cNvPr id="7171" name="内容占位符 2"/>
          <p:cNvSpPr>
            <a:spLocks noGrp="1"/>
          </p:cNvSpPr>
          <p:nvPr>
            <p:ph idx="1"/>
          </p:nvPr>
        </p:nvSpPr>
        <p:spPr>
          <a:xfrm>
            <a:off x="609600" y="1160749"/>
            <a:ext cx="8726760" cy="4965415"/>
          </a:xfrm>
        </p:spPr>
        <p:txBody>
          <a:bodyPr/>
          <a:lstStyle/>
          <a:p>
            <a:pPr>
              <a:lnSpc>
                <a:spcPct val="150000"/>
              </a:lnSpc>
            </a:pPr>
            <a:r>
              <a:rPr lang="zh-CN" altLang="en-US" dirty="0" smtClean="0"/>
              <a:t>网络编程基础</a:t>
            </a:r>
            <a:endParaRPr lang="en-US" altLang="zh-CN" dirty="0" smtClean="0"/>
          </a:p>
          <a:p>
            <a:pPr>
              <a:lnSpc>
                <a:spcPct val="150000"/>
              </a:lnSpc>
            </a:pPr>
            <a:r>
              <a:rPr lang="zh-CN" altLang="en-US" dirty="0" smtClean="0"/>
              <a:t>基于套接字的</a:t>
            </a:r>
            <a:r>
              <a:rPr lang="en-US" altLang="zh-CN" dirty="0" smtClean="0"/>
              <a:t>Java</a:t>
            </a:r>
            <a:r>
              <a:rPr lang="zh-CN" altLang="en-US" dirty="0" smtClean="0"/>
              <a:t>网络编程</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URL</a:t>
            </a:r>
            <a:r>
              <a:rPr lang="zh-CN" altLang="en-US" smtClean="0"/>
              <a:t>网络编程核心操作类</a:t>
            </a:r>
            <a:endParaRPr lang="zh-CN" altLang="en-US" dirty="0" smtClean="0"/>
          </a:p>
        </p:txBody>
      </p:sp>
      <p:sp>
        <p:nvSpPr>
          <p:cNvPr id="8195" name="内容占位符 2"/>
          <p:cNvSpPr>
            <a:spLocks noGrp="1"/>
          </p:cNvSpPr>
          <p:nvPr>
            <p:ph idx="1"/>
          </p:nvPr>
        </p:nvSpPr>
        <p:spPr/>
        <p:txBody>
          <a:bodyPr/>
          <a:lstStyle/>
          <a:p>
            <a:pPr>
              <a:lnSpc>
                <a:spcPct val="150000"/>
              </a:lnSpc>
            </a:pPr>
            <a:r>
              <a:rPr lang="en-US" altLang="zh-CN" dirty="0" err="1" smtClean="0"/>
              <a:t>HttpURLConnection</a:t>
            </a:r>
            <a:r>
              <a:rPr lang="zh-CN" altLang="en-US" dirty="0" smtClean="0"/>
              <a:t>类：特定支持</a:t>
            </a:r>
            <a:r>
              <a:rPr lang="en-US" altLang="zh-CN" dirty="0" smtClean="0"/>
              <a:t>HTTP</a:t>
            </a:r>
            <a:r>
              <a:rPr lang="zh-CN" altLang="en-US" dirty="0" smtClean="0"/>
              <a:t>协议的</a:t>
            </a:r>
            <a:r>
              <a:rPr lang="en-US" altLang="zh-CN" dirty="0" smtClean="0"/>
              <a:t>URLConnection</a:t>
            </a:r>
          </a:p>
          <a:p>
            <a:pPr lvl="1">
              <a:lnSpc>
                <a:spcPct val="150000"/>
              </a:lnSpc>
            </a:pPr>
            <a:r>
              <a:rPr lang="zh-CN" altLang="en-US" dirty="0" smtClean="0"/>
              <a:t>对象建立方法：</a:t>
            </a:r>
            <a:endParaRPr lang="en-US" altLang="zh-CN" dirty="0" smtClean="0"/>
          </a:p>
          <a:p>
            <a:pPr lvl="2">
              <a:lnSpc>
                <a:spcPct val="150000"/>
              </a:lnSpc>
            </a:pPr>
            <a:r>
              <a:rPr lang="zh-CN" altLang="en-US" dirty="0" smtClean="0"/>
              <a:t>通过</a:t>
            </a:r>
            <a:r>
              <a:rPr lang="en-US" altLang="zh-CN" dirty="0" smtClean="0"/>
              <a:t>URL</a:t>
            </a:r>
            <a:r>
              <a:rPr lang="zh-CN" altLang="en-US" dirty="0" smtClean="0"/>
              <a:t>对象的</a:t>
            </a:r>
            <a:r>
              <a:rPr lang="en-US" altLang="zh-CN" dirty="0" err="1" smtClean="0"/>
              <a:t>openConnection</a:t>
            </a:r>
            <a:r>
              <a:rPr lang="en-US" altLang="zh-CN" dirty="0" smtClean="0"/>
              <a:t>()</a:t>
            </a:r>
            <a:r>
              <a:rPr lang="zh-CN" altLang="en-US" dirty="0" smtClean="0"/>
              <a:t>方法创建，强制转换为目标对象</a:t>
            </a:r>
            <a:endParaRPr lang="en-US" altLang="zh-CN" dirty="0" smtClean="0"/>
          </a:p>
          <a:p>
            <a:pPr lvl="2">
              <a:lnSpc>
                <a:spcPct val="150000"/>
              </a:lnSpc>
            </a:pPr>
            <a:r>
              <a:rPr lang="zh-CN" altLang="en-US" dirty="0" smtClean="0"/>
              <a:t>使用构造方法：</a:t>
            </a:r>
            <a:r>
              <a:rPr lang="en-US" altLang="zh-CN" dirty="0" smtClean="0"/>
              <a:t>HttpURLConnection( URL  url)</a:t>
            </a:r>
            <a:endParaRPr lang="en-US" altLang="zh-CN" dirty="0"/>
          </a:p>
        </p:txBody>
      </p:sp>
    </p:spTree>
    <p:extLst>
      <p:ext uri="{BB962C8B-B14F-4D97-AF65-F5344CB8AC3E}">
        <p14:creationId xmlns:p14="http://schemas.microsoft.com/office/powerpoint/2010/main" val="20652800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URL</a:t>
            </a:r>
            <a:r>
              <a:rPr lang="zh-CN" altLang="en-US" smtClean="0"/>
              <a:t>网络编程核心操作类</a:t>
            </a:r>
            <a:endParaRPr lang="zh-CN" altLang="en-US" dirty="0" smtClean="0"/>
          </a:p>
        </p:txBody>
      </p:sp>
      <p:sp>
        <p:nvSpPr>
          <p:cNvPr id="8195" name="内容占位符 2"/>
          <p:cNvSpPr>
            <a:spLocks noGrp="1"/>
          </p:cNvSpPr>
          <p:nvPr>
            <p:ph idx="1"/>
          </p:nvPr>
        </p:nvSpPr>
        <p:spPr/>
        <p:txBody>
          <a:bodyPr/>
          <a:lstStyle/>
          <a:p>
            <a:pPr>
              <a:lnSpc>
                <a:spcPct val="150000"/>
              </a:lnSpc>
            </a:pPr>
            <a:r>
              <a:rPr lang="en-US" altLang="zh-CN" dirty="0" err="1" smtClean="0"/>
              <a:t>HttpURLConnection</a:t>
            </a:r>
            <a:r>
              <a:rPr lang="zh-CN" altLang="en-US" dirty="0" smtClean="0"/>
              <a:t>类：特定支持</a:t>
            </a:r>
            <a:r>
              <a:rPr lang="en-US" altLang="zh-CN" dirty="0" smtClean="0"/>
              <a:t>HTTP</a:t>
            </a:r>
            <a:r>
              <a:rPr lang="zh-CN" altLang="en-US" dirty="0" smtClean="0"/>
              <a:t>协议的</a:t>
            </a:r>
            <a:r>
              <a:rPr lang="en-US" altLang="zh-CN" dirty="0" smtClean="0"/>
              <a:t>URLConnection</a:t>
            </a:r>
          </a:p>
          <a:p>
            <a:pPr lvl="1">
              <a:lnSpc>
                <a:spcPct val="150000"/>
              </a:lnSpc>
            </a:pPr>
            <a:r>
              <a:rPr lang="zh-CN" altLang="en-US" dirty="0" smtClean="0"/>
              <a:t>常用方法：</a:t>
            </a:r>
            <a:endParaRPr lang="en-US" altLang="zh-CN" dirty="0" smtClean="0"/>
          </a:p>
          <a:p>
            <a:pPr lvl="2">
              <a:lnSpc>
                <a:spcPct val="150000"/>
              </a:lnSpc>
            </a:pPr>
            <a:r>
              <a:rPr lang="zh-CN" altLang="en-US" dirty="0" smtClean="0"/>
              <a:t>从</a:t>
            </a:r>
            <a:r>
              <a:rPr lang="en-US" altLang="zh-CN" dirty="0" err="1" smtClean="0"/>
              <a:t>URLConnection</a:t>
            </a:r>
            <a:r>
              <a:rPr lang="zh-CN" altLang="en-US" dirty="0" smtClean="0"/>
              <a:t>类继承的方法</a:t>
            </a:r>
            <a:endParaRPr lang="en-US" altLang="zh-CN" dirty="0" smtClean="0"/>
          </a:p>
          <a:p>
            <a:pPr lvl="2">
              <a:lnSpc>
                <a:spcPct val="150000"/>
              </a:lnSpc>
            </a:pPr>
            <a:r>
              <a:rPr lang="zh-CN" altLang="en-US" dirty="0" smtClean="0"/>
              <a:t>针对</a:t>
            </a:r>
            <a:r>
              <a:rPr lang="en-US" altLang="zh-CN" dirty="0" smtClean="0"/>
              <a:t>HTTP</a:t>
            </a:r>
            <a:r>
              <a:rPr lang="zh-CN" altLang="en-US" dirty="0" smtClean="0"/>
              <a:t>请求响应消息的特定方法：</a:t>
            </a:r>
            <a:r>
              <a:rPr lang="en-US" altLang="zh-CN" dirty="0" err="1" smtClean="0"/>
              <a:t>getRequestMethod</a:t>
            </a:r>
            <a:r>
              <a:rPr lang="en-US" altLang="zh-CN" dirty="0" smtClean="0"/>
              <a:t>()</a:t>
            </a:r>
            <a:r>
              <a:rPr lang="zh-CN" altLang="en-US" dirty="0" smtClean="0"/>
              <a:t>、</a:t>
            </a:r>
            <a:r>
              <a:rPr lang="en-US" altLang="zh-CN" dirty="0" err="1" smtClean="0"/>
              <a:t>setRequestMethod</a:t>
            </a:r>
            <a:r>
              <a:rPr lang="en-US" altLang="zh-CN" dirty="0" smtClean="0"/>
              <a:t>()</a:t>
            </a:r>
            <a:r>
              <a:rPr lang="zh-CN" altLang="en-US" dirty="0" smtClean="0"/>
              <a:t>、</a:t>
            </a:r>
            <a:r>
              <a:rPr lang="en-US" altLang="zh-CN" dirty="0" err="1" smtClean="0"/>
              <a:t>getResponseCode</a:t>
            </a:r>
            <a:r>
              <a:rPr lang="en-US" altLang="zh-CN" dirty="0" smtClean="0"/>
              <a:t>()</a:t>
            </a:r>
            <a:r>
              <a:rPr lang="zh-CN" altLang="en-US" dirty="0" smtClean="0"/>
              <a:t>、</a:t>
            </a:r>
            <a:r>
              <a:rPr lang="en-US" altLang="zh-CN" dirty="0" err="1" smtClean="0"/>
              <a:t>getResponseMessage</a:t>
            </a:r>
            <a:r>
              <a:rPr lang="en-US" altLang="zh-CN" dirty="0" smtClean="0"/>
              <a:t>()</a:t>
            </a:r>
            <a:r>
              <a:rPr lang="zh-CN" altLang="en-US" dirty="0" smtClean="0"/>
              <a:t>、</a:t>
            </a:r>
            <a:r>
              <a:rPr lang="en-US" altLang="zh-CN" dirty="0" smtClean="0"/>
              <a:t>……</a:t>
            </a:r>
          </a:p>
          <a:p>
            <a:pPr lvl="1">
              <a:lnSpc>
                <a:spcPct val="150000"/>
              </a:lnSpc>
            </a:pPr>
            <a:r>
              <a:rPr lang="zh-CN" altLang="en-US" dirty="0" smtClean="0"/>
              <a:t>具体查看：</a:t>
            </a:r>
            <a:r>
              <a:rPr lang="en-US" altLang="zh-CN" dirty="0" smtClean="0">
                <a:hlinkClick r:id="rId3"/>
              </a:rPr>
              <a:t>http://docs.oracle.com/javase/7/docs/api/java/net/HttpURLConnection.html</a:t>
            </a:r>
            <a:endParaRPr lang="en-US" altLang="zh-CN" dirty="0"/>
          </a:p>
        </p:txBody>
      </p:sp>
    </p:spTree>
    <p:extLst>
      <p:ext uri="{BB962C8B-B14F-4D97-AF65-F5344CB8AC3E}">
        <p14:creationId xmlns:p14="http://schemas.microsoft.com/office/powerpoint/2010/main" val="3381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fade">
                                      <p:cBhvr>
                                        <p:cTn id="17" dur="1000"/>
                                        <p:tgtEl>
                                          <p:spTgt spid="8195">
                                            <p:txEl>
                                              <p:pRg st="3" end="3"/>
                                            </p:txEl>
                                          </p:spTgt>
                                        </p:tgtEl>
                                      </p:cBhvr>
                                    </p:animEffect>
                                    <p:anim calcmode="lin" valueType="num">
                                      <p:cBhvr>
                                        <p:cTn id="1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smtClean="0"/>
              <a:t>URL</a:t>
            </a:r>
            <a:r>
              <a:rPr lang="zh-CN" altLang="en-US" dirty="0" smtClean="0"/>
              <a:t>网络编程实例：文件下载</a:t>
            </a:r>
          </a:p>
        </p:txBody>
      </p:sp>
      <p:sp>
        <p:nvSpPr>
          <p:cNvPr id="8195" name="内容占位符 2"/>
          <p:cNvSpPr>
            <a:spLocks noGrp="1"/>
          </p:cNvSpPr>
          <p:nvPr>
            <p:ph idx="1"/>
          </p:nvPr>
        </p:nvSpPr>
        <p:spPr/>
        <p:txBody>
          <a:bodyPr/>
          <a:lstStyle/>
          <a:p>
            <a:r>
              <a:rPr lang="zh-CN" altLang="en-US" dirty="0" smtClean="0"/>
              <a:t>下载服务器端文件，基本思路：</a:t>
            </a:r>
            <a:endParaRPr lang="en-US" altLang="zh-CN" dirty="0" smtClean="0"/>
          </a:p>
          <a:p>
            <a:pPr lvl="1"/>
            <a:r>
              <a:rPr lang="zh-CN" altLang="en-US" dirty="0" smtClean="0"/>
              <a:t>创建</a:t>
            </a:r>
            <a:r>
              <a:rPr lang="en-US" altLang="zh-CN" dirty="0" smtClean="0"/>
              <a:t>URL</a:t>
            </a:r>
            <a:r>
              <a:rPr lang="zh-CN" altLang="en-US" dirty="0" smtClean="0"/>
              <a:t>对象：</a:t>
            </a:r>
            <a:r>
              <a:rPr lang="en-US" altLang="zh-CN" dirty="0" smtClean="0"/>
              <a:t>URL </a:t>
            </a:r>
            <a:r>
              <a:rPr lang="en-US" altLang="zh-CN" dirty="0" err="1" smtClean="0"/>
              <a:t>url</a:t>
            </a:r>
            <a:r>
              <a:rPr lang="en-US" altLang="zh-CN" dirty="0" smtClean="0"/>
              <a:t> = new URL( </a:t>
            </a:r>
            <a:r>
              <a:rPr lang="zh-CN" altLang="en-US" dirty="0" smtClean="0"/>
              <a:t>文件地址 </a:t>
            </a:r>
            <a:r>
              <a:rPr lang="en-US" altLang="zh-CN" dirty="0" smtClean="0"/>
              <a:t>)</a:t>
            </a:r>
          </a:p>
          <a:p>
            <a:pPr lvl="1"/>
            <a:r>
              <a:rPr lang="zh-CN" altLang="en-US" dirty="0" smtClean="0"/>
              <a:t>获取服务器端输入流：</a:t>
            </a:r>
            <a:r>
              <a:rPr lang="en-US" altLang="zh-CN" dirty="0" smtClean="0"/>
              <a:t>InputStream is = url.openStream()</a:t>
            </a:r>
          </a:p>
          <a:p>
            <a:pPr lvl="1"/>
            <a:r>
              <a:rPr lang="zh-CN" altLang="en-US" dirty="0" smtClean="0"/>
              <a:t>文件读写：从输入流中读取字节写入到输出流（文件）中</a:t>
            </a:r>
            <a:endParaRPr lang="en-US" altLang="zh-CN" dirty="0"/>
          </a:p>
        </p:txBody>
      </p:sp>
      <p:sp>
        <p:nvSpPr>
          <p:cNvPr id="5" name="Rectangle 4"/>
          <p:cNvSpPr>
            <a:spLocks noChangeArrowheads="1"/>
          </p:cNvSpPr>
          <p:nvPr/>
        </p:nvSpPr>
        <p:spPr bwMode="auto">
          <a:xfrm>
            <a:off x="911424" y="2780928"/>
            <a:ext cx="10153128" cy="4104456"/>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String </a:t>
            </a:r>
            <a:r>
              <a:rPr lang="en-US" altLang="zh-CN" kern="0" dirty="0" err="1">
                <a:solidFill>
                  <a:schemeClr val="tx1"/>
                </a:solidFill>
                <a:latin typeface="微软雅黑" pitchFamily="34" charset="-122"/>
                <a:ea typeface="宋体" pitchFamily="2" charset="-122"/>
              </a:rPr>
              <a:t>sUrl</a:t>
            </a:r>
            <a:r>
              <a:rPr lang="en-US" altLang="zh-CN" kern="0" dirty="0">
                <a:solidFill>
                  <a:schemeClr val="tx1"/>
                </a:solidFill>
                <a:latin typeface="微软雅黑" pitchFamily="34" charset="-122"/>
                <a:ea typeface="宋体" pitchFamily="2" charset="-122"/>
              </a:rPr>
              <a:t> = "http://</a:t>
            </a:r>
            <a:r>
              <a:rPr lang="en-US" altLang="zh-CN" kern="0" dirty="0" smtClean="0">
                <a:solidFill>
                  <a:schemeClr val="tx1"/>
                </a:solidFill>
                <a:latin typeface="微软雅黑" pitchFamily="34" charset="-122"/>
                <a:ea typeface="宋体" pitchFamily="2" charset="-122"/>
              </a:rPr>
              <a:t>pic42.nipic.com/20140608/12504116_194242259000_2.jpg</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URL </a:t>
            </a:r>
            <a:r>
              <a:rPr lang="en-US" altLang="zh-CN" kern="0" dirty="0" err="1">
                <a:solidFill>
                  <a:schemeClr val="tx1"/>
                </a:solidFill>
                <a:latin typeface="微软雅黑" pitchFamily="34" charset="-122"/>
                <a:ea typeface="宋体" pitchFamily="2" charset="-122"/>
              </a:rPr>
              <a:t>url</a:t>
            </a:r>
            <a:r>
              <a:rPr lang="en-US" altLang="zh-CN" kern="0" dirty="0">
                <a:solidFill>
                  <a:schemeClr val="tx1"/>
                </a:solidFill>
                <a:latin typeface="微软雅黑" pitchFamily="34" charset="-122"/>
                <a:ea typeface="宋体" pitchFamily="2" charset="-122"/>
              </a:rPr>
              <a:t> = new URL(</a:t>
            </a:r>
            <a:r>
              <a:rPr lang="en-US" altLang="zh-CN" kern="0" dirty="0" err="1">
                <a:solidFill>
                  <a:schemeClr val="tx1"/>
                </a:solidFill>
                <a:latin typeface="微软雅黑" pitchFamily="34" charset="-122"/>
                <a:ea typeface="宋体" pitchFamily="2" charset="-122"/>
              </a:rPr>
              <a:t>sUrl</a:t>
            </a:r>
            <a:r>
              <a:rPr lang="en-US" altLang="zh-CN" kern="0" dirty="0">
                <a:solidFill>
                  <a:schemeClr val="tx1"/>
                </a:solidFill>
                <a:latin typeface="微软雅黑" pitchFamily="34" charset="-122"/>
                <a:ea typeface="宋体" pitchFamily="2" charset="-122"/>
              </a:rPr>
              <a:t>);	// </a:t>
            </a:r>
            <a:r>
              <a:rPr lang="zh-CN" altLang="en-US" kern="0" dirty="0">
                <a:solidFill>
                  <a:schemeClr val="tx1"/>
                </a:solidFill>
                <a:latin typeface="微软雅黑" pitchFamily="34" charset="-122"/>
                <a:ea typeface="宋体" pitchFamily="2" charset="-122"/>
              </a:rPr>
              <a:t>创建</a:t>
            </a:r>
            <a:r>
              <a:rPr lang="en-US" altLang="zh-CN" kern="0" dirty="0">
                <a:solidFill>
                  <a:schemeClr val="tx1"/>
                </a:solidFill>
                <a:latin typeface="微软雅黑" pitchFamily="34" charset="-122"/>
                <a:ea typeface="宋体" pitchFamily="2" charset="-122"/>
              </a:rPr>
              <a:t>URL</a:t>
            </a:r>
            <a:r>
              <a:rPr lang="zh-CN" altLang="en-US" kern="0" dirty="0">
                <a:solidFill>
                  <a:schemeClr val="tx1"/>
                </a:solidFill>
                <a:latin typeface="微软雅黑" pitchFamily="34" charset="-122"/>
                <a:ea typeface="宋体" pitchFamily="2" charset="-122"/>
              </a:rPr>
              <a:t>对象</a:t>
            </a:r>
            <a:endParaRPr lang="en-US" altLang="zh-CN" kern="0" dirty="0">
              <a:solidFill>
                <a:schemeClr val="tx1"/>
              </a:solidFill>
              <a:latin typeface="微软雅黑" pitchFamily="34" charset="-122"/>
              <a:ea typeface="宋体" pitchFamily="2" charset="-122"/>
            </a:endParaRPr>
          </a:p>
          <a:p>
            <a:pPr eaLnBrk="0" hangingPunct="0">
              <a:spcBef>
                <a:spcPct val="20000"/>
              </a:spcBef>
            </a:pPr>
            <a:r>
              <a:rPr lang="en-US" altLang="zh-CN" kern="0" dirty="0" err="1">
                <a:solidFill>
                  <a:schemeClr val="tx1"/>
                </a:solidFill>
                <a:latin typeface="微软雅黑" pitchFamily="34" charset="-122"/>
                <a:ea typeface="宋体" pitchFamily="2" charset="-122"/>
              </a:rPr>
              <a:t>InputStream</a:t>
            </a:r>
            <a:r>
              <a:rPr lang="en-US" altLang="zh-CN" kern="0" dirty="0">
                <a:solidFill>
                  <a:schemeClr val="tx1"/>
                </a:solidFill>
                <a:latin typeface="微软雅黑" pitchFamily="34" charset="-122"/>
                <a:ea typeface="宋体" pitchFamily="2" charset="-122"/>
              </a:rPr>
              <a:t> in = </a:t>
            </a:r>
            <a:r>
              <a:rPr lang="en-US" altLang="zh-CN" kern="0" dirty="0" err="1">
                <a:solidFill>
                  <a:schemeClr val="tx1"/>
                </a:solidFill>
                <a:latin typeface="微软雅黑" pitchFamily="34" charset="-122"/>
                <a:ea typeface="宋体" pitchFamily="2" charset="-122"/>
              </a:rPr>
              <a:t>url.openStream</a:t>
            </a:r>
            <a:r>
              <a:rPr lang="en-US" altLang="zh-CN" kern="0" dirty="0">
                <a:solidFill>
                  <a:schemeClr val="tx1"/>
                </a:solidFill>
                <a:latin typeface="微软雅黑" pitchFamily="34" charset="-122"/>
                <a:ea typeface="宋体" pitchFamily="2" charset="-122"/>
              </a:rPr>
              <a:t>();	// </a:t>
            </a:r>
            <a:r>
              <a:rPr lang="zh-CN" altLang="en-US" kern="0" dirty="0">
                <a:solidFill>
                  <a:schemeClr val="tx1"/>
                </a:solidFill>
                <a:latin typeface="微软雅黑" pitchFamily="34" charset="-122"/>
                <a:ea typeface="宋体" pitchFamily="2" charset="-122"/>
              </a:rPr>
              <a:t>获得网络输入流</a:t>
            </a:r>
            <a:endParaRPr lang="en-US" altLang="zh-CN"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创建文件输出流</a:t>
            </a:r>
          </a:p>
          <a:p>
            <a:pPr eaLnBrk="0" hangingPunct="0">
              <a:spcBef>
                <a:spcPct val="20000"/>
              </a:spcBef>
            </a:pPr>
            <a:r>
              <a:rPr lang="en-US" altLang="zh-CN" kern="0" dirty="0" err="1">
                <a:solidFill>
                  <a:schemeClr val="tx1"/>
                </a:solidFill>
                <a:latin typeface="微软雅黑" pitchFamily="34" charset="-122"/>
                <a:ea typeface="宋体" pitchFamily="2" charset="-122"/>
              </a:rPr>
              <a:t>FileOutputStream</a:t>
            </a:r>
            <a:r>
              <a:rPr lang="en-US" altLang="zh-CN" kern="0" dirty="0">
                <a:solidFill>
                  <a:schemeClr val="tx1"/>
                </a:solidFill>
                <a:latin typeface="微软雅黑" pitchFamily="34" charset="-122"/>
                <a:ea typeface="宋体" pitchFamily="2" charset="-122"/>
              </a:rPr>
              <a:t> out = new </a:t>
            </a:r>
            <a:r>
              <a:rPr lang="en-US" altLang="zh-CN" kern="0" dirty="0" err="1">
                <a:solidFill>
                  <a:schemeClr val="tx1"/>
                </a:solidFill>
                <a:latin typeface="微软雅黑" pitchFamily="34" charset="-122"/>
                <a:ea typeface="宋体" pitchFamily="2" charset="-122"/>
              </a:rPr>
              <a:t>FileOutputStream</a:t>
            </a:r>
            <a:r>
              <a:rPr lang="en-US" altLang="zh-CN" kern="0" dirty="0">
                <a:solidFill>
                  <a:schemeClr val="tx1"/>
                </a:solidFill>
                <a:latin typeface="微软雅黑" pitchFamily="34" charset="-122"/>
                <a:ea typeface="宋体" pitchFamily="2" charset="-122"/>
              </a:rPr>
              <a:t>(“cat.jpg");</a:t>
            </a:r>
          </a:p>
          <a:p>
            <a:pPr eaLnBrk="0" hangingPunct="0">
              <a:spcBef>
                <a:spcPct val="20000"/>
              </a:spcBef>
            </a:pPr>
            <a:r>
              <a:rPr lang="en-US" altLang="zh-CN" kern="0" dirty="0" err="1">
                <a:solidFill>
                  <a:schemeClr val="tx1"/>
                </a:solidFill>
                <a:latin typeface="微软雅黑" pitchFamily="34" charset="-122"/>
                <a:ea typeface="宋体" pitchFamily="2" charset="-122"/>
              </a:rPr>
              <a:t>int</a:t>
            </a:r>
            <a:r>
              <a:rPr lang="en-US" altLang="zh-CN" kern="0" dirty="0">
                <a:solidFill>
                  <a:schemeClr val="tx1"/>
                </a:solidFill>
                <a:latin typeface="微软雅黑" pitchFamily="34" charset="-122"/>
                <a:ea typeface="宋体" pitchFamily="2" charset="-122"/>
              </a:rPr>
              <a:t> b;</a:t>
            </a:r>
          </a:p>
          <a:p>
            <a:pPr eaLnBrk="0" hangingPunct="0">
              <a:spcBef>
                <a:spcPct val="20000"/>
              </a:spcBef>
            </a:pPr>
            <a:r>
              <a:rPr lang="en-US" altLang="zh-CN" kern="0" dirty="0">
                <a:solidFill>
                  <a:schemeClr val="tx1"/>
                </a:solidFill>
                <a:latin typeface="微软雅黑" pitchFamily="34" charset="-122"/>
                <a:ea typeface="宋体" pitchFamily="2" charset="-122"/>
              </a:rPr>
              <a:t>while ((b = </a:t>
            </a:r>
            <a:r>
              <a:rPr lang="en-US" altLang="zh-CN" kern="0" dirty="0" err="1">
                <a:solidFill>
                  <a:schemeClr val="tx1"/>
                </a:solidFill>
                <a:latin typeface="微软雅黑" pitchFamily="34" charset="-122"/>
                <a:ea typeface="宋体" pitchFamily="2" charset="-122"/>
              </a:rPr>
              <a:t>in.read</a:t>
            </a:r>
            <a:r>
              <a:rPr lang="en-US" altLang="zh-CN" kern="0" dirty="0">
                <a:solidFill>
                  <a:schemeClr val="tx1"/>
                </a:solidFill>
                <a:latin typeface="微软雅黑" pitchFamily="34" charset="-122"/>
                <a:ea typeface="宋体" pitchFamily="2" charset="-122"/>
              </a:rPr>
              <a:t>()) != -1) {</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out.write</a:t>
            </a:r>
            <a:r>
              <a:rPr lang="en-US" altLang="zh-CN" kern="0" dirty="0">
                <a:solidFill>
                  <a:schemeClr val="tx1"/>
                </a:solidFill>
                <a:latin typeface="微软雅黑" pitchFamily="34" charset="-122"/>
                <a:ea typeface="宋体" pitchFamily="2" charset="-122"/>
              </a:rPr>
              <a:t>(b);		// </a:t>
            </a:r>
            <a:r>
              <a:rPr lang="zh-CN" altLang="en-US" kern="0" dirty="0">
                <a:solidFill>
                  <a:schemeClr val="tx1"/>
                </a:solidFill>
                <a:latin typeface="微软雅黑" pitchFamily="34" charset="-122"/>
                <a:ea typeface="宋体" pitchFamily="2" charset="-122"/>
              </a:rPr>
              <a:t>写入文件</a:t>
            </a:r>
            <a:endParaRPr lang="en-US" altLang="zh-CN"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关闭输入输出流</a:t>
            </a:r>
          </a:p>
          <a:p>
            <a:pPr eaLnBrk="0" hangingPunct="0">
              <a:spcBef>
                <a:spcPct val="20000"/>
              </a:spcBef>
            </a:pPr>
            <a:r>
              <a:rPr lang="en-US" altLang="zh-CN" kern="0" dirty="0" err="1">
                <a:solidFill>
                  <a:schemeClr val="tx1"/>
                </a:solidFill>
                <a:latin typeface="微软雅黑" pitchFamily="34" charset="-122"/>
                <a:ea typeface="宋体" pitchFamily="2" charset="-122"/>
              </a:rPr>
              <a:t>out.close</a:t>
            </a: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in.close</a:t>
            </a:r>
            <a:r>
              <a:rPr lang="en-US" altLang="zh-CN"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37897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URL</a:t>
            </a:r>
            <a:r>
              <a:rPr lang="zh-CN" altLang="en-US" smtClean="0"/>
              <a:t>网络编程实例：获取响应信息</a:t>
            </a:r>
            <a:endParaRPr lang="zh-CN" altLang="en-US" dirty="0" smtClean="0"/>
          </a:p>
        </p:txBody>
      </p:sp>
      <p:sp>
        <p:nvSpPr>
          <p:cNvPr id="8195" name="内容占位符 2"/>
          <p:cNvSpPr>
            <a:spLocks noGrp="1"/>
          </p:cNvSpPr>
          <p:nvPr>
            <p:ph idx="1"/>
          </p:nvPr>
        </p:nvSpPr>
        <p:spPr/>
        <p:txBody>
          <a:bodyPr/>
          <a:lstStyle/>
          <a:p>
            <a:r>
              <a:rPr lang="zh-CN" altLang="en-US" dirty="0" smtClean="0"/>
              <a:t>获取服务器</a:t>
            </a:r>
            <a:r>
              <a:rPr lang="en-US" altLang="zh-CN" dirty="0" smtClean="0"/>
              <a:t>HTTP</a:t>
            </a:r>
            <a:r>
              <a:rPr lang="zh-CN" altLang="en-US" dirty="0" smtClean="0"/>
              <a:t>响应消息（消息头和消息主体）</a:t>
            </a:r>
            <a:endParaRPr lang="en-US" altLang="zh-CN" dirty="0" smtClean="0"/>
          </a:p>
          <a:p>
            <a:pPr lvl="1"/>
            <a:r>
              <a:rPr lang="zh-CN" altLang="en-US" dirty="0" smtClean="0"/>
              <a:t>访问网址：</a:t>
            </a:r>
            <a:r>
              <a:rPr lang="en-US" altLang="zh-CN" dirty="0" smtClean="0"/>
              <a:t>http://software.hebtu.edu.cn/</a:t>
            </a:r>
          </a:p>
          <a:p>
            <a:pPr lvl="1"/>
            <a:r>
              <a:rPr lang="zh-CN" altLang="en-US" dirty="0" smtClean="0"/>
              <a:t>获取该网页的服务器字符编码、文档类型、服务器响应状态码、网页主体等</a:t>
            </a:r>
            <a:endParaRPr lang="en-US" altLang="zh-CN" dirty="0"/>
          </a:p>
        </p:txBody>
      </p:sp>
      <p:sp>
        <p:nvSpPr>
          <p:cNvPr id="4" name="Rectangle 4"/>
          <p:cNvSpPr>
            <a:spLocks noChangeArrowheads="1"/>
          </p:cNvSpPr>
          <p:nvPr/>
        </p:nvSpPr>
        <p:spPr bwMode="auto">
          <a:xfrm>
            <a:off x="1055440" y="2492896"/>
            <a:ext cx="9361040" cy="4320480"/>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sz="1800" kern="0" dirty="0">
                <a:solidFill>
                  <a:schemeClr val="tx1"/>
                </a:solidFill>
                <a:latin typeface="微软雅黑" pitchFamily="34" charset="-122"/>
                <a:ea typeface="宋体" pitchFamily="2" charset="-122"/>
              </a:rPr>
              <a:t>URL </a:t>
            </a:r>
            <a:r>
              <a:rPr lang="en-US" altLang="zh-CN" sz="1800" kern="0" dirty="0" err="1">
                <a:solidFill>
                  <a:schemeClr val="tx1"/>
                </a:solidFill>
                <a:latin typeface="微软雅黑" pitchFamily="34" charset="-122"/>
                <a:ea typeface="宋体" pitchFamily="2" charset="-122"/>
              </a:rPr>
              <a:t>url</a:t>
            </a:r>
            <a:r>
              <a:rPr lang="en-US" altLang="zh-CN" sz="1800" kern="0" dirty="0">
                <a:solidFill>
                  <a:schemeClr val="tx1"/>
                </a:solidFill>
                <a:latin typeface="微软雅黑" pitchFamily="34" charset="-122"/>
                <a:ea typeface="宋体" pitchFamily="2" charset="-122"/>
              </a:rPr>
              <a:t> = new URL(</a:t>
            </a:r>
            <a:r>
              <a:rPr lang="en-US" altLang="zh-CN" sz="1800" kern="0" dirty="0" err="1">
                <a:solidFill>
                  <a:schemeClr val="tx1"/>
                </a:solidFill>
                <a:latin typeface="微软雅黑" pitchFamily="34" charset="-122"/>
                <a:ea typeface="宋体" pitchFamily="2" charset="-122"/>
              </a:rPr>
              <a:t>rootUrl</a:t>
            </a:r>
            <a:r>
              <a:rPr lang="en-US" altLang="zh-CN" sz="1800" kern="0" dirty="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创建</a:t>
            </a:r>
            <a:r>
              <a:rPr lang="en-US" altLang="zh-CN" sz="1800" kern="0" dirty="0" err="1">
                <a:solidFill>
                  <a:schemeClr val="tx1"/>
                </a:solidFill>
                <a:latin typeface="微软雅黑" pitchFamily="34" charset="-122"/>
                <a:ea typeface="宋体" pitchFamily="2" charset="-122"/>
              </a:rPr>
              <a:t>Url</a:t>
            </a:r>
            <a:r>
              <a:rPr lang="zh-CN" altLang="en-US" sz="1800" kern="0" dirty="0">
                <a:solidFill>
                  <a:schemeClr val="tx1"/>
                </a:solidFill>
                <a:latin typeface="微软雅黑" pitchFamily="34" charset="-122"/>
                <a:ea typeface="宋体" pitchFamily="2" charset="-122"/>
              </a:rPr>
              <a:t>对象</a:t>
            </a:r>
            <a:endParaRPr lang="en-US" altLang="zh-CN" sz="1800" kern="0" dirty="0">
              <a:solidFill>
                <a:schemeClr val="tx1"/>
              </a:solidFill>
              <a:latin typeface="微软雅黑" pitchFamily="34" charset="-122"/>
              <a:ea typeface="宋体" pitchFamily="2" charset="-122"/>
            </a:endParaRP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得到</a:t>
            </a:r>
            <a:r>
              <a:rPr lang="en-US" altLang="zh-CN" sz="1800" kern="0" dirty="0" err="1">
                <a:solidFill>
                  <a:schemeClr val="tx1"/>
                </a:solidFill>
                <a:latin typeface="微软雅黑" pitchFamily="34" charset="-122"/>
                <a:ea typeface="宋体" pitchFamily="2" charset="-122"/>
              </a:rPr>
              <a:t>URLConnection</a:t>
            </a:r>
            <a:r>
              <a:rPr lang="zh-CN" altLang="en-US" sz="1800" kern="0" dirty="0">
                <a:solidFill>
                  <a:schemeClr val="tx1"/>
                </a:solidFill>
                <a:latin typeface="微软雅黑" pitchFamily="34" charset="-122"/>
                <a:ea typeface="宋体" pitchFamily="2" charset="-122"/>
              </a:rPr>
              <a:t>连接对象</a:t>
            </a:r>
          </a:p>
          <a:p>
            <a:pPr eaLnBrk="0" hangingPunct="0">
              <a:spcBef>
                <a:spcPct val="20000"/>
              </a:spcBef>
            </a:pPr>
            <a:r>
              <a:rPr lang="en-US" altLang="zh-CN" sz="1800" kern="0" dirty="0" err="1">
                <a:solidFill>
                  <a:schemeClr val="tx1"/>
                </a:solidFill>
                <a:latin typeface="微软雅黑" pitchFamily="34" charset="-122"/>
                <a:ea typeface="宋体" pitchFamily="2" charset="-122"/>
              </a:rPr>
              <a:t>URLConnection</a:t>
            </a:r>
            <a:r>
              <a:rPr lang="en-US" altLang="zh-CN" sz="1800" kern="0" dirty="0">
                <a:solidFill>
                  <a:schemeClr val="tx1"/>
                </a:solidFill>
                <a:latin typeface="微软雅黑" pitchFamily="34" charset="-122"/>
                <a:ea typeface="宋体" pitchFamily="2" charset="-122"/>
              </a:rPr>
              <a:t> conn = </a:t>
            </a:r>
            <a:r>
              <a:rPr lang="en-US" altLang="zh-CN" sz="1800" kern="0" dirty="0" err="1">
                <a:solidFill>
                  <a:schemeClr val="tx1"/>
                </a:solidFill>
                <a:latin typeface="微软雅黑" pitchFamily="34" charset="-122"/>
                <a:ea typeface="宋体" pitchFamily="2" charset="-122"/>
              </a:rPr>
              <a:t>url.openConnection</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HttpURLConnection</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hc</a:t>
            </a:r>
            <a:r>
              <a:rPr lang="en-US" altLang="zh-CN" sz="1800" kern="0" dirty="0">
                <a:solidFill>
                  <a:schemeClr val="tx1"/>
                </a:solidFill>
                <a:latin typeface="微软雅黑" pitchFamily="34" charset="-122"/>
                <a:ea typeface="宋体" pitchFamily="2" charset="-122"/>
              </a:rPr>
              <a:t> = (</a:t>
            </a:r>
            <a:r>
              <a:rPr lang="en-US" altLang="zh-CN" sz="1800" kern="0" dirty="0" err="1">
                <a:solidFill>
                  <a:schemeClr val="tx1"/>
                </a:solidFill>
                <a:latin typeface="微软雅黑" pitchFamily="34" charset="-122"/>
                <a:ea typeface="宋体" pitchFamily="2" charset="-122"/>
              </a:rPr>
              <a:t>HttpURLConnection</a:t>
            </a:r>
            <a:r>
              <a:rPr lang="en-US" altLang="zh-CN" sz="1800" kern="0" dirty="0">
                <a:solidFill>
                  <a:schemeClr val="tx1"/>
                </a:solidFill>
                <a:latin typeface="微软雅黑" pitchFamily="34" charset="-122"/>
                <a:ea typeface="宋体" pitchFamily="2" charset="-122"/>
              </a:rPr>
              <a:t>) conn;</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获得响应消息头</a:t>
            </a:r>
          </a:p>
          <a:p>
            <a:pPr eaLnBrk="0" hangingPunct="0">
              <a:spcBef>
                <a:spcPct val="20000"/>
              </a:spcBef>
            </a:pPr>
            <a:r>
              <a:rPr lang="en-US" altLang="zh-CN" sz="1800" kern="0" dirty="0" err="1">
                <a:solidFill>
                  <a:schemeClr val="tx1"/>
                </a:solidFill>
                <a:latin typeface="微软雅黑" pitchFamily="34" charset="-122"/>
                <a:ea typeface="宋体" pitchFamily="2" charset="-122"/>
              </a:rPr>
              <a:t>conn.getContentType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conn.getContentLength</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conn.getContentEncoding</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获得</a:t>
            </a:r>
            <a:r>
              <a:rPr lang="en-US" altLang="zh-CN" sz="1800" kern="0" dirty="0">
                <a:solidFill>
                  <a:schemeClr val="tx1"/>
                </a:solidFill>
                <a:latin typeface="微软雅黑" pitchFamily="34" charset="-122"/>
                <a:ea typeface="宋体" pitchFamily="2" charset="-122"/>
              </a:rPr>
              <a:t>HTTP</a:t>
            </a:r>
            <a:r>
              <a:rPr lang="zh-CN" altLang="en-US" sz="1800" kern="0" dirty="0">
                <a:solidFill>
                  <a:schemeClr val="tx1"/>
                </a:solidFill>
                <a:latin typeface="微软雅黑" pitchFamily="34" charset="-122"/>
                <a:ea typeface="宋体" pitchFamily="2" charset="-122"/>
              </a:rPr>
              <a:t>消息状态码</a:t>
            </a:r>
          </a:p>
          <a:p>
            <a:pPr eaLnBrk="0" hangingPunct="0">
              <a:spcBef>
                <a:spcPct val="20000"/>
              </a:spcBef>
            </a:pPr>
            <a:r>
              <a:rPr lang="en-US" altLang="zh-CN" sz="1800" kern="0" dirty="0" err="1">
                <a:solidFill>
                  <a:schemeClr val="tx1"/>
                </a:solidFill>
                <a:latin typeface="微软雅黑" pitchFamily="34" charset="-122"/>
                <a:ea typeface="宋体" pitchFamily="2" charset="-122"/>
              </a:rPr>
              <a:t>hc.getResponseCode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hc.getResponseMessage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获得</a:t>
            </a:r>
            <a:r>
              <a:rPr lang="en-US" altLang="zh-CN" sz="1800" kern="0" dirty="0">
                <a:solidFill>
                  <a:schemeClr val="tx1"/>
                </a:solidFill>
                <a:latin typeface="微软雅黑" pitchFamily="34" charset="-122"/>
                <a:ea typeface="宋体" pitchFamily="2" charset="-122"/>
              </a:rPr>
              <a:t>HTTP</a:t>
            </a:r>
            <a:r>
              <a:rPr lang="zh-CN" altLang="en-US" sz="1800" kern="0" dirty="0">
                <a:solidFill>
                  <a:schemeClr val="tx1"/>
                </a:solidFill>
                <a:latin typeface="微软雅黑" pitchFamily="34" charset="-122"/>
                <a:ea typeface="宋体" pitchFamily="2" charset="-122"/>
              </a:rPr>
              <a:t>响应消息主体</a:t>
            </a:r>
          </a:p>
          <a:p>
            <a:pPr eaLnBrk="0" hangingPunct="0">
              <a:spcBef>
                <a:spcPct val="20000"/>
              </a:spcBef>
            </a:pPr>
            <a:r>
              <a:rPr lang="en-US" altLang="zh-CN" sz="1800" kern="0" dirty="0" err="1">
                <a:solidFill>
                  <a:schemeClr val="tx1"/>
                </a:solidFill>
                <a:latin typeface="微软雅黑" pitchFamily="34" charset="-122"/>
                <a:ea typeface="宋体" pitchFamily="2" charset="-122"/>
              </a:rPr>
              <a:t>hc.getContent</a:t>
            </a:r>
            <a:r>
              <a:rPr lang="en-US" altLang="zh-CN" sz="1800"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423819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讲授思路</a:t>
            </a:r>
            <a:r>
              <a:rPr lang="en-US" altLang="zh-CN" smtClean="0"/>
              <a:t>-</a:t>
            </a:r>
            <a:r>
              <a:rPr lang="zh-CN" altLang="en-US" smtClean="0"/>
              <a:t>基于套接字的</a:t>
            </a:r>
            <a:r>
              <a:rPr lang="en-US" altLang="zh-CN" smtClean="0"/>
              <a:t>Java</a:t>
            </a:r>
            <a:r>
              <a:rPr lang="zh-CN" altLang="en-US" smtClean="0"/>
              <a:t>网络编程</a:t>
            </a:r>
            <a:r>
              <a:rPr lang="en-US" altLang="zh-CN" smtClean="0"/>
              <a:t/>
            </a:r>
            <a:br>
              <a:rPr lang="en-US" altLang="zh-CN" smtClean="0"/>
            </a:br>
            <a:r>
              <a:rPr lang="zh-CN" altLang="en-US" smtClean="0"/>
              <a:t>　　　　　　　　　</a:t>
            </a:r>
            <a:endParaRPr lang="zh-CN" altLang="en-US" dirty="0" smtClean="0"/>
          </a:p>
        </p:txBody>
      </p:sp>
      <p:sp>
        <p:nvSpPr>
          <p:cNvPr id="7171" name="内容占位符 2"/>
          <p:cNvSpPr>
            <a:spLocks noGrp="1"/>
          </p:cNvSpPr>
          <p:nvPr>
            <p:ph idx="1"/>
          </p:nvPr>
        </p:nvSpPr>
        <p:spPr/>
        <p:txBody>
          <a:bodyPr/>
          <a:lstStyle/>
          <a:p>
            <a:pPr>
              <a:lnSpc>
                <a:spcPct val="150000"/>
              </a:lnSpc>
            </a:pPr>
            <a:r>
              <a:rPr lang="en-US" altLang="zh-CN" dirty="0" smtClean="0"/>
              <a:t>Socket</a:t>
            </a:r>
            <a:r>
              <a:rPr lang="zh-CN" altLang="en-US" dirty="0" smtClean="0"/>
              <a:t>通信</a:t>
            </a:r>
            <a:endParaRPr lang="en-US" altLang="zh-CN" dirty="0" smtClean="0"/>
          </a:p>
          <a:p>
            <a:pPr>
              <a:lnSpc>
                <a:spcPct val="150000"/>
              </a:lnSpc>
            </a:pPr>
            <a:r>
              <a:rPr lang="en-US" altLang="zh-CN" dirty="0" smtClean="0"/>
              <a:t>Socket</a:t>
            </a:r>
            <a:r>
              <a:rPr lang="zh-CN" altLang="en-US" dirty="0" smtClean="0"/>
              <a:t>通信的过程</a:t>
            </a:r>
            <a:endParaRPr lang="en-US" altLang="zh-CN" dirty="0" smtClean="0"/>
          </a:p>
          <a:p>
            <a:pPr>
              <a:lnSpc>
                <a:spcPct val="150000"/>
              </a:lnSpc>
            </a:pPr>
            <a:r>
              <a:rPr lang="en-US" altLang="zh-CN" dirty="0" smtClean="0"/>
              <a:t>Socket</a:t>
            </a:r>
            <a:r>
              <a:rPr lang="zh-CN" altLang="en-US" dirty="0" smtClean="0"/>
              <a:t>基于</a:t>
            </a:r>
            <a:r>
              <a:rPr lang="en-US" altLang="zh-CN" dirty="0" smtClean="0"/>
              <a:t>TCP</a:t>
            </a:r>
            <a:r>
              <a:rPr lang="zh-CN" altLang="en-US" dirty="0" smtClean="0"/>
              <a:t>协议的网络编程</a:t>
            </a:r>
            <a:endParaRPr lang="en-US" altLang="zh-CN" dirty="0" smtClean="0"/>
          </a:p>
          <a:p>
            <a:pPr>
              <a:lnSpc>
                <a:spcPct val="150000"/>
              </a:lnSpc>
            </a:pPr>
            <a:r>
              <a:rPr lang="en-US" altLang="zh-CN" dirty="0" smtClean="0"/>
              <a:t>Socket</a:t>
            </a:r>
            <a:r>
              <a:rPr lang="zh-CN" altLang="en-US" dirty="0" smtClean="0"/>
              <a:t>基于</a:t>
            </a:r>
            <a:r>
              <a:rPr lang="en-US" altLang="zh-CN" dirty="0" smtClean="0"/>
              <a:t>UDP</a:t>
            </a:r>
            <a:r>
              <a:rPr lang="zh-CN" altLang="en-US" dirty="0" smtClean="0"/>
              <a:t>协议的网络编程</a:t>
            </a:r>
            <a:endParaRPr lang="en-US" altLang="zh-CN" dirty="0" smtClean="0"/>
          </a:p>
          <a:p>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903832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3339" y="4005064"/>
            <a:ext cx="868680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4" name="标题 1"/>
          <p:cNvSpPr>
            <a:spLocks noGrp="1"/>
          </p:cNvSpPr>
          <p:nvPr>
            <p:ph type="title"/>
          </p:nvPr>
        </p:nvSpPr>
        <p:spPr/>
        <p:txBody>
          <a:bodyPr/>
          <a:lstStyle/>
          <a:p>
            <a:r>
              <a:rPr lang="en-US" altLang="zh-CN" smtClean="0"/>
              <a:t>Socket</a:t>
            </a:r>
            <a:r>
              <a:rPr lang="zh-CN" altLang="en-US" smtClean="0"/>
              <a:t>网络编程简介</a:t>
            </a:r>
            <a:endParaRPr lang="zh-CN" altLang="en-US" dirty="0" smtClean="0"/>
          </a:p>
        </p:txBody>
      </p:sp>
      <p:sp>
        <p:nvSpPr>
          <p:cNvPr id="8195" name="内容占位符 2"/>
          <p:cNvSpPr>
            <a:spLocks noGrp="1"/>
          </p:cNvSpPr>
          <p:nvPr>
            <p:ph idx="1"/>
          </p:nvPr>
        </p:nvSpPr>
        <p:spPr>
          <a:xfrm>
            <a:off x="479376" y="1160749"/>
            <a:ext cx="11017224" cy="4965415"/>
          </a:xfrm>
        </p:spPr>
        <p:txBody>
          <a:bodyPr/>
          <a:lstStyle/>
          <a:p>
            <a:pPr>
              <a:lnSpc>
                <a:spcPct val="150000"/>
              </a:lnSpc>
            </a:pPr>
            <a:r>
              <a:rPr lang="zh-CN" altLang="en-US" dirty="0" smtClean="0"/>
              <a:t>客户端和服务器端建立连接后，连接两端将会建立一个虚拟“线缆”，在网络编程中称之为</a:t>
            </a:r>
            <a:r>
              <a:rPr lang="en-US" altLang="zh-CN" dirty="0" smtClean="0"/>
              <a:t>Socket</a:t>
            </a:r>
            <a:r>
              <a:rPr lang="zh-CN" altLang="en-US" dirty="0" smtClean="0"/>
              <a:t>（套接字）；其后在网络两端传输数据都是通过</a:t>
            </a:r>
            <a:r>
              <a:rPr lang="en-US" altLang="zh-CN" dirty="0" smtClean="0"/>
              <a:t>Socket</a:t>
            </a:r>
            <a:r>
              <a:rPr lang="zh-CN" altLang="en-US" dirty="0" smtClean="0"/>
              <a:t>进行的</a:t>
            </a:r>
            <a:endParaRPr lang="en-US" altLang="zh-CN" dirty="0" smtClean="0"/>
          </a:p>
          <a:p>
            <a:pPr lvl="1">
              <a:lnSpc>
                <a:spcPct val="150000"/>
              </a:lnSpc>
            </a:pPr>
            <a:r>
              <a:rPr lang="en-US" altLang="zh-CN" dirty="0" smtClean="0"/>
              <a:t>Socket</a:t>
            </a:r>
            <a:r>
              <a:rPr lang="zh-CN" altLang="en-US" dirty="0" smtClean="0"/>
              <a:t>借助</a:t>
            </a:r>
            <a:r>
              <a:rPr lang="en-US" altLang="zh-CN" dirty="0" smtClean="0"/>
              <a:t>IP</a:t>
            </a:r>
            <a:r>
              <a:rPr lang="zh-CN" altLang="en-US" dirty="0" smtClean="0"/>
              <a:t>地址和端口号，对应某一台主机中的某一个应用程序</a:t>
            </a:r>
            <a:endParaRPr lang="en-US" altLang="zh-CN" dirty="0" smtClean="0"/>
          </a:p>
          <a:p>
            <a:pPr lvl="1">
              <a:lnSpc>
                <a:spcPct val="150000"/>
              </a:lnSpc>
            </a:pPr>
            <a:r>
              <a:rPr lang="en-US" altLang="zh-CN" dirty="0" smtClean="0"/>
              <a:t>Socket</a:t>
            </a:r>
            <a:r>
              <a:rPr lang="zh-CN" altLang="en-US" dirty="0" smtClean="0"/>
              <a:t>的主要作用是维护网络连接、在网络双方传输数据</a:t>
            </a:r>
            <a:endParaRPr lang="en-US" altLang="zh-CN" dirty="0" smtClean="0"/>
          </a:p>
        </p:txBody>
      </p:sp>
    </p:spTree>
    <p:extLst>
      <p:ext uri="{BB962C8B-B14F-4D97-AF65-F5344CB8AC3E}">
        <p14:creationId xmlns:p14="http://schemas.microsoft.com/office/powerpoint/2010/main" val="263888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xEl>
                                              <p:pRg st="1" end="1"/>
                                            </p:txEl>
                                          </p:spTgt>
                                        </p:tgtEl>
                                        <p:attrNameLst>
                                          <p:attrName>style.visibility</p:attrName>
                                        </p:attrNameLst>
                                      </p:cBhvr>
                                      <p:to>
                                        <p:strVal val="visible"/>
                                      </p:to>
                                    </p:set>
                                    <p:animEffect transition="in" filter="fade">
                                      <p:cBhvr>
                                        <p:cTn id="14" dur="1000"/>
                                        <p:tgtEl>
                                          <p:spTgt spid="8195">
                                            <p:txEl>
                                              <p:pRg st="1" end="1"/>
                                            </p:txEl>
                                          </p:spTgt>
                                        </p:tgtEl>
                                      </p:cBhvr>
                                    </p:animEffect>
                                    <p:anim calcmode="lin" valueType="num">
                                      <p:cBhvr>
                                        <p:cTn id="15"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Effect transition="in" filter="fade">
                                      <p:cBhvr>
                                        <p:cTn id="19" dur="1000"/>
                                        <p:tgtEl>
                                          <p:spTgt spid="8195">
                                            <p:txEl>
                                              <p:pRg st="2" end="2"/>
                                            </p:txEl>
                                          </p:spTgt>
                                        </p:tgtEl>
                                      </p:cBhvr>
                                    </p:animEffect>
                                    <p:anim calcmode="lin" valueType="num">
                                      <p:cBhvr>
                                        <p:cTn id="20"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Socket</a:t>
            </a:r>
            <a:r>
              <a:rPr lang="zh-CN" altLang="en-US" smtClean="0"/>
              <a:t>网络编程核心操作类</a:t>
            </a:r>
            <a:endParaRPr lang="zh-CN" altLang="en-US" dirty="0" smtClean="0"/>
          </a:p>
        </p:txBody>
      </p:sp>
      <p:sp>
        <p:nvSpPr>
          <p:cNvPr id="8195" name="内容占位符 2"/>
          <p:cNvSpPr>
            <a:spLocks noGrp="1"/>
          </p:cNvSpPr>
          <p:nvPr>
            <p:ph idx="1"/>
          </p:nvPr>
        </p:nvSpPr>
        <p:spPr>
          <a:xfrm>
            <a:off x="609600" y="1160749"/>
            <a:ext cx="10972800" cy="5220579"/>
          </a:xfrm>
        </p:spPr>
        <p:txBody>
          <a:bodyPr/>
          <a:lstStyle/>
          <a:p>
            <a:pPr>
              <a:lnSpc>
                <a:spcPct val="150000"/>
              </a:lnSpc>
            </a:pPr>
            <a:r>
              <a:rPr lang="en-US" altLang="zh-CN" dirty="0" smtClean="0"/>
              <a:t>Socket</a:t>
            </a:r>
            <a:r>
              <a:rPr lang="zh-CN" altLang="en-US" dirty="0" smtClean="0"/>
              <a:t>类：客户端套接字类。实现客户端向服务器发送数据、接收服务器数据等功能；实现服务器端向客户端发送数据、接收客户端数据等功能</a:t>
            </a:r>
            <a:endParaRPr lang="en-US" altLang="zh-CN" dirty="0" smtClean="0"/>
          </a:p>
          <a:p>
            <a:pPr lvl="1">
              <a:lnSpc>
                <a:spcPct val="150000"/>
              </a:lnSpc>
            </a:pPr>
            <a:r>
              <a:rPr lang="zh-CN" altLang="en-US" dirty="0" smtClean="0"/>
              <a:t>构造方法：</a:t>
            </a:r>
            <a:endParaRPr lang="en-US" altLang="zh-CN" dirty="0" smtClean="0"/>
          </a:p>
          <a:p>
            <a:pPr lvl="2">
              <a:lnSpc>
                <a:spcPct val="150000"/>
              </a:lnSpc>
            </a:pPr>
            <a:r>
              <a:rPr lang="en-US" altLang="zh-CN" dirty="0" smtClean="0"/>
              <a:t>Socket(</a:t>
            </a:r>
            <a:r>
              <a:rPr lang="en-US" altLang="zh-CN" dirty="0" err="1" smtClean="0"/>
              <a:t>InetAddress</a:t>
            </a:r>
            <a:r>
              <a:rPr lang="en-US" altLang="zh-CN" dirty="0" smtClean="0"/>
              <a:t>  address, </a:t>
            </a:r>
            <a:r>
              <a:rPr lang="en-US" altLang="zh-CN" dirty="0" err="1" smtClean="0"/>
              <a:t>int</a:t>
            </a:r>
            <a:r>
              <a:rPr lang="en-US" altLang="zh-CN" dirty="0" smtClean="0"/>
              <a:t>  port);</a:t>
            </a:r>
          </a:p>
          <a:p>
            <a:pPr lvl="2">
              <a:lnSpc>
                <a:spcPct val="150000"/>
              </a:lnSpc>
            </a:pPr>
            <a:r>
              <a:rPr lang="en-US" altLang="zh-CN" dirty="0" smtClean="0"/>
              <a:t>Socket(String  host,  </a:t>
            </a:r>
            <a:r>
              <a:rPr lang="en-US" altLang="zh-CN" dirty="0" err="1" smtClean="0"/>
              <a:t>int</a:t>
            </a:r>
            <a:r>
              <a:rPr lang="en-US" altLang="zh-CN" dirty="0" smtClean="0"/>
              <a:t>  port);  </a:t>
            </a:r>
          </a:p>
          <a:p>
            <a:pPr lvl="1">
              <a:lnSpc>
                <a:spcPct val="150000"/>
              </a:lnSpc>
            </a:pPr>
            <a:r>
              <a:rPr lang="zh-CN" altLang="en-US" dirty="0" smtClean="0"/>
              <a:t>常用方法：</a:t>
            </a:r>
            <a:endParaRPr lang="en-US" altLang="zh-CN" dirty="0" smtClean="0"/>
          </a:p>
          <a:p>
            <a:pPr lvl="2">
              <a:lnSpc>
                <a:spcPct val="150000"/>
              </a:lnSpc>
            </a:pPr>
            <a:r>
              <a:rPr lang="en-US" altLang="zh-CN" dirty="0" err="1" smtClean="0"/>
              <a:t>getInputStream</a:t>
            </a:r>
            <a:r>
              <a:rPr lang="en-US" altLang="zh-CN" dirty="0" smtClean="0"/>
              <a:t>();	// </a:t>
            </a:r>
            <a:r>
              <a:rPr lang="zh-CN" altLang="en-US" dirty="0" smtClean="0"/>
              <a:t>获得网络输入流</a:t>
            </a:r>
            <a:endParaRPr lang="en-US" altLang="zh-CN" dirty="0" smtClean="0"/>
          </a:p>
          <a:p>
            <a:pPr lvl="2">
              <a:lnSpc>
                <a:spcPct val="150000"/>
              </a:lnSpc>
            </a:pPr>
            <a:r>
              <a:rPr lang="en-US" altLang="zh-CN" dirty="0" err="1" smtClean="0"/>
              <a:t>getOutputStream</a:t>
            </a:r>
            <a:r>
              <a:rPr lang="en-US" altLang="zh-CN" dirty="0" smtClean="0"/>
              <a:t>();	// </a:t>
            </a:r>
            <a:r>
              <a:rPr lang="zh-CN" altLang="en-US" dirty="0" smtClean="0"/>
              <a:t>获得网络输出流</a:t>
            </a:r>
            <a:endParaRPr lang="en-US" altLang="zh-CN" dirty="0" smtClean="0"/>
          </a:p>
          <a:p>
            <a:pPr lvl="2">
              <a:lnSpc>
                <a:spcPct val="150000"/>
              </a:lnSpc>
            </a:pPr>
            <a:r>
              <a:rPr lang="en-US" altLang="zh-CN" dirty="0" smtClean="0"/>
              <a:t>close();		// </a:t>
            </a:r>
            <a:r>
              <a:rPr lang="zh-CN" altLang="en-US" dirty="0" smtClean="0"/>
              <a:t>关闭</a:t>
            </a:r>
            <a:r>
              <a:rPr lang="en-US" altLang="zh-CN" dirty="0" smtClean="0"/>
              <a:t>Socket</a:t>
            </a:r>
            <a:r>
              <a:rPr lang="zh-CN" altLang="en-US" dirty="0" smtClean="0"/>
              <a:t>连接</a:t>
            </a:r>
            <a:endParaRPr lang="en-US" altLang="zh-CN" dirty="0" smtClean="0"/>
          </a:p>
          <a:p>
            <a:pPr lvl="1">
              <a:lnSpc>
                <a:spcPct val="150000"/>
              </a:lnSpc>
            </a:pPr>
            <a:r>
              <a:rPr lang="zh-CN" altLang="en-US" dirty="0" smtClean="0"/>
              <a:t>其它方法查看：</a:t>
            </a:r>
            <a:r>
              <a:rPr lang="en-US" altLang="zh-CN" dirty="0" smtClean="0">
                <a:hlinkClick r:id="rId3"/>
              </a:rPr>
              <a:t>http://docs.oracle.com/javase/7/docs/api/java/net/Socket.html</a:t>
            </a:r>
            <a:endParaRPr lang="en-US" altLang="zh-CN" dirty="0" smtClean="0"/>
          </a:p>
        </p:txBody>
      </p:sp>
    </p:spTree>
    <p:extLst>
      <p:ext uri="{BB962C8B-B14F-4D97-AF65-F5344CB8AC3E}">
        <p14:creationId xmlns:p14="http://schemas.microsoft.com/office/powerpoint/2010/main" val="365222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fade">
                                      <p:cBhvr>
                                        <p:cTn id="17" dur="1000"/>
                                        <p:tgtEl>
                                          <p:spTgt spid="8195">
                                            <p:txEl>
                                              <p:pRg st="3" end="3"/>
                                            </p:txEl>
                                          </p:spTgt>
                                        </p:tgtEl>
                                      </p:cBhvr>
                                    </p:animEffect>
                                    <p:anim calcmode="lin" valueType="num">
                                      <p:cBhvr>
                                        <p:cTn id="1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1000"/>
                                        <p:tgtEl>
                                          <p:spTgt spid="8195">
                                            <p:txEl>
                                              <p:pRg st="4" end="4"/>
                                            </p:txEl>
                                          </p:spTgt>
                                        </p:tgtEl>
                                      </p:cBhvr>
                                    </p:animEffect>
                                    <p:anim calcmode="lin" valueType="num">
                                      <p:cBhvr>
                                        <p:cTn id="2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195">
                                            <p:txEl>
                                              <p:pRg st="5" end="5"/>
                                            </p:txEl>
                                          </p:spTgt>
                                        </p:tgtEl>
                                        <p:attrNameLst>
                                          <p:attrName>style.visibility</p:attrName>
                                        </p:attrNameLst>
                                      </p:cBhvr>
                                      <p:to>
                                        <p:strVal val="visible"/>
                                      </p:to>
                                    </p:set>
                                    <p:animEffect transition="in" filter="fade">
                                      <p:cBhvr>
                                        <p:cTn id="29" dur="1000"/>
                                        <p:tgtEl>
                                          <p:spTgt spid="8195">
                                            <p:txEl>
                                              <p:pRg st="5" end="5"/>
                                            </p:txEl>
                                          </p:spTgt>
                                        </p:tgtEl>
                                      </p:cBhvr>
                                    </p:animEffect>
                                    <p:anim calcmode="lin" valueType="num">
                                      <p:cBhvr>
                                        <p:cTn id="30"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8195">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8195">
                                            <p:txEl>
                                              <p:pRg st="6" end="6"/>
                                            </p:txEl>
                                          </p:spTgt>
                                        </p:tgtEl>
                                        <p:attrNameLst>
                                          <p:attrName>style.visibility</p:attrName>
                                        </p:attrNameLst>
                                      </p:cBhvr>
                                      <p:to>
                                        <p:strVal val="visible"/>
                                      </p:to>
                                    </p:set>
                                    <p:animEffect transition="in" filter="fade">
                                      <p:cBhvr>
                                        <p:cTn id="34" dur="1000"/>
                                        <p:tgtEl>
                                          <p:spTgt spid="8195">
                                            <p:txEl>
                                              <p:pRg st="6" end="6"/>
                                            </p:txEl>
                                          </p:spTgt>
                                        </p:tgtEl>
                                      </p:cBhvr>
                                    </p:animEffect>
                                    <p:anim calcmode="lin" valueType="num">
                                      <p:cBhvr>
                                        <p:cTn id="35"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8195">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8195">
                                            <p:txEl>
                                              <p:pRg st="7" end="7"/>
                                            </p:txEl>
                                          </p:spTgt>
                                        </p:tgtEl>
                                        <p:attrNameLst>
                                          <p:attrName>style.visibility</p:attrName>
                                        </p:attrNameLst>
                                      </p:cBhvr>
                                      <p:to>
                                        <p:strVal val="visible"/>
                                      </p:to>
                                    </p:set>
                                    <p:animEffect transition="in" filter="fade">
                                      <p:cBhvr>
                                        <p:cTn id="39" dur="1000"/>
                                        <p:tgtEl>
                                          <p:spTgt spid="8195">
                                            <p:txEl>
                                              <p:pRg st="7" end="7"/>
                                            </p:txEl>
                                          </p:spTgt>
                                        </p:tgtEl>
                                      </p:cBhvr>
                                    </p:animEffect>
                                    <p:anim calcmode="lin" valueType="num">
                                      <p:cBhvr>
                                        <p:cTn id="40" dur="1000" fill="hold"/>
                                        <p:tgtEl>
                                          <p:spTgt spid="8195">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819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8195">
                                            <p:txEl>
                                              <p:pRg st="8" end="8"/>
                                            </p:txEl>
                                          </p:spTgt>
                                        </p:tgtEl>
                                        <p:attrNameLst>
                                          <p:attrName>style.visibility</p:attrName>
                                        </p:attrNameLst>
                                      </p:cBhvr>
                                      <p:to>
                                        <p:strVal val="visible"/>
                                      </p:to>
                                    </p:set>
                                    <p:animEffect transition="in" filter="fade">
                                      <p:cBhvr>
                                        <p:cTn id="46" dur="1000"/>
                                        <p:tgtEl>
                                          <p:spTgt spid="8195">
                                            <p:txEl>
                                              <p:pRg st="8" end="8"/>
                                            </p:txEl>
                                          </p:spTgt>
                                        </p:tgtEl>
                                      </p:cBhvr>
                                    </p:animEffect>
                                    <p:anim calcmode="lin" valueType="num">
                                      <p:cBhvr>
                                        <p:cTn id="47" dur="1000" fill="hold"/>
                                        <p:tgtEl>
                                          <p:spTgt spid="8195">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819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Socket</a:t>
            </a:r>
            <a:r>
              <a:rPr lang="zh-CN" altLang="en-US" smtClean="0"/>
              <a:t>网络编程核心操作类</a:t>
            </a:r>
            <a:endParaRPr lang="zh-CN" altLang="en-US" dirty="0" smtClean="0"/>
          </a:p>
        </p:txBody>
      </p:sp>
      <p:sp>
        <p:nvSpPr>
          <p:cNvPr id="8195" name="内容占位符 2"/>
          <p:cNvSpPr>
            <a:spLocks noGrp="1"/>
          </p:cNvSpPr>
          <p:nvPr>
            <p:ph idx="1"/>
          </p:nvPr>
        </p:nvSpPr>
        <p:spPr>
          <a:xfrm>
            <a:off x="609600" y="1340768"/>
            <a:ext cx="10742984" cy="4525963"/>
          </a:xfrm>
        </p:spPr>
        <p:txBody>
          <a:bodyPr/>
          <a:lstStyle/>
          <a:p>
            <a:pPr algn="just">
              <a:lnSpc>
                <a:spcPct val="150000"/>
              </a:lnSpc>
            </a:pPr>
            <a:r>
              <a:rPr lang="zh-CN" altLang="en-US" dirty="0" smtClean="0"/>
              <a:t>客户端与服务器端通信时，借助网络输入</a:t>
            </a:r>
            <a:r>
              <a:rPr lang="en-US" altLang="zh-CN" dirty="0" smtClean="0"/>
              <a:t>/</a:t>
            </a:r>
            <a:r>
              <a:rPr lang="zh-CN" altLang="en-US" dirty="0" smtClean="0"/>
              <a:t>输出流进行传输；但是对于客户端和服务器而言，输入流或输出流是相对的</a:t>
            </a:r>
            <a:endParaRPr lang="en-US" altLang="zh-C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688" y="2890614"/>
            <a:ext cx="881062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978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客户端</a:t>
            </a:r>
            <a:r>
              <a:rPr lang="en-US" altLang="zh-CN" smtClean="0"/>
              <a:t>Socket</a:t>
            </a:r>
            <a:r>
              <a:rPr lang="zh-CN" altLang="en-US" smtClean="0"/>
              <a:t>应用程序</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客户端</a:t>
            </a:r>
            <a:r>
              <a:rPr lang="en-US" altLang="zh-CN" dirty="0" smtClean="0"/>
              <a:t>Socket</a:t>
            </a:r>
            <a:r>
              <a:rPr lang="zh-CN" altLang="en-US" dirty="0" smtClean="0"/>
              <a:t>应用程序所做的工作主要有：</a:t>
            </a:r>
            <a:endParaRPr lang="en-US" altLang="zh-CN" dirty="0" smtClean="0"/>
          </a:p>
          <a:p>
            <a:pPr lvl="1">
              <a:lnSpc>
                <a:spcPct val="150000"/>
              </a:lnSpc>
            </a:pPr>
            <a:r>
              <a:rPr lang="zh-CN" altLang="en-US" dirty="0" smtClean="0"/>
              <a:t>与服务器端建立连接（通过</a:t>
            </a:r>
            <a:r>
              <a:rPr lang="en-US" altLang="zh-CN" dirty="0" smtClean="0"/>
              <a:t>IP</a:t>
            </a:r>
            <a:r>
              <a:rPr lang="zh-CN" altLang="en-US" dirty="0" smtClean="0"/>
              <a:t>和端口号确定主机上的程序）</a:t>
            </a:r>
            <a:endParaRPr lang="en-US" altLang="zh-CN" dirty="0" smtClean="0"/>
          </a:p>
          <a:p>
            <a:pPr lvl="2">
              <a:lnSpc>
                <a:spcPct val="150000"/>
              </a:lnSpc>
            </a:pPr>
            <a:r>
              <a:rPr lang="en-US" altLang="zh-CN" dirty="0" smtClean="0"/>
              <a:t>Socket  client  =  new Socket(“localhost”,  80)</a:t>
            </a:r>
          </a:p>
          <a:p>
            <a:pPr lvl="1">
              <a:lnSpc>
                <a:spcPct val="150000"/>
              </a:lnSpc>
            </a:pPr>
            <a:r>
              <a:rPr lang="zh-CN" altLang="en-US" dirty="0" smtClean="0"/>
              <a:t>向服务器端发送数据，接收服务器端数据</a:t>
            </a:r>
            <a:endParaRPr lang="en-US" altLang="zh-CN" dirty="0" smtClean="0"/>
          </a:p>
          <a:p>
            <a:pPr lvl="2">
              <a:lnSpc>
                <a:spcPct val="150000"/>
              </a:lnSpc>
            </a:pPr>
            <a:r>
              <a:rPr lang="zh-CN" altLang="en-US" dirty="0" smtClean="0"/>
              <a:t>向服务器端发送数据：</a:t>
            </a:r>
            <a:r>
              <a:rPr lang="en-US" altLang="zh-CN" dirty="0" smtClean="0"/>
              <a:t>os  =  client.getOutputStream()</a:t>
            </a:r>
          </a:p>
          <a:p>
            <a:pPr lvl="2">
              <a:lnSpc>
                <a:spcPct val="150000"/>
              </a:lnSpc>
            </a:pPr>
            <a:r>
              <a:rPr lang="zh-CN" altLang="en-US" dirty="0" smtClean="0"/>
              <a:t>接收服务器端数据：</a:t>
            </a:r>
            <a:r>
              <a:rPr lang="en-US" altLang="zh-CN" dirty="0" smtClean="0"/>
              <a:t>is  =  client.getInputStream()</a:t>
            </a:r>
          </a:p>
          <a:p>
            <a:pPr lvl="1">
              <a:lnSpc>
                <a:spcPct val="150000"/>
              </a:lnSpc>
            </a:pPr>
            <a:r>
              <a:rPr lang="zh-CN" altLang="en-US" dirty="0" smtClean="0"/>
              <a:t>关闭</a:t>
            </a:r>
            <a:r>
              <a:rPr lang="en-US" altLang="zh-CN" dirty="0" smtClean="0"/>
              <a:t>Socket</a:t>
            </a:r>
            <a:r>
              <a:rPr lang="zh-CN" altLang="en-US" dirty="0" smtClean="0"/>
              <a:t>连接</a:t>
            </a:r>
            <a:endParaRPr lang="en-US" altLang="zh-CN" dirty="0" smtClean="0"/>
          </a:p>
          <a:p>
            <a:pPr lvl="2">
              <a:lnSpc>
                <a:spcPct val="150000"/>
              </a:lnSpc>
            </a:pPr>
            <a:r>
              <a:rPr lang="en-US" altLang="zh-CN" dirty="0" smtClean="0"/>
              <a:t>client.close()</a:t>
            </a:r>
            <a:endParaRPr lang="en-US" altLang="zh-CN" dirty="0"/>
          </a:p>
        </p:txBody>
      </p:sp>
    </p:spTree>
    <p:extLst>
      <p:ext uri="{BB962C8B-B14F-4D97-AF65-F5344CB8AC3E}">
        <p14:creationId xmlns:p14="http://schemas.microsoft.com/office/powerpoint/2010/main" val="114744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fade">
                                      <p:cBhvr>
                                        <p:cTn id="7" dur="1000"/>
                                        <p:tgtEl>
                                          <p:spTgt spid="8195">
                                            <p:txEl>
                                              <p:pRg st="2" end="2"/>
                                            </p:txEl>
                                          </p:spTgt>
                                        </p:tgtEl>
                                      </p:cBhvr>
                                    </p:animEffect>
                                    <p:anim calcmode="lin" valueType="num">
                                      <p:cBhvr>
                                        <p:cTn id="8"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xEl>
                                              <p:pRg st="4" end="4"/>
                                            </p:txEl>
                                          </p:spTgt>
                                        </p:tgtEl>
                                        <p:attrNameLst>
                                          <p:attrName>style.visibility</p:attrName>
                                        </p:attrNameLst>
                                      </p:cBhvr>
                                      <p:to>
                                        <p:strVal val="visible"/>
                                      </p:to>
                                    </p:set>
                                    <p:animEffect transition="in" filter="fade">
                                      <p:cBhvr>
                                        <p:cTn id="14" dur="1000"/>
                                        <p:tgtEl>
                                          <p:spTgt spid="8195">
                                            <p:txEl>
                                              <p:pRg st="4" end="4"/>
                                            </p:txEl>
                                          </p:spTgt>
                                        </p:tgtEl>
                                      </p:cBhvr>
                                    </p:animEffect>
                                    <p:anim calcmode="lin" valueType="num">
                                      <p:cBhvr>
                                        <p:cTn id="1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animEffect transition="in" filter="fade">
                                      <p:cBhvr>
                                        <p:cTn id="19" dur="1000"/>
                                        <p:tgtEl>
                                          <p:spTgt spid="8195">
                                            <p:txEl>
                                              <p:pRg st="5" end="5"/>
                                            </p:txEl>
                                          </p:spTgt>
                                        </p:tgtEl>
                                      </p:cBhvr>
                                    </p:animEffect>
                                    <p:anim calcmode="lin" valueType="num">
                                      <p:cBhvr>
                                        <p:cTn id="20"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195">
                                            <p:txEl>
                                              <p:pRg st="7" end="7"/>
                                            </p:txEl>
                                          </p:spTgt>
                                        </p:tgtEl>
                                        <p:attrNameLst>
                                          <p:attrName>style.visibility</p:attrName>
                                        </p:attrNameLst>
                                      </p:cBhvr>
                                      <p:to>
                                        <p:strVal val="visible"/>
                                      </p:to>
                                    </p:set>
                                    <p:animEffect transition="in" filter="fade">
                                      <p:cBhvr>
                                        <p:cTn id="26" dur="1000"/>
                                        <p:tgtEl>
                                          <p:spTgt spid="8195">
                                            <p:txEl>
                                              <p:pRg st="7" end="7"/>
                                            </p:txEl>
                                          </p:spTgt>
                                        </p:tgtEl>
                                      </p:cBhvr>
                                    </p:animEffect>
                                    <p:anim calcmode="lin" valueType="num">
                                      <p:cBhvr>
                                        <p:cTn id="27" dur="1000" fill="hold"/>
                                        <p:tgtEl>
                                          <p:spTgt spid="8195">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819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客户端</a:t>
            </a:r>
            <a:r>
              <a:rPr lang="en-US" altLang="zh-CN" smtClean="0"/>
              <a:t>Socket</a:t>
            </a:r>
            <a:r>
              <a:rPr lang="zh-CN" altLang="en-US" smtClean="0"/>
              <a:t>应用程序</a:t>
            </a:r>
            <a:endParaRPr lang="zh-CN" altLang="en-US" dirty="0" smtClean="0"/>
          </a:p>
        </p:txBody>
      </p:sp>
      <p:sp>
        <p:nvSpPr>
          <p:cNvPr id="8195" name="内容占位符 2"/>
          <p:cNvSpPr>
            <a:spLocks noGrp="1"/>
          </p:cNvSpPr>
          <p:nvPr>
            <p:ph idx="1"/>
          </p:nvPr>
        </p:nvSpPr>
        <p:spPr/>
        <p:txBody>
          <a:bodyPr/>
          <a:lstStyle/>
          <a:p>
            <a:r>
              <a:rPr lang="zh-CN" altLang="en-US" dirty="0" smtClean="0"/>
              <a:t>示例：客户端</a:t>
            </a:r>
            <a:r>
              <a:rPr lang="en-US" altLang="zh-CN" dirty="0" smtClean="0"/>
              <a:t>Socket</a:t>
            </a:r>
            <a:r>
              <a:rPr lang="zh-CN" altLang="en-US" dirty="0" smtClean="0"/>
              <a:t>请求服务器内容</a:t>
            </a:r>
            <a:endParaRPr lang="en-US" altLang="zh-CN" dirty="0"/>
          </a:p>
        </p:txBody>
      </p:sp>
      <p:sp>
        <p:nvSpPr>
          <p:cNvPr id="4" name="Rectangle 4"/>
          <p:cNvSpPr>
            <a:spLocks noChangeArrowheads="1"/>
          </p:cNvSpPr>
          <p:nvPr/>
        </p:nvSpPr>
        <p:spPr bwMode="auto">
          <a:xfrm>
            <a:off x="4680520" y="404664"/>
            <a:ext cx="7032104" cy="6408712"/>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sz="1800" kern="0" dirty="0">
                <a:solidFill>
                  <a:schemeClr val="tx1"/>
                </a:solidFill>
                <a:latin typeface="微软雅黑" pitchFamily="34" charset="-122"/>
                <a:ea typeface="宋体" pitchFamily="2" charset="-122"/>
              </a:rPr>
              <a:t>Socket   client = new Socket("127.0.0.1", 8888);</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获得网络输入</a:t>
            </a:r>
            <a:r>
              <a:rPr lang="en-US" altLang="zh-CN" sz="1800" kern="0" dirty="0">
                <a:solidFill>
                  <a:schemeClr val="tx1"/>
                </a:solidFill>
                <a:latin typeface="微软雅黑" pitchFamily="34" charset="-122"/>
                <a:ea typeface="宋体" pitchFamily="2" charset="-122"/>
              </a:rPr>
              <a:t>/</a:t>
            </a:r>
            <a:r>
              <a:rPr lang="zh-CN" altLang="en-US" sz="1800" kern="0" dirty="0">
                <a:solidFill>
                  <a:schemeClr val="tx1"/>
                </a:solidFill>
                <a:latin typeface="微软雅黑" pitchFamily="34" charset="-122"/>
                <a:ea typeface="宋体" pitchFamily="2" charset="-122"/>
              </a:rPr>
              <a:t>输出流</a:t>
            </a:r>
          </a:p>
          <a:p>
            <a:pPr eaLnBrk="0" hangingPunct="0">
              <a:spcBef>
                <a:spcPct val="20000"/>
              </a:spcBef>
            </a:pPr>
            <a:r>
              <a:rPr lang="en-US" altLang="zh-CN" sz="1800" kern="0" dirty="0" err="1">
                <a:solidFill>
                  <a:schemeClr val="tx1"/>
                </a:solidFill>
                <a:latin typeface="微软雅黑" pitchFamily="34" charset="-122"/>
                <a:ea typeface="宋体" pitchFamily="2" charset="-122"/>
              </a:rPr>
              <a:t>InputStream</a:t>
            </a:r>
            <a:r>
              <a:rPr lang="en-US" altLang="zh-CN" sz="1800" kern="0" dirty="0">
                <a:solidFill>
                  <a:schemeClr val="tx1"/>
                </a:solidFill>
                <a:latin typeface="微软雅黑" pitchFamily="34" charset="-122"/>
                <a:ea typeface="宋体" pitchFamily="2" charset="-122"/>
              </a:rPr>
              <a:t> is = </a:t>
            </a:r>
            <a:r>
              <a:rPr lang="en-US" altLang="zh-CN" sz="1800" kern="0" dirty="0" err="1">
                <a:solidFill>
                  <a:schemeClr val="tx1"/>
                </a:solidFill>
                <a:latin typeface="微软雅黑" pitchFamily="34" charset="-122"/>
                <a:ea typeface="宋体" pitchFamily="2" charset="-122"/>
              </a:rPr>
              <a:t>client.getInputStream</a:t>
            </a:r>
            <a:r>
              <a:rPr lang="en-US" altLang="zh-CN" sz="1800" kern="0" dirty="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获得网络输入流</a:t>
            </a:r>
          </a:p>
          <a:p>
            <a:pPr eaLnBrk="0" hangingPunct="0">
              <a:spcBef>
                <a:spcPct val="20000"/>
              </a:spcBef>
            </a:pPr>
            <a:r>
              <a:rPr lang="en-US" altLang="zh-CN" sz="1800" kern="0" dirty="0" err="1">
                <a:solidFill>
                  <a:schemeClr val="tx1"/>
                </a:solidFill>
                <a:latin typeface="微软雅黑" pitchFamily="34" charset="-122"/>
                <a:ea typeface="宋体" pitchFamily="2" charset="-122"/>
              </a:rPr>
              <a:t>OutputStream</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os</a:t>
            </a:r>
            <a:r>
              <a:rPr lang="en-US" altLang="zh-CN" sz="1800" kern="0" dirty="0">
                <a:solidFill>
                  <a:schemeClr val="tx1"/>
                </a:solidFill>
                <a:latin typeface="微软雅黑" pitchFamily="34" charset="-122"/>
                <a:ea typeface="宋体" pitchFamily="2" charset="-122"/>
              </a:rPr>
              <a:t> = </a:t>
            </a:r>
            <a:r>
              <a:rPr lang="en-US" altLang="zh-CN" sz="1800" kern="0" dirty="0" err="1">
                <a:solidFill>
                  <a:schemeClr val="tx1"/>
                </a:solidFill>
                <a:latin typeface="微软雅黑" pitchFamily="34" charset="-122"/>
                <a:ea typeface="宋体" pitchFamily="2" charset="-122"/>
              </a:rPr>
              <a:t>client.getOutputStream</a:t>
            </a:r>
            <a:r>
              <a:rPr lang="en-US" altLang="zh-CN" sz="1800" kern="0" dirty="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获得网络输出流</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发送数据到</a:t>
            </a:r>
            <a:r>
              <a:rPr lang="en-US" altLang="zh-CN" sz="1800" kern="0" dirty="0">
                <a:solidFill>
                  <a:schemeClr val="tx1"/>
                </a:solidFill>
                <a:latin typeface="微软雅黑" pitchFamily="34" charset="-122"/>
                <a:ea typeface="宋体" pitchFamily="2" charset="-122"/>
              </a:rPr>
              <a:t>server</a:t>
            </a:r>
          </a:p>
          <a:p>
            <a:pPr eaLnBrk="0" hangingPunct="0">
              <a:spcBef>
                <a:spcPct val="20000"/>
              </a:spcBef>
            </a:pPr>
            <a:r>
              <a:rPr lang="en-US" altLang="zh-CN" sz="1800" kern="0" dirty="0">
                <a:solidFill>
                  <a:schemeClr val="tx1"/>
                </a:solidFill>
                <a:latin typeface="微软雅黑" pitchFamily="34" charset="-122"/>
                <a:ea typeface="宋体" pitchFamily="2" charset="-122"/>
              </a:rPr>
              <a:t>String request = "this is a client request!";</a:t>
            </a:r>
          </a:p>
          <a:p>
            <a:pPr eaLnBrk="0" hangingPunct="0">
              <a:spcBef>
                <a:spcPct val="20000"/>
              </a:spcBef>
            </a:pPr>
            <a:r>
              <a:rPr lang="en-US" altLang="zh-CN" sz="1800" kern="0" dirty="0" err="1">
                <a:solidFill>
                  <a:schemeClr val="tx1"/>
                </a:solidFill>
                <a:latin typeface="微软雅黑" pitchFamily="34" charset="-122"/>
                <a:ea typeface="宋体" pitchFamily="2" charset="-122"/>
              </a:rPr>
              <a:t>os.write</a:t>
            </a:r>
            <a:r>
              <a:rPr lang="en-US" altLang="zh-CN" sz="1800" kern="0" dirty="0">
                <a:solidFill>
                  <a:schemeClr val="tx1"/>
                </a:solidFill>
                <a:latin typeface="微软雅黑" pitchFamily="34" charset="-122"/>
                <a:ea typeface="宋体" pitchFamily="2" charset="-122"/>
              </a:rPr>
              <a:t>(</a:t>
            </a:r>
            <a:r>
              <a:rPr lang="en-US" altLang="zh-CN" sz="1800" kern="0" dirty="0" err="1">
                <a:solidFill>
                  <a:schemeClr val="tx1"/>
                </a:solidFill>
                <a:latin typeface="微软雅黑" pitchFamily="34" charset="-122"/>
                <a:ea typeface="宋体" pitchFamily="2" charset="-122"/>
              </a:rPr>
              <a:t>request.getBytes</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os.flush</a:t>
            </a: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刷新请求</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接收响应</a:t>
            </a:r>
          </a:p>
          <a:p>
            <a:pPr eaLnBrk="0" hangingPunct="0">
              <a:spcBef>
                <a:spcPct val="20000"/>
              </a:spcBef>
            </a:pPr>
            <a:r>
              <a:rPr lang="en-US" altLang="zh-CN" sz="1800" kern="0" dirty="0">
                <a:solidFill>
                  <a:schemeClr val="tx1"/>
                </a:solidFill>
                <a:latin typeface="微软雅黑" pitchFamily="34" charset="-122"/>
                <a:ea typeface="宋体" pitchFamily="2" charset="-122"/>
              </a:rPr>
              <a:t>byte[] b = new byte[1024];</a:t>
            </a:r>
          </a:p>
          <a:p>
            <a:pPr eaLnBrk="0" hangingPunct="0">
              <a:spcBef>
                <a:spcPct val="20000"/>
              </a:spcBef>
            </a:pPr>
            <a:r>
              <a:rPr lang="en-US" altLang="zh-CN" sz="1800" kern="0" dirty="0" err="1">
                <a:solidFill>
                  <a:schemeClr val="tx1"/>
                </a:solidFill>
                <a:latin typeface="微软雅黑" pitchFamily="34" charset="-122"/>
                <a:ea typeface="宋体" pitchFamily="2" charset="-122"/>
              </a:rPr>
              <a:t>StringBuffer</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strb</a:t>
            </a:r>
            <a:r>
              <a:rPr lang="en-US" altLang="zh-CN" sz="1800" kern="0" dirty="0">
                <a:solidFill>
                  <a:schemeClr val="tx1"/>
                </a:solidFill>
                <a:latin typeface="微软雅黑" pitchFamily="34" charset="-122"/>
                <a:ea typeface="宋体" pitchFamily="2" charset="-122"/>
              </a:rPr>
              <a:t> = new </a:t>
            </a:r>
            <a:r>
              <a:rPr lang="en-US" altLang="zh-CN" sz="1800" kern="0" dirty="0" err="1">
                <a:solidFill>
                  <a:schemeClr val="tx1"/>
                </a:solidFill>
                <a:latin typeface="微软雅黑" pitchFamily="34" charset="-122"/>
                <a:ea typeface="宋体" pitchFamily="2" charset="-122"/>
              </a:rPr>
              <a:t>StringBuffer</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while (</a:t>
            </a:r>
            <a:r>
              <a:rPr lang="en-US" altLang="zh-CN" sz="1800" kern="0" dirty="0" err="1">
                <a:solidFill>
                  <a:schemeClr val="tx1"/>
                </a:solidFill>
                <a:latin typeface="微软雅黑" pitchFamily="34" charset="-122"/>
                <a:ea typeface="宋体" pitchFamily="2" charset="-122"/>
              </a:rPr>
              <a:t>is.read</a:t>
            </a:r>
            <a:r>
              <a:rPr lang="en-US" altLang="zh-CN" sz="1800" kern="0" dirty="0">
                <a:solidFill>
                  <a:schemeClr val="tx1"/>
                </a:solidFill>
                <a:latin typeface="微软雅黑" pitchFamily="34" charset="-122"/>
                <a:ea typeface="宋体" pitchFamily="2" charset="-122"/>
              </a:rPr>
              <a:t>(b) != -1) {</a:t>
            </a:r>
          </a:p>
          <a:p>
            <a:pPr eaLnBrk="0" hangingPunct="0">
              <a:spcBef>
                <a:spcPct val="20000"/>
              </a:spcBef>
            </a:pPr>
            <a:r>
              <a:rPr lang="en-US" altLang="zh-CN" sz="1800" kern="0" dirty="0" err="1">
                <a:solidFill>
                  <a:schemeClr val="tx1"/>
                </a:solidFill>
                <a:latin typeface="微软雅黑" pitchFamily="34" charset="-122"/>
                <a:ea typeface="宋体" pitchFamily="2" charset="-122"/>
              </a:rPr>
              <a:t>strb.append</a:t>
            </a:r>
            <a:r>
              <a:rPr lang="en-US" altLang="zh-CN" sz="1800" kern="0" dirty="0">
                <a:solidFill>
                  <a:schemeClr val="tx1"/>
                </a:solidFill>
                <a:latin typeface="微软雅黑" pitchFamily="34" charset="-122"/>
                <a:ea typeface="宋体" pitchFamily="2" charset="-122"/>
              </a:rPr>
              <a:t>(new String(b));</a:t>
            </a:r>
          </a:p>
          <a:p>
            <a:pPr eaLnBrk="0" hangingPunct="0">
              <a:spcBef>
                <a:spcPct val="20000"/>
              </a:spcBef>
            </a:pP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System.out.println</a:t>
            </a:r>
            <a:r>
              <a:rPr lang="en-US" altLang="zh-CN" sz="1800" kern="0" dirty="0">
                <a:solidFill>
                  <a:schemeClr val="tx1"/>
                </a:solidFill>
                <a:latin typeface="微软雅黑" pitchFamily="34" charset="-122"/>
                <a:ea typeface="宋体" pitchFamily="2" charset="-122"/>
              </a:rPr>
              <a:t>(</a:t>
            </a:r>
            <a:r>
              <a:rPr lang="en-US" altLang="zh-CN" sz="1800" kern="0" dirty="0" err="1">
                <a:solidFill>
                  <a:schemeClr val="tx1"/>
                </a:solidFill>
                <a:latin typeface="微软雅黑" pitchFamily="34" charset="-122"/>
                <a:ea typeface="宋体" pitchFamily="2" charset="-122"/>
              </a:rPr>
              <a:t>strb.toString</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关闭连接</a:t>
            </a:r>
          </a:p>
          <a:p>
            <a:pPr eaLnBrk="0" hangingPunct="0">
              <a:spcBef>
                <a:spcPct val="20000"/>
              </a:spcBef>
            </a:pPr>
            <a:r>
              <a:rPr lang="en-US" altLang="zh-CN" sz="1800" kern="0" dirty="0" err="1">
                <a:solidFill>
                  <a:schemeClr val="tx1"/>
                </a:solidFill>
                <a:latin typeface="微软雅黑" pitchFamily="34" charset="-122"/>
                <a:ea typeface="宋体" pitchFamily="2" charset="-122"/>
              </a:rPr>
              <a:t>is.close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os.close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client.close</a:t>
            </a:r>
            <a:r>
              <a:rPr lang="en-US" altLang="zh-CN" sz="1800"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270958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讲授思路</a:t>
            </a:r>
            <a:r>
              <a:rPr lang="en-US" altLang="zh-CN" smtClean="0"/>
              <a:t>-</a:t>
            </a:r>
            <a:r>
              <a:rPr lang="zh-CN" altLang="en-US" smtClean="0"/>
              <a:t>网络编程基础</a:t>
            </a:r>
            <a:r>
              <a:rPr lang="en-US" altLang="zh-CN" smtClean="0"/>
              <a:t/>
            </a:r>
            <a:br>
              <a:rPr lang="en-US" altLang="zh-CN" smtClean="0"/>
            </a:br>
            <a:r>
              <a:rPr lang="zh-CN" altLang="en-US" smtClean="0"/>
              <a:t>　　　　　　　　　</a:t>
            </a:r>
            <a:endParaRPr lang="zh-CN" altLang="en-US" dirty="0" smtClean="0"/>
          </a:p>
        </p:txBody>
      </p:sp>
      <p:sp>
        <p:nvSpPr>
          <p:cNvPr id="7171" name="内容占位符 2"/>
          <p:cNvSpPr>
            <a:spLocks noGrp="1"/>
          </p:cNvSpPr>
          <p:nvPr>
            <p:ph idx="1"/>
          </p:nvPr>
        </p:nvSpPr>
        <p:spPr/>
        <p:txBody>
          <a:bodyPr/>
          <a:lstStyle/>
          <a:p>
            <a:pPr>
              <a:lnSpc>
                <a:spcPct val="150000"/>
              </a:lnSpc>
            </a:pPr>
            <a:r>
              <a:rPr lang="en-US" altLang="zh-CN" dirty="0" smtClean="0"/>
              <a:t>TCP/IP</a:t>
            </a:r>
            <a:r>
              <a:rPr lang="zh-CN" altLang="en-US" dirty="0" smtClean="0"/>
              <a:t>基本概念</a:t>
            </a:r>
            <a:endParaRPr lang="en-US" altLang="zh-CN" dirty="0" smtClean="0"/>
          </a:p>
          <a:p>
            <a:pPr>
              <a:lnSpc>
                <a:spcPct val="150000"/>
              </a:lnSpc>
            </a:pPr>
            <a:r>
              <a:rPr lang="en-US" altLang="zh-CN" dirty="0" smtClean="0"/>
              <a:t>URL</a:t>
            </a:r>
            <a:r>
              <a:rPr lang="zh-CN" altLang="en-US" dirty="0" smtClean="0"/>
              <a:t>及应用</a:t>
            </a:r>
            <a:endParaRPr lang="en-US" altLang="zh-CN" dirty="0" smtClean="0"/>
          </a:p>
        </p:txBody>
      </p:sp>
    </p:spTree>
    <p:extLst>
      <p:ext uri="{BB962C8B-B14F-4D97-AF65-F5344CB8AC3E}">
        <p14:creationId xmlns:p14="http://schemas.microsoft.com/office/powerpoint/2010/main" val="23359781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smtClean="0"/>
              <a:t>Socket</a:t>
            </a:r>
            <a:r>
              <a:rPr lang="zh-CN" altLang="en-US" dirty="0" smtClean="0"/>
              <a:t>网络编程核心操作类</a:t>
            </a:r>
          </a:p>
        </p:txBody>
      </p:sp>
      <p:sp>
        <p:nvSpPr>
          <p:cNvPr id="8195" name="内容占位符 2"/>
          <p:cNvSpPr>
            <a:spLocks noGrp="1"/>
          </p:cNvSpPr>
          <p:nvPr>
            <p:ph idx="1"/>
          </p:nvPr>
        </p:nvSpPr>
        <p:spPr>
          <a:xfrm>
            <a:off x="609600" y="1340768"/>
            <a:ext cx="11103024" cy="4525963"/>
          </a:xfrm>
        </p:spPr>
        <p:txBody>
          <a:bodyPr/>
          <a:lstStyle/>
          <a:p>
            <a:pPr>
              <a:lnSpc>
                <a:spcPct val="150000"/>
              </a:lnSpc>
            </a:pPr>
            <a:r>
              <a:rPr lang="en-US" altLang="zh-CN" dirty="0" err="1" smtClean="0"/>
              <a:t>ServerSocket</a:t>
            </a:r>
            <a:r>
              <a:rPr lang="zh-CN" altLang="en-US" dirty="0" smtClean="0"/>
              <a:t>类：服务器端套接字类。监听服务器指定端口，接收客户端连接请求</a:t>
            </a:r>
            <a:endParaRPr lang="en-US" altLang="zh-CN" dirty="0" smtClean="0"/>
          </a:p>
          <a:p>
            <a:pPr lvl="1">
              <a:lnSpc>
                <a:spcPct val="150000"/>
              </a:lnSpc>
            </a:pPr>
            <a:r>
              <a:rPr lang="zh-CN" altLang="en-US" dirty="0" smtClean="0"/>
              <a:t>构造方法：</a:t>
            </a:r>
            <a:endParaRPr lang="en-US" altLang="zh-CN" dirty="0" smtClean="0"/>
          </a:p>
          <a:p>
            <a:pPr lvl="2">
              <a:lnSpc>
                <a:spcPct val="150000"/>
              </a:lnSpc>
            </a:pPr>
            <a:r>
              <a:rPr lang="en-US" altLang="zh-CN" dirty="0" smtClean="0"/>
              <a:t>ServerSocket(int  port)</a:t>
            </a:r>
          </a:p>
          <a:p>
            <a:pPr lvl="1">
              <a:lnSpc>
                <a:spcPct val="150000"/>
              </a:lnSpc>
            </a:pPr>
            <a:r>
              <a:rPr lang="zh-CN" altLang="en-US" dirty="0" smtClean="0"/>
              <a:t>常用方法：</a:t>
            </a:r>
            <a:endParaRPr lang="en-US" altLang="zh-CN" dirty="0" smtClean="0"/>
          </a:p>
          <a:p>
            <a:pPr lvl="2">
              <a:lnSpc>
                <a:spcPct val="150000"/>
              </a:lnSpc>
            </a:pPr>
            <a:r>
              <a:rPr lang="en-US" altLang="zh-CN" dirty="0" smtClean="0"/>
              <a:t>accept();	// </a:t>
            </a:r>
            <a:r>
              <a:rPr lang="zh-CN" altLang="en-US" dirty="0" smtClean="0"/>
              <a:t>用于产生“阻塞”，直到接收一个连接，返回客户端</a:t>
            </a:r>
            <a:r>
              <a:rPr lang="en-US" altLang="zh-CN" dirty="0" smtClean="0"/>
              <a:t>Socket</a:t>
            </a:r>
            <a:r>
              <a:rPr lang="zh-CN" altLang="en-US" dirty="0" smtClean="0"/>
              <a:t>对象</a:t>
            </a:r>
            <a:endParaRPr lang="en-US" altLang="zh-CN" dirty="0" smtClean="0"/>
          </a:p>
          <a:p>
            <a:pPr lvl="2">
              <a:lnSpc>
                <a:spcPct val="150000"/>
              </a:lnSpc>
            </a:pPr>
            <a:r>
              <a:rPr lang="en-US" altLang="zh-CN" dirty="0" smtClean="0"/>
              <a:t>close();	// </a:t>
            </a:r>
            <a:r>
              <a:rPr lang="zh-CN" altLang="en-US" dirty="0" smtClean="0"/>
              <a:t>关闭服务器端</a:t>
            </a:r>
            <a:r>
              <a:rPr lang="en-US" altLang="zh-CN" dirty="0" smtClean="0"/>
              <a:t>Socket</a:t>
            </a:r>
            <a:r>
              <a:rPr lang="zh-CN" altLang="en-US" dirty="0" smtClean="0"/>
              <a:t>监听</a:t>
            </a:r>
            <a:endParaRPr lang="en-US" altLang="zh-CN" dirty="0" smtClean="0"/>
          </a:p>
          <a:p>
            <a:pPr lvl="1">
              <a:lnSpc>
                <a:spcPct val="150000"/>
              </a:lnSpc>
            </a:pPr>
            <a:r>
              <a:rPr lang="zh-CN" altLang="en-US" dirty="0" smtClean="0"/>
              <a:t>其它方法参考：</a:t>
            </a:r>
            <a:r>
              <a:rPr lang="en-US" altLang="zh-CN" dirty="0" smtClean="0">
                <a:hlinkClick r:id="rId3"/>
              </a:rPr>
              <a:t>http://docs.oracle.com/javase/7/docs/api/java/net/ServerSocket.html</a:t>
            </a:r>
            <a:r>
              <a:rPr lang="en-US" altLang="zh-CN" dirty="0" smtClean="0"/>
              <a:t> </a:t>
            </a:r>
          </a:p>
        </p:txBody>
      </p:sp>
    </p:spTree>
    <p:extLst>
      <p:ext uri="{BB962C8B-B14F-4D97-AF65-F5344CB8AC3E}">
        <p14:creationId xmlns:p14="http://schemas.microsoft.com/office/powerpoint/2010/main" val="39321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1000"/>
                                        <p:tgtEl>
                                          <p:spTgt spid="8195">
                                            <p:txEl>
                                              <p:pRg st="4" end="4"/>
                                            </p:txEl>
                                          </p:spTgt>
                                        </p:tgtEl>
                                      </p:cBhvr>
                                    </p:animEffect>
                                    <p:anim calcmode="lin" valueType="num">
                                      <p:cBhvr>
                                        <p:cTn id="2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195">
                                            <p:txEl>
                                              <p:pRg st="5" end="5"/>
                                            </p:txEl>
                                          </p:spTgt>
                                        </p:tgtEl>
                                        <p:attrNameLst>
                                          <p:attrName>style.visibility</p:attrName>
                                        </p:attrNameLst>
                                      </p:cBhvr>
                                      <p:to>
                                        <p:strVal val="visible"/>
                                      </p:to>
                                    </p:set>
                                    <p:animEffect transition="in" filter="fade">
                                      <p:cBhvr>
                                        <p:cTn id="29" dur="1000"/>
                                        <p:tgtEl>
                                          <p:spTgt spid="8195">
                                            <p:txEl>
                                              <p:pRg st="5" end="5"/>
                                            </p:txEl>
                                          </p:spTgt>
                                        </p:tgtEl>
                                      </p:cBhvr>
                                    </p:animEffect>
                                    <p:anim calcmode="lin" valueType="num">
                                      <p:cBhvr>
                                        <p:cTn id="30"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8195">
                                            <p:txEl>
                                              <p:pRg st="6" end="6"/>
                                            </p:txEl>
                                          </p:spTgt>
                                        </p:tgtEl>
                                        <p:attrNameLst>
                                          <p:attrName>style.visibility</p:attrName>
                                        </p:attrNameLst>
                                      </p:cBhvr>
                                      <p:to>
                                        <p:strVal val="visible"/>
                                      </p:to>
                                    </p:set>
                                    <p:animEffect transition="in" filter="fade">
                                      <p:cBhvr>
                                        <p:cTn id="36" dur="1000"/>
                                        <p:tgtEl>
                                          <p:spTgt spid="8195">
                                            <p:txEl>
                                              <p:pRg st="6" end="6"/>
                                            </p:txEl>
                                          </p:spTgt>
                                        </p:tgtEl>
                                      </p:cBhvr>
                                    </p:animEffect>
                                    <p:anim calcmode="lin" valueType="num">
                                      <p:cBhvr>
                                        <p:cTn id="37"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服务器端</a:t>
            </a:r>
            <a:r>
              <a:rPr lang="en-US" altLang="zh-CN" smtClean="0"/>
              <a:t>Socket</a:t>
            </a:r>
            <a:r>
              <a:rPr lang="zh-CN" altLang="en-US" smtClean="0"/>
              <a:t>应用程序</a:t>
            </a:r>
            <a:endParaRPr lang="zh-CN" altLang="en-US" dirty="0" smtClean="0"/>
          </a:p>
        </p:txBody>
      </p:sp>
      <p:sp>
        <p:nvSpPr>
          <p:cNvPr id="8195" name="内容占位符 2"/>
          <p:cNvSpPr>
            <a:spLocks noGrp="1"/>
          </p:cNvSpPr>
          <p:nvPr>
            <p:ph idx="1"/>
          </p:nvPr>
        </p:nvSpPr>
        <p:spPr>
          <a:xfrm>
            <a:off x="609600" y="1160749"/>
            <a:ext cx="10972800" cy="5436603"/>
          </a:xfrm>
        </p:spPr>
        <p:txBody>
          <a:bodyPr/>
          <a:lstStyle/>
          <a:p>
            <a:r>
              <a:rPr lang="zh-CN" altLang="en-US" dirty="0" smtClean="0"/>
              <a:t>服务器端所做的主要工作有：</a:t>
            </a:r>
            <a:endParaRPr lang="en-US" altLang="zh-CN" dirty="0" smtClean="0"/>
          </a:p>
          <a:p>
            <a:pPr lvl="1">
              <a:lnSpc>
                <a:spcPct val="150000"/>
              </a:lnSpc>
            </a:pPr>
            <a:r>
              <a:rPr lang="zh-CN" altLang="en-US" dirty="0" smtClean="0"/>
              <a:t>监听特定端口</a:t>
            </a:r>
            <a:endParaRPr lang="en-US" altLang="zh-CN" dirty="0" smtClean="0"/>
          </a:p>
          <a:p>
            <a:pPr lvl="2">
              <a:lnSpc>
                <a:spcPct val="150000"/>
              </a:lnSpc>
            </a:pPr>
            <a:r>
              <a:rPr lang="en-US" altLang="zh-CN" dirty="0" smtClean="0"/>
              <a:t>ServerSocket  server  =  new  ServerSocket(8888)</a:t>
            </a:r>
          </a:p>
          <a:p>
            <a:pPr lvl="1">
              <a:lnSpc>
                <a:spcPct val="150000"/>
              </a:lnSpc>
            </a:pPr>
            <a:r>
              <a:rPr lang="zh-CN" altLang="en-US" dirty="0" smtClean="0"/>
              <a:t>接收客户端连接</a:t>
            </a:r>
            <a:endParaRPr lang="en-US" altLang="zh-CN" dirty="0" smtClean="0"/>
          </a:p>
          <a:p>
            <a:pPr lvl="2">
              <a:lnSpc>
                <a:spcPct val="150000"/>
              </a:lnSpc>
            </a:pPr>
            <a:r>
              <a:rPr lang="en-US" altLang="zh-CN" dirty="0" smtClean="0"/>
              <a:t>Socket  client  =  server.accept()</a:t>
            </a:r>
          </a:p>
          <a:p>
            <a:pPr lvl="1">
              <a:lnSpc>
                <a:spcPct val="150000"/>
              </a:lnSpc>
            </a:pPr>
            <a:r>
              <a:rPr lang="zh-CN" altLang="en-US" dirty="0" smtClean="0"/>
              <a:t>接收客户端请求，向客户端发送响应</a:t>
            </a:r>
            <a:endParaRPr lang="en-US" altLang="zh-CN" dirty="0" smtClean="0"/>
          </a:p>
          <a:p>
            <a:pPr lvl="2">
              <a:lnSpc>
                <a:spcPct val="150000"/>
              </a:lnSpc>
            </a:pPr>
            <a:r>
              <a:rPr lang="zh-CN" altLang="en-US" dirty="0" smtClean="0"/>
              <a:t>接收客户端请求数据：</a:t>
            </a:r>
            <a:r>
              <a:rPr lang="en-US" altLang="zh-CN" dirty="0" smtClean="0"/>
              <a:t>is  =  client.getInputStream()</a:t>
            </a:r>
          </a:p>
          <a:p>
            <a:pPr lvl="2">
              <a:lnSpc>
                <a:spcPct val="150000"/>
              </a:lnSpc>
            </a:pPr>
            <a:r>
              <a:rPr lang="zh-CN" altLang="en-US" dirty="0" smtClean="0"/>
              <a:t>向客户端响应数据：</a:t>
            </a:r>
            <a:r>
              <a:rPr lang="en-US" altLang="zh-CN" dirty="0" smtClean="0"/>
              <a:t>os  =  client.getOutputStream()</a:t>
            </a:r>
          </a:p>
          <a:p>
            <a:pPr lvl="1">
              <a:lnSpc>
                <a:spcPct val="150000"/>
              </a:lnSpc>
            </a:pPr>
            <a:r>
              <a:rPr lang="zh-CN" altLang="en-US" dirty="0" smtClean="0"/>
              <a:t>关闭连接</a:t>
            </a:r>
            <a:endParaRPr lang="en-US" altLang="zh-CN" dirty="0" smtClean="0"/>
          </a:p>
          <a:p>
            <a:pPr lvl="2">
              <a:lnSpc>
                <a:spcPct val="150000"/>
              </a:lnSpc>
            </a:pPr>
            <a:r>
              <a:rPr lang="zh-CN" altLang="en-US" dirty="0" smtClean="0"/>
              <a:t>关闭客户端：</a:t>
            </a:r>
            <a:r>
              <a:rPr lang="en-US" altLang="zh-CN" dirty="0" smtClean="0"/>
              <a:t>client.close()</a:t>
            </a:r>
          </a:p>
          <a:p>
            <a:pPr lvl="2">
              <a:lnSpc>
                <a:spcPct val="150000"/>
              </a:lnSpc>
            </a:pPr>
            <a:r>
              <a:rPr lang="zh-CN" altLang="en-US" dirty="0" smtClean="0"/>
              <a:t>关闭服务器端：</a:t>
            </a:r>
            <a:r>
              <a:rPr lang="en-US" altLang="zh-CN" dirty="0" smtClean="0"/>
              <a:t>server.close()</a:t>
            </a:r>
          </a:p>
        </p:txBody>
      </p:sp>
    </p:spTree>
    <p:extLst>
      <p:ext uri="{BB962C8B-B14F-4D97-AF65-F5344CB8AC3E}">
        <p14:creationId xmlns:p14="http://schemas.microsoft.com/office/powerpoint/2010/main" val="408648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fade">
                                      <p:cBhvr>
                                        <p:cTn id="7" dur="1000"/>
                                        <p:tgtEl>
                                          <p:spTgt spid="8195">
                                            <p:txEl>
                                              <p:pRg st="2" end="2"/>
                                            </p:txEl>
                                          </p:spTgt>
                                        </p:tgtEl>
                                      </p:cBhvr>
                                    </p:animEffect>
                                    <p:anim calcmode="lin" valueType="num">
                                      <p:cBhvr>
                                        <p:cTn id="8"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xEl>
                                              <p:pRg st="4" end="4"/>
                                            </p:txEl>
                                          </p:spTgt>
                                        </p:tgtEl>
                                        <p:attrNameLst>
                                          <p:attrName>style.visibility</p:attrName>
                                        </p:attrNameLst>
                                      </p:cBhvr>
                                      <p:to>
                                        <p:strVal val="visible"/>
                                      </p:to>
                                    </p:set>
                                    <p:animEffect transition="in" filter="fade">
                                      <p:cBhvr>
                                        <p:cTn id="14" dur="1000"/>
                                        <p:tgtEl>
                                          <p:spTgt spid="8195">
                                            <p:txEl>
                                              <p:pRg st="4" end="4"/>
                                            </p:txEl>
                                          </p:spTgt>
                                        </p:tgtEl>
                                      </p:cBhvr>
                                    </p:animEffect>
                                    <p:anim calcmode="lin" valueType="num">
                                      <p:cBhvr>
                                        <p:cTn id="1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195">
                                            <p:txEl>
                                              <p:pRg st="6" end="6"/>
                                            </p:txEl>
                                          </p:spTgt>
                                        </p:tgtEl>
                                        <p:attrNameLst>
                                          <p:attrName>style.visibility</p:attrName>
                                        </p:attrNameLst>
                                      </p:cBhvr>
                                      <p:to>
                                        <p:strVal val="visible"/>
                                      </p:to>
                                    </p:set>
                                    <p:animEffect transition="in" filter="fade">
                                      <p:cBhvr>
                                        <p:cTn id="21" dur="1000"/>
                                        <p:tgtEl>
                                          <p:spTgt spid="8195">
                                            <p:txEl>
                                              <p:pRg st="6" end="6"/>
                                            </p:txEl>
                                          </p:spTgt>
                                        </p:tgtEl>
                                      </p:cBhvr>
                                    </p:animEffect>
                                    <p:anim calcmode="lin" valueType="num">
                                      <p:cBhvr>
                                        <p:cTn id="22"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8195">
                                            <p:txEl>
                                              <p:pRg st="6" end="6"/>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195">
                                            <p:txEl>
                                              <p:pRg st="7" end="7"/>
                                            </p:txEl>
                                          </p:spTgt>
                                        </p:tgtEl>
                                        <p:attrNameLst>
                                          <p:attrName>style.visibility</p:attrName>
                                        </p:attrNameLst>
                                      </p:cBhvr>
                                      <p:to>
                                        <p:strVal val="visible"/>
                                      </p:to>
                                    </p:set>
                                    <p:animEffect transition="in" filter="fade">
                                      <p:cBhvr>
                                        <p:cTn id="26" dur="1000"/>
                                        <p:tgtEl>
                                          <p:spTgt spid="8195">
                                            <p:txEl>
                                              <p:pRg st="7" end="7"/>
                                            </p:txEl>
                                          </p:spTgt>
                                        </p:tgtEl>
                                      </p:cBhvr>
                                    </p:animEffect>
                                    <p:anim calcmode="lin" valueType="num">
                                      <p:cBhvr>
                                        <p:cTn id="27" dur="1000" fill="hold"/>
                                        <p:tgtEl>
                                          <p:spTgt spid="8195">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819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8195">
                                            <p:txEl>
                                              <p:pRg st="9" end="9"/>
                                            </p:txEl>
                                          </p:spTgt>
                                        </p:tgtEl>
                                        <p:attrNameLst>
                                          <p:attrName>style.visibility</p:attrName>
                                        </p:attrNameLst>
                                      </p:cBhvr>
                                      <p:to>
                                        <p:strVal val="visible"/>
                                      </p:to>
                                    </p:set>
                                    <p:animEffect transition="in" filter="fade">
                                      <p:cBhvr>
                                        <p:cTn id="33" dur="1000"/>
                                        <p:tgtEl>
                                          <p:spTgt spid="8195">
                                            <p:txEl>
                                              <p:pRg st="9" end="9"/>
                                            </p:txEl>
                                          </p:spTgt>
                                        </p:tgtEl>
                                      </p:cBhvr>
                                    </p:animEffect>
                                    <p:anim calcmode="lin" valueType="num">
                                      <p:cBhvr>
                                        <p:cTn id="34" dur="1000" fill="hold"/>
                                        <p:tgtEl>
                                          <p:spTgt spid="8195">
                                            <p:txEl>
                                              <p:pRg st="9" end="9"/>
                                            </p:txEl>
                                          </p:spTgt>
                                        </p:tgtEl>
                                        <p:attrNameLst>
                                          <p:attrName>ppt_x</p:attrName>
                                        </p:attrNameLst>
                                      </p:cBhvr>
                                      <p:tavLst>
                                        <p:tav tm="0">
                                          <p:val>
                                            <p:strVal val="#ppt_x"/>
                                          </p:val>
                                        </p:tav>
                                        <p:tav tm="100000">
                                          <p:val>
                                            <p:strVal val="#ppt_x"/>
                                          </p:val>
                                        </p:tav>
                                      </p:tavLst>
                                    </p:anim>
                                    <p:anim calcmode="lin" valueType="num">
                                      <p:cBhvr>
                                        <p:cTn id="35" dur="1000" fill="hold"/>
                                        <p:tgtEl>
                                          <p:spTgt spid="8195">
                                            <p:txEl>
                                              <p:pRg st="9" end="9"/>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8195">
                                            <p:txEl>
                                              <p:pRg st="10" end="10"/>
                                            </p:txEl>
                                          </p:spTgt>
                                        </p:tgtEl>
                                        <p:attrNameLst>
                                          <p:attrName>style.visibility</p:attrName>
                                        </p:attrNameLst>
                                      </p:cBhvr>
                                      <p:to>
                                        <p:strVal val="visible"/>
                                      </p:to>
                                    </p:set>
                                    <p:animEffect transition="in" filter="fade">
                                      <p:cBhvr>
                                        <p:cTn id="38" dur="1000"/>
                                        <p:tgtEl>
                                          <p:spTgt spid="8195">
                                            <p:txEl>
                                              <p:pRg st="10" end="10"/>
                                            </p:txEl>
                                          </p:spTgt>
                                        </p:tgtEl>
                                      </p:cBhvr>
                                    </p:animEffect>
                                    <p:anim calcmode="lin" valueType="num">
                                      <p:cBhvr>
                                        <p:cTn id="39" dur="1000" fill="hold"/>
                                        <p:tgtEl>
                                          <p:spTgt spid="8195">
                                            <p:txEl>
                                              <p:pRg st="10" end="10"/>
                                            </p:txEl>
                                          </p:spTgt>
                                        </p:tgtEl>
                                        <p:attrNameLst>
                                          <p:attrName>ppt_x</p:attrName>
                                        </p:attrNameLst>
                                      </p:cBhvr>
                                      <p:tavLst>
                                        <p:tav tm="0">
                                          <p:val>
                                            <p:strVal val="#ppt_x"/>
                                          </p:val>
                                        </p:tav>
                                        <p:tav tm="100000">
                                          <p:val>
                                            <p:strVal val="#ppt_x"/>
                                          </p:val>
                                        </p:tav>
                                      </p:tavLst>
                                    </p:anim>
                                    <p:anim calcmode="lin" valueType="num">
                                      <p:cBhvr>
                                        <p:cTn id="40" dur="1000" fill="hold"/>
                                        <p:tgtEl>
                                          <p:spTgt spid="819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服务器端</a:t>
            </a:r>
            <a:r>
              <a:rPr lang="en-US" altLang="zh-CN" smtClean="0"/>
              <a:t>Socket</a:t>
            </a:r>
            <a:r>
              <a:rPr lang="zh-CN" altLang="en-US" smtClean="0"/>
              <a:t>应用程序</a:t>
            </a:r>
            <a:endParaRPr lang="zh-CN" altLang="en-US" dirty="0" smtClean="0"/>
          </a:p>
        </p:txBody>
      </p:sp>
      <p:sp>
        <p:nvSpPr>
          <p:cNvPr id="8195" name="内容占位符 2"/>
          <p:cNvSpPr>
            <a:spLocks noGrp="1"/>
          </p:cNvSpPr>
          <p:nvPr>
            <p:ph idx="1"/>
          </p:nvPr>
        </p:nvSpPr>
        <p:spPr/>
        <p:txBody>
          <a:bodyPr/>
          <a:lstStyle/>
          <a:p>
            <a:r>
              <a:rPr lang="zh-CN" altLang="en-US" dirty="0" smtClean="0"/>
              <a:t>示例：建立服务器端程序，监听</a:t>
            </a:r>
            <a:r>
              <a:rPr lang="en-US" altLang="zh-CN" dirty="0" smtClean="0"/>
              <a:t>8888</a:t>
            </a:r>
            <a:r>
              <a:rPr lang="zh-CN" altLang="en-US" dirty="0" smtClean="0"/>
              <a:t>端口号，返回客户端请求数据</a:t>
            </a:r>
            <a:endParaRPr lang="en-US" altLang="zh-CN" dirty="0"/>
          </a:p>
        </p:txBody>
      </p:sp>
      <p:sp>
        <p:nvSpPr>
          <p:cNvPr id="4" name="Rectangle 4"/>
          <p:cNvSpPr>
            <a:spLocks noChangeArrowheads="1"/>
          </p:cNvSpPr>
          <p:nvPr/>
        </p:nvSpPr>
        <p:spPr bwMode="auto">
          <a:xfrm>
            <a:off x="1775520" y="836712"/>
            <a:ext cx="7379583" cy="6048672"/>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sz="1800" kern="0" dirty="0">
                <a:solidFill>
                  <a:schemeClr val="tx1"/>
                </a:solidFill>
                <a:latin typeface="微软雅黑" pitchFamily="34" charset="-122"/>
                <a:ea typeface="宋体" pitchFamily="2" charset="-122"/>
              </a:rPr>
              <a:t>server = new </a:t>
            </a:r>
            <a:r>
              <a:rPr lang="en-US" altLang="zh-CN" sz="1800" kern="0" dirty="0" err="1">
                <a:solidFill>
                  <a:schemeClr val="tx1"/>
                </a:solidFill>
                <a:latin typeface="微软雅黑" pitchFamily="34" charset="-122"/>
                <a:ea typeface="宋体" pitchFamily="2" charset="-122"/>
              </a:rPr>
              <a:t>ServerSocket</a:t>
            </a:r>
            <a:r>
              <a:rPr lang="en-US" altLang="zh-CN" sz="1800" kern="0" dirty="0">
                <a:solidFill>
                  <a:schemeClr val="tx1"/>
                </a:solidFill>
                <a:latin typeface="微软雅黑" pitchFamily="34" charset="-122"/>
                <a:ea typeface="宋体" pitchFamily="2" charset="-122"/>
              </a:rPr>
              <a:t>(8888);</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接收客户端连接</a:t>
            </a:r>
          </a:p>
          <a:p>
            <a:pPr eaLnBrk="0" hangingPunct="0">
              <a:spcBef>
                <a:spcPct val="20000"/>
              </a:spcBef>
            </a:pPr>
            <a:r>
              <a:rPr lang="en-US" altLang="zh-CN" sz="1800" kern="0" dirty="0" err="1">
                <a:solidFill>
                  <a:schemeClr val="tx1"/>
                </a:solidFill>
                <a:latin typeface="微软雅黑" pitchFamily="34" charset="-122"/>
                <a:ea typeface="宋体" pitchFamily="2" charset="-122"/>
              </a:rPr>
              <a:t>System.out.println</a:t>
            </a:r>
            <a:r>
              <a:rPr lang="en-US" altLang="zh-CN" sz="1800" kern="0" dirty="0">
                <a:solidFill>
                  <a:schemeClr val="tx1"/>
                </a:solidFill>
                <a:latin typeface="微软雅黑" pitchFamily="34" charset="-122"/>
                <a:ea typeface="宋体" pitchFamily="2" charset="-122"/>
              </a:rPr>
              <a:t>("server listener");</a:t>
            </a:r>
          </a:p>
          <a:p>
            <a:pPr eaLnBrk="0" hangingPunct="0">
              <a:spcBef>
                <a:spcPct val="20000"/>
              </a:spcBef>
            </a:pPr>
            <a:r>
              <a:rPr lang="en-US" altLang="zh-CN" sz="1800" kern="0" dirty="0">
                <a:solidFill>
                  <a:schemeClr val="tx1"/>
                </a:solidFill>
                <a:latin typeface="微软雅黑" pitchFamily="34" charset="-122"/>
                <a:ea typeface="宋体" pitchFamily="2" charset="-122"/>
              </a:rPr>
              <a:t>Socket client = </a:t>
            </a:r>
            <a:r>
              <a:rPr lang="en-US" altLang="zh-CN" sz="1800" kern="0" dirty="0" err="1">
                <a:solidFill>
                  <a:schemeClr val="tx1"/>
                </a:solidFill>
                <a:latin typeface="微软雅黑" pitchFamily="34" charset="-122"/>
                <a:ea typeface="宋体" pitchFamily="2" charset="-122"/>
              </a:rPr>
              <a:t>server.accept</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获得客户端请求</a:t>
            </a:r>
          </a:p>
          <a:p>
            <a:pPr eaLnBrk="0" hangingPunct="0">
              <a:spcBef>
                <a:spcPct val="20000"/>
              </a:spcBef>
            </a:pPr>
            <a:r>
              <a:rPr lang="en-US" altLang="zh-CN" sz="1800" kern="0" dirty="0" err="1">
                <a:solidFill>
                  <a:schemeClr val="tx1"/>
                </a:solidFill>
                <a:latin typeface="微软雅黑" pitchFamily="34" charset="-122"/>
                <a:ea typeface="宋体" pitchFamily="2" charset="-122"/>
              </a:rPr>
              <a:t>InputStream</a:t>
            </a:r>
            <a:r>
              <a:rPr lang="en-US" altLang="zh-CN" sz="1800" kern="0" dirty="0">
                <a:solidFill>
                  <a:schemeClr val="tx1"/>
                </a:solidFill>
                <a:latin typeface="微软雅黑" pitchFamily="34" charset="-122"/>
                <a:ea typeface="宋体" pitchFamily="2" charset="-122"/>
              </a:rPr>
              <a:t> is = </a:t>
            </a:r>
            <a:r>
              <a:rPr lang="en-US" altLang="zh-CN" sz="1800" kern="0" dirty="0" err="1">
                <a:solidFill>
                  <a:schemeClr val="tx1"/>
                </a:solidFill>
                <a:latin typeface="微软雅黑" pitchFamily="34" charset="-122"/>
                <a:ea typeface="宋体" pitchFamily="2" charset="-122"/>
              </a:rPr>
              <a:t>client.getInputStream</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byte[] b = new byte[1024];</a:t>
            </a:r>
          </a:p>
          <a:p>
            <a:pPr eaLnBrk="0" hangingPunct="0">
              <a:spcBef>
                <a:spcPct val="20000"/>
              </a:spcBef>
            </a:pPr>
            <a:r>
              <a:rPr lang="en-US" altLang="zh-CN" sz="1800" kern="0" dirty="0" err="1">
                <a:solidFill>
                  <a:schemeClr val="tx1"/>
                </a:solidFill>
                <a:latin typeface="微软雅黑" pitchFamily="34" charset="-122"/>
                <a:ea typeface="宋体" pitchFamily="2" charset="-122"/>
              </a:rPr>
              <a:t>is.read</a:t>
            </a:r>
            <a:r>
              <a:rPr lang="en-US" altLang="zh-CN" sz="1800" kern="0" dirty="0">
                <a:solidFill>
                  <a:schemeClr val="tx1"/>
                </a:solidFill>
                <a:latin typeface="微软雅黑" pitchFamily="34" charset="-122"/>
                <a:ea typeface="宋体" pitchFamily="2" charset="-122"/>
              </a:rPr>
              <a:t>(b);</a:t>
            </a:r>
          </a:p>
          <a:p>
            <a:pPr eaLnBrk="0" hangingPunct="0">
              <a:spcBef>
                <a:spcPct val="20000"/>
              </a:spcBef>
            </a:pPr>
            <a:r>
              <a:rPr lang="en-US" altLang="zh-CN" sz="1800" kern="0" dirty="0" err="1">
                <a:solidFill>
                  <a:schemeClr val="tx1"/>
                </a:solidFill>
                <a:latin typeface="微软雅黑" pitchFamily="34" charset="-122"/>
                <a:ea typeface="宋体" pitchFamily="2" charset="-122"/>
              </a:rPr>
              <a:t>System.out.println</a:t>
            </a:r>
            <a:r>
              <a:rPr lang="en-US" altLang="zh-CN" sz="1800" kern="0" dirty="0">
                <a:solidFill>
                  <a:schemeClr val="tx1"/>
                </a:solidFill>
                <a:latin typeface="微软雅黑" pitchFamily="34" charset="-122"/>
                <a:ea typeface="宋体" pitchFamily="2" charset="-122"/>
              </a:rPr>
              <a:t>("Server received:" + new String(b));</a:t>
            </a:r>
          </a:p>
          <a:p>
            <a:pPr eaLnBrk="0" hangingPunct="0">
              <a:spcBef>
                <a:spcPct val="20000"/>
              </a:spcBef>
            </a:pPr>
            <a:endParaRPr lang="zh-CN" altLang="en-US" sz="1800" kern="0" dirty="0">
              <a:solidFill>
                <a:schemeClr val="tx1"/>
              </a:solidFill>
              <a:latin typeface="微软雅黑" pitchFamily="34" charset="-122"/>
              <a:ea typeface="宋体" pitchFamily="2" charset="-122"/>
            </a:endParaRP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向客户端发送响应</a:t>
            </a:r>
          </a:p>
          <a:p>
            <a:pPr eaLnBrk="0" hangingPunct="0">
              <a:spcBef>
                <a:spcPct val="20000"/>
              </a:spcBef>
            </a:pPr>
            <a:r>
              <a:rPr lang="en-US" altLang="zh-CN" sz="1800" kern="0" dirty="0" err="1">
                <a:solidFill>
                  <a:schemeClr val="tx1"/>
                </a:solidFill>
                <a:latin typeface="微软雅黑" pitchFamily="34" charset="-122"/>
                <a:ea typeface="宋体" pitchFamily="2" charset="-122"/>
              </a:rPr>
              <a:t>OutputStream</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os</a:t>
            </a:r>
            <a:r>
              <a:rPr lang="en-US" altLang="zh-CN" sz="1800" kern="0" dirty="0">
                <a:solidFill>
                  <a:schemeClr val="tx1"/>
                </a:solidFill>
                <a:latin typeface="微软雅黑" pitchFamily="34" charset="-122"/>
                <a:ea typeface="宋体" pitchFamily="2" charset="-122"/>
              </a:rPr>
              <a:t> = </a:t>
            </a:r>
            <a:r>
              <a:rPr lang="en-US" altLang="zh-CN" sz="1800" kern="0" dirty="0" err="1">
                <a:solidFill>
                  <a:schemeClr val="tx1"/>
                </a:solidFill>
                <a:latin typeface="微软雅黑" pitchFamily="34" charset="-122"/>
                <a:ea typeface="宋体" pitchFamily="2" charset="-122"/>
              </a:rPr>
              <a:t>client.getOutputStream</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os.write</a:t>
            </a:r>
            <a:r>
              <a:rPr lang="en-US" altLang="zh-CN" sz="1800" kern="0" dirty="0">
                <a:solidFill>
                  <a:schemeClr val="tx1"/>
                </a:solidFill>
                <a:latin typeface="微软雅黑" pitchFamily="34" charset="-122"/>
                <a:ea typeface="宋体" pitchFamily="2" charset="-122"/>
              </a:rPr>
              <a:t>(("this is server return string !").</a:t>
            </a:r>
            <a:r>
              <a:rPr lang="en-US" altLang="zh-CN" sz="1800" kern="0" dirty="0" err="1">
                <a:solidFill>
                  <a:schemeClr val="tx1"/>
                </a:solidFill>
                <a:latin typeface="微软雅黑" pitchFamily="34" charset="-122"/>
                <a:ea typeface="宋体" pitchFamily="2" charset="-122"/>
              </a:rPr>
              <a:t>getBytes</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关闭网络连接</a:t>
            </a:r>
          </a:p>
          <a:p>
            <a:pPr eaLnBrk="0" hangingPunct="0">
              <a:spcBef>
                <a:spcPct val="20000"/>
              </a:spcBef>
            </a:pPr>
            <a:r>
              <a:rPr lang="en-US" altLang="zh-CN" sz="1800" kern="0" dirty="0" err="1">
                <a:solidFill>
                  <a:schemeClr val="tx1"/>
                </a:solidFill>
                <a:latin typeface="微软雅黑" pitchFamily="34" charset="-122"/>
                <a:ea typeface="宋体" pitchFamily="2" charset="-122"/>
              </a:rPr>
              <a:t>is.close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os.close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client.close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server.close</a:t>
            </a:r>
            <a:r>
              <a:rPr lang="en-US" altLang="zh-CN" sz="1800"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212676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5"/>
          <p:cNvSpPr>
            <a:spLocks noChangeArrowheads="1"/>
          </p:cNvSpPr>
          <p:nvPr/>
        </p:nvSpPr>
        <p:spPr bwMode="auto">
          <a:xfrm>
            <a:off x="1524000" y="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a:t>. 8.5 Socket</a:t>
            </a:r>
          </a:p>
        </p:txBody>
      </p:sp>
      <p:sp>
        <p:nvSpPr>
          <p:cNvPr id="32772" name="Rectangle 6"/>
          <p:cNvSpPr>
            <a:spLocks noChangeArrowheads="1"/>
          </p:cNvSpPr>
          <p:nvPr/>
        </p:nvSpPr>
        <p:spPr bwMode="auto">
          <a:xfrm>
            <a:off x="1524000" y="0"/>
            <a:ext cx="9144000" cy="6858000"/>
          </a:xfrm>
          <a:prstGeom prst="rect">
            <a:avLst/>
          </a:prstGeom>
          <a:solidFill>
            <a:schemeClr val="bg1"/>
          </a:solidFill>
          <a:ln w="38100">
            <a:solidFill>
              <a:schemeClr val="tx1"/>
            </a:solidFill>
            <a:miter lim="800000"/>
            <a:headEnd/>
            <a:tailEnd/>
          </a:ln>
        </p:spPr>
        <p:txBody>
          <a:bodyPr wrap="none" anchor="ctr"/>
          <a:lstStyle/>
          <a:p>
            <a:pPr algn="ctr"/>
            <a:endParaRPr lang="zh-CN" altLang="en-US"/>
          </a:p>
        </p:txBody>
      </p:sp>
      <p:sp>
        <p:nvSpPr>
          <p:cNvPr id="35845" name="Text Box 7"/>
          <p:cNvSpPr txBox="1">
            <a:spLocks noChangeArrowheads="1"/>
          </p:cNvSpPr>
          <p:nvPr/>
        </p:nvSpPr>
        <p:spPr bwMode="auto">
          <a:xfrm>
            <a:off x="1671638" y="990600"/>
            <a:ext cx="2406428" cy="40011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创建服务器</a:t>
            </a:r>
            <a:r>
              <a:rPr lang="en-US" altLang="zh-CN"/>
              <a:t>(</a:t>
            </a:r>
            <a:r>
              <a:rPr lang="zh-CN" altLang="en-US"/>
              <a:t>端口号</a:t>
            </a:r>
            <a:r>
              <a:rPr lang="en-US" altLang="zh-CN"/>
              <a:t>)</a:t>
            </a:r>
          </a:p>
        </p:txBody>
      </p:sp>
      <p:sp>
        <p:nvSpPr>
          <p:cNvPr id="35846" name="Text Box 8"/>
          <p:cNvSpPr txBox="1">
            <a:spLocks noChangeArrowheads="1"/>
          </p:cNvSpPr>
          <p:nvPr/>
        </p:nvSpPr>
        <p:spPr bwMode="auto">
          <a:xfrm>
            <a:off x="1976439" y="152400"/>
            <a:ext cx="1723549" cy="40011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定义数据成员</a:t>
            </a:r>
          </a:p>
        </p:txBody>
      </p:sp>
      <p:sp>
        <p:nvSpPr>
          <p:cNvPr id="35847" name="Text Box 9"/>
          <p:cNvSpPr txBox="1">
            <a:spLocks noChangeArrowheads="1"/>
          </p:cNvSpPr>
          <p:nvPr/>
        </p:nvSpPr>
        <p:spPr bwMode="auto">
          <a:xfrm>
            <a:off x="2000113" y="1905000"/>
            <a:ext cx="1965603" cy="707886"/>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dirty="0"/>
              <a:t>服务器等待</a:t>
            </a:r>
          </a:p>
          <a:p>
            <a:pPr algn="ctr" eaLnBrk="1" hangingPunct="1"/>
            <a:r>
              <a:rPr lang="zh-CN" altLang="en-US" dirty="0"/>
              <a:t>网络连接</a:t>
            </a:r>
            <a:r>
              <a:rPr lang="en-US" altLang="zh-CN" dirty="0"/>
              <a:t>accept</a:t>
            </a:r>
            <a:endParaRPr lang="zh-CN" altLang="en-US" dirty="0"/>
          </a:p>
        </p:txBody>
      </p:sp>
      <p:sp>
        <p:nvSpPr>
          <p:cNvPr id="35848" name="Text Box 10"/>
          <p:cNvSpPr txBox="1">
            <a:spLocks noChangeArrowheads="1"/>
          </p:cNvSpPr>
          <p:nvPr/>
        </p:nvSpPr>
        <p:spPr bwMode="auto">
          <a:xfrm>
            <a:off x="1976439" y="3124200"/>
            <a:ext cx="1694695" cy="40011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dirty="0"/>
              <a:t>建立</a:t>
            </a:r>
            <a:r>
              <a:rPr lang="en-US" altLang="zh-CN" dirty="0"/>
              <a:t>socket</a:t>
            </a:r>
            <a:r>
              <a:rPr lang="zh-CN" altLang="en-US" dirty="0"/>
              <a:t>流</a:t>
            </a:r>
          </a:p>
        </p:txBody>
      </p:sp>
      <p:sp>
        <p:nvSpPr>
          <p:cNvPr id="35849" name="Text Box 11"/>
          <p:cNvSpPr txBox="1">
            <a:spLocks noChangeArrowheads="1"/>
          </p:cNvSpPr>
          <p:nvPr/>
        </p:nvSpPr>
        <p:spPr bwMode="auto">
          <a:xfrm>
            <a:off x="1905001" y="5029200"/>
            <a:ext cx="1794081" cy="40011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读客户 端信息</a:t>
            </a:r>
          </a:p>
        </p:txBody>
      </p:sp>
      <p:sp>
        <p:nvSpPr>
          <p:cNvPr id="35850" name="Text Box 12"/>
          <p:cNvSpPr txBox="1">
            <a:spLocks noChangeArrowheads="1"/>
          </p:cNvSpPr>
          <p:nvPr/>
        </p:nvSpPr>
        <p:spPr bwMode="auto">
          <a:xfrm>
            <a:off x="1747839" y="4191000"/>
            <a:ext cx="2749471" cy="40011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dirty="0"/>
              <a:t>向用户发出一个字符串</a:t>
            </a:r>
          </a:p>
        </p:txBody>
      </p:sp>
      <p:sp>
        <p:nvSpPr>
          <p:cNvPr id="35851" name="Text Box 13"/>
          <p:cNvSpPr txBox="1">
            <a:spLocks noChangeArrowheads="1"/>
          </p:cNvSpPr>
          <p:nvPr/>
        </p:nvSpPr>
        <p:spPr bwMode="auto">
          <a:xfrm>
            <a:off x="6929439" y="914400"/>
            <a:ext cx="1994457" cy="400110"/>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创建</a:t>
            </a:r>
            <a:r>
              <a:rPr lang="en-US" altLang="zh-CN"/>
              <a:t>Socket</a:t>
            </a:r>
            <a:r>
              <a:rPr lang="zh-CN" altLang="en-US"/>
              <a:t>实例</a:t>
            </a:r>
          </a:p>
        </p:txBody>
      </p:sp>
      <p:sp>
        <p:nvSpPr>
          <p:cNvPr id="35852" name="Line 14"/>
          <p:cNvSpPr>
            <a:spLocks noChangeShapeType="1"/>
          </p:cNvSpPr>
          <p:nvPr/>
        </p:nvSpPr>
        <p:spPr bwMode="auto">
          <a:xfrm>
            <a:off x="7920038" y="533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3" name="Text Box 15"/>
          <p:cNvSpPr txBox="1">
            <a:spLocks noChangeArrowheads="1"/>
          </p:cNvSpPr>
          <p:nvPr/>
        </p:nvSpPr>
        <p:spPr bwMode="auto">
          <a:xfrm>
            <a:off x="7005639" y="76200"/>
            <a:ext cx="1723549" cy="400110"/>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定义数据成员</a:t>
            </a:r>
          </a:p>
        </p:txBody>
      </p:sp>
      <p:sp>
        <p:nvSpPr>
          <p:cNvPr id="35854" name="Line 16"/>
          <p:cNvSpPr>
            <a:spLocks noChangeShapeType="1"/>
          </p:cNvSpPr>
          <p:nvPr/>
        </p:nvSpPr>
        <p:spPr bwMode="auto">
          <a:xfrm>
            <a:off x="7920038" y="13716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5" name="Text Box 17"/>
          <p:cNvSpPr txBox="1">
            <a:spLocks noChangeArrowheads="1"/>
          </p:cNvSpPr>
          <p:nvPr/>
        </p:nvSpPr>
        <p:spPr bwMode="auto">
          <a:xfrm>
            <a:off x="7005639" y="1905000"/>
            <a:ext cx="1694695" cy="400110"/>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建立</a:t>
            </a:r>
            <a:r>
              <a:rPr lang="en-US" altLang="zh-CN"/>
              <a:t>socket</a:t>
            </a:r>
            <a:r>
              <a:rPr lang="zh-CN" altLang="en-US"/>
              <a:t>流</a:t>
            </a:r>
          </a:p>
        </p:txBody>
      </p:sp>
      <p:sp>
        <p:nvSpPr>
          <p:cNvPr id="35856" name="Text Box 18"/>
          <p:cNvSpPr txBox="1">
            <a:spLocks noChangeArrowheads="1"/>
          </p:cNvSpPr>
          <p:nvPr/>
        </p:nvSpPr>
        <p:spPr bwMode="auto">
          <a:xfrm>
            <a:off x="7086601" y="2895600"/>
            <a:ext cx="1636987" cy="707886"/>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dirty="0"/>
              <a:t>读</a:t>
            </a:r>
            <a:r>
              <a:rPr lang="en-US" altLang="zh-CN" dirty="0"/>
              <a:t>socket</a:t>
            </a:r>
            <a:r>
              <a:rPr lang="zh-CN" altLang="en-US" dirty="0"/>
              <a:t>流</a:t>
            </a:r>
          </a:p>
          <a:p>
            <a:pPr eaLnBrk="1" hangingPunct="1"/>
            <a:r>
              <a:rPr lang="en-US" altLang="zh-CN" dirty="0"/>
              <a:t>(</a:t>
            </a:r>
            <a:r>
              <a:rPr lang="zh-CN" altLang="en-US" dirty="0"/>
              <a:t>接收并显示</a:t>
            </a:r>
            <a:r>
              <a:rPr lang="en-US" altLang="zh-CN" dirty="0"/>
              <a:t>)</a:t>
            </a:r>
          </a:p>
        </p:txBody>
      </p:sp>
      <p:sp>
        <p:nvSpPr>
          <p:cNvPr id="35857" name="Line 19"/>
          <p:cNvSpPr>
            <a:spLocks noChangeShapeType="1"/>
          </p:cNvSpPr>
          <p:nvPr/>
        </p:nvSpPr>
        <p:spPr bwMode="auto">
          <a:xfrm>
            <a:off x="7920038" y="23622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8" name="Text Box 20"/>
          <p:cNvSpPr txBox="1">
            <a:spLocks noChangeArrowheads="1"/>
          </p:cNvSpPr>
          <p:nvPr/>
        </p:nvSpPr>
        <p:spPr bwMode="auto">
          <a:xfrm>
            <a:off x="7202379" y="4267200"/>
            <a:ext cx="1467068" cy="707886"/>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a:t>送用户名给</a:t>
            </a:r>
          </a:p>
          <a:p>
            <a:pPr algn="ctr" eaLnBrk="1" hangingPunct="1"/>
            <a:r>
              <a:rPr lang="zh-CN" altLang="en-US"/>
              <a:t>服务器</a:t>
            </a:r>
          </a:p>
        </p:txBody>
      </p:sp>
      <p:sp>
        <p:nvSpPr>
          <p:cNvPr id="35859" name="Line 21"/>
          <p:cNvSpPr>
            <a:spLocks noChangeShapeType="1"/>
          </p:cNvSpPr>
          <p:nvPr/>
        </p:nvSpPr>
        <p:spPr bwMode="auto">
          <a:xfrm>
            <a:off x="7920038" y="37338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0" name="Text Box 22"/>
          <p:cNvSpPr txBox="1">
            <a:spLocks noChangeArrowheads="1"/>
          </p:cNvSpPr>
          <p:nvPr/>
        </p:nvSpPr>
        <p:spPr bwMode="auto">
          <a:xfrm>
            <a:off x="7391400" y="6172200"/>
            <a:ext cx="1371600" cy="400110"/>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关闭流</a:t>
            </a:r>
          </a:p>
        </p:txBody>
      </p:sp>
      <p:sp>
        <p:nvSpPr>
          <p:cNvPr id="35861" name="Line 23"/>
          <p:cNvSpPr>
            <a:spLocks noChangeShapeType="1"/>
          </p:cNvSpPr>
          <p:nvPr/>
        </p:nvSpPr>
        <p:spPr bwMode="auto">
          <a:xfrm>
            <a:off x="7920038" y="5105400"/>
            <a:ext cx="4762"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2" name="Line 24"/>
          <p:cNvSpPr>
            <a:spLocks noChangeShapeType="1"/>
          </p:cNvSpPr>
          <p:nvPr/>
        </p:nvSpPr>
        <p:spPr bwMode="auto">
          <a:xfrm>
            <a:off x="2890838" y="609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3" name="Line 25"/>
          <p:cNvSpPr>
            <a:spLocks noChangeShapeType="1"/>
          </p:cNvSpPr>
          <p:nvPr/>
        </p:nvSpPr>
        <p:spPr bwMode="auto">
          <a:xfrm>
            <a:off x="2890838" y="1447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4" name="Text Box 26"/>
          <p:cNvSpPr txBox="1">
            <a:spLocks noChangeArrowheads="1"/>
          </p:cNvSpPr>
          <p:nvPr/>
        </p:nvSpPr>
        <p:spPr bwMode="auto">
          <a:xfrm>
            <a:off x="2890839" y="1447800"/>
            <a:ext cx="19223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dirty="0"/>
              <a:t>waiting for user</a:t>
            </a:r>
          </a:p>
        </p:txBody>
      </p:sp>
      <p:cxnSp>
        <p:nvCxnSpPr>
          <p:cNvPr id="35865" name="AutoShape 27"/>
          <p:cNvCxnSpPr>
            <a:cxnSpLocks noChangeShapeType="1"/>
            <a:stCxn id="35851" idx="1"/>
            <a:endCxn id="35847" idx="3"/>
          </p:cNvCxnSpPr>
          <p:nvPr/>
        </p:nvCxnSpPr>
        <p:spPr bwMode="auto">
          <a:xfrm rot="10800000" flipV="1">
            <a:off x="3965717" y="1114455"/>
            <a:ext cx="2963723" cy="1144488"/>
          </a:xfrm>
          <a:prstGeom prst="curvedConnector3">
            <a:avLst>
              <a:gd name="adj1" fmla="val 50000"/>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35866" name="Line 28"/>
          <p:cNvSpPr>
            <a:spLocks noChangeShapeType="1"/>
          </p:cNvSpPr>
          <p:nvPr/>
        </p:nvSpPr>
        <p:spPr bwMode="auto">
          <a:xfrm>
            <a:off x="2890838" y="26670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7" name="Line 29"/>
          <p:cNvSpPr>
            <a:spLocks noChangeShapeType="1"/>
          </p:cNvSpPr>
          <p:nvPr/>
        </p:nvSpPr>
        <p:spPr bwMode="auto">
          <a:xfrm>
            <a:off x="2890838" y="35052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35868" name="AutoShape 30"/>
          <p:cNvCxnSpPr>
            <a:cxnSpLocks noChangeShapeType="1"/>
          </p:cNvCxnSpPr>
          <p:nvPr/>
        </p:nvCxnSpPr>
        <p:spPr bwMode="auto">
          <a:xfrm flipV="1">
            <a:off x="4419601" y="3200400"/>
            <a:ext cx="2690813" cy="1252538"/>
          </a:xfrm>
          <a:prstGeom prst="curvedConnector3">
            <a:avLst>
              <a:gd name="adj1" fmla="val 49972"/>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35869" name="Text Box 31"/>
          <p:cNvSpPr txBox="1">
            <a:spLocks noChangeArrowheads="1"/>
          </p:cNvSpPr>
          <p:nvPr/>
        </p:nvSpPr>
        <p:spPr bwMode="auto">
          <a:xfrm rot="-1554223">
            <a:off x="5115579" y="1476345"/>
            <a:ext cx="19068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127.0.0.1  1111</a:t>
            </a:r>
          </a:p>
        </p:txBody>
      </p:sp>
      <p:sp>
        <p:nvSpPr>
          <p:cNvPr id="35870" name="Text Box 32"/>
          <p:cNvSpPr txBox="1">
            <a:spLocks noChangeArrowheads="1"/>
          </p:cNvSpPr>
          <p:nvPr/>
        </p:nvSpPr>
        <p:spPr bwMode="auto">
          <a:xfrm>
            <a:off x="4491038" y="914400"/>
            <a:ext cx="6982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1111</a:t>
            </a:r>
          </a:p>
        </p:txBody>
      </p:sp>
      <p:sp>
        <p:nvSpPr>
          <p:cNvPr id="35871" name="Text Box 33"/>
          <p:cNvSpPr txBox="1">
            <a:spLocks noChangeArrowheads="1"/>
          </p:cNvSpPr>
          <p:nvPr/>
        </p:nvSpPr>
        <p:spPr bwMode="auto">
          <a:xfrm rot="-1998490">
            <a:off x="5094236" y="3990945"/>
            <a:ext cx="798617"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dirty="0"/>
              <a:t>login:</a:t>
            </a:r>
          </a:p>
        </p:txBody>
      </p:sp>
      <p:sp>
        <p:nvSpPr>
          <p:cNvPr id="35872" name="Text Box 34"/>
          <p:cNvSpPr txBox="1">
            <a:spLocks noChangeArrowheads="1"/>
          </p:cNvSpPr>
          <p:nvPr/>
        </p:nvSpPr>
        <p:spPr bwMode="auto">
          <a:xfrm>
            <a:off x="2814638" y="3581400"/>
            <a:ext cx="23775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connetcting client...</a:t>
            </a:r>
          </a:p>
        </p:txBody>
      </p:sp>
      <p:sp>
        <p:nvSpPr>
          <p:cNvPr id="35873" name="Line 35"/>
          <p:cNvSpPr>
            <a:spLocks noChangeShapeType="1"/>
          </p:cNvSpPr>
          <p:nvPr/>
        </p:nvSpPr>
        <p:spPr bwMode="auto">
          <a:xfrm>
            <a:off x="2890838" y="46482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35874" name="AutoShape 36"/>
          <p:cNvCxnSpPr>
            <a:cxnSpLocks noChangeShapeType="1"/>
            <a:endCxn id="35849" idx="3"/>
          </p:cNvCxnSpPr>
          <p:nvPr/>
        </p:nvCxnSpPr>
        <p:spPr bwMode="auto">
          <a:xfrm rot="10800000" flipV="1">
            <a:off x="3699083" y="4419600"/>
            <a:ext cx="3600245" cy="809655"/>
          </a:xfrm>
          <a:prstGeom prst="curvedConnector3">
            <a:avLst>
              <a:gd name="adj1" fmla="val 50000"/>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35875" name="Text Box 37"/>
          <p:cNvSpPr txBox="1">
            <a:spLocks noChangeArrowheads="1"/>
          </p:cNvSpPr>
          <p:nvPr/>
        </p:nvSpPr>
        <p:spPr bwMode="auto">
          <a:xfrm rot="-1736933">
            <a:off x="5493389" y="4848195"/>
            <a:ext cx="655949"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dirty="0"/>
              <a:t>java</a:t>
            </a:r>
          </a:p>
        </p:txBody>
      </p:sp>
      <p:sp>
        <p:nvSpPr>
          <p:cNvPr id="35876" name="Line 38"/>
          <p:cNvSpPr>
            <a:spLocks noChangeShapeType="1"/>
          </p:cNvSpPr>
          <p:nvPr/>
        </p:nvSpPr>
        <p:spPr bwMode="auto">
          <a:xfrm>
            <a:off x="2895600" y="54864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77" name="Text Box 39"/>
          <p:cNvSpPr txBox="1">
            <a:spLocks noChangeArrowheads="1"/>
          </p:cNvSpPr>
          <p:nvPr/>
        </p:nvSpPr>
        <p:spPr bwMode="auto">
          <a:xfrm>
            <a:off x="1828800" y="6096000"/>
            <a:ext cx="2236510" cy="40011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提示用户登录成功</a:t>
            </a:r>
          </a:p>
        </p:txBody>
      </p:sp>
      <p:sp>
        <p:nvSpPr>
          <p:cNvPr id="35878" name="Text Box 40"/>
          <p:cNvSpPr txBox="1">
            <a:spLocks noChangeArrowheads="1"/>
          </p:cNvSpPr>
          <p:nvPr/>
        </p:nvSpPr>
        <p:spPr bwMode="auto">
          <a:xfrm>
            <a:off x="7162800" y="5486400"/>
            <a:ext cx="1438214" cy="400110"/>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读</a:t>
            </a:r>
            <a:r>
              <a:rPr lang="en-US" altLang="zh-CN"/>
              <a:t>socket</a:t>
            </a:r>
            <a:r>
              <a:rPr lang="zh-CN" altLang="en-US"/>
              <a:t>流</a:t>
            </a:r>
          </a:p>
        </p:txBody>
      </p:sp>
      <p:cxnSp>
        <p:nvCxnSpPr>
          <p:cNvPr id="35879" name="AutoShape 41"/>
          <p:cNvCxnSpPr>
            <a:cxnSpLocks noChangeShapeType="1"/>
          </p:cNvCxnSpPr>
          <p:nvPr/>
        </p:nvCxnSpPr>
        <p:spPr bwMode="auto">
          <a:xfrm flipV="1">
            <a:off x="4419600" y="5715000"/>
            <a:ext cx="2711450" cy="609600"/>
          </a:xfrm>
          <a:prstGeom prst="curvedConnector3">
            <a:avLst>
              <a:gd name="adj1" fmla="val 69611"/>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35880" name="Text Box 42"/>
          <p:cNvSpPr txBox="1">
            <a:spLocks noChangeArrowheads="1"/>
          </p:cNvSpPr>
          <p:nvPr/>
        </p:nvSpPr>
        <p:spPr bwMode="auto">
          <a:xfrm>
            <a:off x="2819400" y="5486400"/>
            <a:ext cx="13388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User :java</a:t>
            </a:r>
          </a:p>
        </p:txBody>
      </p:sp>
      <p:sp>
        <p:nvSpPr>
          <p:cNvPr id="35881" name="Text Box 43"/>
          <p:cNvSpPr txBox="1">
            <a:spLocks noChangeArrowheads="1"/>
          </p:cNvSpPr>
          <p:nvPr/>
        </p:nvSpPr>
        <p:spPr bwMode="auto">
          <a:xfrm rot="-932146">
            <a:off x="4759423" y="5573683"/>
            <a:ext cx="2081019"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dirty="0"/>
              <a:t>Login successful</a:t>
            </a:r>
          </a:p>
        </p:txBody>
      </p:sp>
      <p:sp>
        <p:nvSpPr>
          <p:cNvPr id="35882" name="Line 44"/>
          <p:cNvSpPr>
            <a:spLocks noChangeShapeType="1"/>
          </p:cNvSpPr>
          <p:nvPr/>
        </p:nvSpPr>
        <p:spPr bwMode="auto">
          <a:xfrm>
            <a:off x="7924800" y="59436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83" name="Line 45"/>
          <p:cNvSpPr>
            <a:spLocks noChangeShapeType="1"/>
          </p:cNvSpPr>
          <p:nvPr/>
        </p:nvSpPr>
        <p:spPr bwMode="auto">
          <a:xfrm>
            <a:off x="2971800" y="65532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284867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4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87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86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586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584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585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585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58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3586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586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585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35855"/>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3586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3584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3586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3587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3585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35868"/>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35871"/>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35857"/>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35856"/>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35859"/>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35858"/>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499"/>
                                          </p:stCondLst>
                                        </p:cTn>
                                        <p:tgtEl>
                                          <p:spTgt spid="35874"/>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35875"/>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35873"/>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35849"/>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35876"/>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35880"/>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499"/>
                                          </p:stCondLst>
                                        </p:cTn>
                                        <p:tgtEl>
                                          <p:spTgt spid="35877"/>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499"/>
                                          </p:stCondLst>
                                        </p:cTn>
                                        <p:tgtEl>
                                          <p:spTgt spid="35879"/>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35881"/>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grpId="0" nodeType="clickEffect">
                                  <p:stCondLst>
                                    <p:cond delay="0"/>
                                  </p:stCondLst>
                                  <p:childTnLst>
                                    <p:set>
                                      <p:cBhvr>
                                        <p:cTn id="142" dur="1" fill="hold">
                                          <p:stCondLst>
                                            <p:cond delay="499"/>
                                          </p:stCondLst>
                                        </p:cTn>
                                        <p:tgtEl>
                                          <p:spTgt spid="35861"/>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499"/>
                                          </p:stCondLst>
                                        </p:cTn>
                                        <p:tgtEl>
                                          <p:spTgt spid="35878"/>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499"/>
                                          </p:stCondLst>
                                        </p:cTn>
                                        <p:tgtEl>
                                          <p:spTgt spid="35882"/>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grpId="0" nodeType="clickEffect">
                                  <p:stCondLst>
                                    <p:cond delay="0"/>
                                  </p:stCondLst>
                                  <p:childTnLst>
                                    <p:set>
                                      <p:cBhvr>
                                        <p:cTn id="154" dur="1" fill="hold">
                                          <p:stCondLst>
                                            <p:cond delay="499"/>
                                          </p:stCondLst>
                                        </p:cTn>
                                        <p:tgtEl>
                                          <p:spTgt spid="35860"/>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grpId="0" nodeType="clickEffect">
                                  <p:stCondLst>
                                    <p:cond delay="0"/>
                                  </p:stCondLst>
                                  <p:childTnLst>
                                    <p:set>
                                      <p:cBhvr>
                                        <p:cTn id="158" dur="1" fill="hold">
                                          <p:stCondLst>
                                            <p:cond delay="499"/>
                                          </p:stCondLst>
                                        </p:cTn>
                                        <p:tgtEl>
                                          <p:spTgt spid="358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animBg="1" autoUpdateAnimBg="0"/>
      <p:bldP spid="35846" grpId="0" animBg="1" autoUpdateAnimBg="0"/>
      <p:bldP spid="35847" grpId="0" animBg="1" autoUpdateAnimBg="0"/>
      <p:bldP spid="35848" grpId="0" animBg="1" autoUpdateAnimBg="0"/>
      <p:bldP spid="35849" grpId="0" animBg="1" autoUpdateAnimBg="0"/>
      <p:bldP spid="35850" grpId="0" animBg="1" autoUpdateAnimBg="0"/>
      <p:bldP spid="35851" grpId="0" animBg="1" autoUpdateAnimBg="0"/>
      <p:bldP spid="35852" grpId="0" animBg="1"/>
      <p:bldP spid="35853" grpId="0" animBg="1" autoUpdateAnimBg="0"/>
      <p:bldP spid="35854" grpId="0" animBg="1"/>
      <p:bldP spid="35855" grpId="0" animBg="1" autoUpdateAnimBg="0"/>
      <p:bldP spid="35856" grpId="0" animBg="1" autoUpdateAnimBg="0"/>
      <p:bldP spid="35857" grpId="0" animBg="1"/>
      <p:bldP spid="35858" grpId="0" animBg="1" autoUpdateAnimBg="0"/>
      <p:bldP spid="35859" grpId="0" animBg="1"/>
      <p:bldP spid="35860" grpId="0" animBg="1" autoUpdateAnimBg="0"/>
      <p:bldP spid="35861" grpId="0" animBg="1"/>
      <p:bldP spid="35862" grpId="0" animBg="1"/>
      <p:bldP spid="35863" grpId="0" animBg="1"/>
      <p:bldP spid="35864" grpId="0" autoUpdateAnimBg="0"/>
      <p:bldP spid="35866" grpId="0" animBg="1"/>
      <p:bldP spid="35867" grpId="0" animBg="1"/>
      <p:bldP spid="35869" grpId="0" autoUpdateAnimBg="0"/>
      <p:bldP spid="35870" grpId="0" autoUpdateAnimBg="0"/>
      <p:bldP spid="35871" grpId="0" animBg="1" autoUpdateAnimBg="0"/>
      <p:bldP spid="35872" grpId="0" autoUpdateAnimBg="0"/>
      <p:bldP spid="35873" grpId="0" animBg="1"/>
      <p:bldP spid="35875" grpId="0" animBg="1" autoUpdateAnimBg="0"/>
      <p:bldP spid="35876" grpId="0" animBg="1"/>
      <p:bldP spid="35877" grpId="0" animBg="1" autoUpdateAnimBg="0"/>
      <p:bldP spid="35878" grpId="0" animBg="1" autoUpdateAnimBg="0"/>
      <p:bldP spid="35880" grpId="0" autoUpdateAnimBg="0"/>
      <p:bldP spid="35881" grpId="0" animBg="1" autoUpdateAnimBg="0"/>
      <p:bldP spid="35882" grpId="0" animBg="1"/>
      <p:bldP spid="3588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a:t>
            </a:r>
            <a:r>
              <a:rPr lang="en-US" altLang="zh-CN" dirty="0" smtClean="0"/>
              <a:t>Socket</a:t>
            </a:r>
            <a:r>
              <a:rPr lang="zh-CN" altLang="en-US" dirty="0" smtClean="0"/>
              <a:t>客户端和单服务器端一次通讯</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err="1"/>
              <a:t>ServerSocket</a:t>
            </a:r>
            <a:r>
              <a:rPr lang="zh-CN" altLang="en-US" dirty="0" smtClean="0"/>
              <a:t>建立后，通过</a:t>
            </a:r>
            <a:r>
              <a:rPr lang="en-US" altLang="zh-CN" dirty="0" smtClean="0"/>
              <a:t>accept</a:t>
            </a:r>
            <a:r>
              <a:rPr lang="zh-CN" altLang="en-US" dirty="0" smtClean="0"/>
              <a:t>来等待</a:t>
            </a:r>
            <a:r>
              <a:rPr lang="en-US" altLang="zh-CN" dirty="0" smtClean="0"/>
              <a:t>Client</a:t>
            </a:r>
            <a:r>
              <a:rPr lang="zh-CN" altLang="en-US" dirty="0" smtClean="0"/>
              <a:t>连接</a:t>
            </a:r>
            <a:endParaRPr lang="en-US" altLang="zh-CN" dirty="0" smtClean="0"/>
          </a:p>
          <a:p>
            <a:pPr>
              <a:lnSpc>
                <a:spcPct val="150000"/>
              </a:lnSpc>
            </a:pPr>
            <a:r>
              <a:rPr lang="en-US" altLang="zh-CN" dirty="0" smtClean="0"/>
              <a:t>Client</a:t>
            </a:r>
            <a:r>
              <a:rPr lang="zh-CN" altLang="en-US" dirty="0" smtClean="0"/>
              <a:t>连接</a:t>
            </a:r>
            <a:r>
              <a:rPr lang="en-US" altLang="zh-CN" dirty="0" smtClean="0"/>
              <a:t>Server</a:t>
            </a:r>
            <a:r>
              <a:rPr lang="zh-CN" altLang="en-US" dirty="0" smtClean="0"/>
              <a:t>端</a:t>
            </a:r>
            <a:endParaRPr lang="en-US" altLang="zh-CN" dirty="0" smtClean="0"/>
          </a:p>
          <a:p>
            <a:pPr>
              <a:lnSpc>
                <a:spcPct val="150000"/>
              </a:lnSpc>
            </a:pPr>
            <a:r>
              <a:rPr lang="en-US" altLang="zh-CN" dirty="0" smtClean="0"/>
              <a:t>Server</a:t>
            </a:r>
            <a:r>
              <a:rPr lang="zh-CN" altLang="en-US" dirty="0" smtClean="0"/>
              <a:t>端建立</a:t>
            </a:r>
            <a:r>
              <a:rPr lang="en-US" altLang="zh-CN" dirty="0" err="1"/>
              <a:t>inputstream</a:t>
            </a:r>
            <a:r>
              <a:rPr lang="zh-CN" altLang="en-US" dirty="0"/>
              <a:t>和</a:t>
            </a:r>
            <a:r>
              <a:rPr lang="en-US" altLang="zh-CN" dirty="0" err="1"/>
              <a:t>outputstream</a:t>
            </a:r>
            <a:endParaRPr lang="en-US" altLang="zh-CN" dirty="0"/>
          </a:p>
          <a:p>
            <a:pPr>
              <a:lnSpc>
                <a:spcPct val="150000"/>
              </a:lnSpc>
            </a:pPr>
            <a:r>
              <a:rPr lang="en-US" altLang="zh-CN" dirty="0" smtClean="0"/>
              <a:t>Client</a:t>
            </a:r>
            <a:r>
              <a:rPr lang="zh-CN" altLang="en-US" dirty="0" smtClean="0"/>
              <a:t>端建立</a:t>
            </a:r>
            <a:r>
              <a:rPr lang="en-US" altLang="zh-CN" dirty="0" err="1"/>
              <a:t>inputstream</a:t>
            </a:r>
            <a:r>
              <a:rPr lang="zh-CN" altLang="en-US" dirty="0"/>
              <a:t>和</a:t>
            </a:r>
            <a:r>
              <a:rPr lang="en-US" altLang="zh-CN" dirty="0" err="1"/>
              <a:t>outputstream</a:t>
            </a:r>
            <a:endParaRPr lang="en-US" altLang="zh-CN" dirty="0"/>
          </a:p>
          <a:p>
            <a:pPr>
              <a:lnSpc>
                <a:spcPct val="150000"/>
              </a:lnSpc>
            </a:pPr>
            <a:r>
              <a:rPr lang="zh-CN" altLang="en-US" dirty="0" smtClean="0"/>
              <a:t>双方一次通讯</a:t>
            </a:r>
            <a:endParaRPr lang="en-US" altLang="zh-CN" dirty="0" smtClean="0"/>
          </a:p>
          <a:p>
            <a:pPr>
              <a:lnSpc>
                <a:spcPct val="150000"/>
              </a:lnSpc>
            </a:pPr>
            <a:r>
              <a:rPr lang="zh-CN" altLang="en-US" dirty="0" smtClean="0"/>
              <a:t>各自关闭自己的</a:t>
            </a:r>
            <a:r>
              <a:rPr lang="en-US" altLang="zh-CN" dirty="0" err="1"/>
              <a:t>inputstream</a:t>
            </a:r>
            <a:r>
              <a:rPr lang="zh-CN" altLang="en-US" dirty="0"/>
              <a:t>和</a:t>
            </a:r>
            <a:r>
              <a:rPr lang="en-US" altLang="zh-CN" dirty="0" err="1" smtClean="0"/>
              <a:t>outputstream</a:t>
            </a:r>
            <a:endParaRPr lang="en-US" altLang="zh-CN" dirty="0"/>
          </a:p>
        </p:txBody>
      </p:sp>
    </p:spTree>
    <p:extLst>
      <p:ext uri="{BB962C8B-B14F-4D97-AF65-F5344CB8AC3E}">
        <p14:creationId xmlns:p14="http://schemas.microsoft.com/office/powerpoint/2010/main" val="7266416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a:t>
            </a:r>
            <a:r>
              <a:rPr lang="zh-CN" altLang="en-US" dirty="0" smtClean="0"/>
              <a:t>服务器端接收</a:t>
            </a:r>
            <a:r>
              <a:rPr lang="zh-CN" altLang="en-US" dirty="0"/>
              <a:t>多</a:t>
            </a:r>
            <a:r>
              <a:rPr lang="zh-CN" altLang="en-US" dirty="0" smtClean="0"/>
              <a:t>次通讯</a:t>
            </a:r>
            <a:endParaRPr lang="zh-CN" altLang="en-US" dirty="0"/>
          </a:p>
        </p:txBody>
      </p:sp>
      <p:sp>
        <p:nvSpPr>
          <p:cNvPr id="3" name="内容占位符 2"/>
          <p:cNvSpPr>
            <a:spLocks noGrp="1"/>
          </p:cNvSpPr>
          <p:nvPr>
            <p:ph idx="1"/>
          </p:nvPr>
        </p:nvSpPr>
        <p:spPr/>
        <p:txBody>
          <a:bodyPr/>
          <a:lstStyle/>
          <a:p>
            <a:r>
              <a:rPr lang="en-US" altLang="zh-CN" dirty="0" err="1"/>
              <a:t>ServerSocket</a:t>
            </a:r>
            <a:r>
              <a:rPr lang="zh-CN" altLang="en-US" dirty="0" smtClean="0"/>
              <a:t>建立后，通过</a:t>
            </a:r>
            <a:r>
              <a:rPr lang="en-US" altLang="zh-CN" dirty="0" smtClean="0"/>
              <a:t>accept</a:t>
            </a:r>
            <a:r>
              <a:rPr lang="zh-CN" altLang="en-US" dirty="0" smtClean="0"/>
              <a:t>来等待</a:t>
            </a:r>
            <a:r>
              <a:rPr lang="en-US" altLang="zh-CN" dirty="0" smtClean="0"/>
              <a:t>Client</a:t>
            </a:r>
            <a:r>
              <a:rPr lang="zh-CN" altLang="en-US" dirty="0" smtClean="0"/>
              <a:t>连接</a:t>
            </a:r>
            <a:endParaRPr lang="en-US" altLang="zh-CN" dirty="0" smtClean="0"/>
          </a:p>
          <a:p>
            <a:r>
              <a:rPr lang="en-US" altLang="zh-CN" dirty="0" smtClean="0"/>
              <a:t>Client</a:t>
            </a:r>
            <a:r>
              <a:rPr lang="zh-CN" altLang="en-US" dirty="0" smtClean="0"/>
              <a:t>连接</a:t>
            </a:r>
            <a:r>
              <a:rPr lang="en-US" altLang="zh-CN" dirty="0" smtClean="0"/>
              <a:t>Server</a:t>
            </a:r>
            <a:r>
              <a:rPr lang="zh-CN" altLang="en-US" dirty="0" smtClean="0"/>
              <a:t>端</a:t>
            </a:r>
            <a:endParaRPr lang="en-US" altLang="zh-CN" dirty="0" smtClean="0"/>
          </a:p>
          <a:p>
            <a:r>
              <a:rPr lang="en-US" altLang="zh-CN" dirty="0" smtClean="0"/>
              <a:t>Server</a:t>
            </a:r>
            <a:r>
              <a:rPr lang="zh-CN" altLang="en-US" dirty="0" smtClean="0"/>
              <a:t>端建立</a:t>
            </a:r>
            <a:r>
              <a:rPr lang="en-US" altLang="zh-CN" dirty="0" err="1"/>
              <a:t>inputstream</a:t>
            </a:r>
            <a:r>
              <a:rPr lang="zh-CN" altLang="en-US" dirty="0"/>
              <a:t>和</a:t>
            </a:r>
            <a:r>
              <a:rPr lang="en-US" altLang="zh-CN" dirty="0" err="1"/>
              <a:t>outputstream</a:t>
            </a:r>
            <a:endParaRPr lang="en-US" altLang="zh-CN" dirty="0"/>
          </a:p>
          <a:p>
            <a:r>
              <a:rPr lang="en-US" altLang="zh-CN" dirty="0" smtClean="0"/>
              <a:t>Client</a:t>
            </a:r>
            <a:r>
              <a:rPr lang="zh-CN" altLang="en-US" dirty="0" smtClean="0"/>
              <a:t>端建立</a:t>
            </a:r>
            <a:r>
              <a:rPr lang="en-US" altLang="zh-CN" dirty="0" err="1"/>
              <a:t>inputstream</a:t>
            </a:r>
            <a:r>
              <a:rPr lang="zh-CN" altLang="en-US" dirty="0"/>
              <a:t>和</a:t>
            </a:r>
            <a:r>
              <a:rPr lang="en-US" altLang="zh-CN" dirty="0" err="1"/>
              <a:t>outputstream</a:t>
            </a:r>
            <a:endParaRPr lang="en-US" altLang="zh-CN" dirty="0"/>
          </a:p>
          <a:p>
            <a:r>
              <a:rPr lang="zh-CN" altLang="en-US" dirty="0" smtClean="0"/>
              <a:t>双方一次通讯</a:t>
            </a:r>
            <a:endParaRPr lang="en-US" altLang="zh-CN" dirty="0" smtClean="0"/>
          </a:p>
          <a:p>
            <a:r>
              <a:rPr lang="en-US" altLang="zh-CN" dirty="0" smtClean="0"/>
              <a:t>Client</a:t>
            </a:r>
            <a:r>
              <a:rPr lang="zh-CN" altLang="en-US" dirty="0" smtClean="0"/>
              <a:t>关闭</a:t>
            </a:r>
            <a:endParaRPr lang="en-US" altLang="zh-CN" dirty="0" smtClean="0"/>
          </a:p>
          <a:p>
            <a:r>
              <a:rPr lang="en-US" altLang="zh-CN" dirty="0" smtClean="0"/>
              <a:t>Server</a:t>
            </a:r>
            <a:r>
              <a:rPr lang="zh-CN" altLang="en-US" dirty="0" smtClean="0"/>
              <a:t>端等待下次连接</a:t>
            </a:r>
            <a:endParaRPr lang="en-US" altLang="zh-CN" dirty="0"/>
          </a:p>
        </p:txBody>
      </p:sp>
    </p:spTree>
    <p:extLst>
      <p:ext uri="{BB962C8B-B14F-4D97-AF65-F5344CB8AC3E}">
        <p14:creationId xmlns:p14="http://schemas.microsoft.com/office/powerpoint/2010/main" val="17892482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单服务器</a:t>
            </a:r>
            <a:r>
              <a:rPr lang="zh-CN" altLang="en-US" dirty="0" smtClean="0"/>
              <a:t>端接收多次</a:t>
            </a:r>
            <a:r>
              <a:rPr lang="zh-CN" altLang="en-US" dirty="0"/>
              <a:t>通讯</a:t>
            </a:r>
            <a:endParaRPr lang="zh-CN" altLang="en-US" dirty="0" smtClean="0"/>
          </a:p>
        </p:txBody>
      </p:sp>
      <p:sp>
        <p:nvSpPr>
          <p:cNvPr id="8195" name="内容占位符 2"/>
          <p:cNvSpPr>
            <a:spLocks noGrp="1"/>
          </p:cNvSpPr>
          <p:nvPr>
            <p:ph idx="1"/>
          </p:nvPr>
        </p:nvSpPr>
        <p:spPr/>
        <p:txBody>
          <a:bodyPr/>
          <a:lstStyle/>
          <a:p>
            <a:r>
              <a:rPr lang="zh-CN" altLang="en-US" dirty="0" smtClean="0"/>
              <a:t>示例：建立服务器端程序，监听</a:t>
            </a:r>
            <a:r>
              <a:rPr lang="en-US" altLang="zh-CN" dirty="0" smtClean="0"/>
              <a:t>8888</a:t>
            </a:r>
            <a:r>
              <a:rPr lang="zh-CN" altLang="en-US" dirty="0" smtClean="0"/>
              <a:t>端口号，返回客户端多次请求数据。等待结束标记</a:t>
            </a:r>
            <a:endParaRPr lang="en-US" altLang="zh-CN" dirty="0"/>
          </a:p>
        </p:txBody>
      </p:sp>
      <p:sp>
        <p:nvSpPr>
          <p:cNvPr id="4" name="Rectangle 4"/>
          <p:cNvSpPr>
            <a:spLocks noChangeArrowheads="1"/>
          </p:cNvSpPr>
          <p:nvPr/>
        </p:nvSpPr>
        <p:spPr bwMode="auto">
          <a:xfrm>
            <a:off x="263352" y="2132856"/>
            <a:ext cx="5616624" cy="3888432"/>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sz="1800" kern="0" dirty="0">
                <a:solidFill>
                  <a:schemeClr val="tx1"/>
                </a:solidFill>
                <a:latin typeface="微软雅黑" pitchFamily="34" charset="-122"/>
                <a:ea typeface="宋体" pitchFamily="2" charset="-122"/>
              </a:rPr>
              <a:t>server = new </a:t>
            </a:r>
            <a:r>
              <a:rPr lang="en-US" altLang="zh-CN" sz="1800" kern="0" dirty="0" err="1">
                <a:solidFill>
                  <a:schemeClr val="tx1"/>
                </a:solidFill>
                <a:latin typeface="微软雅黑" pitchFamily="34" charset="-122"/>
                <a:ea typeface="宋体" pitchFamily="2" charset="-122"/>
              </a:rPr>
              <a:t>ServerSocket</a:t>
            </a:r>
            <a:r>
              <a:rPr lang="en-US" altLang="zh-CN" sz="1800" kern="0" dirty="0">
                <a:solidFill>
                  <a:schemeClr val="tx1"/>
                </a:solidFill>
                <a:latin typeface="微软雅黑" pitchFamily="34" charset="-122"/>
                <a:ea typeface="宋体" pitchFamily="2" charset="-122"/>
              </a:rPr>
              <a:t>(8888);</a:t>
            </a:r>
          </a:p>
          <a:p>
            <a:pPr eaLnBrk="0" hangingPunct="0">
              <a:spcBef>
                <a:spcPct val="20000"/>
              </a:spcBef>
            </a:pPr>
            <a:r>
              <a:rPr lang="en-US" altLang="zh-CN" sz="1800" kern="0" dirty="0">
                <a:solidFill>
                  <a:schemeClr val="tx1"/>
                </a:solidFill>
                <a:latin typeface="微软雅黑" pitchFamily="34" charset="-122"/>
                <a:ea typeface="宋体" pitchFamily="2" charset="-122"/>
              </a:rPr>
              <a:t>while(true){</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en-US" altLang="zh-CN" sz="1800" kern="0" dirty="0" smtClean="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接收客户端连接</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System.out.println</a:t>
            </a:r>
            <a:r>
              <a:rPr lang="en-US" altLang="zh-CN" sz="1800" kern="0" dirty="0">
                <a:solidFill>
                  <a:schemeClr val="tx1"/>
                </a:solidFill>
                <a:latin typeface="微软雅黑" pitchFamily="34" charset="-122"/>
                <a:ea typeface="宋体" pitchFamily="2" charset="-122"/>
              </a:rPr>
              <a:t>("server listener");</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Socket </a:t>
            </a:r>
            <a:r>
              <a:rPr lang="en-US" altLang="zh-CN" sz="1800" kern="0" dirty="0">
                <a:solidFill>
                  <a:schemeClr val="tx1"/>
                </a:solidFill>
                <a:latin typeface="微软雅黑" pitchFamily="34" charset="-122"/>
                <a:ea typeface="宋体" pitchFamily="2" charset="-122"/>
              </a:rPr>
              <a:t>client = server.accept();</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获得客户端请求</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InputStream </a:t>
            </a:r>
            <a:r>
              <a:rPr lang="en-US" altLang="zh-CN" sz="1800" kern="0" dirty="0">
                <a:solidFill>
                  <a:schemeClr val="tx1"/>
                </a:solidFill>
                <a:latin typeface="微软雅黑" pitchFamily="34" charset="-122"/>
                <a:ea typeface="宋体" pitchFamily="2" charset="-122"/>
              </a:rPr>
              <a:t>is = client.getInputStream();</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byte</a:t>
            </a:r>
            <a:r>
              <a:rPr lang="en-US" altLang="zh-CN" sz="1800" kern="0" dirty="0">
                <a:solidFill>
                  <a:schemeClr val="tx1"/>
                </a:solidFill>
                <a:latin typeface="微软雅黑" pitchFamily="34" charset="-122"/>
                <a:ea typeface="宋体" pitchFamily="2" charset="-122"/>
              </a:rPr>
              <a:t>[] b = new byte[1024];</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is.read(b</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String </a:t>
            </a:r>
            <a:r>
              <a:rPr lang="en-US" altLang="zh-CN" sz="1800" kern="0" dirty="0">
                <a:solidFill>
                  <a:schemeClr val="tx1"/>
                </a:solidFill>
                <a:latin typeface="微软雅黑" pitchFamily="34" charset="-122"/>
                <a:ea typeface="宋体" pitchFamily="2" charset="-122"/>
              </a:rPr>
              <a:t>result = new String(b);</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System.out.println</a:t>
            </a:r>
            <a:r>
              <a:rPr lang="en-US" altLang="zh-CN" sz="1800" kern="0" dirty="0">
                <a:solidFill>
                  <a:schemeClr val="tx1"/>
                </a:solidFill>
                <a:latin typeface="微软雅黑" pitchFamily="34" charset="-122"/>
                <a:ea typeface="宋体" pitchFamily="2" charset="-122"/>
              </a:rPr>
              <a:t>("Server received:" + result</a:t>
            </a:r>
            <a:r>
              <a:rPr lang="en-US" altLang="zh-CN" sz="1800" kern="0" dirty="0" smtClean="0">
                <a:solidFill>
                  <a:schemeClr val="tx1"/>
                </a:solidFill>
                <a:latin typeface="微软雅黑" pitchFamily="34" charset="-122"/>
                <a:ea typeface="宋体" pitchFamily="2" charset="-122"/>
              </a:rPr>
              <a:t>);</a:t>
            </a:r>
            <a:endParaRPr lang="zh-CN" altLang="en-US" sz="1800" kern="0" dirty="0">
              <a:solidFill>
                <a:schemeClr val="tx1"/>
              </a:solidFill>
              <a:latin typeface="微软雅黑" pitchFamily="34" charset="-122"/>
              <a:ea typeface="宋体" pitchFamily="2" charset="-122"/>
            </a:endParaRPr>
          </a:p>
        </p:txBody>
      </p:sp>
      <p:sp>
        <p:nvSpPr>
          <p:cNvPr id="5" name="Rectangle 4"/>
          <p:cNvSpPr>
            <a:spLocks noChangeArrowheads="1"/>
          </p:cNvSpPr>
          <p:nvPr/>
        </p:nvSpPr>
        <p:spPr bwMode="auto">
          <a:xfrm>
            <a:off x="6168008" y="2141240"/>
            <a:ext cx="5807968" cy="3952056"/>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sz="1800" kern="0" dirty="0" smtClean="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向客户端发送响应</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OutputStream </a:t>
            </a:r>
            <a:r>
              <a:rPr lang="en-US" altLang="zh-CN" sz="1800" kern="0" dirty="0">
                <a:solidFill>
                  <a:schemeClr val="tx1"/>
                </a:solidFill>
                <a:latin typeface="微软雅黑" pitchFamily="34" charset="-122"/>
                <a:ea typeface="宋体" pitchFamily="2" charset="-122"/>
              </a:rPr>
              <a:t>os = client.getOutputStream();</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os.write</a:t>
            </a:r>
            <a:r>
              <a:rPr lang="en-US" altLang="zh-CN" sz="1800" kern="0" dirty="0">
                <a:solidFill>
                  <a:schemeClr val="tx1"/>
                </a:solidFill>
                <a:latin typeface="微软雅黑" pitchFamily="34" charset="-122"/>
                <a:ea typeface="宋体" pitchFamily="2" charset="-122"/>
              </a:rPr>
              <a:t>(("this is server return string !").getBytes());</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关闭网络连接</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is.close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os.close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client.close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if </a:t>
            </a:r>
            <a:r>
              <a:rPr lang="en-US" altLang="zh-CN" sz="1800" kern="0" dirty="0">
                <a:solidFill>
                  <a:schemeClr val="tx1"/>
                </a:solidFill>
                <a:latin typeface="微软雅黑" pitchFamily="34" charset="-122"/>
                <a:ea typeface="宋体" pitchFamily="2" charset="-122"/>
              </a:rPr>
              <a:t>(result.startsWith("exit")) {</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break</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smtClean="0">
                <a:solidFill>
                  <a:schemeClr val="tx1"/>
                </a:solidFill>
                <a:latin typeface="微软雅黑" pitchFamily="34" charset="-122"/>
                <a:ea typeface="宋体" pitchFamily="2" charset="-122"/>
              </a:rPr>
              <a:t>    }</a:t>
            </a:r>
            <a:endParaRPr lang="en-US" altLang="zh-CN" sz="1800" kern="0" dirty="0">
              <a:solidFill>
                <a:schemeClr val="tx1"/>
              </a:solidFill>
              <a:latin typeface="微软雅黑" pitchFamily="34" charset="-122"/>
              <a:ea typeface="宋体" pitchFamily="2" charset="-122"/>
            </a:endParaRPr>
          </a:p>
          <a:p>
            <a:pPr eaLnBrk="0" hangingPunct="0">
              <a:spcBef>
                <a:spcPct val="20000"/>
              </a:spcBef>
            </a:pP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server.close</a:t>
            </a:r>
            <a:r>
              <a:rPr lang="en-US" altLang="zh-CN" sz="1800"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7479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编程实例：聊天程序</a:t>
            </a:r>
            <a:endParaRPr lang="zh-CN" altLang="en-US" dirty="0" smtClean="0"/>
          </a:p>
        </p:txBody>
      </p:sp>
      <p:sp>
        <p:nvSpPr>
          <p:cNvPr id="8195" name="内容占位符 2"/>
          <p:cNvSpPr>
            <a:spLocks noGrp="1"/>
          </p:cNvSpPr>
          <p:nvPr>
            <p:ph idx="1"/>
          </p:nvPr>
        </p:nvSpPr>
        <p:spPr/>
        <p:txBody>
          <a:bodyPr/>
          <a:lstStyle/>
          <a:p>
            <a:r>
              <a:rPr lang="zh-CN" altLang="en-US" dirty="0" smtClean="0"/>
              <a:t>要开发一款聊天程序，需要实现客户端与服务器端通信功能</a:t>
            </a:r>
            <a:endParaRPr lang="en-US" altLang="zh-CN" dirty="0" smtClean="0"/>
          </a:p>
          <a:p>
            <a:pPr lvl="1">
              <a:lnSpc>
                <a:spcPct val="150000"/>
              </a:lnSpc>
            </a:pPr>
            <a:r>
              <a:rPr lang="zh-CN" altLang="en-US" dirty="0" smtClean="0"/>
              <a:t>服务器接收到一个客户端请求后要进行处理，若同时第</a:t>
            </a:r>
            <a:r>
              <a:rPr lang="en-US" altLang="zh-CN" dirty="0" smtClean="0"/>
              <a:t>2</a:t>
            </a:r>
            <a:r>
              <a:rPr lang="zh-CN" altLang="en-US" dirty="0" smtClean="0"/>
              <a:t>个客户端、第</a:t>
            </a:r>
            <a:r>
              <a:rPr lang="en-US" altLang="zh-CN" dirty="0" smtClean="0"/>
              <a:t>3</a:t>
            </a:r>
            <a:r>
              <a:rPr lang="zh-CN" altLang="en-US" dirty="0" smtClean="0"/>
              <a:t>个客户端向服务器发送请求，则其它客户端只能等待第</a:t>
            </a:r>
            <a:r>
              <a:rPr lang="en-US" altLang="zh-CN" dirty="0" smtClean="0"/>
              <a:t>1</a:t>
            </a:r>
            <a:r>
              <a:rPr lang="zh-CN" altLang="en-US" dirty="0" smtClean="0"/>
              <a:t>个客户端请求处理完毕后，才能有机会获得服务器处理。如何实现服务器并发处理多个客户端请求？</a:t>
            </a:r>
            <a:endParaRPr lang="en-US" altLang="zh-CN"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5680" y="3972687"/>
            <a:ext cx="5256584" cy="2859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57428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多线程网络编程简介</a:t>
            </a:r>
            <a:endParaRPr lang="zh-CN" altLang="en-US" dirty="0" smtClean="0"/>
          </a:p>
        </p:txBody>
      </p:sp>
      <p:sp>
        <p:nvSpPr>
          <p:cNvPr id="8195" name="内容占位符 2"/>
          <p:cNvSpPr>
            <a:spLocks noGrp="1"/>
          </p:cNvSpPr>
          <p:nvPr>
            <p:ph idx="1"/>
          </p:nvPr>
        </p:nvSpPr>
        <p:spPr/>
        <p:txBody>
          <a:bodyPr/>
          <a:lstStyle/>
          <a:p>
            <a:r>
              <a:rPr lang="zh-CN" altLang="en-US" dirty="0" smtClean="0"/>
              <a:t>在客户端，可以把处理服务器端响应消息的任务放到一个单独线程中，在主线程中接收用户输入和发送请求消息</a:t>
            </a:r>
            <a:endParaRPr lang="en-US" altLang="zh-CN" dirty="0" smtClean="0"/>
          </a:p>
          <a:p>
            <a:pPr>
              <a:spcBef>
                <a:spcPts val="1200"/>
              </a:spcBef>
            </a:pPr>
            <a:r>
              <a:rPr lang="zh-CN" altLang="en-US" dirty="0" smtClean="0"/>
              <a:t>服务器的作用就是为了服务多个客户端，对于多个客户端并发请求的处理，在网络编程中，采用多线程处理方式解决。每当服务器端接收到客户端请求后，产生一个新的线程处理客户端请求</a:t>
            </a:r>
            <a:endParaRPr lang="en-US" altLang="zh-CN" dirty="0" smtClean="0"/>
          </a:p>
          <a:p>
            <a:pPr lvl="1">
              <a:lnSpc>
                <a:spcPct val="150000"/>
              </a:lnSpc>
            </a:pPr>
            <a:r>
              <a:rPr lang="zh-CN" altLang="en-US" dirty="0" smtClean="0"/>
              <a:t>开启线程比较消耗系统资源，所以应用程序中可以开辟的线程个数总是有限的</a:t>
            </a:r>
            <a:endParaRPr lang="en-US" altLang="zh-CN" dirty="0" smtClean="0"/>
          </a:p>
          <a:p>
            <a:pPr lvl="1">
              <a:lnSpc>
                <a:spcPct val="150000"/>
              </a:lnSpc>
            </a:pPr>
            <a:r>
              <a:rPr lang="zh-CN" altLang="en-US" dirty="0" smtClean="0"/>
              <a:t>可以结合使用线程池技术，实现服务器端的并发处理请求</a:t>
            </a:r>
            <a:endParaRPr lang="en-US" altLang="zh-CN" dirty="0" smtClean="0"/>
          </a:p>
          <a:p>
            <a:pPr>
              <a:lnSpc>
                <a:spcPct val="150000"/>
              </a:lnSpc>
            </a:pPr>
            <a:endParaRPr lang="en-US" altLang="zh-CN" dirty="0" smtClean="0"/>
          </a:p>
          <a:p>
            <a:pPr lvl="1">
              <a:lnSpc>
                <a:spcPct val="150000"/>
              </a:lnSpc>
            </a:pPr>
            <a:endParaRPr lang="en-US" altLang="zh-CN" dirty="0" smtClean="0"/>
          </a:p>
          <a:p>
            <a:pPr>
              <a:lnSpc>
                <a:spcPct val="150000"/>
              </a:lnSpc>
            </a:pPr>
            <a:endParaRPr lang="en-US" altLang="zh-CN" dirty="0"/>
          </a:p>
        </p:txBody>
      </p:sp>
    </p:spTree>
    <p:extLst>
      <p:ext uri="{BB962C8B-B14F-4D97-AF65-F5344CB8AC3E}">
        <p14:creationId xmlns:p14="http://schemas.microsoft.com/office/powerpoint/2010/main" val="319888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fade">
                                      <p:cBhvr>
                                        <p:cTn id="17" dur="1000"/>
                                        <p:tgtEl>
                                          <p:spTgt spid="8195">
                                            <p:txEl>
                                              <p:pRg st="3" end="3"/>
                                            </p:txEl>
                                          </p:spTgt>
                                        </p:tgtEl>
                                      </p:cBhvr>
                                    </p:animEffect>
                                    <p:anim calcmode="lin" valueType="num">
                                      <p:cBhvr>
                                        <p:cTn id="1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单服务器端多线程接收多次通讯</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err="1"/>
              <a:t>ServerSocket</a:t>
            </a:r>
            <a:r>
              <a:rPr lang="zh-CN" altLang="en-US" dirty="0" smtClean="0"/>
              <a:t>建立后，通过</a:t>
            </a:r>
            <a:r>
              <a:rPr lang="en-US" altLang="zh-CN" dirty="0" smtClean="0"/>
              <a:t>accept</a:t>
            </a:r>
            <a:r>
              <a:rPr lang="zh-CN" altLang="en-US" dirty="0" smtClean="0"/>
              <a:t>来等待</a:t>
            </a:r>
            <a:r>
              <a:rPr lang="en-US" altLang="zh-CN" dirty="0" smtClean="0"/>
              <a:t>Client</a:t>
            </a:r>
            <a:r>
              <a:rPr lang="zh-CN" altLang="en-US" dirty="0" smtClean="0"/>
              <a:t>连接</a:t>
            </a:r>
            <a:endParaRPr lang="en-US" altLang="zh-CN" dirty="0" smtClean="0"/>
          </a:p>
          <a:p>
            <a:pPr>
              <a:lnSpc>
                <a:spcPct val="150000"/>
              </a:lnSpc>
            </a:pPr>
            <a:r>
              <a:rPr lang="en-US" altLang="zh-CN" dirty="0" smtClean="0"/>
              <a:t>Client</a:t>
            </a:r>
            <a:r>
              <a:rPr lang="zh-CN" altLang="en-US" dirty="0" smtClean="0"/>
              <a:t>连接</a:t>
            </a:r>
            <a:r>
              <a:rPr lang="en-US" altLang="zh-CN" dirty="0" smtClean="0"/>
              <a:t>Server</a:t>
            </a:r>
            <a:r>
              <a:rPr lang="zh-CN" altLang="en-US" dirty="0" smtClean="0"/>
              <a:t>端</a:t>
            </a:r>
            <a:endParaRPr lang="en-US" altLang="zh-CN" dirty="0" smtClean="0"/>
          </a:p>
          <a:p>
            <a:pPr>
              <a:lnSpc>
                <a:spcPct val="150000"/>
              </a:lnSpc>
            </a:pPr>
            <a:r>
              <a:rPr lang="en-US" altLang="zh-CN" dirty="0" smtClean="0"/>
              <a:t>Server</a:t>
            </a:r>
            <a:r>
              <a:rPr lang="zh-CN" altLang="en-US" dirty="0" smtClean="0"/>
              <a:t>开启一个</a:t>
            </a:r>
            <a:r>
              <a:rPr lang="zh-CN" altLang="en-US" dirty="0" smtClean="0">
                <a:solidFill>
                  <a:srgbClr val="FF0000"/>
                </a:solidFill>
              </a:rPr>
              <a:t>新的线程</a:t>
            </a:r>
            <a:r>
              <a:rPr lang="zh-CN" altLang="en-US" dirty="0" smtClean="0"/>
              <a:t>去处理</a:t>
            </a:r>
            <a:endParaRPr lang="en-US" altLang="zh-CN" dirty="0" smtClean="0"/>
          </a:p>
          <a:p>
            <a:pPr>
              <a:lnSpc>
                <a:spcPct val="150000"/>
              </a:lnSpc>
            </a:pPr>
            <a:r>
              <a:rPr lang="en-US" altLang="zh-CN" dirty="0" smtClean="0"/>
              <a:t>Server</a:t>
            </a:r>
            <a:r>
              <a:rPr lang="zh-CN" altLang="en-US" dirty="0" smtClean="0"/>
              <a:t>端建立</a:t>
            </a:r>
            <a:r>
              <a:rPr lang="en-US" altLang="zh-CN" dirty="0" err="1"/>
              <a:t>inputstream</a:t>
            </a:r>
            <a:r>
              <a:rPr lang="zh-CN" altLang="en-US" dirty="0"/>
              <a:t>和</a:t>
            </a:r>
            <a:r>
              <a:rPr lang="en-US" altLang="zh-CN" dirty="0" err="1"/>
              <a:t>outputstream</a:t>
            </a:r>
            <a:endParaRPr lang="en-US" altLang="zh-CN" dirty="0"/>
          </a:p>
          <a:p>
            <a:pPr>
              <a:lnSpc>
                <a:spcPct val="150000"/>
              </a:lnSpc>
            </a:pPr>
            <a:r>
              <a:rPr lang="en-US" altLang="zh-CN" dirty="0" smtClean="0"/>
              <a:t>Client</a:t>
            </a:r>
            <a:r>
              <a:rPr lang="zh-CN" altLang="en-US" dirty="0" smtClean="0"/>
              <a:t>端建立</a:t>
            </a:r>
            <a:r>
              <a:rPr lang="en-US" altLang="zh-CN" dirty="0" err="1"/>
              <a:t>inputstream</a:t>
            </a:r>
            <a:r>
              <a:rPr lang="zh-CN" altLang="en-US" dirty="0"/>
              <a:t>和</a:t>
            </a:r>
            <a:r>
              <a:rPr lang="en-US" altLang="zh-CN" dirty="0" err="1"/>
              <a:t>outputstream</a:t>
            </a:r>
            <a:endParaRPr lang="en-US" altLang="zh-CN" dirty="0"/>
          </a:p>
          <a:p>
            <a:pPr>
              <a:lnSpc>
                <a:spcPct val="150000"/>
              </a:lnSpc>
            </a:pPr>
            <a:r>
              <a:rPr lang="en-US" altLang="zh-CN" dirty="0" smtClean="0"/>
              <a:t>Client</a:t>
            </a:r>
            <a:r>
              <a:rPr lang="zh-CN" altLang="en-US" dirty="0" smtClean="0"/>
              <a:t>关闭</a:t>
            </a:r>
            <a:endParaRPr lang="en-US" altLang="zh-CN" dirty="0" smtClean="0"/>
          </a:p>
          <a:p>
            <a:pPr>
              <a:lnSpc>
                <a:spcPct val="150000"/>
              </a:lnSpc>
            </a:pPr>
            <a:r>
              <a:rPr lang="en-US" altLang="zh-CN" dirty="0" smtClean="0"/>
              <a:t>Server</a:t>
            </a:r>
            <a:r>
              <a:rPr lang="zh-CN" altLang="en-US" dirty="0" smtClean="0"/>
              <a:t>端等待下次连接</a:t>
            </a:r>
            <a:endParaRPr lang="en-US" altLang="zh-CN" dirty="0"/>
          </a:p>
        </p:txBody>
      </p:sp>
    </p:spTree>
    <p:extLst>
      <p:ext uri="{BB962C8B-B14F-4D97-AF65-F5344CB8AC3E}">
        <p14:creationId xmlns:p14="http://schemas.microsoft.com/office/powerpoint/2010/main" val="2349383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网络基础：计算机网络</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计算机网络：通过一定的物理设备将处于不同位置的计算机连接起来组成的网络</a:t>
            </a:r>
            <a:endParaRPr lang="en-US" altLang="zh-CN" dirty="0" smtClean="0"/>
          </a:p>
          <a:p>
            <a:pPr lvl="1">
              <a:lnSpc>
                <a:spcPct val="150000"/>
              </a:lnSpc>
            </a:pPr>
            <a:r>
              <a:rPr lang="zh-CN" altLang="en-US" dirty="0" smtClean="0"/>
              <a:t>网络最主要的作用在于共享设备和传输数据。</a:t>
            </a:r>
            <a:endParaRPr lang="en-US" altLang="zh-CN" dirty="0" smtClean="0"/>
          </a:p>
          <a:p>
            <a:pPr lvl="1">
              <a:lnSpc>
                <a:spcPct val="150000"/>
              </a:lnSpc>
            </a:pPr>
            <a:endParaRPr lang="en-US" altLang="zh-CN" dirty="0" smtClean="0"/>
          </a:p>
          <a:p>
            <a:pPr lvl="1">
              <a:lnSpc>
                <a:spcPct val="150000"/>
              </a:lnSpc>
            </a:pPr>
            <a:endParaRPr lang="en-US" altLang="zh-CN" dirty="0"/>
          </a:p>
          <a:p>
            <a:pPr lvl="1">
              <a:lnSpc>
                <a:spcPct val="150000"/>
              </a:lnSpc>
            </a:pPr>
            <a:endParaRPr lang="en-US" altLang="zh-CN" dirty="0" smtClean="0"/>
          </a:p>
          <a:p>
            <a:pPr marL="457200" lvl="1" indent="0">
              <a:lnSpc>
                <a:spcPct val="150000"/>
              </a:lnSpc>
              <a:buNone/>
            </a:pPr>
            <a:endParaRPr lang="en-US" altLang="zh-CN" dirty="0" smtClean="0"/>
          </a:p>
          <a:p>
            <a:pPr lvl="1">
              <a:lnSpc>
                <a:spcPct val="150000"/>
              </a:lnSpc>
            </a:pPr>
            <a:r>
              <a:rPr lang="zh-CN" altLang="en-US" dirty="0" smtClean="0"/>
              <a:t>无论是共享或传输数据，务必需要保证准确地匹配目的主机</a:t>
            </a:r>
            <a:endParaRPr lang="en-US" altLang="zh-CN" dirty="0" smtClean="0"/>
          </a:p>
          <a:p>
            <a:pPr lvl="1">
              <a:lnSpc>
                <a:spcPct val="150000"/>
              </a:lnSpc>
            </a:pPr>
            <a:endParaRPr lang="en-US" altLang="zh-C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656" y="2924944"/>
            <a:ext cx="5184576" cy="2673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35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195">
                                            <p:txEl>
                                              <p:pRg st="6" end="6"/>
                                            </p:txEl>
                                          </p:spTgt>
                                        </p:tgtEl>
                                        <p:attrNameLst>
                                          <p:attrName>style.visibility</p:attrName>
                                        </p:attrNameLst>
                                      </p:cBhvr>
                                      <p:to>
                                        <p:strVal val="visible"/>
                                      </p:to>
                                    </p:set>
                                    <p:animEffect transition="in" filter="fade">
                                      <p:cBhvr>
                                        <p:cTn id="21" dur="1000"/>
                                        <p:tgtEl>
                                          <p:spTgt spid="8195">
                                            <p:txEl>
                                              <p:pRg st="6" end="6"/>
                                            </p:txEl>
                                          </p:spTgt>
                                        </p:tgtEl>
                                      </p:cBhvr>
                                    </p:animEffect>
                                    <p:anim calcmode="lin" valueType="num">
                                      <p:cBhvr>
                                        <p:cTn id="22"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单服务器端多</a:t>
            </a:r>
            <a:r>
              <a:rPr lang="zh-CN" altLang="en-US" dirty="0" smtClean="0"/>
              <a:t>线程接收多次</a:t>
            </a:r>
            <a:r>
              <a:rPr lang="zh-CN" altLang="en-US" dirty="0"/>
              <a:t>通讯</a:t>
            </a:r>
            <a:endParaRPr lang="zh-CN" altLang="en-US" dirty="0" smtClean="0"/>
          </a:p>
        </p:txBody>
      </p:sp>
      <p:sp>
        <p:nvSpPr>
          <p:cNvPr id="8195" name="内容占位符 2"/>
          <p:cNvSpPr>
            <a:spLocks noGrp="1"/>
          </p:cNvSpPr>
          <p:nvPr>
            <p:ph idx="1"/>
          </p:nvPr>
        </p:nvSpPr>
        <p:spPr/>
        <p:txBody>
          <a:bodyPr/>
          <a:lstStyle/>
          <a:p>
            <a:r>
              <a:rPr lang="zh-CN" altLang="en-US" dirty="0" smtClean="0"/>
              <a:t>示例：服务器端开启新的线程接收客户端请求</a:t>
            </a:r>
            <a:endParaRPr lang="en-US" altLang="zh-CN" dirty="0"/>
          </a:p>
        </p:txBody>
      </p:sp>
      <p:sp>
        <p:nvSpPr>
          <p:cNvPr id="4" name="Rectangle 4"/>
          <p:cNvSpPr>
            <a:spLocks noChangeArrowheads="1"/>
          </p:cNvSpPr>
          <p:nvPr/>
        </p:nvSpPr>
        <p:spPr bwMode="auto">
          <a:xfrm>
            <a:off x="839416" y="1772816"/>
            <a:ext cx="7488832" cy="4032448"/>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public class </a:t>
            </a:r>
            <a:r>
              <a:rPr lang="en-US" altLang="zh-CN" kern="0" dirty="0" err="1">
                <a:solidFill>
                  <a:schemeClr val="tx1"/>
                </a:solidFill>
                <a:latin typeface="微软雅黑" pitchFamily="34" charset="-122"/>
                <a:ea typeface="宋体" pitchFamily="2" charset="-122"/>
              </a:rPr>
              <a:t>MyRunnable</a:t>
            </a:r>
            <a:r>
              <a:rPr lang="en-US" altLang="zh-CN" kern="0" dirty="0">
                <a:solidFill>
                  <a:schemeClr val="tx1"/>
                </a:solidFill>
                <a:latin typeface="微软雅黑" pitchFamily="34" charset="-122"/>
                <a:ea typeface="宋体" pitchFamily="2" charset="-122"/>
              </a:rPr>
              <a:t> implements Runnable {</a:t>
            </a:r>
          </a:p>
          <a:p>
            <a:pPr eaLnBrk="0" hangingPunct="0">
              <a:spcBef>
                <a:spcPct val="20000"/>
              </a:spcBef>
            </a:pPr>
            <a:r>
              <a:rPr lang="en-US" altLang="zh-CN" kern="0" dirty="0">
                <a:solidFill>
                  <a:schemeClr val="tx1"/>
                </a:solidFill>
                <a:latin typeface="微软雅黑" pitchFamily="34" charset="-122"/>
                <a:ea typeface="宋体" pitchFamily="2" charset="-122"/>
              </a:rPr>
              <a:t>private Socket </a:t>
            </a:r>
            <a:r>
              <a:rPr lang="en-US" altLang="zh-CN" kern="0" dirty="0" err="1">
                <a:solidFill>
                  <a:schemeClr val="tx1"/>
                </a:solidFill>
                <a:latin typeface="微软雅黑" pitchFamily="34" charset="-122"/>
                <a:ea typeface="宋体" pitchFamily="2" charset="-122"/>
              </a:rPr>
              <a:t>socket</a:t>
            </a:r>
            <a:r>
              <a:rPr lang="en-US" altLang="zh-CN" kern="0" dirty="0">
                <a:solidFill>
                  <a:schemeClr val="tx1"/>
                </a:solidFill>
                <a:latin typeface="微软雅黑" pitchFamily="34" charset="-122"/>
                <a:ea typeface="宋体" pitchFamily="2" charset="-122"/>
              </a:rPr>
              <a:t>;</a:t>
            </a:r>
          </a:p>
          <a:p>
            <a:pPr eaLnBrk="0" hangingPunct="0">
              <a:spcBef>
                <a:spcPct val="20000"/>
              </a:spcBef>
            </a:pPr>
            <a:endParaRPr lang="zh-CN" altLang="en-US"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public </a:t>
            </a:r>
            <a:r>
              <a:rPr lang="en-US" altLang="zh-CN" kern="0" dirty="0" err="1">
                <a:solidFill>
                  <a:schemeClr val="tx1"/>
                </a:solidFill>
                <a:latin typeface="微软雅黑" pitchFamily="34" charset="-122"/>
                <a:ea typeface="宋体" pitchFamily="2" charset="-122"/>
              </a:rPr>
              <a:t>MyRunnable</a:t>
            </a:r>
            <a:r>
              <a:rPr lang="en-US" altLang="zh-CN" kern="0" dirty="0">
                <a:solidFill>
                  <a:schemeClr val="tx1"/>
                </a:solidFill>
                <a:latin typeface="微软雅黑" pitchFamily="34" charset="-122"/>
                <a:ea typeface="宋体" pitchFamily="2" charset="-122"/>
              </a:rPr>
              <a:t>(Socket socket) {</a:t>
            </a:r>
          </a:p>
          <a:p>
            <a:pPr eaLnBrk="0" hangingPunct="0">
              <a:spcBef>
                <a:spcPct val="20000"/>
              </a:spcBef>
            </a:pPr>
            <a:r>
              <a:rPr lang="en-US" altLang="zh-CN" kern="0" dirty="0" err="1">
                <a:solidFill>
                  <a:schemeClr val="tx1"/>
                </a:solidFill>
                <a:latin typeface="微软雅黑" pitchFamily="34" charset="-122"/>
                <a:ea typeface="宋体" pitchFamily="2" charset="-122"/>
              </a:rPr>
              <a:t>this.socket</a:t>
            </a:r>
            <a:r>
              <a:rPr lang="en-US" altLang="zh-CN" kern="0" dirty="0">
                <a:solidFill>
                  <a:schemeClr val="tx1"/>
                </a:solidFill>
                <a:latin typeface="微软雅黑" pitchFamily="34" charset="-122"/>
                <a:ea typeface="宋体" pitchFamily="2" charset="-122"/>
              </a:rPr>
              <a:t> = socket;</a:t>
            </a:r>
          </a:p>
          <a:p>
            <a:pPr eaLnBrk="0" hangingPunct="0">
              <a:spcBef>
                <a:spcPct val="20000"/>
              </a:spcBef>
            </a:pPr>
            <a:r>
              <a:rPr lang="en-US" altLang="zh-CN" kern="0" dirty="0">
                <a:solidFill>
                  <a:schemeClr val="tx1"/>
                </a:solidFill>
                <a:latin typeface="微软雅黑" pitchFamily="34" charset="-122"/>
                <a:ea typeface="宋体" pitchFamily="2" charset="-122"/>
              </a:rPr>
              <a:t>}</a:t>
            </a:r>
          </a:p>
          <a:p>
            <a:pPr eaLnBrk="0" hangingPunct="0">
              <a:spcBef>
                <a:spcPct val="20000"/>
              </a:spcBef>
            </a:pPr>
            <a:endParaRPr lang="zh-CN" altLang="en-US"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public void run() {</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处理接收请求返回数据</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251182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完整的多线程聊天软件实现</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问题列表：</a:t>
            </a:r>
            <a:endParaRPr lang="en-US" altLang="zh-CN" dirty="0" smtClean="0"/>
          </a:p>
          <a:p>
            <a:pPr lvl="1">
              <a:lnSpc>
                <a:spcPct val="150000"/>
              </a:lnSpc>
            </a:pPr>
            <a:r>
              <a:rPr lang="zh-CN" altLang="en-US" dirty="0" smtClean="0"/>
              <a:t>客户端发送图片</a:t>
            </a:r>
            <a:r>
              <a:rPr lang="en-US" altLang="zh-CN" dirty="0" err="1" smtClean="0"/>
              <a:t>InputStream</a:t>
            </a:r>
            <a:r>
              <a:rPr lang="zh-CN" altLang="en-US" dirty="0" smtClean="0"/>
              <a:t>，服务器存储</a:t>
            </a:r>
            <a:endParaRPr lang="en-US" altLang="zh-CN" dirty="0"/>
          </a:p>
          <a:p>
            <a:pPr lvl="1">
              <a:lnSpc>
                <a:spcPct val="150000"/>
              </a:lnSpc>
            </a:pPr>
            <a:r>
              <a:rPr lang="zh-CN" altLang="en-US" dirty="0" smtClean="0"/>
              <a:t>客户端一次连接以后，多次消息发送</a:t>
            </a:r>
            <a:endParaRPr lang="en-US" altLang="zh-CN" dirty="0" smtClean="0"/>
          </a:p>
          <a:p>
            <a:pPr lvl="1">
              <a:lnSpc>
                <a:spcPct val="150000"/>
              </a:lnSpc>
            </a:pPr>
            <a:r>
              <a:rPr lang="zh-CN" altLang="en-US" dirty="0" smtClean="0"/>
              <a:t>客户端和服务器端平等对待，两端可以随时相互发送消息</a:t>
            </a:r>
            <a:endParaRPr lang="zh-CN" altLang="en-US" dirty="0"/>
          </a:p>
        </p:txBody>
      </p:sp>
    </p:spTree>
    <p:extLst>
      <p:ext uri="{BB962C8B-B14F-4D97-AF65-F5344CB8AC3E}">
        <p14:creationId xmlns:p14="http://schemas.microsoft.com/office/powerpoint/2010/main" val="29557942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多线程网络编程实现方法</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服务器端程序执行过程</a:t>
            </a:r>
            <a:endParaRPr lang="en-US" altLang="zh-CN" dirty="0" smtClean="0"/>
          </a:p>
          <a:p>
            <a:pPr lvl="1">
              <a:lnSpc>
                <a:spcPct val="150000"/>
              </a:lnSpc>
            </a:pPr>
            <a:r>
              <a:rPr lang="zh-CN" altLang="en-US" dirty="0" smtClean="0"/>
              <a:t>主线程监听客户端连接，线程处理客户端请求</a:t>
            </a:r>
            <a:endParaRPr lang="en-US" altLang="zh-CN" dirty="0" smtClean="0"/>
          </a:p>
          <a:p>
            <a:pPr lvl="1">
              <a:lnSpc>
                <a:spcPct val="150000"/>
              </a:lnSpc>
            </a:pPr>
            <a:endParaRPr lang="en-US" altLang="zh-CN" dirty="0" smtClean="0"/>
          </a:p>
          <a:p>
            <a:pPr lvl="1">
              <a:lnSpc>
                <a:spcPct val="150000"/>
              </a:lnSpc>
            </a:pPr>
            <a:endParaRPr lang="en-US" altLang="zh-CN" dirty="0" smtClean="0"/>
          </a:p>
          <a:p>
            <a:pPr>
              <a:lnSpc>
                <a:spcPct val="150000"/>
              </a:lnSpc>
            </a:pPr>
            <a:endParaRPr lang="en-US" altLang="zh-CN" dirty="0"/>
          </a:p>
        </p:txBody>
      </p:sp>
      <p:grpSp>
        <p:nvGrpSpPr>
          <p:cNvPr id="2" name="组合 1"/>
          <p:cNvGrpSpPr/>
          <p:nvPr/>
        </p:nvGrpSpPr>
        <p:grpSpPr>
          <a:xfrm>
            <a:off x="1775520" y="2854424"/>
            <a:ext cx="6264275" cy="2590800"/>
            <a:chOff x="2639616" y="2638400"/>
            <a:chExt cx="6264275" cy="2590800"/>
          </a:xfrm>
        </p:grpSpPr>
        <p:sp>
          <p:nvSpPr>
            <p:cNvPr id="5" name="Line 9"/>
            <p:cNvSpPr>
              <a:spLocks noChangeShapeType="1"/>
            </p:cNvSpPr>
            <p:nvPr/>
          </p:nvSpPr>
          <p:spPr bwMode="auto">
            <a:xfrm>
              <a:off x="3220641" y="3714725"/>
              <a:ext cx="0" cy="5334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12"/>
            <p:cNvSpPr>
              <a:spLocks noChangeShapeType="1"/>
            </p:cNvSpPr>
            <p:nvPr/>
          </p:nvSpPr>
          <p:spPr bwMode="auto">
            <a:xfrm>
              <a:off x="6721079" y="3413101"/>
              <a:ext cx="0" cy="449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Oval 13"/>
            <p:cNvSpPr>
              <a:spLocks noChangeArrowheads="1"/>
            </p:cNvSpPr>
            <p:nvPr/>
          </p:nvSpPr>
          <p:spPr bwMode="auto">
            <a:xfrm>
              <a:off x="5806679" y="3844901"/>
              <a:ext cx="1828800" cy="449263"/>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buClr>
                  <a:schemeClr val="folHlink"/>
                </a:buClr>
                <a:buSzPct val="60000"/>
              </a:pPr>
              <a:r>
                <a:rPr lang="en-US" altLang="zh-CN">
                  <a:latin typeface="Tahoma" pitchFamily="34" charset="0"/>
                  <a:ea typeface="华文中宋" pitchFamily="2" charset="-122"/>
                </a:rPr>
                <a:t>Thread 1</a:t>
              </a:r>
            </a:p>
          </p:txBody>
        </p:sp>
        <p:sp>
          <p:nvSpPr>
            <p:cNvPr id="8" name="Oval 14"/>
            <p:cNvSpPr>
              <a:spLocks noChangeArrowheads="1"/>
            </p:cNvSpPr>
            <p:nvPr/>
          </p:nvSpPr>
          <p:spPr bwMode="auto">
            <a:xfrm>
              <a:off x="7075091" y="4654525"/>
              <a:ext cx="1828800" cy="4318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buClr>
                  <a:schemeClr val="folHlink"/>
                </a:buClr>
                <a:buSzPct val="60000"/>
              </a:pPr>
              <a:r>
                <a:rPr lang="en-US" altLang="zh-CN">
                  <a:latin typeface="Tahoma" pitchFamily="34" charset="0"/>
                  <a:ea typeface="华文中宋" pitchFamily="2" charset="-122"/>
                </a:rPr>
                <a:t>Thread n</a:t>
              </a:r>
            </a:p>
          </p:txBody>
        </p:sp>
        <p:sp>
          <p:nvSpPr>
            <p:cNvPr id="9" name="Line 16"/>
            <p:cNvSpPr>
              <a:spLocks noChangeShapeType="1"/>
            </p:cNvSpPr>
            <p:nvPr/>
          </p:nvSpPr>
          <p:spPr bwMode="auto">
            <a:xfrm flipH="1">
              <a:off x="3719117" y="4870425"/>
              <a:ext cx="3311525" cy="0"/>
            </a:xfrm>
            <a:prstGeom prst="line">
              <a:avLst/>
            </a:prstGeom>
            <a:noFill/>
            <a:ln w="9525">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7"/>
            <p:cNvSpPr>
              <a:spLocks noChangeShapeType="1"/>
            </p:cNvSpPr>
            <p:nvPr/>
          </p:nvSpPr>
          <p:spPr bwMode="auto">
            <a:xfrm flipH="1">
              <a:off x="3719116" y="3070200"/>
              <a:ext cx="2160588"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Rectangle 8"/>
            <p:cNvSpPr>
              <a:spLocks noChangeArrowheads="1"/>
            </p:cNvSpPr>
            <p:nvPr/>
          </p:nvSpPr>
          <p:spPr bwMode="auto">
            <a:xfrm>
              <a:off x="2639616" y="2638400"/>
              <a:ext cx="1066800" cy="838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r>
                <a:rPr lang="en-US" altLang="zh-CN" dirty="0">
                  <a:latin typeface="Times New Roman" pitchFamily="18" charset="0"/>
                  <a:ea typeface="宋体" charset="-122"/>
                </a:rPr>
                <a:t>Client 1</a:t>
              </a:r>
            </a:p>
            <a:p>
              <a:pPr>
                <a:spcBef>
                  <a:spcPct val="0"/>
                </a:spcBef>
                <a:buClrTx/>
                <a:buSzTx/>
                <a:buFontTx/>
                <a:buNone/>
              </a:pPr>
              <a:r>
                <a:rPr lang="en-US" altLang="zh-CN" dirty="0">
                  <a:latin typeface="Times New Roman" pitchFamily="18" charset="0"/>
                  <a:ea typeface="宋体" charset="-122"/>
                </a:rPr>
                <a:t>Socket</a:t>
              </a:r>
            </a:p>
          </p:txBody>
        </p:sp>
        <p:sp>
          <p:nvSpPr>
            <p:cNvPr id="12" name="Line 18"/>
            <p:cNvSpPr>
              <a:spLocks noChangeShapeType="1"/>
            </p:cNvSpPr>
            <p:nvPr/>
          </p:nvSpPr>
          <p:spPr bwMode="auto">
            <a:xfrm>
              <a:off x="8040291" y="3428975"/>
              <a:ext cx="0" cy="1225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13" name="Line 19"/>
            <p:cNvSpPr>
              <a:spLocks noChangeShapeType="1"/>
            </p:cNvSpPr>
            <p:nvPr/>
          </p:nvSpPr>
          <p:spPr bwMode="auto">
            <a:xfrm flipV="1">
              <a:off x="3719116" y="3478189"/>
              <a:ext cx="2160588" cy="1247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grpSp>
          <p:nvGrpSpPr>
            <p:cNvPr id="14" name="Group 21"/>
            <p:cNvGrpSpPr>
              <a:grpSpLocks/>
            </p:cNvGrpSpPr>
            <p:nvPr/>
          </p:nvGrpSpPr>
          <p:grpSpPr bwMode="auto">
            <a:xfrm>
              <a:off x="5887641" y="2638400"/>
              <a:ext cx="2438400" cy="863600"/>
              <a:chOff x="2976" y="2478"/>
              <a:chExt cx="1536" cy="544"/>
            </a:xfrm>
          </p:grpSpPr>
          <p:sp>
            <p:nvSpPr>
              <p:cNvPr id="15" name="Rectangle 7"/>
              <p:cNvSpPr>
                <a:spLocks noChangeArrowheads="1"/>
              </p:cNvSpPr>
              <p:nvPr/>
            </p:nvSpPr>
            <p:spPr bwMode="auto">
              <a:xfrm>
                <a:off x="2976" y="2478"/>
                <a:ext cx="288" cy="544"/>
              </a:xfrm>
              <a:prstGeom prst="rect">
                <a:avLst/>
              </a:prstGeom>
              <a:solidFill>
                <a:srgbClr val="99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buClr>
                    <a:schemeClr val="folHlink"/>
                  </a:buClr>
                  <a:buSzPct val="60000"/>
                </a:pPr>
                <a:r>
                  <a:rPr lang="en-US" altLang="zh-CN" sz="1800">
                    <a:latin typeface="Tahoma" pitchFamily="34" charset="0"/>
                    <a:ea typeface="华文中宋" pitchFamily="2" charset="-122"/>
                  </a:rPr>
                  <a:t>Port</a:t>
                </a:r>
              </a:p>
              <a:p>
                <a:pPr>
                  <a:lnSpc>
                    <a:spcPct val="90000"/>
                  </a:lnSpc>
                  <a:buClr>
                    <a:schemeClr val="folHlink"/>
                  </a:buClr>
                  <a:buSzPct val="60000"/>
                </a:pPr>
                <a:r>
                  <a:rPr lang="en-US" altLang="zh-CN" sz="1800">
                    <a:latin typeface="Tahoma" pitchFamily="34" charset="0"/>
                    <a:ea typeface="华文中宋" pitchFamily="2" charset="-122"/>
                  </a:rPr>
                  <a:t>7</a:t>
                </a:r>
              </a:p>
            </p:txBody>
          </p:sp>
          <p:sp>
            <p:nvSpPr>
              <p:cNvPr id="16" name="Rectangle 5"/>
              <p:cNvSpPr>
                <a:spLocks noChangeArrowheads="1"/>
              </p:cNvSpPr>
              <p:nvPr/>
            </p:nvSpPr>
            <p:spPr bwMode="auto">
              <a:xfrm>
                <a:off x="3264" y="2478"/>
                <a:ext cx="1248" cy="544"/>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r>
                  <a:rPr lang="en-US" altLang="zh-CN" dirty="0" err="1">
                    <a:latin typeface="Times New Roman" pitchFamily="18" charset="0"/>
                    <a:ea typeface="宋体" charset="-122"/>
                  </a:rPr>
                  <a:t>ServerSocket</a:t>
                </a:r>
                <a:endParaRPr lang="en-US" altLang="zh-CN" dirty="0">
                  <a:latin typeface="Times New Roman" pitchFamily="18" charset="0"/>
                  <a:ea typeface="宋体" charset="-122"/>
                </a:endParaRPr>
              </a:p>
            </p:txBody>
          </p:sp>
        </p:grpSp>
        <p:sp>
          <p:nvSpPr>
            <p:cNvPr id="17" name="Rectangle 6"/>
            <p:cNvSpPr>
              <a:spLocks noChangeArrowheads="1"/>
            </p:cNvSpPr>
            <p:nvPr/>
          </p:nvSpPr>
          <p:spPr bwMode="auto">
            <a:xfrm>
              <a:off x="2639616" y="4391000"/>
              <a:ext cx="1066800" cy="838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r>
                <a:rPr lang="en-US" altLang="zh-CN">
                  <a:latin typeface="Times New Roman" pitchFamily="18" charset="0"/>
                  <a:ea typeface="宋体" charset="-122"/>
                </a:rPr>
                <a:t>Client n</a:t>
              </a:r>
            </a:p>
            <a:p>
              <a:pPr>
                <a:spcBef>
                  <a:spcPct val="0"/>
                </a:spcBef>
                <a:buClrTx/>
                <a:buSzTx/>
                <a:buFontTx/>
                <a:buNone/>
              </a:pPr>
              <a:r>
                <a:rPr lang="en-US" altLang="zh-CN">
                  <a:latin typeface="Times New Roman" pitchFamily="18" charset="0"/>
                  <a:ea typeface="宋体" charset="-122"/>
                </a:rPr>
                <a:t>Socket</a:t>
              </a:r>
            </a:p>
          </p:txBody>
        </p:sp>
        <p:sp>
          <p:nvSpPr>
            <p:cNvPr id="18" name="Line 20"/>
            <p:cNvSpPr>
              <a:spLocks noChangeShapeType="1"/>
            </p:cNvSpPr>
            <p:nvPr/>
          </p:nvSpPr>
          <p:spPr bwMode="auto">
            <a:xfrm>
              <a:off x="3719116" y="3213075"/>
              <a:ext cx="2376488" cy="636588"/>
            </a:xfrm>
            <a:prstGeom prst="line">
              <a:avLst/>
            </a:prstGeom>
            <a:noFill/>
            <a:ln w="9525">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19" name="Oval 23"/>
            <p:cNvSpPr>
              <a:spLocks noChangeArrowheads="1"/>
            </p:cNvSpPr>
            <p:nvPr/>
          </p:nvSpPr>
          <p:spPr bwMode="auto">
            <a:xfrm>
              <a:off x="4655741" y="2709838"/>
              <a:ext cx="330200" cy="32861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533400" indent="-533400"/>
              <a:r>
                <a:rPr lang="en-US" altLang="zh-CN">
                  <a:solidFill>
                    <a:schemeClr val="bg1"/>
                  </a:solidFill>
                </a:rPr>
                <a:t>1</a:t>
              </a:r>
            </a:p>
          </p:txBody>
        </p:sp>
        <p:sp>
          <p:nvSpPr>
            <p:cNvPr id="20" name="Oval 24"/>
            <p:cNvSpPr>
              <a:spLocks noChangeArrowheads="1"/>
            </p:cNvSpPr>
            <p:nvPr/>
          </p:nvSpPr>
          <p:spPr bwMode="auto">
            <a:xfrm>
              <a:off x="6311504" y="3428976"/>
              <a:ext cx="330200" cy="328613"/>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533400" indent="-533400"/>
              <a:r>
                <a:rPr lang="en-US" altLang="zh-CN">
                  <a:solidFill>
                    <a:schemeClr val="bg1"/>
                  </a:solidFill>
                </a:rPr>
                <a:t>2</a:t>
              </a:r>
            </a:p>
          </p:txBody>
        </p:sp>
        <p:sp>
          <p:nvSpPr>
            <p:cNvPr id="21" name="Oval 25"/>
            <p:cNvSpPr>
              <a:spLocks noChangeArrowheads="1"/>
            </p:cNvSpPr>
            <p:nvPr/>
          </p:nvSpPr>
          <p:spPr bwMode="auto">
            <a:xfrm>
              <a:off x="4973241" y="3244826"/>
              <a:ext cx="330200" cy="328613"/>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533400" indent="-533400"/>
              <a:r>
                <a:rPr lang="en-US" altLang="zh-CN">
                  <a:solidFill>
                    <a:schemeClr val="bg1"/>
                  </a:solidFill>
                </a:rPr>
                <a:t>3</a:t>
              </a:r>
            </a:p>
          </p:txBody>
        </p:sp>
        <p:sp>
          <p:nvSpPr>
            <p:cNvPr id="22" name="Oval 26"/>
            <p:cNvSpPr>
              <a:spLocks noChangeArrowheads="1"/>
            </p:cNvSpPr>
            <p:nvPr/>
          </p:nvSpPr>
          <p:spPr bwMode="auto">
            <a:xfrm>
              <a:off x="4295379" y="3862363"/>
              <a:ext cx="330200" cy="32861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533400" indent="-533400"/>
              <a:r>
                <a:rPr lang="en-US" altLang="zh-CN">
                  <a:solidFill>
                    <a:schemeClr val="bg1"/>
                  </a:solidFill>
                </a:rPr>
                <a:t>1</a:t>
              </a:r>
            </a:p>
          </p:txBody>
        </p:sp>
        <p:sp>
          <p:nvSpPr>
            <p:cNvPr id="23" name="Oval 27"/>
            <p:cNvSpPr>
              <a:spLocks noChangeArrowheads="1"/>
            </p:cNvSpPr>
            <p:nvPr/>
          </p:nvSpPr>
          <p:spPr bwMode="auto">
            <a:xfrm>
              <a:off x="8040291" y="4005238"/>
              <a:ext cx="330200" cy="32861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533400" indent="-533400"/>
              <a:r>
                <a:rPr lang="en-US" altLang="zh-CN">
                  <a:solidFill>
                    <a:schemeClr val="bg1"/>
                  </a:solidFill>
                </a:rPr>
                <a:t>2</a:t>
              </a:r>
            </a:p>
          </p:txBody>
        </p:sp>
        <p:sp>
          <p:nvSpPr>
            <p:cNvPr id="24" name="Oval 28"/>
            <p:cNvSpPr>
              <a:spLocks noChangeArrowheads="1"/>
            </p:cNvSpPr>
            <p:nvPr/>
          </p:nvSpPr>
          <p:spPr bwMode="auto">
            <a:xfrm>
              <a:off x="5303441" y="4510063"/>
              <a:ext cx="330200" cy="32861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533400" indent="-533400"/>
              <a:r>
                <a:rPr lang="en-US" altLang="zh-CN">
                  <a:solidFill>
                    <a:schemeClr val="bg1"/>
                  </a:solidFill>
                </a:rPr>
                <a:t>3</a:t>
              </a:r>
            </a:p>
          </p:txBody>
        </p:sp>
      </p:grpSp>
    </p:spTree>
    <p:extLst>
      <p:ext uri="{BB962C8B-B14F-4D97-AF65-F5344CB8AC3E}">
        <p14:creationId xmlns:p14="http://schemas.microsoft.com/office/powerpoint/2010/main" val="12604353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smtClean="0"/>
              <a:t>客户端端</a:t>
            </a:r>
            <a:r>
              <a:rPr lang="zh-CN" altLang="en-US" dirty="0"/>
              <a:t>多</a:t>
            </a:r>
            <a:r>
              <a:rPr lang="zh-CN" altLang="en-US" dirty="0" smtClean="0"/>
              <a:t>线程接收网络响应</a:t>
            </a:r>
          </a:p>
        </p:txBody>
      </p:sp>
      <p:sp>
        <p:nvSpPr>
          <p:cNvPr id="8195" name="内容占位符 2"/>
          <p:cNvSpPr>
            <a:spLocks noGrp="1"/>
          </p:cNvSpPr>
          <p:nvPr>
            <p:ph idx="1"/>
          </p:nvPr>
        </p:nvSpPr>
        <p:spPr/>
        <p:txBody>
          <a:bodyPr/>
          <a:lstStyle/>
          <a:p>
            <a:r>
              <a:rPr lang="zh-CN" altLang="en-US" dirty="0" smtClean="0"/>
              <a:t>客户端程序示例：</a:t>
            </a:r>
            <a:endParaRPr lang="en-US" altLang="zh-CN" dirty="0" smtClean="0"/>
          </a:p>
          <a:p>
            <a:pPr lvl="1"/>
            <a:r>
              <a:rPr lang="zh-CN" altLang="en-US" dirty="0" smtClean="0"/>
              <a:t>开辟新线程监听服务器端响应，主线程接收用户输入并向服务器发送请求</a:t>
            </a:r>
            <a:endParaRPr lang="en-US" altLang="zh-CN" dirty="0" smtClean="0"/>
          </a:p>
          <a:p>
            <a:pPr lvl="1"/>
            <a:endParaRPr lang="en-US" altLang="zh-CN" dirty="0"/>
          </a:p>
        </p:txBody>
      </p:sp>
      <p:sp>
        <p:nvSpPr>
          <p:cNvPr id="4" name="Rectangle 4"/>
          <p:cNvSpPr>
            <a:spLocks noChangeArrowheads="1"/>
          </p:cNvSpPr>
          <p:nvPr/>
        </p:nvSpPr>
        <p:spPr bwMode="auto">
          <a:xfrm>
            <a:off x="2423592" y="2348880"/>
            <a:ext cx="8136904" cy="4392488"/>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smtClean="0">
                <a:solidFill>
                  <a:schemeClr val="tx1"/>
                </a:solidFill>
                <a:latin typeface="微软雅黑" pitchFamily="34" charset="-122"/>
                <a:ea typeface="宋体" pitchFamily="2" charset="-122"/>
              </a:rPr>
              <a:t>Socket </a:t>
            </a:r>
            <a:r>
              <a:rPr lang="en-US" altLang="zh-CN" kern="0" dirty="0">
                <a:solidFill>
                  <a:schemeClr val="tx1"/>
                </a:solidFill>
                <a:latin typeface="微软雅黑" pitchFamily="34" charset="-122"/>
                <a:ea typeface="宋体" pitchFamily="2" charset="-122"/>
              </a:rPr>
              <a:t>client = new Socket("localhost", 8888); </a:t>
            </a:r>
            <a:r>
              <a:rPr lang="en-US" altLang="zh-CN" kern="0" dirty="0" smtClean="0">
                <a:solidFill>
                  <a:schemeClr val="tx1"/>
                </a:solidFill>
                <a:latin typeface="微软雅黑" pitchFamily="34" charset="-122"/>
                <a:ea typeface="宋体" pitchFamily="2" charset="-122"/>
              </a:rPr>
              <a:t> // </a:t>
            </a:r>
            <a:r>
              <a:rPr lang="zh-CN" altLang="en-US" kern="0" dirty="0">
                <a:solidFill>
                  <a:schemeClr val="tx1"/>
                </a:solidFill>
                <a:latin typeface="微软雅黑" pitchFamily="34" charset="-122"/>
                <a:ea typeface="宋体" pitchFamily="2" charset="-122"/>
              </a:rPr>
              <a:t>建立网络</a:t>
            </a:r>
            <a:r>
              <a:rPr lang="zh-CN" altLang="en-US" kern="0" dirty="0" smtClean="0">
                <a:solidFill>
                  <a:schemeClr val="tx1"/>
                </a:solidFill>
                <a:latin typeface="微软雅黑" pitchFamily="34" charset="-122"/>
                <a:ea typeface="宋体" pitchFamily="2" charset="-122"/>
              </a:rPr>
              <a:t>连接</a:t>
            </a:r>
            <a:endParaRPr lang="en-US" altLang="zh-CN"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启动线程，读取服务器端响应消息</a:t>
            </a:r>
          </a:p>
          <a:p>
            <a:pPr eaLnBrk="0" hangingPunct="0">
              <a:spcBef>
                <a:spcPct val="20000"/>
              </a:spcBef>
            </a:pPr>
            <a:r>
              <a:rPr lang="en-US" altLang="zh-CN" kern="0" dirty="0">
                <a:solidFill>
                  <a:schemeClr val="tx1"/>
                </a:solidFill>
                <a:latin typeface="微软雅黑" pitchFamily="34" charset="-122"/>
                <a:ea typeface="宋体" pitchFamily="2" charset="-122"/>
              </a:rPr>
              <a:t>new HandleServerResponseMessage(client).start();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接收用户键盘输入，发送到服务器端</a:t>
            </a:r>
          </a:p>
          <a:p>
            <a:pPr eaLnBrk="0" hangingPunct="0">
              <a:spcBef>
                <a:spcPct val="20000"/>
              </a:spcBef>
            </a:pPr>
            <a:r>
              <a:rPr lang="en-US" altLang="zh-CN" kern="0" dirty="0" err="1">
                <a:solidFill>
                  <a:schemeClr val="tx1"/>
                </a:solidFill>
                <a:latin typeface="微软雅黑" pitchFamily="34" charset="-122"/>
                <a:ea typeface="宋体" pitchFamily="2" charset="-122"/>
              </a:rPr>
              <a:t>BufferedReader</a:t>
            </a:r>
            <a:r>
              <a:rPr lang="en-US" altLang="zh-CN" kern="0" dirty="0">
                <a:solidFill>
                  <a:schemeClr val="tx1"/>
                </a:solidFill>
                <a:latin typeface="微软雅黑" pitchFamily="34" charset="-122"/>
                <a:ea typeface="宋体" pitchFamily="2" charset="-122"/>
              </a:rPr>
              <a:t> in = new </a:t>
            </a:r>
            <a:r>
              <a:rPr lang="en-US" altLang="zh-CN" kern="0" dirty="0" err="1">
                <a:solidFill>
                  <a:schemeClr val="tx1"/>
                </a:solidFill>
                <a:latin typeface="微软雅黑" pitchFamily="34" charset="-122"/>
                <a:ea typeface="宋体" pitchFamily="2" charset="-122"/>
              </a:rPr>
              <a:t>BufferedReader</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new </a:t>
            </a:r>
            <a:r>
              <a:rPr lang="en-US" altLang="zh-CN" kern="0" dirty="0" err="1">
                <a:solidFill>
                  <a:schemeClr val="tx1"/>
                </a:solidFill>
                <a:latin typeface="微软雅黑" pitchFamily="34" charset="-122"/>
                <a:ea typeface="宋体" pitchFamily="2" charset="-122"/>
              </a:rPr>
              <a:t>InputStreamReader</a:t>
            </a:r>
            <a:r>
              <a:rPr lang="en-US" altLang="zh-CN" kern="0" dirty="0">
                <a:solidFill>
                  <a:schemeClr val="tx1"/>
                </a:solidFill>
                <a:latin typeface="微软雅黑" pitchFamily="34" charset="-122"/>
                <a:ea typeface="宋体" pitchFamily="2" charset="-122"/>
              </a:rPr>
              <a:t>(System.in));</a:t>
            </a:r>
          </a:p>
          <a:p>
            <a:pPr eaLnBrk="0" hangingPunct="0">
              <a:spcBef>
                <a:spcPct val="20000"/>
              </a:spcBef>
            </a:pPr>
            <a:r>
              <a:rPr lang="en-US" altLang="zh-CN" kern="0" dirty="0" err="1">
                <a:solidFill>
                  <a:schemeClr val="tx1"/>
                </a:solidFill>
                <a:latin typeface="微软雅黑" pitchFamily="34" charset="-122"/>
                <a:ea typeface="宋体" pitchFamily="2" charset="-122"/>
              </a:rPr>
              <a:t>PrintWriter</a:t>
            </a:r>
            <a:r>
              <a:rPr lang="en-US" altLang="zh-CN" kern="0" dirty="0">
                <a:solidFill>
                  <a:schemeClr val="tx1"/>
                </a:solidFill>
                <a:latin typeface="微软雅黑" pitchFamily="34" charset="-122"/>
                <a:ea typeface="宋体" pitchFamily="2" charset="-122"/>
              </a:rPr>
              <a:t> out = new </a:t>
            </a:r>
            <a:r>
              <a:rPr lang="en-US" altLang="zh-CN" kern="0" dirty="0" err="1">
                <a:solidFill>
                  <a:schemeClr val="tx1"/>
                </a:solidFill>
                <a:latin typeface="微软雅黑" pitchFamily="34" charset="-122"/>
                <a:ea typeface="宋体" pitchFamily="2" charset="-122"/>
              </a:rPr>
              <a:t>PrintWriter</a:t>
            </a:r>
            <a:r>
              <a:rPr lang="en-US" altLang="zh-CN" kern="0" dirty="0">
                <a:solidFill>
                  <a:schemeClr val="tx1"/>
                </a:solidFill>
                <a:latin typeface="微软雅黑" pitchFamily="34" charset="-122"/>
                <a:ea typeface="宋体" pitchFamily="2" charset="-122"/>
              </a:rPr>
              <a:t>(</a:t>
            </a:r>
            <a:r>
              <a:rPr lang="en-US" altLang="zh-CN" kern="0" dirty="0" err="1">
                <a:solidFill>
                  <a:schemeClr val="tx1"/>
                </a:solidFill>
                <a:latin typeface="微软雅黑" pitchFamily="34" charset="-122"/>
                <a:ea typeface="宋体" pitchFamily="2" charset="-122"/>
              </a:rPr>
              <a:t>client.getOutputStream</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String </a:t>
            </a:r>
            <a:r>
              <a:rPr lang="en-US" altLang="zh-CN" kern="0" dirty="0" err="1">
                <a:solidFill>
                  <a:schemeClr val="tx1"/>
                </a:solidFill>
                <a:latin typeface="微软雅黑" pitchFamily="34" charset="-122"/>
                <a:ea typeface="宋体" pitchFamily="2" charset="-122"/>
              </a:rPr>
              <a:t>msg</a:t>
            </a:r>
            <a:r>
              <a:rPr lang="en-US" altLang="zh-CN" kern="0" dirty="0">
                <a:solidFill>
                  <a:schemeClr val="tx1"/>
                </a:solidFill>
                <a:latin typeface="微软雅黑" pitchFamily="34" charset="-122"/>
                <a:ea typeface="宋体" pitchFamily="2" charset="-122"/>
              </a:rPr>
              <a:t> = null;</a:t>
            </a:r>
          </a:p>
          <a:p>
            <a:pPr eaLnBrk="0" hangingPunct="0">
              <a:spcBef>
                <a:spcPct val="20000"/>
              </a:spcBef>
            </a:pPr>
            <a:r>
              <a:rPr lang="en-US" altLang="zh-CN" kern="0" dirty="0">
                <a:solidFill>
                  <a:schemeClr val="tx1"/>
                </a:solidFill>
                <a:latin typeface="微软雅黑" pitchFamily="34" charset="-122"/>
                <a:ea typeface="宋体" pitchFamily="2" charset="-122"/>
              </a:rPr>
              <a:t>while ((</a:t>
            </a:r>
            <a:r>
              <a:rPr lang="en-US" altLang="zh-CN" kern="0" dirty="0" err="1">
                <a:solidFill>
                  <a:schemeClr val="tx1"/>
                </a:solidFill>
                <a:latin typeface="微软雅黑" pitchFamily="34" charset="-122"/>
                <a:ea typeface="宋体" pitchFamily="2" charset="-122"/>
              </a:rPr>
              <a:t>msg</a:t>
            </a:r>
            <a:r>
              <a:rPr lang="en-US" altLang="zh-CN" kern="0" dirty="0">
                <a:solidFill>
                  <a:schemeClr val="tx1"/>
                </a:solidFill>
                <a:latin typeface="微软雅黑" pitchFamily="34" charset="-122"/>
                <a:ea typeface="宋体" pitchFamily="2" charset="-122"/>
              </a:rPr>
              <a:t> = </a:t>
            </a:r>
            <a:r>
              <a:rPr lang="en-US" altLang="zh-CN" kern="0" dirty="0" err="1">
                <a:solidFill>
                  <a:schemeClr val="tx1"/>
                </a:solidFill>
                <a:latin typeface="微软雅黑" pitchFamily="34" charset="-122"/>
                <a:ea typeface="宋体" pitchFamily="2" charset="-122"/>
              </a:rPr>
              <a:t>in.readLine</a:t>
            </a:r>
            <a:r>
              <a:rPr lang="en-US" altLang="zh-CN" kern="0" dirty="0">
                <a:solidFill>
                  <a:schemeClr val="tx1"/>
                </a:solidFill>
                <a:latin typeface="微软雅黑" pitchFamily="34" charset="-122"/>
                <a:ea typeface="宋体" pitchFamily="2" charset="-122"/>
              </a:rPr>
              <a:t>()) != null) {</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out.println</a:t>
            </a:r>
            <a:r>
              <a:rPr lang="en-US" altLang="zh-CN" kern="0" dirty="0">
                <a:solidFill>
                  <a:schemeClr val="tx1"/>
                </a:solidFill>
                <a:latin typeface="微软雅黑" pitchFamily="34" charset="-122"/>
                <a:ea typeface="宋体" pitchFamily="2" charset="-122"/>
              </a:rPr>
              <a:t>(</a:t>
            </a:r>
            <a:r>
              <a:rPr lang="en-US" altLang="zh-CN" kern="0" dirty="0" err="1">
                <a:solidFill>
                  <a:schemeClr val="tx1"/>
                </a:solidFill>
                <a:latin typeface="微软雅黑" pitchFamily="34" charset="-122"/>
                <a:ea typeface="宋体" pitchFamily="2" charset="-122"/>
              </a:rPr>
              <a:t>msg</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out.flush</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21962468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多线程网络编程实现方法</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服务器端程序示例：</a:t>
            </a:r>
            <a:endParaRPr lang="en-US" altLang="zh-CN" dirty="0" smtClean="0"/>
          </a:p>
          <a:p>
            <a:pPr lvl="1">
              <a:lnSpc>
                <a:spcPct val="150000"/>
              </a:lnSpc>
            </a:pPr>
            <a:endParaRPr lang="en-US" altLang="zh-CN" dirty="0"/>
          </a:p>
        </p:txBody>
      </p:sp>
      <p:sp>
        <p:nvSpPr>
          <p:cNvPr id="4" name="Rectangle 4"/>
          <p:cNvSpPr>
            <a:spLocks noChangeArrowheads="1"/>
          </p:cNvSpPr>
          <p:nvPr/>
        </p:nvSpPr>
        <p:spPr bwMode="auto">
          <a:xfrm>
            <a:off x="1127448" y="1988840"/>
            <a:ext cx="9145016" cy="3600400"/>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建立服务器端</a:t>
            </a:r>
            <a:r>
              <a:rPr lang="en-US" altLang="zh-CN" kern="0" dirty="0">
                <a:solidFill>
                  <a:schemeClr val="tx1"/>
                </a:solidFill>
                <a:latin typeface="微软雅黑" pitchFamily="34" charset="-122"/>
                <a:ea typeface="宋体" pitchFamily="2" charset="-122"/>
              </a:rPr>
              <a:t>Socket</a:t>
            </a:r>
          </a:p>
          <a:p>
            <a:pPr eaLnBrk="0" hangingPunct="0">
              <a:spcBef>
                <a:spcPct val="20000"/>
              </a:spcBef>
            </a:pPr>
            <a:r>
              <a:rPr lang="en-US" altLang="zh-CN" kern="0" dirty="0" err="1">
                <a:solidFill>
                  <a:schemeClr val="tx1"/>
                </a:solidFill>
                <a:latin typeface="微软雅黑" pitchFamily="34" charset="-122"/>
                <a:ea typeface="宋体" pitchFamily="2" charset="-122"/>
              </a:rPr>
              <a:t>ServerSocket</a:t>
            </a:r>
            <a:r>
              <a:rPr lang="en-US" altLang="zh-CN" kern="0" dirty="0">
                <a:solidFill>
                  <a:schemeClr val="tx1"/>
                </a:solidFill>
                <a:latin typeface="微软雅黑" pitchFamily="34" charset="-122"/>
                <a:ea typeface="宋体" pitchFamily="2" charset="-122"/>
              </a:rPr>
              <a:t> server = new </a:t>
            </a:r>
            <a:r>
              <a:rPr lang="en-US" altLang="zh-CN" kern="0" dirty="0" err="1">
                <a:solidFill>
                  <a:schemeClr val="tx1"/>
                </a:solidFill>
                <a:latin typeface="微软雅黑" pitchFamily="34" charset="-122"/>
                <a:ea typeface="宋体" pitchFamily="2" charset="-122"/>
              </a:rPr>
              <a:t>ServerSocket</a:t>
            </a:r>
            <a:r>
              <a:rPr lang="en-US" altLang="zh-CN" kern="0" dirty="0">
                <a:solidFill>
                  <a:schemeClr val="tx1"/>
                </a:solidFill>
                <a:latin typeface="微软雅黑" pitchFamily="34" charset="-122"/>
                <a:ea typeface="宋体" pitchFamily="2" charset="-122"/>
              </a:rPr>
              <a:t>(8888);</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监听并处理客户端请求</a:t>
            </a:r>
          </a:p>
          <a:p>
            <a:pPr eaLnBrk="0" hangingPunct="0">
              <a:spcBef>
                <a:spcPct val="20000"/>
              </a:spcBef>
            </a:pPr>
            <a:r>
              <a:rPr lang="en-US" altLang="zh-CN" kern="0" dirty="0">
                <a:solidFill>
                  <a:schemeClr val="tx1"/>
                </a:solidFill>
                <a:latin typeface="微软雅黑" pitchFamily="34" charset="-122"/>
                <a:ea typeface="宋体" pitchFamily="2" charset="-122"/>
              </a:rPr>
              <a:t>while (true) {</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接收客户端请求</a:t>
            </a:r>
          </a:p>
          <a:p>
            <a:pPr eaLnBrk="0" hangingPunct="0">
              <a:spcBef>
                <a:spcPct val="20000"/>
              </a:spcBef>
            </a:pPr>
            <a:r>
              <a:rPr lang="en-US" altLang="zh-CN" kern="0" dirty="0">
                <a:solidFill>
                  <a:schemeClr val="tx1"/>
                </a:solidFill>
                <a:latin typeface="微软雅黑" pitchFamily="34" charset="-122"/>
                <a:ea typeface="宋体" pitchFamily="2" charset="-122"/>
              </a:rPr>
              <a:t>Socket client = </a:t>
            </a:r>
            <a:r>
              <a:rPr lang="en-US" altLang="zh-CN" kern="0" dirty="0" err="1">
                <a:solidFill>
                  <a:schemeClr val="tx1"/>
                </a:solidFill>
                <a:latin typeface="微软雅黑" pitchFamily="34" charset="-122"/>
                <a:ea typeface="宋体" pitchFamily="2" charset="-122"/>
              </a:rPr>
              <a:t>server.accept</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开启新的线程请求</a:t>
            </a:r>
          </a:p>
          <a:p>
            <a:pPr eaLnBrk="0" hangingPunct="0">
              <a:spcBef>
                <a:spcPct val="20000"/>
              </a:spcBef>
            </a:pPr>
            <a:r>
              <a:rPr lang="en-US" altLang="zh-CN" kern="0" dirty="0">
                <a:solidFill>
                  <a:schemeClr val="tx1"/>
                </a:solidFill>
                <a:latin typeface="微软雅黑" pitchFamily="34" charset="-122"/>
                <a:ea typeface="宋体" pitchFamily="2" charset="-122"/>
              </a:rPr>
              <a:t>new </a:t>
            </a:r>
            <a:r>
              <a:rPr lang="en-US" altLang="zh-CN" kern="0" dirty="0" err="1">
                <a:solidFill>
                  <a:schemeClr val="tx1"/>
                </a:solidFill>
                <a:latin typeface="微软雅黑" pitchFamily="34" charset="-122"/>
                <a:ea typeface="宋体" pitchFamily="2" charset="-122"/>
              </a:rPr>
              <a:t>HandleClientRequestMessage</a:t>
            </a:r>
            <a:r>
              <a:rPr lang="en-US" altLang="zh-CN" kern="0" dirty="0">
                <a:solidFill>
                  <a:schemeClr val="tx1"/>
                </a:solidFill>
                <a:latin typeface="微软雅黑" pitchFamily="34" charset="-122"/>
                <a:ea typeface="宋体" pitchFamily="2" charset="-122"/>
              </a:rPr>
              <a:t>(client).start();</a:t>
            </a:r>
          </a:p>
          <a:p>
            <a:pPr eaLnBrk="0" hangingPunct="0">
              <a:spcBef>
                <a:spcPct val="20000"/>
              </a:spcBef>
            </a:pPr>
            <a:r>
              <a:rPr lang="en-US" altLang="zh-CN"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1383284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网络编程简介</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建立网络连接时，有两种传输层协议（</a:t>
            </a:r>
            <a:r>
              <a:rPr lang="en-US" altLang="zh-CN" dirty="0" smtClean="0"/>
              <a:t>TCP</a:t>
            </a:r>
            <a:r>
              <a:rPr lang="zh-CN" altLang="en-US" dirty="0" smtClean="0"/>
              <a:t>传输协议和</a:t>
            </a:r>
            <a:r>
              <a:rPr lang="en-US" altLang="zh-CN" dirty="0" smtClean="0"/>
              <a:t>UDP</a:t>
            </a:r>
            <a:r>
              <a:rPr lang="zh-CN" altLang="en-US" dirty="0" smtClean="0"/>
              <a:t>传输协议）</a:t>
            </a:r>
            <a:endParaRPr lang="en-US" altLang="zh-CN" dirty="0" smtClean="0"/>
          </a:p>
          <a:p>
            <a:pPr lvl="1">
              <a:lnSpc>
                <a:spcPct val="150000"/>
              </a:lnSpc>
            </a:pPr>
            <a:r>
              <a:rPr lang="en-US" altLang="zh-CN" dirty="0" smtClean="0"/>
              <a:t>UDP</a:t>
            </a:r>
            <a:r>
              <a:rPr lang="zh-CN" altLang="en-US" dirty="0" smtClean="0"/>
              <a:t>传输协议：一种无连接的传输层协议，提供面向事务的简单不可靠信息传送服务</a:t>
            </a:r>
            <a:endParaRPr lang="en-US" altLang="zh-CN" dirty="0" smtClean="0"/>
          </a:p>
          <a:p>
            <a:pPr lvl="1">
              <a:lnSpc>
                <a:spcPct val="150000"/>
              </a:lnSpc>
            </a:pPr>
            <a:endParaRPr lang="en-US" altLang="zh-CN" dirty="0" smtClean="0"/>
          </a:p>
        </p:txBody>
      </p:sp>
      <p:sp>
        <p:nvSpPr>
          <p:cNvPr id="6" name="Rectangle 5"/>
          <p:cNvSpPr>
            <a:spLocks noChangeArrowheads="1"/>
          </p:cNvSpPr>
          <p:nvPr/>
        </p:nvSpPr>
        <p:spPr bwMode="auto">
          <a:xfrm>
            <a:off x="2936032" y="4266531"/>
            <a:ext cx="5867400" cy="381000"/>
          </a:xfrm>
          <a:prstGeom prst="rect">
            <a:avLst/>
          </a:prstGeom>
          <a:solidFill>
            <a:srgbClr val="FFCCFF"/>
          </a:solidFill>
          <a:ln w="9525">
            <a:solidFill>
              <a:schemeClr val="tx1"/>
            </a:solidFill>
            <a:miter lim="800000"/>
            <a:headEnd/>
            <a:tailEnd/>
          </a:ln>
        </p:spPr>
        <p:txBody>
          <a:bodyPr wrap="none" anchor="ctr"/>
          <a:lstStyle/>
          <a:p>
            <a:pPr algn="ctr">
              <a:spcBef>
                <a:spcPct val="0"/>
              </a:spcBef>
              <a:buClrTx/>
              <a:buSzTx/>
              <a:buFontTx/>
              <a:buNone/>
            </a:pPr>
            <a:endParaRPr lang="zh-CN" altLang="en-US" sz="2400">
              <a:latin typeface="Times New Roman" pitchFamily="18" charset="0"/>
            </a:endParaRPr>
          </a:p>
        </p:txBody>
      </p:sp>
      <p:sp>
        <p:nvSpPr>
          <p:cNvPr id="8" name="Rectangle 7"/>
          <p:cNvSpPr>
            <a:spLocks noChangeArrowheads="1"/>
          </p:cNvSpPr>
          <p:nvPr/>
        </p:nvSpPr>
        <p:spPr bwMode="auto">
          <a:xfrm>
            <a:off x="2783632" y="5638131"/>
            <a:ext cx="6172200" cy="457200"/>
          </a:xfrm>
          <a:prstGeom prst="rect">
            <a:avLst/>
          </a:prstGeom>
          <a:solidFill>
            <a:srgbClr val="FFCCFF"/>
          </a:solidFill>
          <a:ln w="9525">
            <a:solidFill>
              <a:schemeClr val="tx1"/>
            </a:solidFill>
            <a:miter lim="800000"/>
            <a:headEnd/>
            <a:tailEnd/>
          </a:ln>
        </p:spPr>
        <p:txBody>
          <a:bodyPr wrap="none" anchor="ctr"/>
          <a:lstStyle/>
          <a:p>
            <a:endParaRPr lang="zh-CN" altLang="en-US"/>
          </a:p>
        </p:txBody>
      </p:sp>
      <p:sp>
        <p:nvSpPr>
          <p:cNvPr id="9" name="Rectangle 8"/>
          <p:cNvSpPr>
            <a:spLocks noChangeArrowheads="1"/>
          </p:cNvSpPr>
          <p:nvPr/>
        </p:nvSpPr>
        <p:spPr bwMode="auto">
          <a:xfrm>
            <a:off x="3101132" y="5723856"/>
            <a:ext cx="827088" cy="304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 name="Rectangle 9"/>
          <p:cNvSpPr>
            <a:spLocks noChangeArrowheads="1"/>
          </p:cNvSpPr>
          <p:nvPr/>
        </p:nvSpPr>
        <p:spPr bwMode="auto">
          <a:xfrm>
            <a:off x="5710982" y="5723856"/>
            <a:ext cx="827088" cy="304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1" name="Rectangle 10"/>
          <p:cNvSpPr>
            <a:spLocks noChangeArrowheads="1"/>
          </p:cNvSpPr>
          <p:nvPr/>
        </p:nvSpPr>
        <p:spPr bwMode="auto">
          <a:xfrm>
            <a:off x="6792071" y="5723856"/>
            <a:ext cx="827087" cy="304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2" name="Rectangle 11"/>
          <p:cNvSpPr>
            <a:spLocks noChangeArrowheads="1"/>
          </p:cNvSpPr>
          <p:nvPr/>
        </p:nvSpPr>
        <p:spPr bwMode="auto">
          <a:xfrm>
            <a:off x="7938246" y="5723856"/>
            <a:ext cx="827087" cy="304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3" name="Rectangle 12"/>
          <p:cNvSpPr>
            <a:spLocks noChangeArrowheads="1"/>
          </p:cNvSpPr>
          <p:nvPr/>
        </p:nvSpPr>
        <p:spPr bwMode="auto">
          <a:xfrm>
            <a:off x="4437807" y="5723856"/>
            <a:ext cx="827088" cy="304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4" name="AutoShape 13"/>
          <p:cNvSpPr>
            <a:spLocks noChangeArrowheads="1"/>
          </p:cNvSpPr>
          <p:nvPr/>
        </p:nvSpPr>
        <p:spPr bwMode="auto">
          <a:xfrm>
            <a:off x="3012232" y="4199856"/>
            <a:ext cx="5715000" cy="152400"/>
          </a:xfrm>
          <a:prstGeom prst="leftRightArrow">
            <a:avLst>
              <a:gd name="adj1" fmla="val 50000"/>
              <a:gd name="adj2" fmla="val 750000"/>
            </a:avLst>
          </a:prstGeom>
          <a:solidFill>
            <a:srgbClr val="FF9900"/>
          </a:solidFill>
          <a:ln w="9525">
            <a:solidFill>
              <a:schemeClr val="tx1"/>
            </a:solidFill>
            <a:miter lim="800000"/>
            <a:headEnd/>
            <a:tailEnd/>
          </a:ln>
        </p:spPr>
        <p:txBody>
          <a:bodyPr wrap="none" anchor="ctr"/>
          <a:lstStyle/>
          <a:p>
            <a:endParaRPr lang="zh-CN" altLang="en-US"/>
          </a:p>
        </p:txBody>
      </p:sp>
      <p:sp>
        <p:nvSpPr>
          <p:cNvPr id="15" name="Text Box 14"/>
          <p:cNvSpPr txBox="1">
            <a:spLocks noChangeArrowheads="1"/>
          </p:cNvSpPr>
          <p:nvPr/>
        </p:nvSpPr>
        <p:spPr bwMode="auto">
          <a:xfrm>
            <a:off x="1716832" y="4190332"/>
            <a:ext cx="1004888" cy="466725"/>
          </a:xfrm>
          <a:prstGeom prst="rect">
            <a:avLst/>
          </a:prstGeom>
          <a:solidFill>
            <a:schemeClr val="bg1"/>
          </a:solidFill>
          <a:ln w="9525">
            <a:solidFill>
              <a:schemeClr val="tx1"/>
            </a:solidFill>
            <a:miter lim="800000"/>
            <a:headEnd/>
            <a:tailEnd/>
          </a:ln>
        </p:spPr>
        <p:txBody>
          <a:bodyPr wrap="none">
            <a:spAutoFit/>
          </a:bodyPr>
          <a:lstStyle/>
          <a:p>
            <a:pPr>
              <a:spcBef>
                <a:spcPct val="0"/>
              </a:spcBef>
              <a:buClrTx/>
              <a:buSzTx/>
              <a:buFontTx/>
              <a:buNone/>
            </a:pPr>
            <a:r>
              <a:rPr lang="en-US" altLang="zh-CN" sz="2400" b="1">
                <a:latin typeface="Times New Roman" pitchFamily="18" charset="0"/>
              </a:rPr>
              <a:t>server</a:t>
            </a:r>
            <a:endParaRPr lang="en-US" altLang="zh-CN" sz="2400">
              <a:latin typeface="Times New Roman" pitchFamily="18" charset="0"/>
            </a:endParaRPr>
          </a:p>
        </p:txBody>
      </p:sp>
      <p:sp>
        <p:nvSpPr>
          <p:cNvPr id="16" name="Text Box 15"/>
          <p:cNvSpPr txBox="1">
            <a:spLocks noChangeArrowheads="1"/>
          </p:cNvSpPr>
          <p:nvPr/>
        </p:nvSpPr>
        <p:spPr bwMode="auto">
          <a:xfrm>
            <a:off x="8939957" y="4155407"/>
            <a:ext cx="9032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pPr>
              <a:spcBef>
                <a:spcPct val="0"/>
              </a:spcBef>
              <a:buClrTx/>
              <a:buSzTx/>
              <a:buFontTx/>
              <a:buNone/>
            </a:pPr>
            <a:r>
              <a:rPr lang="en-US" altLang="zh-CN" sz="2400" b="1">
                <a:latin typeface="Times New Roman" pitchFamily="18" charset="0"/>
              </a:rPr>
              <a:t>client</a:t>
            </a:r>
          </a:p>
        </p:txBody>
      </p:sp>
      <p:sp>
        <p:nvSpPr>
          <p:cNvPr id="17" name="Line 16"/>
          <p:cNvSpPr>
            <a:spLocks noChangeShapeType="1"/>
          </p:cNvSpPr>
          <p:nvPr/>
        </p:nvSpPr>
        <p:spPr bwMode="auto">
          <a:xfrm>
            <a:off x="1640632" y="4799931"/>
            <a:ext cx="8458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Text Box 17"/>
          <p:cNvSpPr txBox="1">
            <a:spLocks noChangeArrowheads="1"/>
          </p:cNvSpPr>
          <p:nvPr/>
        </p:nvSpPr>
        <p:spPr bwMode="auto">
          <a:xfrm>
            <a:off x="4348650" y="5697454"/>
            <a:ext cx="1005403"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spcBef>
                <a:spcPct val="0"/>
              </a:spcBef>
              <a:buClrTx/>
              <a:buSzTx/>
              <a:buFontTx/>
              <a:buNone/>
            </a:pPr>
            <a:r>
              <a:rPr lang="zh-CN" altLang="en-US" sz="1600" dirty="0">
                <a:latin typeface="Times New Roman" pitchFamily="18" charset="0"/>
              </a:rPr>
              <a:t>数据报文</a:t>
            </a:r>
            <a:endParaRPr lang="en-US" altLang="zh-CN" sz="1600" dirty="0">
              <a:latin typeface="Times New Roman" pitchFamily="18" charset="0"/>
            </a:endParaRPr>
          </a:p>
        </p:txBody>
      </p:sp>
      <p:sp>
        <p:nvSpPr>
          <p:cNvPr id="19" name="Text Box 18"/>
          <p:cNvSpPr txBox="1">
            <a:spLocks noChangeArrowheads="1"/>
          </p:cNvSpPr>
          <p:nvPr/>
        </p:nvSpPr>
        <p:spPr bwMode="auto">
          <a:xfrm>
            <a:off x="1716832" y="5638132"/>
            <a:ext cx="1004888" cy="466725"/>
          </a:xfrm>
          <a:prstGeom prst="rect">
            <a:avLst/>
          </a:prstGeom>
          <a:solidFill>
            <a:schemeClr val="bg1"/>
          </a:solidFill>
          <a:ln w="9525">
            <a:solidFill>
              <a:schemeClr val="tx1"/>
            </a:solidFill>
            <a:miter lim="800000"/>
            <a:headEnd/>
            <a:tailEnd/>
          </a:ln>
        </p:spPr>
        <p:txBody>
          <a:bodyPr wrap="none">
            <a:spAutoFit/>
          </a:bodyPr>
          <a:lstStyle/>
          <a:p>
            <a:pPr>
              <a:spcBef>
                <a:spcPct val="0"/>
              </a:spcBef>
              <a:buClrTx/>
              <a:buSzTx/>
              <a:buFontTx/>
              <a:buNone/>
            </a:pPr>
            <a:r>
              <a:rPr lang="en-US" altLang="zh-CN" sz="2400" b="1">
                <a:latin typeface="Times New Roman" pitchFamily="18" charset="0"/>
              </a:rPr>
              <a:t>server</a:t>
            </a:r>
            <a:endParaRPr lang="en-US" altLang="zh-CN" sz="2400">
              <a:latin typeface="Times New Roman" pitchFamily="18" charset="0"/>
            </a:endParaRPr>
          </a:p>
        </p:txBody>
      </p:sp>
      <p:sp>
        <p:nvSpPr>
          <p:cNvPr id="20" name="Text Box 19"/>
          <p:cNvSpPr txBox="1">
            <a:spLocks noChangeArrowheads="1"/>
          </p:cNvSpPr>
          <p:nvPr/>
        </p:nvSpPr>
        <p:spPr bwMode="auto">
          <a:xfrm>
            <a:off x="9032032" y="5638132"/>
            <a:ext cx="9032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pPr>
              <a:spcBef>
                <a:spcPct val="0"/>
              </a:spcBef>
              <a:buClrTx/>
              <a:buSzTx/>
              <a:buFontTx/>
              <a:buNone/>
            </a:pPr>
            <a:r>
              <a:rPr lang="en-US" altLang="zh-CN" sz="2400" b="1">
                <a:latin typeface="Times New Roman" pitchFamily="18" charset="0"/>
              </a:rPr>
              <a:t>client</a:t>
            </a:r>
          </a:p>
        </p:txBody>
      </p:sp>
    </p:spTree>
    <p:extLst>
      <p:ext uri="{BB962C8B-B14F-4D97-AF65-F5344CB8AC3E}">
        <p14:creationId xmlns:p14="http://schemas.microsoft.com/office/powerpoint/2010/main" val="205125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1000"/>
                                        <p:tgtEl>
                                          <p:spTgt spid="15"/>
                                        </p:tgtEl>
                                      </p:cBhvr>
                                    </p:animEffect>
                                    <p:anim calcmode="lin" valueType="num">
                                      <p:cBhvr>
                                        <p:cTn id="55" dur="1000" fill="hold"/>
                                        <p:tgtEl>
                                          <p:spTgt spid="15"/>
                                        </p:tgtEl>
                                        <p:attrNameLst>
                                          <p:attrName>ppt_x</p:attrName>
                                        </p:attrNameLst>
                                      </p:cBhvr>
                                      <p:tavLst>
                                        <p:tav tm="0">
                                          <p:val>
                                            <p:strVal val="#ppt_x"/>
                                          </p:val>
                                        </p:tav>
                                        <p:tav tm="100000">
                                          <p:val>
                                            <p:strVal val="#ppt_x"/>
                                          </p:val>
                                        </p:tav>
                                      </p:tavLst>
                                    </p:anim>
                                    <p:anim calcmode="lin" valueType="num">
                                      <p:cBhvr>
                                        <p:cTn id="56" dur="1000" fill="hold"/>
                                        <p:tgtEl>
                                          <p:spTgt spid="1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1000"/>
                                        <p:tgtEl>
                                          <p:spTgt spid="16"/>
                                        </p:tgtEl>
                                      </p:cBhvr>
                                    </p:animEffect>
                                    <p:anim calcmode="lin" valueType="num">
                                      <p:cBhvr>
                                        <p:cTn id="60" dur="1000" fill="hold"/>
                                        <p:tgtEl>
                                          <p:spTgt spid="16"/>
                                        </p:tgtEl>
                                        <p:attrNameLst>
                                          <p:attrName>ppt_x</p:attrName>
                                        </p:attrNameLst>
                                      </p:cBhvr>
                                      <p:tavLst>
                                        <p:tav tm="0">
                                          <p:val>
                                            <p:strVal val="#ppt_x"/>
                                          </p:val>
                                        </p:tav>
                                        <p:tav tm="100000">
                                          <p:val>
                                            <p:strVal val="#ppt_x"/>
                                          </p:val>
                                        </p:tav>
                                      </p:tavLst>
                                    </p:anim>
                                    <p:anim calcmode="lin" valueType="num">
                                      <p:cBhvr>
                                        <p:cTn id="61" dur="1000" fill="hold"/>
                                        <p:tgtEl>
                                          <p:spTgt spid="16"/>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1000"/>
                                        <p:tgtEl>
                                          <p:spTgt spid="17"/>
                                        </p:tgtEl>
                                      </p:cBhvr>
                                    </p:animEffect>
                                    <p:anim calcmode="lin" valueType="num">
                                      <p:cBhvr>
                                        <p:cTn id="65" dur="1000" fill="hold"/>
                                        <p:tgtEl>
                                          <p:spTgt spid="17"/>
                                        </p:tgtEl>
                                        <p:attrNameLst>
                                          <p:attrName>ppt_x</p:attrName>
                                        </p:attrNameLst>
                                      </p:cBhvr>
                                      <p:tavLst>
                                        <p:tav tm="0">
                                          <p:val>
                                            <p:strVal val="#ppt_x"/>
                                          </p:val>
                                        </p:tav>
                                        <p:tav tm="100000">
                                          <p:val>
                                            <p:strVal val="#ppt_x"/>
                                          </p:val>
                                        </p:tav>
                                      </p:tavLst>
                                    </p:anim>
                                    <p:anim calcmode="lin" valueType="num">
                                      <p:cBhvr>
                                        <p:cTn id="66" dur="1000" fill="hold"/>
                                        <p:tgtEl>
                                          <p:spTgt spid="17"/>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animBg="1"/>
      <p:bldP spid="2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网络编程简介</a:t>
            </a:r>
            <a:endParaRPr lang="zh-CN" altLang="en-US" dirty="0" smtClean="0"/>
          </a:p>
        </p:txBody>
      </p:sp>
      <p:sp>
        <p:nvSpPr>
          <p:cNvPr id="8195" name="内容占位符 2"/>
          <p:cNvSpPr>
            <a:spLocks noGrp="1"/>
          </p:cNvSpPr>
          <p:nvPr>
            <p:ph idx="1"/>
          </p:nvPr>
        </p:nvSpPr>
        <p:spPr/>
        <p:txBody>
          <a:bodyPr/>
          <a:lstStyle/>
          <a:p>
            <a:r>
              <a:rPr lang="zh-CN" altLang="en-US" dirty="0" smtClean="0"/>
              <a:t>建立网络连接时，有两种传输层协议（</a:t>
            </a:r>
            <a:r>
              <a:rPr lang="en-US" altLang="zh-CN" dirty="0" smtClean="0"/>
              <a:t>TCP</a:t>
            </a:r>
            <a:r>
              <a:rPr lang="zh-CN" altLang="en-US" dirty="0" smtClean="0"/>
              <a:t>传输协议和</a:t>
            </a:r>
            <a:r>
              <a:rPr lang="en-US" altLang="zh-CN" dirty="0" smtClean="0"/>
              <a:t>UDP</a:t>
            </a:r>
            <a:r>
              <a:rPr lang="zh-CN" altLang="en-US" dirty="0" smtClean="0"/>
              <a:t>传输协议）</a:t>
            </a:r>
            <a:endParaRPr lang="en-US" altLang="zh-CN" dirty="0" smtClean="0"/>
          </a:p>
          <a:p>
            <a:pPr lvl="1">
              <a:lnSpc>
                <a:spcPct val="150000"/>
              </a:lnSpc>
            </a:pPr>
            <a:r>
              <a:rPr lang="en-US" altLang="zh-CN" dirty="0" smtClean="0"/>
              <a:t>UDP</a:t>
            </a:r>
            <a:r>
              <a:rPr lang="zh-CN" altLang="en-US" dirty="0" smtClean="0"/>
              <a:t>传输协议：一种无连接的传输层协议，提供面向事务的简单不可靠信息传送服务</a:t>
            </a:r>
            <a:endParaRPr lang="en-US" altLang="zh-CN" dirty="0" smtClean="0"/>
          </a:p>
          <a:p>
            <a:pPr lvl="1">
              <a:lnSpc>
                <a:spcPct val="150000"/>
              </a:lnSpc>
            </a:pPr>
            <a:endParaRPr lang="en-US" altLang="zh-CN" dirty="0" smtClean="0"/>
          </a:p>
        </p:txBody>
      </p:sp>
      <p:graphicFrame>
        <p:nvGraphicFramePr>
          <p:cNvPr id="2" name="表格 1"/>
          <p:cNvGraphicFramePr>
            <a:graphicFrameLocks noGrp="1"/>
          </p:cNvGraphicFramePr>
          <p:nvPr>
            <p:extLst>
              <p:ext uri="{D42A27DB-BD31-4B8C-83A1-F6EECF244321}">
                <p14:modId xmlns:p14="http://schemas.microsoft.com/office/powerpoint/2010/main" val="80570331"/>
              </p:ext>
            </p:extLst>
          </p:nvPr>
        </p:nvGraphicFramePr>
        <p:xfrm>
          <a:off x="3178385" y="2996952"/>
          <a:ext cx="8424935" cy="3600400"/>
        </p:xfrm>
        <a:graphic>
          <a:graphicData uri="http://schemas.openxmlformats.org/drawingml/2006/table">
            <a:tbl>
              <a:tblPr firstRow="1" bandRow="1">
                <a:tableStyleId>{22838BEF-8BB2-4498-84A7-C5851F593DF1}</a:tableStyleId>
              </a:tblPr>
              <a:tblGrid>
                <a:gridCol w="1648357">
                  <a:extLst>
                    <a:ext uri="{9D8B030D-6E8A-4147-A177-3AD203B41FA5}">
                      <a16:colId xmlns="" xmlns:a16="http://schemas.microsoft.com/office/drawing/2014/main" val="20000"/>
                    </a:ext>
                  </a:extLst>
                </a:gridCol>
                <a:gridCol w="3205139">
                  <a:extLst>
                    <a:ext uri="{9D8B030D-6E8A-4147-A177-3AD203B41FA5}">
                      <a16:colId xmlns="" xmlns:a16="http://schemas.microsoft.com/office/drawing/2014/main" val="20001"/>
                    </a:ext>
                  </a:extLst>
                </a:gridCol>
                <a:gridCol w="3571439">
                  <a:extLst>
                    <a:ext uri="{9D8B030D-6E8A-4147-A177-3AD203B41FA5}">
                      <a16:colId xmlns="" xmlns:a16="http://schemas.microsoft.com/office/drawing/2014/main" val="20002"/>
                    </a:ext>
                  </a:extLst>
                </a:gridCol>
              </a:tblGrid>
              <a:tr h="720080">
                <a:tc>
                  <a:txBody>
                    <a:bodyPr/>
                    <a:lstStyle/>
                    <a:p>
                      <a:pPr algn="ctr"/>
                      <a:r>
                        <a:rPr lang="zh-CN" altLang="en-US" sz="1800" dirty="0" smtClean="0"/>
                        <a:t>比较项</a:t>
                      </a:r>
                      <a:endParaRPr lang="zh-CN" altLang="en-US" sz="1800" dirty="0"/>
                    </a:p>
                  </a:txBody>
                  <a:tcPr anchor="ctr"/>
                </a:tc>
                <a:tc>
                  <a:txBody>
                    <a:bodyPr/>
                    <a:lstStyle/>
                    <a:p>
                      <a:pPr algn="ctr"/>
                      <a:r>
                        <a:rPr lang="en-US" altLang="zh-CN" sz="1800" dirty="0" smtClean="0"/>
                        <a:t>TCP</a:t>
                      </a:r>
                      <a:r>
                        <a:rPr lang="zh-CN" altLang="en-US" sz="1800" dirty="0" smtClean="0"/>
                        <a:t>协议</a:t>
                      </a:r>
                      <a:endParaRPr lang="zh-CN" altLang="en-US" sz="1800" dirty="0"/>
                    </a:p>
                  </a:txBody>
                  <a:tcPr anchor="ctr"/>
                </a:tc>
                <a:tc>
                  <a:txBody>
                    <a:bodyPr/>
                    <a:lstStyle/>
                    <a:p>
                      <a:pPr algn="ctr"/>
                      <a:r>
                        <a:rPr lang="en-US" altLang="zh-CN" sz="1800" dirty="0" smtClean="0"/>
                        <a:t>UDP</a:t>
                      </a:r>
                      <a:r>
                        <a:rPr lang="zh-CN" altLang="en-US" sz="1800" dirty="0" smtClean="0"/>
                        <a:t>协议</a:t>
                      </a:r>
                      <a:endParaRPr lang="zh-CN" altLang="en-US" sz="1800" dirty="0"/>
                    </a:p>
                  </a:txBody>
                  <a:tcPr anchor="ctr"/>
                </a:tc>
                <a:extLst>
                  <a:ext uri="{0D108BD9-81ED-4DB2-BD59-A6C34878D82A}">
                    <a16:rowId xmlns="" xmlns:a16="http://schemas.microsoft.com/office/drawing/2014/main" val="10000"/>
                  </a:ext>
                </a:extLst>
              </a:tr>
              <a:tr h="720080">
                <a:tc>
                  <a:txBody>
                    <a:bodyPr/>
                    <a:lstStyle/>
                    <a:p>
                      <a:pPr algn="ctr"/>
                      <a:r>
                        <a:rPr lang="zh-CN" altLang="en-US" sz="1800" b="1" dirty="0" smtClean="0"/>
                        <a:t>连接性</a:t>
                      </a:r>
                      <a:endParaRPr lang="zh-CN" altLang="en-US" sz="1800" b="1" dirty="0"/>
                    </a:p>
                  </a:txBody>
                  <a:tcPr anchor="ctr"/>
                </a:tc>
                <a:tc>
                  <a:txBody>
                    <a:bodyPr/>
                    <a:lstStyle/>
                    <a:p>
                      <a:pPr algn="ctr"/>
                      <a:r>
                        <a:rPr lang="zh-CN" altLang="en-US" sz="1800" dirty="0" smtClean="0"/>
                        <a:t>网络双方需要建立连接</a:t>
                      </a:r>
                      <a:endParaRPr lang="zh-CN" altLang="en-US" sz="1800" dirty="0"/>
                    </a:p>
                  </a:txBody>
                  <a:tcPr anchor="ctr"/>
                </a:tc>
                <a:tc>
                  <a:txBody>
                    <a:bodyPr/>
                    <a:lstStyle/>
                    <a:p>
                      <a:pPr algn="ctr"/>
                      <a:r>
                        <a:rPr lang="zh-CN" altLang="en-US" sz="1800" dirty="0" smtClean="0"/>
                        <a:t>不需要网络双方建立连接</a:t>
                      </a:r>
                      <a:endParaRPr lang="zh-CN" altLang="en-US" sz="1800" dirty="0"/>
                    </a:p>
                  </a:txBody>
                  <a:tcPr anchor="ctr"/>
                </a:tc>
                <a:extLst>
                  <a:ext uri="{0D108BD9-81ED-4DB2-BD59-A6C34878D82A}">
                    <a16:rowId xmlns="" xmlns:a16="http://schemas.microsoft.com/office/drawing/2014/main" val="10001"/>
                  </a:ext>
                </a:extLst>
              </a:tr>
              <a:tr h="720080">
                <a:tc>
                  <a:txBody>
                    <a:bodyPr/>
                    <a:lstStyle/>
                    <a:p>
                      <a:pPr algn="ctr"/>
                      <a:r>
                        <a:rPr lang="zh-CN" altLang="en-US" sz="1800" b="1" dirty="0" smtClean="0"/>
                        <a:t>安全性</a:t>
                      </a:r>
                      <a:endParaRPr lang="zh-CN" altLang="en-US" sz="1800" b="1" dirty="0"/>
                    </a:p>
                  </a:txBody>
                  <a:tcPr anchor="ctr"/>
                </a:tc>
                <a:tc>
                  <a:txBody>
                    <a:bodyPr/>
                    <a:lstStyle/>
                    <a:p>
                      <a:pPr algn="ctr"/>
                      <a:r>
                        <a:rPr lang="zh-CN" altLang="en-US" sz="1800" dirty="0" smtClean="0"/>
                        <a:t>完全可靠，确保数据可达</a:t>
                      </a:r>
                      <a:endParaRPr lang="zh-CN" altLang="en-US" sz="1800" dirty="0"/>
                    </a:p>
                  </a:txBody>
                  <a:tcPr anchor="ctr"/>
                </a:tc>
                <a:tc>
                  <a:txBody>
                    <a:bodyPr/>
                    <a:lstStyle/>
                    <a:p>
                      <a:pPr algn="ctr"/>
                      <a:r>
                        <a:rPr lang="zh-CN" altLang="en-US" sz="1800" dirty="0" smtClean="0"/>
                        <a:t>不可靠，数据可能传输失败</a:t>
                      </a:r>
                      <a:endParaRPr lang="zh-CN" altLang="en-US" sz="1800" dirty="0"/>
                    </a:p>
                  </a:txBody>
                  <a:tcPr anchor="ctr"/>
                </a:tc>
                <a:extLst>
                  <a:ext uri="{0D108BD9-81ED-4DB2-BD59-A6C34878D82A}">
                    <a16:rowId xmlns="" xmlns:a16="http://schemas.microsoft.com/office/drawing/2014/main" val="10002"/>
                  </a:ext>
                </a:extLst>
              </a:tr>
              <a:tr h="720080">
                <a:tc>
                  <a:txBody>
                    <a:bodyPr/>
                    <a:lstStyle/>
                    <a:p>
                      <a:pPr algn="ctr"/>
                      <a:r>
                        <a:rPr lang="zh-CN" altLang="en-US" sz="1800" b="1" dirty="0" smtClean="0"/>
                        <a:t>传输速度</a:t>
                      </a:r>
                      <a:endParaRPr lang="zh-CN" altLang="en-US" sz="1800" b="1" dirty="0"/>
                    </a:p>
                  </a:txBody>
                  <a:tcPr anchor="ctr"/>
                </a:tc>
                <a:tc>
                  <a:txBody>
                    <a:bodyPr/>
                    <a:lstStyle/>
                    <a:p>
                      <a:pPr algn="ctr"/>
                      <a:r>
                        <a:rPr lang="zh-CN" altLang="en-US" sz="1800" dirty="0" smtClean="0"/>
                        <a:t>无限制</a:t>
                      </a:r>
                      <a:endParaRPr lang="zh-CN" altLang="en-US" sz="1800" dirty="0"/>
                    </a:p>
                  </a:txBody>
                  <a:tcPr anchor="ctr"/>
                </a:tc>
                <a:tc>
                  <a:txBody>
                    <a:bodyPr/>
                    <a:lstStyle/>
                    <a:p>
                      <a:pPr algn="ctr"/>
                      <a:r>
                        <a:rPr lang="zh-CN" altLang="en-US" sz="1800" dirty="0" smtClean="0"/>
                        <a:t>数据包大小不越过</a:t>
                      </a:r>
                      <a:r>
                        <a:rPr lang="en-US" altLang="zh-CN" sz="1800" dirty="0" smtClean="0"/>
                        <a:t>64K</a:t>
                      </a:r>
                      <a:endParaRPr lang="zh-CN" altLang="en-US" sz="1800" dirty="0"/>
                    </a:p>
                  </a:txBody>
                  <a:tcPr anchor="ctr"/>
                </a:tc>
                <a:extLst>
                  <a:ext uri="{0D108BD9-81ED-4DB2-BD59-A6C34878D82A}">
                    <a16:rowId xmlns="" xmlns:a16="http://schemas.microsoft.com/office/drawing/2014/main" val="10003"/>
                  </a:ext>
                </a:extLst>
              </a:tr>
              <a:tr h="720080">
                <a:tc>
                  <a:txBody>
                    <a:bodyPr/>
                    <a:lstStyle/>
                    <a:p>
                      <a:pPr algn="ctr"/>
                      <a:r>
                        <a:rPr lang="zh-CN" altLang="en-US" sz="1800" b="1" dirty="0" smtClean="0"/>
                        <a:t>传输方式</a:t>
                      </a:r>
                      <a:endParaRPr lang="zh-CN" altLang="en-US" sz="1800" b="1" dirty="0"/>
                    </a:p>
                  </a:txBody>
                  <a:tcPr anchor="ctr"/>
                </a:tc>
                <a:tc>
                  <a:txBody>
                    <a:bodyPr/>
                    <a:lstStyle/>
                    <a:p>
                      <a:pPr algn="ctr"/>
                      <a:r>
                        <a:rPr lang="zh-CN" altLang="en-US" sz="1800" dirty="0" smtClean="0"/>
                        <a:t>在连接的虚拟线路上传输</a:t>
                      </a:r>
                      <a:endParaRPr lang="zh-CN" altLang="en-US" sz="1800" dirty="0"/>
                    </a:p>
                  </a:txBody>
                  <a:tcPr anchor="ctr"/>
                </a:tc>
                <a:tc>
                  <a:txBody>
                    <a:bodyPr/>
                    <a:lstStyle/>
                    <a:p>
                      <a:pPr algn="ctr"/>
                      <a:r>
                        <a:rPr lang="zh-CN" altLang="en-US" sz="1800" dirty="0" smtClean="0"/>
                        <a:t>在网络中传输</a:t>
                      </a:r>
                      <a:endParaRPr lang="zh-CN" altLang="en-US" sz="1800" dirty="0"/>
                    </a:p>
                  </a:txBody>
                  <a:tcPr anchor="ct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6680134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网络编程核心类</a:t>
            </a:r>
            <a:endParaRPr lang="zh-CN" altLang="en-US" dirty="0" smtClean="0"/>
          </a:p>
        </p:txBody>
      </p:sp>
      <p:sp>
        <p:nvSpPr>
          <p:cNvPr id="8195" name="内容占位符 2"/>
          <p:cNvSpPr>
            <a:spLocks noGrp="1"/>
          </p:cNvSpPr>
          <p:nvPr>
            <p:ph idx="1"/>
          </p:nvPr>
        </p:nvSpPr>
        <p:spPr>
          <a:xfrm>
            <a:off x="609600" y="1340768"/>
            <a:ext cx="10959008" cy="4525963"/>
          </a:xfrm>
        </p:spPr>
        <p:txBody>
          <a:bodyPr/>
          <a:lstStyle/>
          <a:p>
            <a:pPr algn="just">
              <a:lnSpc>
                <a:spcPct val="150000"/>
              </a:lnSpc>
            </a:pPr>
            <a:r>
              <a:rPr lang="en-US" altLang="zh-CN" sz="3100" dirty="0" smtClean="0"/>
              <a:t>UDP</a:t>
            </a:r>
            <a:r>
              <a:rPr lang="zh-CN" altLang="en-US" sz="3100" dirty="0" smtClean="0"/>
              <a:t>传输协议通过数据包方式向服务器发送数据，那么在数据包中肯定需要包含服务器的</a:t>
            </a:r>
            <a:r>
              <a:rPr lang="en-US" altLang="zh-CN" sz="3100" dirty="0" smtClean="0"/>
              <a:t>IP</a:t>
            </a:r>
            <a:r>
              <a:rPr lang="zh-CN" altLang="en-US" sz="3100" dirty="0" smtClean="0"/>
              <a:t>信息、端口信息等内容。因此，</a:t>
            </a:r>
            <a:r>
              <a:rPr lang="en-US" altLang="zh-CN" sz="3100" dirty="0" smtClean="0"/>
              <a:t>UDP</a:t>
            </a:r>
            <a:r>
              <a:rPr lang="zh-CN" altLang="en-US" sz="3100" dirty="0" smtClean="0"/>
              <a:t>网络编程必须提供以下对象来完成不同的任务：</a:t>
            </a:r>
            <a:endParaRPr lang="en-US" altLang="zh-CN" sz="3100" dirty="0" smtClean="0"/>
          </a:p>
          <a:p>
            <a:pPr lvl="1">
              <a:lnSpc>
                <a:spcPct val="150000"/>
              </a:lnSpc>
            </a:pPr>
            <a:r>
              <a:rPr lang="zh-CN" altLang="en-US" dirty="0" smtClean="0"/>
              <a:t>网络两端接收消息或发送消息的对象（监听本机端口、发送消息、接收消息）</a:t>
            </a:r>
            <a:endParaRPr lang="en-US" altLang="zh-CN" dirty="0" smtClean="0"/>
          </a:p>
          <a:p>
            <a:pPr lvl="1">
              <a:lnSpc>
                <a:spcPct val="150000"/>
              </a:lnSpc>
            </a:pPr>
            <a:r>
              <a:rPr lang="zh-CN" altLang="en-US" dirty="0" smtClean="0"/>
              <a:t>数据包对象（包含目的地</a:t>
            </a:r>
            <a:r>
              <a:rPr lang="en-US" altLang="zh-CN" dirty="0" smtClean="0"/>
              <a:t>IP</a:t>
            </a:r>
            <a:r>
              <a:rPr lang="zh-CN" altLang="en-US" dirty="0" smtClean="0"/>
              <a:t>和端口信息、数据报文信息）</a:t>
            </a:r>
            <a:endParaRPr lang="en-US" altLang="zh-CN" dirty="0" smtClean="0"/>
          </a:p>
        </p:txBody>
      </p:sp>
    </p:spTree>
    <p:extLst>
      <p:ext uri="{BB962C8B-B14F-4D97-AF65-F5344CB8AC3E}">
        <p14:creationId xmlns:p14="http://schemas.microsoft.com/office/powerpoint/2010/main" val="40970782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网络编程核心类</a:t>
            </a:r>
            <a:endParaRPr lang="zh-CN" altLang="en-US" dirty="0" smtClean="0"/>
          </a:p>
        </p:txBody>
      </p:sp>
      <p:sp>
        <p:nvSpPr>
          <p:cNvPr id="8195" name="内容占位符 2"/>
          <p:cNvSpPr>
            <a:spLocks noGrp="1"/>
          </p:cNvSpPr>
          <p:nvPr>
            <p:ph idx="1"/>
          </p:nvPr>
        </p:nvSpPr>
        <p:spPr>
          <a:xfrm>
            <a:off x="609600" y="1340768"/>
            <a:ext cx="11391056" cy="4525963"/>
          </a:xfrm>
        </p:spPr>
        <p:txBody>
          <a:bodyPr/>
          <a:lstStyle/>
          <a:p>
            <a:pPr>
              <a:lnSpc>
                <a:spcPct val="150000"/>
              </a:lnSpc>
            </a:pPr>
            <a:r>
              <a:rPr lang="en-US" altLang="zh-CN" dirty="0" err="1" smtClean="0"/>
              <a:t>DatagramSocket</a:t>
            </a:r>
            <a:r>
              <a:rPr lang="zh-CN" altLang="en-US" dirty="0" smtClean="0"/>
              <a:t>类：客户端</a:t>
            </a:r>
            <a:r>
              <a:rPr lang="en-US" altLang="zh-CN" dirty="0" smtClean="0"/>
              <a:t>/</a:t>
            </a:r>
            <a:r>
              <a:rPr lang="zh-CN" altLang="en-US" dirty="0" smtClean="0"/>
              <a:t>服务器端网络</a:t>
            </a:r>
            <a:r>
              <a:rPr lang="en-US" altLang="zh-CN" dirty="0" smtClean="0"/>
              <a:t>Socket</a:t>
            </a:r>
            <a:r>
              <a:rPr lang="zh-CN" altLang="en-US" dirty="0" smtClean="0"/>
              <a:t>端口对象</a:t>
            </a:r>
            <a:endParaRPr lang="en-US" altLang="zh-CN" dirty="0" smtClean="0"/>
          </a:p>
          <a:p>
            <a:pPr lvl="1">
              <a:lnSpc>
                <a:spcPct val="150000"/>
              </a:lnSpc>
            </a:pPr>
            <a:r>
              <a:rPr lang="zh-CN" altLang="en-US" dirty="0" smtClean="0"/>
              <a:t>构造方法：</a:t>
            </a:r>
            <a:endParaRPr lang="en-US" altLang="zh-CN" dirty="0" smtClean="0"/>
          </a:p>
          <a:p>
            <a:pPr lvl="2">
              <a:lnSpc>
                <a:spcPct val="150000"/>
              </a:lnSpc>
            </a:pPr>
            <a:r>
              <a:rPr lang="en-US" altLang="zh-CN" dirty="0" err="1" smtClean="0"/>
              <a:t>DatagramSocket</a:t>
            </a:r>
            <a:r>
              <a:rPr lang="zh-CN" altLang="en-US" dirty="0" smtClean="0"/>
              <a:t>（）</a:t>
            </a:r>
            <a:r>
              <a:rPr lang="en-US" altLang="zh-CN" dirty="0" smtClean="0"/>
              <a:t>;   // </a:t>
            </a:r>
            <a:r>
              <a:rPr lang="zh-CN" altLang="en-US" dirty="0" smtClean="0"/>
              <a:t>创建一个空的</a:t>
            </a:r>
            <a:r>
              <a:rPr lang="en-US" altLang="zh-CN" dirty="0" smtClean="0"/>
              <a:t>Socket</a:t>
            </a:r>
            <a:r>
              <a:rPr lang="zh-CN" altLang="en-US" dirty="0" smtClean="0"/>
              <a:t>对象</a:t>
            </a:r>
            <a:endParaRPr lang="en-US" altLang="zh-CN" dirty="0" smtClean="0"/>
          </a:p>
          <a:p>
            <a:pPr lvl="2">
              <a:lnSpc>
                <a:spcPct val="150000"/>
              </a:lnSpc>
            </a:pPr>
            <a:r>
              <a:rPr lang="en-US" altLang="zh-CN" dirty="0" err="1" smtClean="0"/>
              <a:t>DatagramSocket</a:t>
            </a:r>
            <a:r>
              <a:rPr lang="zh-CN" altLang="en-US" dirty="0" smtClean="0"/>
              <a:t>（</a:t>
            </a:r>
            <a:r>
              <a:rPr lang="en-US" altLang="zh-CN" dirty="0" err="1" smtClean="0"/>
              <a:t>int</a:t>
            </a:r>
            <a:r>
              <a:rPr lang="en-US" altLang="zh-CN" dirty="0" smtClean="0"/>
              <a:t>  port</a:t>
            </a:r>
            <a:r>
              <a:rPr lang="zh-CN" altLang="en-US" dirty="0" smtClean="0"/>
              <a:t>）</a:t>
            </a:r>
            <a:r>
              <a:rPr lang="en-US" altLang="zh-CN" dirty="0" smtClean="0"/>
              <a:t>;  // </a:t>
            </a:r>
            <a:r>
              <a:rPr lang="zh-CN" altLang="en-US" dirty="0" smtClean="0"/>
              <a:t>创建指定监听端口的</a:t>
            </a:r>
            <a:r>
              <a:rPr lang="en-US" altLang="zh-CN" dirty="0" smtClean="0"/>
              <a:t>Socket</a:t>
            </a:r>
            <a:r>
              <a:rPr lang="zh-CN" altLang="en-US" dirty="0" smtClean="0"/>
              <a:t>对象</a:t>
            </a:r>
            <a:endParaRPr lang="en-US" altLang="zh-CN" dirty="0" smtClean="0"/>
          </a:p>
          <a:p>
            <a:pPr lvl="1">
              <a:lnSpc>
                <a:spcPct val="150000"/>
              </a:lnSpc>
            </a:pPr>
            <a:r>
              <a:rPr lang="zh-CN" altLang="en-US" dirty="0" smtClean="0"/>
              <a:t>常用方法：</a:t>
            </a:r>
            <a:endParaRPr lang="en-US" altLang="zh-CN" dirty="0" smtClean="0"/>
          </a:p>
          <a:p>
            <a:pPr lvl="2">
              <a:lnSpc>
                <a:spcPct val="150000"/>
              </a:lnSpc>
            </a:pPr>
            <a:r>
              <a:rPr lang="en-US" altLang="zh-CN" dirty="0" smtClean="0"/>
              <a:t>void  send</a:t>
            </a:r>
            <a:r>
              <a:rPr lang="zh-CN" altLang="en-US" dirty="0" smtClean="0"/>
              <a:t>（</a:t>
            </a:r>
            <a:r>
              <a:rPr lang="en-US" altLang="zh-CN" dirty="0" err="1" smtClean="0"/>
              <a:t>DatagramPacket</a:t>
            </a:r>
            <a:r>
              <a:rPr lang="en-US" altLang="zh-CN" dirty="0" smtClean="0"/>
              <a:t>  p</a:t>
            </a:r>
            <a:r>
              <a:rPr lang="zh-CN" altLang="en-US" dirty="0" smtClean="0"/>
              <a:t>）</a:t>
            </a:r>
            <a:r>
              <a:rPr lang="en-US" altLang="zh-CN" dirty="0" smtClean="0"/>
              <a:t>;  // </a:t>
            </a:r>
            <a:r>
              <a:rPr lang="zh-CN" altLang="en-US" dirty="0" smtClean="0"/>
              <a:t>发送数据报文</a:t>
            </a:r>
            <a:endParaRPr lang="en-US" altLang="zh-CN" dirty="0" smtClean="0"/>
          </a:p>
          <a:p>
            <a:pPr lvl="2">
              <a:lnSpc>
                <a:spcPct val="150000"/>
              </a:lnSpc>
            </a:pPr>
            <a:r>
              <a:rPr lang="en-US" altLang="zh-CN" dirty="0" smtClean="0"/>
              <a:t>void  receive</a:t>
            </a:r>
            <a:r>
              <a:rPr lang="zh-CN" altLang="en-US" dirty="0" smtClean="0"/>
              <a:t>（</a:t>
            </a:r>
            <a:r>
              <a:rPr lang="en-US" altLang="zh-CN" dirty="0" err="1" smtClean="0"/>
              <a:t>DatagramPacket</a:t>
            </a:r>
            <a:r>
              <a:rPr lang="en-US" altLang="zh-CN" dirty="0" smtClean="0"/>
              <a:t>  p</a:t>
            </a:r>
            <a:r>
              <a:rPr lang="zh-CN" altLang="en-US" dirty="0" smtClean="0"/>
              <a:t>）</a:t>
            </a:r>
            <a:r>
              <a:rPr lang="en-US" altLang="zh-CN" dirty="0" smtClean="0"/>
              <a:t>;  // </a:t>
            </a:r>
            <a:r>
              <a:rPr lang="zh-CN" altLang="en-US" dirty="0" smtClean="0"/>
              <a:t>接收数据报文</a:t>
            </a:r>
            <a:endParaRPr lang="en-US" altLang="zh-CN" dirty="0" smtClean="0"/>
          </a:p>
          <a:p>
            <a:pPr marL="452438" lvl="1" indent="4763">
              <a:lnSpc>
                <a:spcPct val="150000"/>
              </a:lnSpc>
            </a:pPr>
            <a:r>
              <a:rPr lang="zh-CN" altLang="en-US" dirty="0" smtClean="0"/>
              <a:t>具体</a:t>
            </a:r>
            <a:r>
              <a:rPr lang="en-US" altLang="zh-CN" dirty="0" smtClean="0">
                <a:hlinkClick r:id="rId3"/>
              </a:rPr>
              <a:t>http://docs.oracle.com/javase/7/docs/api/java/net/DatagramSocket.html</a:t>
            </a:r>
            <a:endParaRPr lang="en-US" altLang="zh-CN" dirty="0" smtClean="0"/>
          </a:p>
        </p:txBody>
      </p:sp>
    </p:spTree>
    <p:extLst>
      <p:ext uri="{BB962C8B-B14F-4D97-AF65-F5344CB8AC3E}">
        <p14:creationId xmlns:p14="http://schemas.microsoft.com/office/powerpoint/2010/main" val="128684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4" end="4"/>
                                            </p:txEl>
                                          </p:spTgt>
                                        </p:tgtEl>
                                        <p:attrNameLst>
                                          <p:attrName>style.visibility</p:attrName>
                                        </p:attrNameLst>
                                      </p:cBhvr>
                                      <p:to>
                                        <p:strVal val="visible"/>
                                      </p:to>
                                    </p:set>
                                    <p:animEffect transition="in" filter="fade">
                                      <p:cBhvr>
                                        <p:cTn id="7" dur="1000"/>
                                        <p:tgtEl>
                                          <p:spTgt spid="8195">
                                            <p:txEl>
                                              <p:pRg st="4" end="4"/>
                                            </p:txEl>
                                          </p:spTgt>
                                        </p:tgtEl>
                                      </p:cBhvr>
                                    </p:animEffect>
                                    <p:anim calcmode="lin" valueType="num">
                                      <p:cBhvr>
                                        <p:cTn id="8"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5" end="5"/>
                                            </p:txEl>
                                          </p:spTgt>
                                        </p:tgtEl>
                                        <p:attrNameLst>
                                          <p:attrName>style.visibility</p:attrName>
                                        </p:attrNameLst>
                                      </p:cBhvr>
                                      <p:to>
                                        <p:strVal val="visible"/>
                                      </p:to>
                                    </p:set>
                                    <p:animEffect transition="in" filter="fade">
                                      <p:cBhvr>
                                        <p:cTn id="12" dur="1000"/>
                                        <p:tgtEl>
                                          <p:spTgt spid="8195">
                                            <p:txEl>
                                              <p:pRg st="5" end="5"/>
                                            </p:txEl>
                                          </p:spTgt>
                                        </p:tgtEl>
                                      </p:cBhvr>
                                    </p:animEffect>
                                    <p:anim calcmode="lin" valueType="num">
                                      <p:cBhvr>
                                        <p:cTn id="13"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6" end="6"/>
                                            </p:txEl>
                                          </p:spTgt>
                                        </p:tgtEl>
                                        <p:attrNameLst>
                                          <p:attrName>style.visibility</p:attrName>
                                        </p:attrNameLst>
                                      </p:cBhvr>
                                      <p:to>
                                        <p:strVal val="visible"/>
                                      </p:to>
                                    </p:set>
                                    <p:animEffect transition="in" filter="fade">
                                      <p:cBhvr>
                                        <p:cTn id="17" dur="1000"/>
                                        <p:tgtEl>
                                          <p:spTgt spid="8195">
                                            <p:txEl>
                                              <p:pRg st="6" end="6"/>
                                            </p:txEl>
                                          </p:spTgt>
                                        </p:tgtEl>
                                      </p:cBhvr>
                                    </p:animEffect>
                                    <p:anim calcmode="lin" valueType="num">
                                      <p:cBhvr>
                                        <p:cTn id="18"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195">
                                            <p:txEl>
                                              <p:pRg st="7" end="7"/>
                                            </p:txEl>
                                          </p:spTgt>
                                        </p:tgtEl>
                                        <p:attrNameLst>
                                          <p:attrName>style.visibility</p:attrName>
                                        </p:attrNameLst>
                                      </p:cBhvr>
                                      <p:to>
                                        <p:strVal val="visible"/>
                                      </p:to>
                                    </p:set>
                                    <p:animEffect transition="in" filter="fade">
                                      <p:cBhvr>
                                        <p:cTn id="24" dur="1000"/>
                                        <p:tgtEl>
                                          <p:spTgt spid="8195">
                                            <p:txEl>
                                              <p:pRg st="7" end="7"/>
                                            </p:txEl>
                                          </p:spTgt>
                                        </p:tgtEl>
                                      </p:cBhvr>
                                    </p:animEffect>
                                    <p:anim calcmode="lin" valueType="num">
                                      <p:cBhvr>
                                        <p:cTn id="25" dur="1000" fill="hold"/>
                                        <p:tgtEl>
                                          <p:spTgt spid="8195">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网络编程核心类</a:t>
            </a:r>
            <a:endParaRPr lang="zh-CN" altLang="en-US" dirty="0" smtClean="0"/>
          </a:p>
        </p:txBody>
      </p:sp>
      <p:sp>
        <p:nvSpPr>
          <p:cNvPr id="8195" name="内容占位符 2"/>
          <p:cNvSpPr>
            <a:spLocks noGrp="1"/>
          </p:cNvSpPr>
          <p:nvPr>
            <p:ph idx="1"/>
          </p:nvPr>
        </p:nvSpPr>
        <p:spPr/>
        <p:txBody>
          <a:bodyPr/>
          <a:lstStyle/>
          <a:p>
            <a:pPr>
              <a:lnSpc>
                <a:spcPct val="150000"/>
              </a:lnSpc>
            </a:pPr>
            <a:r>
              <a:rPr lang="en-US" altLang="zh-CN" dirty="0" err="1" smtClean="0"/>
              <a:t>DatagramPacket</a:t>
            </a:r>
            <a:r>
              <a:rPr lang="zh-CN" altLang="en-US" dirty="0" smtClean="0"/>
              <a:t>类：数据报文对象</a:t>
            </a:r>
            <a:endParaRPr lang="en-US" altLang="zh-CN" dirty="0" smtClean="0"/>
          </a:p>
          <a:p>
            <a:pPr lvl="1">
              <a:lnSpc>
                <a:spcPct val="150000"/>
              </a:lnSpc>
            </a:pPr>
            <a:r>
              <a:rPr lang="zh-CN" altLang="en-US" dirty="0" smtClean="0"/>
              <a:t>构造方法：</a:t>
            </a:r>
            <a:endParaRPr lang="en-US" altLang="zh-CN" dirty="0" smtClean="0"/>
          </a:p>
          <a:p>
            <a:pPr lvl="2">
              <a:lnSpc>
                <a:spcPct val="150000"/>
              </a:lnSpc>
            </a:pPr>
            <a:r>
              <a:rPr lang="en-US" altLang="zh-CN" dirty="0" err="1" smtClean="0"/>
              <a:t>DatagramPacket</a:t>
            </a:r>
            <a:r>
              <a:rPr lang="zh-CN" altLang="en-US" dirty="0" smtClean="0"/>
              <a:t>（</a:t>
            </a:r>
            <a:r>
              <a:rPr lang="en-US" altLang="zh-CN" dirty="0" smtClean="0"/>
              <a:t>byte[]  </a:t>
            </a:r>
            <a:r>
              <a:rPr lang="en-US" altLang="zh-CN" dirty="0" err="1" smtClean="0"/>
              <a:t>buf</a:t>
            </a:r>
            <a:r>
              <a:rPr lang="en-US" altLang="zh-CN" dirty="0" smtClean="0"/>
              <a:t>, </a:t>
            </a:r>
            <a:r>
              <a:rPr lang="en-US" altLang="zh-CN" dirty="0" err="1" smtClean="0"/>
              <a:t>int</a:t>
            </a:r>
            <a:r>
              <a:rPr lang="en-US" altLang="zh-CN" dirty="0" smtClean="0"/>
              <a:t> </a:t>
            </a:r>
            <a:r>
              <a:rPr lang="en-US" altLang="zh-CN" dirty="0" err="1" smtClean="0"/>
              <a:t>len</a:t>
            </a:r>
            <a:r>
              <a:rPr lang="zh-CN" altLang="en-US" dirty="0" smtClean="0"/>
              <a:t>）</a:t>
            </a:r>
            <a:r>
              <a:rPr lang="en-US" altLang="zh-CN" dirty="0" smtClean="0"/>
              <a:t>;  // </a:t>
            </a:r>
            <a:r>
              <a:rPr lang="zh-CN" altLang="en-US" dirty="0" smtClean="0"/>
              <a:t>用空数组创建对象，用来接收数据</a:t>
            </a:r>
            <a:endParaRPr lang="en-US" altLang="zh-CN" dirty="0" smtClean="0"/>
          </a:p>
          <a:p>
            <a:pPr lvl="2">
              <a:lnSpc>
                <a:spcPct val="150000"/>
              </a:lnSpc>
            </a:pPr>
            <a:r>
              <a:rPr lang="en-US" altLang="zh-CN" dirty="0" err="1" smtClean="0"/>
              <a:t>DatagramPacket</a:t>
            </a:r>
            <a:r>
              <a:rPr lang="zh-CN" altLang="en-US" dirty="0" smtClean="0"/>
              <a:t>（</a:t>
            </a:r>
            <a:r>
              <a:rPr lang="en-US" altLang="zh-CN" dirty="0" smtClean="0"/>
              <a:t>byte[] </a:t>
            </a:r>
            <a:r>
              <a:rPr lang="en-US" altLang="zh-CN" dirty="0" err="1" smtClean="0"/>
              <a:t>buf</a:t>
            </a:r>
            <a:r>
              <a:rPr lang="en-US" altLang="zh-CN" dirty="0" smtClean="0"/>
              <a:t>, </a:t>
            </a:r>
            <a:r>
              <a:rPr lang="en-US" altLang="zh-CN" dirty="0" err="1" smtClean="0"/>
              <a:t>int</a:t>
            </a:r>
            <a:r>
              <a:rPr lang="en-US" altLang="zh-CN" dirty="0" smtClean="0"/>
              <a:t> offset, </a:t>
            </a:r>
            <a:r>
              <a:rPr lang="en-US" altLang="zh-CN" dirty="0" err="1" smtClean="0"/>
              <a:t>int</a:t>
            </a:r>
            <a:r>
              <a:rPr lang="en-US" altLang="zh-CN" dirty="0" smtClean="0"/>
              <a:t> </a:t>
            </a:r>
            <a:r>
              <a:rPr lang="en-US" altLang="zh-CN" dirty="0" err="1" smtClean="0"/>
              <a:t>len</a:t>
            </a:r>
            <a:r>
              <a:rPr lang="zh-CN" altLang="en-US" dirty="0" smtClean="0"/>
              <a:t>）</a:t>
            </a:r>
            <a:r>
              <a:rPr lang="en-US" altLang="zh-CN" dirty="0" smtClean="0"/>
              <a:t>;  // </a:t>
            </a:r>
            <a:r>
              <a:rPr lang="zh-CN" altLang="en-US" dirty="0" smtClean="0"/>
              <a:t>接收数据的特定部分</a:t>
            </a:r>
            <a:endParaRPr lang="en-US" altLang="zh-CN" dirty="0" smtClean="0"/>
          </a:p>
          <a:p>
            <a:pPr lvl="2">
              <a:lnSpc>
                <a:spcPct val="150000"/>
              </a:lnSpc>
            </a:pPr>
            <a:r>
              <a:rPr lang="en-US" altLang="zh-CN" dirty="0" err="1" smtClean="0"/>
              <a:t>DatagramPacket</a:t>
            </a:r>
            <a:r>
              <a:rPr lang="zh-CN" altLang="en-US" dirty="0" smtClean="0"/>
              <a:t>（</a:t>
            </a:r>
            <a:r>
              <a:rPr lang="en-US" altLang="zh-CN" dirty="0" smtClean="0"/>
              <a:t>byte[] </a:t>
            </a:r>
            <a:r>
              <a:rPr lang="en-US" altLang="zh-CN" dirty="0" err="1" smtClean="0"/>
              <a:t>buf</a:t>
            </a:r>
            <a:r>
              <a:rPr lang="en-US" altLang="zh-CN" dirty="0" smtClean="0"/>
              <a:t>, </a:t>
            </a:r>
            <a:r>
              <a:rPr lang="en-US" altLang="zh-CN" dirty="0" err="1" smtClean="0"/>
              <a:t>int</a:t>
            </a:r>
            <a:r>
              <a:rPr lang="en-US" altLang="zh-CN" dirty="0" smtClean="0"/>
              <a:t> </a:t>
            </a:r>
            <a:r>
              <a:rPr lang="en-US" altLang="zh-CN" dirty="0" err="1" smtClean="0"/>
              <a:t>len</a:t>
            </a:r>
            <a:r>
              <a:rPr lang="en-US" altLang="zh-CN" dirty="0" smtClean="0"/>
              <a:t>, </a:t>
            </a:r>
            <a:r>
              <a:rPr lang="en-US" altLang="zh-CN" dirty="0" err="1" smtClean="0"/>
              <a:t>InetAddress</a:t>
            </a:r>
            <a:r>
              <a:rPr lang="en-US" altLang="zh-CN" dirty="0" smtClean="0"/>
              <a:t> </a:t>
            </a:r>
            <a:r>
              <a:rPr lang="en-US" altLang="zh-CN" dirty="0" err="1" smtClean="0"/>
              <a:t>addr</a:t>
            </a:r>
            <a:r>
              <a:rPr lang="en-US" altLang="zh-CN" dirty="0" smtClean="0"/>
              <a:t>, </a:t>
            </a:r>
            <a:r>
              <a:rPr lang="en-US" altLang="zh-CN" dirty="0" err="1" smtClean="0"/>
              <a:t>int</a:t>
            </a:r>
            <a:r>
              <a:rPr lang="en-US" altLang="zh-CN" dirty="0" smtClean="0"/>
              <a:t> port</a:t>
            </a:r>
            <a:r>
              <a:rPr lang="zh-CN" altLang="en-US" dirty="0" smtClean="0"/>
              <a:t>）</a:t>
            </a:r>
            <a:r>
              <a:rPr lang="en-US" altLang="zh-CN" dirty="0" smtClean="0"/>
              <a:t>;  // </a:t>
            </a:r>
            <a:r>
              <a:rPr lang="zh-CN" altLang="en-US" dirty="0" smtClean="0"/>
              <a:t>包含数据的数组创建对象，用来发送数据，同时指明数据目的地和目标端口号</a:t>
            </a:r>
            <a:endParaRPr lang="en-US" altLang="zh-CN" dirty="0" smtClean="0"/>
          </a:p>
          <a:p>
            <a:pPr lvl="2">
              <a:lnSpc>
                <a:spcPct val="150000"/>
              </a:lnSpc>
            </a:pPr>
            <a:r>
              <a:rPr lang="en-US" altLang="zh-CN" dirty="0" err="1" smtClean="0"/>
              <a:t>DatagramPacket</a:t>
            </a:r>
            <a:r>
              <a:rPr lang="zh-CN" altLang="en-US" dirty="0" smtClean="0"/>
              <a:t>（</a:t>
            </a:r>
            <a:r>
              <a:rPr lang="en-US" altLang="zh-CN" dirty="0" smtClean="0"/>
              <a:t>byte[] </a:t>
            </a:r>
            <a:r>
              <a:rPr lang="en-US" altLang="zh-CN" dirty="0" err="1" smtClean="0"/>
              <a:t>buf</a:t>
            </a:r>
            <a:r>
              <a:rPr lang="en-US" altLang="zh-CN" dirty="0" smtClean="0"/>
              <a:t>, </a:t>
            </a:r>
            <a:r>
              <a:rPr lang="en-US" altLang="zh-CN" dirty="0" err="1" smtClean="0"/>
              <a:t>int</a:t>
            </a:r>
            <a:r>
              <a:rPr lang="en-US" altLang="zh-CN" dirty="0" smtClean="0"/>
              <a:t> offset, </a:t>
            </a:r>
            <a:r>
              <a:rPr lang="en-US" altLang="zh-CN" dirty="0" err="1" smtClean="0"/>
              <a:t>int</a:t>
            </a:r>
            <a:r>
              <a:rPr lang="en-US" altLang="zh-CN" dirty="0" smtClean="0"/>
              <a:t> </a:t>
            </a:r>
            <a:r>
              <a:rPr lang="en-US" altLang="zh-CN" dirty="0" err="1" smtClean="0"/>
              <a:t>len</a:t>
            </a:r>
            <a:r>
              <a:rPr lang="en-US" altLang="zh-CN" dirty="0" smtClean="0"/>
              <a:t>, </a:t>
            </a:r>
            <a:r>
              <a:rPr lang="en-US" altLang="zh-CN" dirty="0" err="1" smtClean="0"/>
              <a:t>InetAddress</a:t>
            </a:r>
            <a:r>
              <a:rPr lang="en-US" altLang="zh-CN" dirty="0" smtClean="0"/>
              <a:t> </a:t>
            </a:r>
            <a:r>
              <a:rPr lang="en-US" altLang="zh-CN" dirty="0" err="1" smtClean="0"/>
              <a:t>addr</a:t>
            </a:r>
            <a:r>
              <a:rPr lang="en-US" altLang="zh-CN" dirty="0" smtClean="0"/>
              <a:t>, </a:t>
            </a:r>
            <a:r>
              <a:rPr lang="en-US" altLang="zh-CN" dirty="0" err="1" smtClean="0"/>
              <a:t>int</a:t>
            </a:r>
            <a:r>
              <a:rPr lang="en-US" altLang="zh-CN" dirty="0" smtClean="0"/>
              <a:t> port</a:t>
            </a:r>
            <a:r>
              <a:rPr lang="zh-CN" altLang="en-US" dirty="0" smtClean="0"/>
              <a:t>）</a:t>
            </a:r>
            <a:r>
              <a:rPr lang="en-US" altLang="zh-CN" dirty="0" smtClean="0"/>
              <a:t>;  // </a:t>
            </a:r>
            <a:r>
              <a:rPr lang="zh-CN" altLang="en-US" dirty="0" smtClean="0"/>
              <a:t>发送数据的指定部分</a:t>
            </a:r>
            <a:endParaRPr lang="en-US" altLang="zh-CN" dirty="0" smtClean="0"/>
          </a:p>
          <a:p>
            <a:pPr lvl="1">
              <a:lnSpc>
                <a:spcPct val="150000"/>
              </a:lnSpc>
            </a:pPr>
            <a:r>
              <a:rPr lang="en-US" altLang="zh-CN" dirty="0" smtClean="0">
                <a:hlinkClick r:id="rId3"/>
              </a:rPr>
              <a:t>http://docs.oracle.com/javase/7/docs/api/java/net/DatagramPacket.html</a:t>
            </a:r>
            <a:endParaRPr lang="en-US" altLang="zh-CN" dirty="0" smtClean="0"/>
          </a:p>
        </p:txBody>
      </p:sp>
    </p:spTree>
    <p:extLst>
      <p:ext uri="{BB962C8B-B14F-4D97-AF65-F5344CB8AC3E}">
        <p14:creationId xmlns:p14="http://schemas.microsoft.com/office/powerpoint/2010/main" val="68534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6" end="6"/>
                                            </p:txEl>
                                          </p:spTgt>
                                        </p:tgtEl>
                                        <p:attrNameLst>
                                          <p:attrName>style.visibility</p:attrName>
                                        </p:attrNameLst>
                                      </p:cBhvr>
                                      <p:to>
                                        <p:strVal val="visible"/>
                                      </p:to>
                                    </p:set>
                                    <p:animEffect transition="in" filter="fade">
                                      <p:cBhvr>
                                        <p:cTn id="7" dur="1000"/>
                                        <p:tgtEl>
                                          <p:spTgt spid="8195">
                                            <p:txEl>
                                              <p:pRg st="6" end="6"/>
                                            </p:txEl>
                                          </p:spTgt>
                                        </p:tgtEl>
                                      </p:cBhvr>
                                    </p:animEffect>
                                    <p:anim calcmode="lin" valueType="num">
                                      <p:cBhvr>
                                        <p:cTn id="8"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网络基础：</a:t>
            </a:r>
            <a:r>
              <a:rPr lang="en-US" altLang="zh-CN" smtClean="0"/>
              <a:t>IP</a:t>
            </a:r>
            <a:r>
              <a:rPr lang="zh-CN" altLang="en-US" smtClean="0"/>
              <a:t>地址和域名</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为了准确地定位网络上的目标主机，网络中的每个设备都会有一个唯一的数字标识，即网络设备的</a:t>
            </a:r>
            <a:r>
              <a:rPr lang="en-US" altLang="zh-CN" dirty="0" smtClean="0"/>
              <a:t>IP</a:t>
            </a:r>
            <a:r>
              <a:rPr lang="zh-CN" altLang="en-US" dirty="0" smtClean="0"/>
              <a:t>地址</a:t>
            </a:r>
            <a:endParaRPr lang="en-US" altLang="zh-CN" dirty="0" smtClean="0"/>
          </a:p>
          <a:p>
            <a:pPr lvl="1">
              <a:lnSpc>
                <a:spcPct val="150000"/>
              </a:lnSpc>
            </a:pPr>
            <a:r>
              <a:rPr lang="zh-CN" altLang="en-US" dirty="0" smtClean="0"/>
              <a:t>通过</a:t>
            </a:r>
            <a:r>
              <a:rPr lang="en-US" altLang="zh-CN" dirty="0" smtClean="0"/>
              <a:t>IP</a:t>
            </a:r>
            <a:r>
              <a:rPr lang="zh-CN" altLang="en-US" dirty="0" smtClean="0"/>
              <a:t>地址，可以精确地匹配目标主机，是网络中资源共享、数据传输的依据</a:t>
            </a:r>
            <a:endParaRPr lang="en-US" altLang="zh-CN" dirty="0" smtClean="0"/>
          </a:p>
          <a:p>
            <a:pPr lvl="1">
              <a:lnSpc>
                <a:spcPct val="150000"/>
              </a:lnSpc>
            </a:pPr>
            <a:r>
              <a:rPr lang="zh-CN" altLang="en-US" dirty="0" smtClean="0"/>
              <a:t>例如：欲查找当前局域网内打印机，可以通过其</a:t>
            </a:r>
            <a:r>
              <a:rPr lang="en-US" altLang="zh-CN" dirty="0" smtClean="0"/>
              <a:t>IP</a:t>
            </a:r>
            <a:r>
              <a:rPr lang="zh-CN" altLang="en-US" dirty="0" smtClean="0"/>
              <a:t>地址</a:t>
            </a:r>
            <a:r>
              <a:rPr lang="en-US" altLang="zh-CN" dirty="0" smtClean="0"/>
              <a:t>10.7.10.200</a:t>
            </a:r>
            <a:r>
              <a:rPr lang="zh-CN" altLang="en-US" dirty="0" smtClean="0"/>
              <a:t>精确匹配</a:t>
            </a:r>
            <a:endParaRPr lang="en-US" altLang="zh-CN" dirty="0" smtClean="0"/>
          </a:p>
          <a:p>
            <a:pPr>
              <a:lnSpc>
                <a:spcPct val="150000"/>
              </a:lnSpc>
            </a:pPr>
            <a:r>
              <a:rPr lang="zh-CN" altLang="en-US" dirty="0" smtClean="0"/>
              <a:t>由于</a:t>
            </a:r>
            <a:r>
              <a:rPr lang="en-US" altLang="zh-CN" dirty="0" smtClean="0"/>
              <a:t>IP</a:t>
            </a:r>
            <a:r>
              <a:rPr lang="zh-CN" altLang="en-US" dirty="0" smtClean="0"/>
              <a:t>地址不易记忆，引入网络域名来确认</a:t>
            </a:r>
            <a:r>
              <a:rPr lang="en-US" altLang="zh-CN" dirty="0" smtClean="0"/>
              <a:t>IP</a:t>
            </a:r>
            <a:r>
              <a:rPr lang="zh-CN" altLang="en-US" dirty="0" smtClean="0"/>
              <a:t>地址</a:t>
            </a:r>
            <a:endParaRPr lang="en-US" altLang="zh-CN" dirty="0" smtClean="0"/>
          </a:p>
          <a:p>
            <a:pPr lvl="1">
              <a:lnSpc>
                <a:spcPct val="150000"/>
              </a:lnSpc>
            </a:pPr>
            <a:r>
              <a:rPr lang="zh-CN" altLang="en-US" dirty="0" smtClean="0"/>
              <a:t>例如：域名</a:t>
            </a:r>
            <a:r>
              <a:rPr lang="en-US" altLang="zh-CN" dirty="0" smtClean="0"/>
              <a:t>www.baidu.com</a:t>
            </a:r>
            <a:r>
              <a:rPr lang="zh-CN" altLang="en-US" dirty="0" smtClean="0"/>
              <a:t>相对于</a:t>
            </a:r>
            <a:r>
              <a:rPr lang="en-US" altLang="zh-CN" dirty="0" smtClean="0"/>
              <a:t>119.75.218.77</a:t>
            </a:r>
            <a:r>
              <a:rPr lang="zh-CN" altLang="en-US" dirty="0" smtClean="0"/>
              <a:t>来说，更容易记忆</a:t>
            </a:r>
            <a:endParaRPr lang="zh-CN" altLang="en-US" dirty="0"/>
          </a:p>
        </p:txBody>
      </p:sp>
    </p:spTree>
    <p:extLst>
      <p:ext uri="{BB962C8B-B14F-4D97-AF65-F5344CB8AC3E}">
        <p14:creationId xmlns:p14="http://schemas.microsoft.com/office/powerpoint/2010/main" val="1325027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1000"/>
                                        <p:tgtEl>
                                          <p:spTgt spid="8195">
                                            <p:txEl>
                                              <p:pRg st="4" end="4"/>
                                            </p:txEl>
                                          </p:spTgt>
                                        </p:tgtEl>
                                      </p:cBhvr>
                                    </p:animEffect>
                                    <p:anim calcmode="lin" valueType="num">
                                      <p:cBhvr>
                                        <p:cTn id="2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网络编程实例</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客户端程序：</a:t>
            </a:r>
            <a:endParaRPr lang="en-US" altLang="zh-CN" dirty="0" smtClean="0"/>
          </a:p>
          <a:p>
            <a:pPr lvl="1">
              <a:lnSpc>
                <a:spcPct val="150000"/>
              </a:lnSpc>
            </a:pPr>
            <a:r>
              <a:rPr lang="zh-CN" altLang="en-US" dirty="0" smtClean="0"/>
              <a:t>基本工作流程：</a:t>
            </a:r>
            <a:endParaRPr lang="en-US" altLang="zh-CN" dirty="0" smtClean="0"/>
          </a:p>
          <a:p>
            <a:pPr lvl="2">
              <a:lnSpc>
                <a:spcPct val="150000"/>
              </a:lnSpc>
            </a:pPr>
            <a:r>
              <a:rPr lang="zh-CN" altLang="en-US" dirty="0" smtClean="0"/>
              <a:t>创建</a:t>
            </a:r>
            <a:r>
              <a:rPr lang="en-US" altLang="zh-CN" dirty="0" err="1" smtClean="0"/>
              <a:t>DatagramSocket</a:t>
            </a:r>
            <a:r>
              <a:rPr lang="zh-CN" altLang="en-US" dirty="0" smtClean="0"/>
              <a:t>对象</a:t>
            </a:r>
            <a:endParaRPr lang="en-US" altLang="zh-CN" dirty="0" smtClean="0"/>
          </a:p>
          <a:p>
            <a:pPr lvl="2">
              <a:lnSpc>
                <a:spcPct val="150000"/>
              </a:lnSpc>
            </a:pPr>
            <a:r>
              <a:rPr lang="zh-CN" altLang="en-US" dirty="0" smtClean="0"/>
              <a:t>封装请求数据，创建</a:t>
            </a:r>
            <a:r>
              <a:rPr lang="en-US" altLang="zh-CN" dirty="0" err="1" smtClean="0"/>
              <a:t>DatagramPacket</a:t>
            </a:r>
            <a:r>
              <a:rPr lang="zh-CN" altLang="en-US" dirty="0" smtClean="0"/>
              <a:t>对象</a:t>
            </a:r>
            <a:endParaRPr lang="en-US" altLang="zh-CN" dirty="0" smtClean="0"/>
          </a:p>
          <a:p>
            <a:pPr lvl="2">
              <a:lnSpc>
                <a:spcPct val="150000"/>
              </a:lnSpc>
            </a:pPr>
            <a:r>
              <a:rPr lang="zh-CN" altLang="en-US" dirty="0" smtClean="0"/>
              <a:t>发送请求</a:t>
            </a:r>
            <a:endParaRPr lang="en-US" altLang="zh-CN" dirty="0" smtClean="0"/>
          </a:p>
          <a:p>
            <a:pPr lvl="1">
              <a:lnSpc>
                <a:spcPct val="150000"/>
              </a:lnSpc>
            </a:pPr>
            <a:r>
              <a:rPr lang="zh-CN" altLang="en-US" dirty="0" smtClean="0"/>
              <a:t>实例程序：</a:t>
            </a:r>
            <a:endParaRPr lang="en-US" altLang="zh-CN" dirty="0" smtClean="0"/>
          </a:p>
        </p:txBody>
      </p:sp>
    </p:spTree>
    <p:extLst>
      <p:ext uri="{BB962C8B-B14F-4D97-AF65-F5344CB8AC3E}">
        <p14:creationId xmlns:p14="http://schemas.microsoft.com/office/powerpoint/2010/main" val="13098198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网络编程实例</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客户端程序：</a:t>
            </a:r>
            <a:endParaRPr lang="en-US" altLang="zh-CN" dirty="0" smtClean="0"/>
          </a:p>
          <a:p>
            <a:pPr lvl="1">
              <a:lnSpc>
                <a:spcPct val="150000"/>
              </a:lnSpc>
            </a:pPr>
            <a:r>
              <a:rPr lang="zh-CN" altLang="en-US" dirty="0" smtClean="0"/>
              <a:t>实例程序：</a:t>
            </a:r>
            <a:endParaRPr lang="en-US" altLang="zh-CN" dirty="0" smtClean="0"/>
          </a:p>
        </p:txBody>
      </p:sp>
      <p:sp>
        <p:nvSpPr>
          <p:cNvPr id="4" name="Rectangle 4"/>
          <p:cNvSpPr>
            <a:spLocks noChangeArrowheads="1"/>
          </p:cNvSpPr>
          <p:nvPr/>
        </p:nvSpPr>
        <p:spPr bwMode="auto">
          <a:xfrm>
            <a:off x="1127448" y="2316011"/>
            <a:ext cx="9734872" cy="3993309"/>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创建</a:t>
            </a:r>
            <a:r>
              <a:rPr lang="en-US" altLang="zh-CN" kern="0" dirty="0" err="1">
                <a:solidFill>
                  <a:schemeClr val="tx1"/>
                </a:solidFill>
                <a:latin typeface="微软雅黑" pitchFamily="34" charset="-122"/>
                <a:ea typeface="宋体" pitchFamily="2" charset="-122"/>
              </a:rPr>
              <a:t>DatagramSocket</a:t>
            </a:r>
            <a:r>
              <a:rPr lang="zh-CN" altLang="en-US" kern="0" dirty="0">
                <a:solidFill>
                  <a:schemeClr val="tx1"/>
                </a:solidFill>
                <a:latin typeface="微软雅黑" pitchFamily="34" charset="-122"/>
                <a:ea typeface="宋体" pitchFamily="2" charset="-122"/>
              </a:rPr>
              <a:t>对象</a:t>
            </a:r>
          </a:p>
          <a:p>
            <a:pPr eaLnBrk="0" hangingPunct="0">
              <a:spcBef>
                <a:spcPct val="20000"/>
              </a:spcBef>
            </a:pPr>
            <a:r>
              <a:rPr lang="en-US" altLang="zh-CN" kern="0" dirty="0" err="1">
                <a:solidFill>
                  <a:schemeClr val="tx1"/>
                </a:solidFill>
                <a:latin typeface="微软雅黑" pitchFamily="34" charset="-122"/>
                <a:ea typeface="宋体" pitchFamily="2" charset="-122"/>
              </a:rPr>
              <a:t>DatagramSocket</a:t>
            </a:r>
            <a:r>
              <a:rPr lang="en-US" altLang="zh-CN" kern="0" dirty="0">
                <a:solidFill>
                  <a:schemeClr val="tx1"/>
                </a:solidFill>
                <a:latin typeface="微软雅黑" pitchFamily="34" charset="-122"/>
                <a:ea typeface="宋体" pitchFamily="2" charset="-122"/>
              </a:rPr>
              <a:t> client = new </a:t>
            </a:r>
            <a:r>
              <a:rPr lang="en-US" altLang="zh-CN" kern="0" dirty="0" err="1">
                <a:solidFill>
                  <a:schemeClr val="tx1"/>
                </a:solidFill>
                <a:latin typeface="微软雅黑" pitchFamily="34" charset="-122"/>
                <a:ea typeface="宋体" pitchFamily="2" charset="-122"/>
              </a:rPr>
              <a:t>DatagramSocket</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准备请求数据</a:t>
            </a:r>
          </a:p>
          <a:p>
            <a:pPr eaLnBrk="0" hangingPunct="0">
              <a:spcBef>
                <a:spcPct val="20000"/>
              </a:spcBef>
            </a:pPr>
            <a:r>
              <a:rPr lang="en-US" altLang="zh-CN" kern="0" dirty="0">
                <a:solidFill>
                  <a:schemeClr val="tx1"/>
                </a:solidFill>
                <a:latin typeface="微软雅黑" pitchFamily="34" charset="-122"/>
                <a:ea typeface="宋体" pitchFamily="2" charset="-122"/>
              </a:rPr>
              <a:t>byte[] </a:t>
            </a:r>
            <a:r>
              <a:rPr lang="en-US" altLang="zh-CN" kern="0" dirty="0" err="1">
                <a:solidFill>
                  <a:schemeClr val="tx1"/>
                </a:solidFill>
                <a:latin typeface="微软雅黑" pitchFamily="34" charset="-122"/>
                <a:ea typeface="宋体" pitchFamily="2" charset="-122"/>
              </a:rPr>
              <a:t>buf</a:t>
            </a:r>
            <a:r>
              <a:rPr lang="en-US" altLang="zh-CN" kern="0" dirty="0">
                <a:solidFill>
                  <a:schemeClr val="tx1"/>
                </a:solidFill>
                <a:latin typeface="微软雅黑" pitchFamily="34" charset="-122"/>
                <a:ea typeface="宋体" pitchFamily="2" charset="-122"/>
              </a:rPr>
              <a:t> = “</a:t>
            </a:r>
            <a:r>
              <a:rPr lang="zh-CN" altLang="en-US" kern="0" dirty="0">
                <a:solidFill>
                  <a:schemeClr val="tx1"/>
                </a:solidFill>
                <a:latin typeface="微软雅黑" pitchFamily="34" charset="-122"/>
                <a:ea typeface="宋体" pitchFamily="2" charset="-122"/>
              </a:rPr>
              <a:t>客户端请求数据</a:t>
            </a:r>
            <a:r>
              <a:rPr lang="en-US" altLang="zh-CN" kern="0" dirty="0">
                <a:solidFill>
                  <a:schemeClr val="tx1"/>
                </a:solidFill>
                <a:latin typeface="微软雅黑" pitchFamily="34" charset="-122"/>
                <a:ea typeface="宋体" pitchFamily="2" charset="-122"/>
              </a:rPr>
              <a:t>".</a:t>
            </a:r>
            <a:r>
              <a:rPr lang="en-US" altLang="zh-CN" kern="0" dirty="0" err="1">
                <a:solidFill>
                  <a:schemeClr val="tx1"/>
                </a:solidFill>
                <a:latin typeface="微软雅黑" pitchFamily="34" charset="-122"/>
                <a:ea typeface="宋体" pitchFamily="2" charset="-122"/>
              </a:rPr>
              <a:t>getBytes</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InetAddress</a:t>
            </a:r>
            <a:r>
              <a:rPr lang="en-US" altLang="zh-CN" kern="0" dirty="0">
                <a:solidFill>
                  <a:schemeClr val="tx1"/>
                </a:solidFill>
                <a:latin typeface="微软雅黑" pitchFamily="34" charset="-122"/>
                <a:ea typeface="宋体" pitchFamily="2" charset="-122"/>
              </a:rPr>
              <a:t> address = </a:t>
            </a:r>
            <a:r>
              <a:rPr lang="en-US" altLang="zh-CN" kern="0" dirty="0" err="1">
                <a:solidFill>
                  <a:schemeClr val="tx1"/>
                </a:solidFill>
                <a:latin typeface="微软雅黑" pitchFamily="34" charset="-122"/>
                <a:ea typeface="宋体" pitchFamily="2" charset="-122"/>
              </a:rPr>
              <a:t>InetAddress.getLocalHost</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创建</a:t>
            </a:r>
            <a:r>
              <a:rPr lang="en-US" altLang="zh-CN" kern="0" dirty="0" err="1">
                <a:solidFill>
                  <a:schemeClr val="tx1"/>
                </a:solidFill>
                <a:latin typeface="微软雅黑" pitchFamily="34" charset="-122"/>
                <a:ea typeface="宋体" pitchFamily="2" charset="-122"/>
              </a:rPr>
              <a:t>DatagramPacket</a:t>
            </a:r>
            <a:r>
              <a:rPr lang="zh-CN" altLang="en-US" kern="0" dirty="0">
                <a:solidFill>
                  <a:schemeClr val="tx1"/>
                </a:solidFill>
                <a:latin typeface="微软雅黑" pitchFamily="34" charset="-122"/>
                <a:ea typeface="宋体" pitchFamily="2" charset="-122"/>
              </a:rPr>
              <a:t>对象</a:t>
            </a:r>
          </a:p>
          <a:p>
            <a:pPr eaLnBrk="0" hangingPunct="0">
              <a:spcBef>
                <a:spcPct val="20000"/>
              </a:spcBef>
            </a:pPr>
            <a:r>
              <a:rPr lang="en-US" altLang="zh-CN" kern="0" dirty="0" err="1">
                <a:solidFill>
                  <a:schemeClr val="tx1"/>
                </a:solidFill>
                <a:latin typeface="微软雅黑" pitchFamily="34" charset="-122"/>
                <a:ea typeface="宋体" pitchFamily="2" charset="-122"/>
              </a:rPr>
              <a:t>DatagramPacket</a:t>
            </a:r>
            <a:r>
              <a:rPr lang="en-US" altLang="zh-CN" kern="0" dirty="0">
                <a:solidFill>
                  <a:schemeClr val="tx1"/>
                </a:solidFill>
                <a:latin typeface="微软雅黑" pitchFamily="34" charset="-122"/>
                <a:ea typeface="宋体" pitchFamily="2" charset="-122"/>
              </a:rPr>
              <a:t> request = </a:t>
            </a:r>
          </a:p>
          <a:p>
            <a:pPr eaLnBrk="0" hangingPunct="0">
              <a:spcBef>
                <a:spcPct val="20000"/>
              </a:spcBef>
            </a:pPr>
            <a:r>
              <a:rPr lang="en-US" altLang="zh-CN" kern="0" dirty="0">
                <a:solidFill>
                  <a:schemeClr val="tx1"/>
                </a:solidFill>
                <a:latin typeface="微软雅黑" pitchFamily="34" charset="-122"/>
                <a:ea typeface="宋体" pitchFamily="2" charset="-122"/>
              </a:rPr>
              <a:t>	new </a:t>
            </a:r>
            <a:r>
              <a:rPr lang="en-US" altLang="zh-CN" kern="0" dirty="0" err="1">
                <a:solidFill>
                  <a:schemeClr val="tx1"/>
                </a:solidFill>
                <a:latin typeface="微软雅黑" pitchFamily="34" charset="-122"/>
                <a:ea typeface="宋体" pitchFamily="2" charset="-122"/>
              </a:rPr>
              <a:t>DatagramPacket</a:t>
            </a:r>
            <a:r>
              <a:rPr lang="en-US" altLang="zh-CN" kern="0" dirty="0">
                <a:solidFill>
                  <a:schemeClr val="tx1"/>
                </a:solidFill>
                <a:latin typeface="微软雅黑" pitchFamily="34" charset="-122"/>
                <a:ea typeface="宋体" pitchFamily="2" charset="-122"/>
              </a:rPr>
              <a:t>(</a:t>
            </a:r>
            <a:r>
              <a:rPr lang="en-US" altLang="zh-CN" kern="0" dirty="0" err="1">
                <a:solidFill>
                  <a:schemeClr val="tx1"/>
                </a:solidFill>
                <a:latin typeface="微软雅黑" pitchFamily="34" charset="-122"/>
                <a:ea typeface="宋体" pitchFamily="2" charset="-122"/>
              </a:rPr>
              <a:t>buf</a:t>
            </a: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buf.length</a:t>
            </a:r>
            <a:r>
              <a:rPr lang="en-US" altLang="zh-CN" kern="0" dirty="0">
                <a:solidFill>
                  <a:schemeClr val="tx1"/>
                </a:solidFill>
                <a:latin typeface="微软雅黑" pitchFamily="34" charset="-122"/>
                <a:ea typeface="宋体" pitchFamily="2" charset="-122"/>
              </a:rPr>
              <a:t>, address , 8888);</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发送请求</a:t>
            </a:r>
          </a:p>
          <a:p>
            <a:pPr eaLnBrk="0" hangingPunct="0">
              <a:spcBef>
                <a:spcPct val="20000"/>
              </a:spcBef>
            </a:pPr>
            <a:r>
              <a:rPr lang="en-US" altLang="zh-CN" kern="0" dirty="0" err="1">
                <a:solidFill>
                  <a:schemeClr val="tx1"/>
                </a:solidFill>
                <a:latin typeface="微软雅黑" pitchFamily="34" charset="-122"/>
                <a:ea typeface="宋体" pitchFamily="2" charset="-122"/>
              </a:rPr>
              <a:t>client.send</a:t>
            </a:r>
            <a:r>
              <a:rPr lang="en-US" altLang="zh-CN" kern="0" dirty="0">
                <a:solidFill>
                  <a:schemeClr val="tx1"/>
                </a:solidFill>
                <a:latin typeface="微软雅黑" pitchFamily="34" charset="-122"/>
                <a:ea typeface="宋体" pitchFamily="2" charset="-122"/>
              </a:rPr>
              <a:t>(request);</a:t>
            </a:r>
          </a:p>
        </p:txBody>
      </p:sp>
    </p:spTree>
    <p:extLst>
      <p:ext uri="{BB962C8B-B14F-4D97-AF65-F5344CB8AC3E}">
        <p14:creationId xmlns:p14="http://schemas.microsoft.com/office/powerpoint/2010/main" val="348515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网络编程实例</a:t>
            </a:r>
            <a:endParaRPr lang="zh-CN" altLang="en-US" dirty="0" smtClean="0"/>
          </a:p>
        </p:txBody>
      </p:sp>
      <p:sp>
        <p:nvSpPr>
          <p:cNvPr id="8195" name="内容占位符 2"/>
          <p:cNvSpPr>
            <a:spLocks noGrp="1"/>
          </p:cNvSpPr>
          <p:nvPr>
            <p:ph idx="1"/>
          </p:nvPr>
        </p:nvSpPr>
        <p:spPr/>
        <p:txBody>
          <a:bodyPr/>
          <a:lstStyle/>
          <a:p>
            <a:r>
              <a:rPr lang="zh-CN" altLang="en-US" dirty="0" smtClean="0"/>
              <a:t>服务器程序：</a:t>
            </a:r>
            <a:endParaRPr lang="en-US" altLang="zh-CN" dirty="0" smtClean="0"/>
          </a:p>
          <a:p>
            <a:pPr lvl="1"/>
            <a:r>
              <a:rPr lang="zh-CN" altLang="en-US" dirty="0" smtClean="0"/>
              <a:t>基本工作流程：</a:t>
            </a:r>
            <a:endParaRPr lang="en-US" altLang="zh-CN" dirty="0" smtClean="0"/>
          </a:p>
          <a:p>
            <a:pPr lvl="2"/>
            <a:r>
              <a:rPr lang="zh-CN" altLang="en-US" dirty="0" smtClean="0"/>
              <a:t>创建</a:t>
            </a:r>
            <a:r>
              <a:rPr lang="en-US" altLang="zh-CN" dirty="0" err="1" smtClean="0"/>
              <a:t>DatagramSocket</a:t>
            </a:r>
            <a:r>
              <a:rPr lang="zh-CN" altLang="en-US" dirty="0" smtClean="0"/>
              <a:t>对象，监听特定端口</a:t>
            </a:r>
            <a:endParaRPr lang="en-US" altLang="zh-CN" dirty="0" smtClean="0"/>
          </a:p>
          <a:p>
            <a:pPr lvl="2"/>
            <a:r>
              <a:rPr lang="zh-CN" altLang="en-US" dirty="0" smtClean="0"/>
              <a:t>创建</a:t>
            </a:r>
            <a:r>
              <a:rPr lang="en-US" altLang="zh-CN" dirty="0" err="1" smtClean="0"/>
              <a:t>DatagramPacket</a:t>
            </a:r>
            <a:r>
              <a:rPr lang="zh-CN" altLang="en-US" dirty="0" smtClean="0"/>
              <a:t>对象（空缓冲区）</a:t>
            </a:r>
            <a:endParaRPr lang="en-US" altLang="zh-CN" dirty="0" smtClean="0"/>
          </a:p>
          <a:p>
            <a:pPr lvl="2"/>
            <a:r>
              <a:rPr lang="zh-CN" altLang="en-US" dirty="0" smtClean="0"/>
              <a:t>接收客户端请求</a:t>
            </a:r>
            <a:endParaRPr lang="en-US" altLang="zh-CN" dirty="0" smtClean="0"/>
          </a:p>
          <a:p>
            <a:pPr lvl="2"/>
            <a:r>
              <a:rPr lang="zh-CN" altLang="en-US" dirty="0" smtClean="0"/>
              <a:t>封装服务器响应数据，创建</a:t>
            </a:r>
            <a:r>
              <a:rPr lang="en-US" altLang="zh-CN" dirty="0" err="1" smtClean="0"/>
              <a:t>DatagramPacket</a:t>
            </a:r>
            <a:r>
              <a:rPr lang="zh-CN" altLang="en-US" dirty="0" smtClean="0"/>
              <a:t>对象</a:t>
            </a:r>
            <a:endParaRPr lang="en-US" altLang="zh-CN" dirty="0" smtClean="0"/>
          </a:p>
          <a:p>
            <a:pPr lvl="2"/>
            <a:r>
              <a:rPr lang="zh-CN" altLang="en-US" dirty="0" smtClean="0"/>
              <a:t>发送服务器响应给指定客户端</a:t>
            </a:r>
            <a:endParaRPr lang="en-US" altLang="zh-CN" dirty="0" smtClean="0"/>
          </a:p>
          <a:p>
            <a:pPr lvl="1"/>
            <a:r>
              <a:rPr lang="zh-CN" altLang="en-US" dirty="0" smtClean="0"/>
              <a:t>实例程序：</a:t>
            </a:r>
            <a:endParaRPr lang="en-US" altLang="zh-CN" dirty="0" smtClean="0"/>
          </a:p>
        </p:txBody>
      </p:sp>
    </p:spTree>
    <p:extLst>
      <p:ext uri="{BB962C8B-B14F-4D97-AF65-F5344CB8AC3E}">
        <p14:creationId xmlns:p14="http://schemas.microsoft.com/office/powerpoint/2010/main" val="6710581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网络编程实例</a:t>
            </a:r>
            <a:endParaRPr lang="zh-CN" altLang="en-US" dirty="0" smtClean="0"/>
          </a:p>
        </p:txBody>
      </p:sp>
      <p:sp>
        <p:nvSpPr>
          <p:cNvPr id="8195" name="内容占位符 2"/>
          <p:cNvSpPr>
            <a:spLocks noGrp="1"/>
          </p:cNvSpPr>
          <p:nvPr>
            <p:ph idx="1"/>
          </p:nvPr>
        </p:nvSpPr>
        <p:spPr/>
        <p:txBody>
          <a:bodyPr/>
          <a:lstStyle/>
          <a:p>
            <a:r>
              <a:rPr lang="zh-CN" altLang="en-US" smtClean="0"/>
              <a:t>服务器程序：</a:t>
            </a:r>
            <a:endParaRPr lang="en-US" altLang="zh-CN" smtClean="0"/>
          </a:p>
          <a:p>
            <a:pPr lvl="1"/>
            <a:r>
              <a:rPr lang="zh-CN" altLang="en-US" smtClean="0"/>
              <a:t>实例程序：</a:t>
            </a:r>
            <a:endParaRPr lang="en-US" altLang="zh-CN" dirty="0" smtClean="0"/>
          </a:p>
        </p:txBody>
      </p:sp>
      <p:sp>
        <p:nvSpPr>
          <p:cNvPr id="4" name="Rectangle 4"/>
          <p:cNvSpPr>
            <a:spLocks noChangeArrowheads="1"/>
          </p:cNvSpPr>
          <p:nvPr/>
        </p:nvSpPr>
        <p:spPr bwMode="auto">
          <a:xfrm>
            <a:off x="2553816" y="980728"/>
            <a:ext cx="9518848" cy="5760640"/>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创建</a:t>
            </a:r>
            <a:r>
              <a:rPr lang="en-US" altLang="zh-CN" sz="1800" kern="0" dirty="0" err="1">
                <a:solidFill>
                  <a:schemeClr val="tx1"/>
                </a:solidFill>
                <a:latin typeface="微软雅黑" pitchFamily="34" charset="-122"/>
                <a:ea typeface="宋体" pitchFamily="2" charset="-122"/>
              </a:rPr>
              <a:t>DatagramSocket</a:t>
            </a:r>
            <a:r>
              <a:rPr lang="zh-CN" altLang="en-US" sz="1800" kern="0" dirty="0">
                <a:solidFill>
                  <a:schemeClr val="tx1"/>
                </a:solidFill>
                <a:latin typeface="微软雅黑" pitchFamily="34" charset="-122"/>
                <a:ea typeface="宋体" pitchFamily="2" charset="-122"/>
              </a:rPr>
              <a:t>对象，监听特定端口</a:t>
            </a:r>
          </a:p>
          <a:p>
            <a:pPr eaLnBrk="0" hangingPunct="0">
              <a:spcBef>
                <a:spcPct val="20000"/>
              </a:spcBef>
            </a:pPr>
            <a:r>
              <a:rPr lang="en-US" altLang="zh-CN" sz="1800" kern="0" dirty="0" err="1">
                <a:solidFill>
                  <a:schemeClr val="tx1"/>
                </a:solidFill>
                <a:latin typeface="微软雅黑" pitchFamily="34" charset="-122"/>
                <a:ea typeface="宋体" pitchFamily="2" charset="-122"/>
              </a:rPr>
              <a:t>DatagramSocket</a:t>
            </a:r>
            <a:r>
              <a:rPr lang="en-US" altLang="zh-CN" sz="1800" kern="0" dirty="0">
                <a:solidFill>
                  <a:schemeClr val="tx1"/>
                </a:solidFill>
                <a:latin typeface="微软雅黑" pitchFamily="34" charset="-122"/>
                <a:ea typeface="宋体" pitchFamily="2" charset="-122"/>
              </a:rPr>
              <a:t> server = new </a:t>
            </a:r>
            <a:r>
              <a:rPr lang="en-US" altLang="zh-CN" sz="1800" kern="0" dirty="0" err="1">
                <a:solidFill>
                  <a:schemeClr val="tx1"/>
                </a:solidFill>
                <a:latin typeface="微软雅黑" pitchFamily="34" charset="-122"/>
                <a:ea typeface="宋体" pitchFamily="2" charset="-122"/>
              </a:rPr>
              <a:t>DatagramSocket</a:t>
            </a:r>
            <a:r>
              <a:rPr lang="en-US" altLang="zh-CN" sz="1800" kern="0" dirty="0">
                <a:solidFill>
                  <a:schemeClr val="tx1"/>
                </a:solidFill>
                <a:latin typeface="微软雅黑" pitchFamily="34" charset="-122"/>
                <a:ea typeface="宋体" pitchFamily="2" charset="-122"/>
              </a:rPr>
              <a:t>(8888);</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准备空缓冲区</a:t>
            </a:r>
          </a:p>
          <a:p>
            <a:pPr eaLnBrk="0" hangingPunct="0">
              <a:spcBef>
                <a:spcPct val="20000"/>
              </a:spcBef>
            </a:pPr>
            <a:r>
              <a:rPr lang="en-US" altLang="zh-CN" sz="1800" kern="0" dirty="0">
                <a:solidFill>
                  <a:schemeClr val="tx1"/>
                </a:solidFill>
                <a:latin typeface="微软雅黑" pitchFamily="34" charset="-122"/>
                <a:ea typeface="宋体" pitchFamily="2" charset="-122"/>
              </a:rPr>
              <a:t>byte[] </a:t>
            </a:r>
            <a:r>
              <a:rPr lang="en-US" altLang="zh-CN" sz="1800" kern="0" dirty="0" err="1">
                <a:solidFill>
                  <a:schemeClr val="tx1"/>
                </a:solidFill>
                <a:latin typeface="微软雅黑" pitchFamily="34" charset="-122"/>
                <a:ea typeface="宋体" pitchFamily="2" charset="-122"/>
              </a:rPr>
              <a:t>buf</a:t>
            </a:r>
            <a:r>
              <a:rPr lang="en-US" altLang="zh-CN" sz="1800" kern="0" dirty="0">
                <a:solidFill>
                  <a:schemeClr val="tx1"/>
                </a:solidFill>
                <a:latin typeface="微软雅黑" pitchFamily="34" charset="-122"/>
                <a:ea typeface="宋体" pitchFamily="2" charset="-122"/>
              </a:rPr>
              <a:t> = new byte[1024];</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循环等待客户端请求</a:t>
            </a:r>
          </a:p>
          <a:p>
            <a:pPr eaLnBrk="0" hangingPunct="0">
              <a:spcBef>
                <a:spcPct val="20000"/>
              </a:spcBef>
            </a:pPr>
            <a:r>
              <a:rPr lang="en-US" altLang="zh-CN" sz="1800" kern="0" dirty="0">
                <a:solidFill>
                  <a:schemeClr val="tx1"/>
                </a:solidFill>
                <a:latin typeface="微软雅黑" pitchFamily="34" charset="-122"/>
                <a:ea typeface="宋体" pitchFamily="2" charset="-122"/>
              </a:rPr>
              <a:t>while (true) {</a:t>
            </a:r>
          </a:p>
          <a:p>
            <a:pPr eaLnBrk="0" hangingPunct="0">
              <a:spcBef>
                <a:spcPct val="20000"/>
              </a:spcBef>
            </a:pPr>
            <a:r>
              <a:rPr lang="en-US" altLang="zh-CN" sz="1800" kern="0" dirty="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创建</a:t>
            </a:r>
            <a:r>
              <a:rPr lang="en-US" altLang="zh-CN" sz="1800" kern="0" dirty="0" err="1">
                <a:solidFill>
                  <a:schemeClr val="tx1"/>
                </a:solidFill>
                <a:latin typeface="微软雅黑" pitchFamily="34" charset="-122"/>
                <a:ea typeface="宋体" pitchFamily="2" charset="-122"/>
              </a:rPr>
              <a:t>DatagramPacket</a:t>
            </a:r>
            <a:r>
              <a:rPr lang="zh-CN" altLang="en-US" sz="1800" kern="0" dirty="0">
                <a:solidFill>
                  <a:schemeClr val="tx1"/>
                </a:solidFill>
                <a:latin typeface="微软雅黑" pitchFamily="34" charset="-122"/>
                <a:ea typeface="宋体" pitchFamily="2" charset="-122"/>
              </a:rPr>
              <a:t>对象</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DatagramPacket</a:t>
            </a:r>
            <a:r>
              <a:rPr lang="en-US" altLang="zh-CN" sz="1800" kern="0" dirty="0">
                <a:solidFill>
                  <a:schemeClr val="tx1"/>
                </a:solidFill>
                <a:latin typeface="微软雅黑" pitchFamily="34" charset="-122"/>
                <a:ea typeface="宋体" pitchFamily="2" charset="-122"/>
              </a:rPr>
              <a:t> request = new </a:t>
            </a:r>
            <a:r>
              <a:rPr lang="en-US" altLang="zh-CN" sz="1800" kern="0" dirty="0" err="1">
                <a:solidFill>
                  <a:schemeClr val="tx1"/>
                </a:solidFill>
                <a:latin typeface="微软雅黑" pitchFamily="34" charset="-122"/>
                <a:ea typeface="宋体" pitchFamily="2" charset="-122"/>
              </a:rPr>
              <a:t>DatagramPacket</a:t>
            </a:r>
            <a:r>
              <a:rPr lang="en-US" altLang="zh-CN" sz="1800" kern="0" dirty="0">
                <a:solidFill>
                  <a:schemeClr val="tx1"/>
                </a:solidFill>
                <a:latin typeface="微软雅黑" pitchFamily="34" charset="-122"/>
                <a:ea typeface="宋体" pitchFamily="2" charset="-122"/>
              </a:rPr>
              <a:t>(</a:t>
            </a:r>
            <a:r>
              <a:rPr lang="en-US" altLang="zh-CN" sz="1800" kern="0" dirty="0" err="1">
                <a:solidFill>
                  <a:schemeClr val="tx1"/>
                </a:solidFill>
                <a:latin typeface="微软雅黑" pitchFamily="34" charset="-122"/>
                <a:ea typeface="宋体" pitchFamily="2" charset="-122"/>
              </a:rPr>
              <a:t>buf</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buf.length</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接收客户端请求</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server.receive</a:t>
            </a:r>
            <a:r>
              <a:rPr lang="en-US" altLang="zh-CN" sz="1800" kern="0" dirty="0">
                <a:solidFill>
                  <a:schemeClr val="tx1"/>
                </a:solidFill>
                <a:latin typeface="微软雅黑" pitchFamily="34" charset="-122"/>
                <a:ea typeface="宋体" pitchFamily="2" charset="-122"/>
              </a:rPr>
              <a:t>(request);</a:t>
            </a:r>
          </a:p>
          <a:p>
            <a:pPr eaLnBrk="0" hangingPunct="0">
              <a:spcBef>
                <a:spcPct val="20000"/>
              </a:spcBef>
            </a:pPr>
            <a:r>
              <a:rPr lang="en-US" altLang="zh-CN" sz="1800" kern="0" dirty="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准备服务器端响应数据包</a:t>
            </a:r>
          </a:p>
          <a:p>
            <a:pPr eaLnBrk="0" hangingPunct="0">
              <a:spcBef>
                <a:spcPct val="20000"/>
              </a:spcBef>
            </a:pPr>
            <a:r>
              <a:rPr lang="en-US" altLang="zh-CN" sz="1800" kern="0" dirty="0">
                <a:solidFill>
                  <a:schemeClr val="tx1"/>
                </a:solidFill>
                <a:latin typeface="微软雅黑" pitchFamily="34" charset="-122"/>
                <a:ea typeface="宋体" pitchFamily="2" charset="-122"/>
              </a:rPr>
              <a:t>	byte[] </a:t>
            </a:r>
            <a:r>
              <a:rPr lang="en-US" altLang="zh-CN" sz="1800" kern="0" dirty="0" err="1">
                <a:solidFill>
                  <a:schemeClr val="tx1"/>
                </a:solidFill>
                <a:latin typeface="微软雅黑" pitchFamily="34" charset="-122"/>
                <a:ea typeface="宋体" pitchFamily="2" charset="-122"/>
              </a:rPr>
              <a:t>resBuf</a:t>
            </a:r>
            <a:r>
              <a:rPr lang="en-US" altLang="zh-CN" sz="1800" kern="0" dirty="0">
                <a:solidFill>
                  <a:schemeClr val="tx1"/>
                </a:solidFill>
                <a:latin typeface="微软雅黑" pitchFamily="34" charset="-122"/>
                <a:ea typeface="宋体" pitchFamily="2" charset="-122"/>
              </a:rPr>
              <a:t> = "from server: ".</a:t>
            </a:r>
            <a:r>
              <a:rPr lang="en-US" altLang="zh-CN" sz="1800" kern="0" dirty="0" err="1">
                <a:solidFill>
                  <a:schemeClr val="tx1"/>
                </a:solidFill>
                <a:latin typeface="微软雅黑" pitchFamily="34" charset="-122"/>
                <a:ea typeface="宋体" pitchFamily="2" charset="-122"/>
              </a:rPr>
              <a:t>getBytes</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DatagramPacket</a:t>
            </a:r>
            <a:r>
              <a:rPr lang="en-US" altLang="zh-CN" sz="1800" kern="0" dirty="0">
                <a:solidFill>
                  <a:schemeClr val="tx1"/>
                </a:solidFill>
                <a:latin typeface="微软雅黑" pitchFamily="34" charset="-122"/>
                <a:ea typeface="宋体" pitchFamily="2" charset="-122"/>
              </a:rPr>
              <a:t> response = new </a:t>
            </a:r>
            <a:r>
              <a:rPr lang="en-US" altLang="zh-CN" sz="1800" kern="0" dirty="0" err="1">
                <a:solidFill>
                  <a:schemeClr val="tx1"/>
                </a:solidFill>
                <a:latin typeface="微软雅黑" pitchFamily="34" charset="-122"/>
                <a:ea typeface="宋体" pitchFamily="2" charset="-122"/>
              </a:rPr>
              <a:t>DatagramPacket</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resBuf</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resBuf.length</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request.getAddress</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request.getPort</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发送服务器响应</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server.send</a:t>
            </a:r>
            <a:r>
              <a:rPr lang="en-US" altLang="zh-CN" sz="1800" kern="0" dirty="0">
                <a:solidFill>
                  <a:schemeClr val="tx1"/>
                </a:solidFill>
                <a:latin typeface="微软雅黑" pitchFamily="34" charset="-122"/>
                <a:ea typeface="宋体" pitchFamily="2" charset="-122"/>
              </a:rPr>
              <a:t>(response);</a:t>
            </a:r>
          </a:p>
          <a:p>
            <a:pPr eaLnBrk="0" hangingPunct="0">
              <a:spcBef>
                <a:spcPct val="20000"/>
              </a:spcBef>
            </a:pPr>
            <a:r>
              <a:rPr lang="en-US" altLang="zh-CN" sz="1800"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236073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总结　　　　　　　　　</a:t>
            </a:r>
            <a:endParaRPr lang="zh-CN" altLang="en-US" dirty="0" smtClean="0"/>
          </a:p>
        </p:txBody>
      </p:sp>
      <p:sp>
        <p:nvSpPr>
          <p:cNvPr id="7171" name="内容占位符 2"/>
          <p:cNvSpPr>
            <a:spLocks noGrp="1"/>
          </p:cNvSpPr>
          <p:nvPr>
            <p:ph idx="1"/>
          </p:nvPr>
        </p:nvSpPr>
        <p:spPr/>
        <p:txBody>
          <a:bodyPr/>
          <a:lstStyle/>
          <a:p>
            <a:pPr>
              <a:lnSpc>
                <a:spcPct val="150000"/>
              </a:lnSpc>
            </a:pPr>
            <a:r>
              <a:rPr lang="zh-CN" altLang="en-US" dirty="0" smtClean="0"/>
              <a:t>网络编程基础</a:t>
            </a:r>
            <a:endParaRPr lang="en-US" altLang="zh-CN" dirty="0" smtClean="0"/>
          </a:p>
          <a:p>
            <a:pPr lvl="1">
              <a:lnSpc>
                <a:spcPct val="150000"/>
              </a:lnSpc>
            </a:pPr>
            <a:r>
              <a:rPr lang="en-US" altLang="zh-CN" dirty="0" smtClean="0"/>
              <a:t>TCP/IP</a:t>
            </a:r>
            <a:r>
              <a:rPr lang="zh-CN" altLang="en-US" dirty="0" smtClean="0"/>
              <a:t>基本概念</a:t>
            </a:r>
            <a:endParaRPr lang="en-US" altLang="zh-CN" dirty="0" smtClean="0"/>
          </a:p>
          <a:p>
            <a:pPr lvl="1">
              <a:lnSpc>
                <a:spcPct val="150000"/>
              </a:lnSpc>
            </a:pPr>
            <a:r>
              <a:rPr lang="en-US" altLang="zh-CN" dirty="0" smtClean="0"/>
              <a:t>URL</a:t>
            </a:r>
            <a:r>
              <a:rPr lang="zh-CN" altLang="en-US" dirty="0" smtClean="0"/>
              <a:t>及应用</a:t>
            </a:r>
            <a:endParaRPr lang="en-US" altLang="zh-CN" dirty="0" smtClean="0"/>
          </a:p>
          <a:p>
            <a:pPr>
              <a:lnSpc>
                <a:spcPct val="150000"/>
              </a:lnSpc>
            </a:pPr>
            <a:r>
              <a:rPr lang="zh-CN" altLang="en-US" dirty="0" smtClean="0"/>
              <a:t>基于套接字的</a:t>
            </a:r>
            <a:r>
              <a:rPr lang="en-US" altLang="zh-CN" dirty="0" smtClean="0"/>
              <a:t>Java</a:t>
            </a:r>
            <a:r>
              <a:rPr lang="zh-CN" altLang="en-US" dirty="0" smtClean="0"/>
              <a:t>网络编程</a:t>
            </a:r>
            <a:endParaRPr lang="en-US" altLang="zh-CN" dirty="0" smtClean="0"/>
          </a:p>
          <a:p>
            <a:pPr lvl="1">
              <a:lnSpc>
                <a:spcPct val="150000"/>
              </a:lnSpc>
            </a:pPr>
            <a:r>
              <a:rPr lang="en-US" altLang="zh-CN" dirty="0" smtClean="0"/>
              <a:t>Socket</a:t>
            </a:r>
            <a:r>
              <a:rPr lang="zh-CN" altLang="en-US" dirty="0" smtClean="0"/>
              <a:t>通信</a:t>
            </a:r>
            <a:endParaRPr lang="en-US" altLang="zh-CN" dirty="0" smtClean="0"/>
          </a:p>
          <a:p>
            <a:pPr lvl="1">
              <a:lnSpc>
                <a:spcPct val="150000"/>
              </a:lnSpc>
            </a:pPr>
            <a:r>
              <a:rPr lang="en-US" altLang="zh-CN" dirty="0" smtClean="0"/>
              <a:t>Socket</a:t>
            </a:r>
            <a:r>
              <a:rPr lang="zh-CN" altLang="en-US" dirty="0" smtClean="0"/>
              <a:t>通信的过程</a:t>
            </a:r>
            <a:endParaRPr lang="en-US" altLang="zh-CN" dirty="0" smtClean="0"/>
          </a:p>
          <a:p>
            <a:pPr lvl="1">
              <a:lnSpc>
                <a:spcPct val="150000"/>
              </a:lnSpc>
            </a:pPr>
            <a:r>
              <a:rPr lang="en-US" altLang="zh-CN" dirty="0" smtClean="0"/>
              <a:t>Socket</a:t>
            </a:r>
            <a:r>
              <a:rPr lang="zh-CN" altLang="en-US" dirty="0" smtClean="0"/>
              <a:t>基于</a:t>
            </a:r>
            <a:r>
              <a:rPr lang="en-US" altLang="zh-CN" dirty="0" smtClean="0"/>
              <a:t>TCP</a:t>
            </a:r>
            <a:r>
              <a:rPr lang="zh-CN" altLang="en-US" dirty="0" smtClean="0"/>
              <a:t>协议的网络编程</a:t>
            </a:r>
            <a:endParaRPr lang="en-US" altLang="zh-CN" dirty="0" smtClean="0"/>
          </a:p>
          <a:p>
            <a:pPr lvl="1">
              <a:lnSpc>
                <a:spcPct val="150000"/>
              </a:lnSpc>
            </a:pPr>
            <a:r>
              <a:rPr lang="en-US" altLang="zh-CN" dirty="0" smtClean="0"/>
              <a:t>Socket</a:t>
            </a:r>
            <a:r>
              <a:rPr lang="zh-CN" altLang="en-US" dirty="0" smtClean="0"/>
              <a:t>基于</a:t>
            </a:r>
            <a:r>
              <a:rPr lang="en-US" altLang="zh-CN" dirty="0" smtClean="0"/>
              <a:t>UDP</a:t>
            </a:r>
            <a:r>
              <a:rPr lang="zh-CN" altLang="en-US" dirty="0" smtClean="0"/>
              <a:t>协议的网络编程</a:t>
            </a:r>
            <a:endParaRPr lang="en-US" altLang="zh-CN" dirty="0" smtClean="0"/>
          </a:p>
          <a:p>
            <a:pPr lvl="1">
              <a:lnSpc>
                <a:spcPct val="150000"/>
              </a:lnSpc>
            </a:pPr>
            <a:endParaRPr lang="en-US" altLang="zh-CN" dirty="0"/>
          </a:p>
        </p:txBody>
      </p:sp>
    </p:spTree>
    <p:extLst>
      <p:ext uri="{BB962C8B-B14F-4D97-AF65-F5344CB8AC3E}">
        <p14:creationId xmlns:p14="http://schemas.microsoft.com/office/powerpoint/2010/main" val="36545948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4991100" y="1371601"/>
            <a:ext cx="4191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3200" b="1">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3200" b="1">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3200" b="1">
                <a:solidFill>
                  <a:schemeClr val="tx2"/>
                </a:solidFill>
                <a:latin typeface="微软雅黑" pitchFamily="34" charset="-122"/>
                <a:ea typeface="微软雅黑" pitchFamily="34" charset="-122"/>
              </a:defRPr>
            </a:lvl5pPr>
            <a:lvl6pPr marL="457200" algn="l" rtl="0" eaLnBrk="0" fontAlgn="base" hangingPunct="0">
              <a:spcBef>
                <a:spcPct val="0"/>
              </a:spcBef>
              <a:spcAft>
                <a:spcPct val="0"/>
              </a:spcAft>
              <a:defRPr sz="3200" b="1">
                <a:solidFill>
                  <a:schemeClr val="tx2"/>
                </a:solidFill>
                <a:latin typeface="微软雅黑" pitchFamily="34" charset="-122"/>
                <a:ea typeface="微软雅黑" pitchFamily="34" charset="-122"/>
              </a:defRPr>
            </a:lvl6pPr>
            <a:lvl7pPr marL="914400" algn="l" rtl="0" eaLnBrk="0" fontAlgn="base" hangingPunct="0">
              <a:spcBef>
                <a:spcPct val="0"/>
              </a:spcBef>
              <a:spcAft>
                <a:spcPct val="0"/>
              </a:spcAft>
              <a:defRPr sz="3200" b="1">
                <a:solidFill>
                  <a:schemeClr val="tx2"/>
                </a:solidFill>
                <a:latin typeface="微软雅黑" pitchFamily="34" charset="-122"/>
                <a:ea typeface="微软雅黑" pitchFamily="34" charset="-122"/>
              </a:defRPr>
            </a:lvl7pPr>
            <a:lvl8pPr marL="1371600" algn="l" rtl="0" eaLnBrk="0" fontAlgn="base" hangingPunct="0">
              <a:spcBef>
                <a:spcPct val="0"/>
              </a:spcBef>
              <a:spcAft>
                <a:spcPct val="0"/>
              </a:spcAft>
              <a:defRPr sz="3200" b="1">
                <a:solidFill>
                  <a:schemeClr val="tx2"/>
                </a:solidFill>
                <a:latin typeface="微软雅黑" pitchFamily="34" charset="-122"/>
                <a:ea typeface="微软雅黑" pitchFamily="34" charset="-122"/>
              </a:defRPr>
            </a:lvl8pPr>
            <a:lvl9pPr marL="1828800" algn="l" rtl="0" eaLnBrk="0" fontAlgn="base" hangingPunct="0">
              <a:spcBef>
                <a:spcPct val="0"/>
              </a:spcBef>
              <a:spcAft>
                <a:spcPct val="0"/>
              </a:spcAft>
              <a:defRPr sz="3200" b="1">
                <a:solidFill>
                  <a:schemeClr val="tx2"/>
                </a:solidFill>
                <a:latin typeface="微软雅黑" pitchFamily="34" charset="-122"/>
                <a:ea typeface="微软雅黑" pitchFamily="34" charset="-122"/>
              </a:defRPr>
            </a:lvl9pPr>
          </a:lstStyle>
          <a:p>
            <a:pPr eaLnBrk="1" hangingPunct="1"/>
            <a:r>
              <a:rPr lang="zh-CN" altLang="zh-CN" dirty="0" smtClean="0"/>
              <a:t>本讲结束</a:t>
            </a:r>
          </a:p>
        </p:txBody>
      </p:sp>
      <p:sp>
        <p:nvSpPr>
          <p:cNvPr id="4" name="Rectangle 3"/>
          <p:cNvSpPr>
            <a:spLocks noGrp="1" noChangeArrowheads="1"/>
          </p:cNvSpPr>
          <p:nvPr/>
        </p:nvSpPr>
        <p:spPr bwMode="auto">
          <a:xfrm>
            <a:off x="5448300" y="2667001"/>
            <a:ext cx="4800600" cy="277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r>
              <a:rPr lang="zh-CN" altLang="zh-CN" dirty="0" smtClean="0">
                <a:solidFill>
                  <a:srgbClr val="FF0000"/>
                </a:solidFill>
              </a:rPr>
              <a:t>谢谢大家</a:t>
            </a:r>
          </a:p>
        </p:txBody>
      </p:sp>
      <p:pic>
        <p:nvPicPr>
          <p:cNvPr id="5" name="Picture 4" descr="tutorials-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2986088"/>
            <a:ext cx="2819400" cy="250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24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网络基础：端口</a:t>
            </a:r>
            <a:endParaRPr lang="zh-CN" altLang="en-US" dirty="0" smtClean="0"/>
          </a:p>
        </p:txBody>
      </p:sp>
      <p:sp>
        <p:nvSpPr>
          <p:cNvPr id="8195" name="内容占位符 2"/>
          <p:cNvSpPr>
            <a:spLocks noGrp="1"/>
          </p:cNvSpPr>
          <p:nvPr>
            <p:ph idx="1"/>
          </p:nvPr>
        </p:nvSpPr>
        <p:spPr/>
        <p:txBody>
          <a:bodyPr/>
          <a:lstStyle/>
          <a:p>
            <a:pPr>
              <a:lnSpc>
                <a:spcPct val="150000"/>
              </a:lnSpc>
            </a:pPr>
            <a:r>
              <a:rPr lang="en-US" altLang="zh-CN" dirty="0" smtClean="0"/>
              <a:t>IP</a:t>
            </a:r>
            <a:r>
              <a:rPr lang="zh-CN" altLang="en-US" dirty="0" smtClean="0"/>
              <a:t>地址可以精确地确定一台主机，但是在这台主机上可能运行着多个应用程序；可以借助主机端口精确地确定客户访问的是这台主机中的哪一个应用程序</a:t>
            </a:r>
            <a:endParaRPr lang="en-US" altLang="zh-CN" dirty="0" smtClean="0"/>
          </a:p>
          <a:p>
            <a:pPr lvl="1">
              <a:lnSpc>
                <a:spcPct val="150000"/>
              </a:lnSpc>
            </a:pPr>
            <a:r>
              <a:rPr lang="zh-CN" altLang="en-US" dirty="0" smtClean="0"/>
              <a:t>在一台主机上，应用程序可以占用任何一个端口号；一旦应用程序占据这个端口号，其它应用将不能再占用该端口</a:t>
            </a:r>
            <a:endParaRPr lang="en-US" altLang="zh-CN" dirty="0" smtClean="0"/>
          </a:p>
          <a:p>
            <a:pPr lvl="1">
              <a:lnSpc>
                <a:spcPct val="150000"/>
              </a:lnSpc>
            </a:pPr>
            <a:r>
              <a:rPr lang="zh-CN" altLang="en-US" dirty="0" smtClean="0"/>
              <a:t>在主机中，端口号</a:t>
            </a:r>
            <a:r>
              <a:rPr lang="en-US" altLang="zh-CN" dirty="0" smtClean="0"/>
              <a:t>1~1024</a:t>
            </a:r>
            <a:r>
              <a:rPr lang="zh-CN" altLang="en-US" dirty="0" smtClean="0"/>
              <a:t>是系统保留端口号，用来为常用的网络服务程序所占用。用户自定义应用程序，最好占用其它端口号</a:t>
            </a:r>
            <a:endParaRPr lang="en-US" altLang="zh-CN" dirty="0" smtClean="0"/>
          </a:p>
          <a:p>
            <a:pPr lvl="2">
              <a:lnSpc>
                <a:spcPct val="150000"/>
              </a:lnSpc>
            </a:pPr>
            <a:r>
              <a:rPr lang="zh-CN" altLang="en-US" dirty="0" smtClean="0"/>
              <a:t>例如：</a:t>
            </a:r>
            <a:r>
              <a:rPr lang="en-US" altLang="zh-CN" dirty="0" smtClean="0"/>
              <a:t>HTTP</a:t>
            </a:r>
            <a:r>
              <a:rPr lang="zh-CN" altLang="en-US" dirty="0" smtClean="0"/>
              <a:t>服务默认占用</a:t>
            </a:r>
            <a:r>
              <a:rPr lang="en-US" altLang="zh-CN" dirty="0" smtClean="0"/>
              <a:t>80</a:t>
            </a:r>
            <a:r>
              <a:rPr lang="zh-CN" altLang="en-US" dirty="0" smtClean="0"/>
              <a:t>端口，</a:t>
            </a:r>
            <a:r>
              <a:rPr lang="en-US" altLang="zh-CN" dirty="0" smtClean="0"/>
              <a:t>FTP</a:t>
            </a:r>
            <a:r>
              <a:rPr lang="zh-CN" altLang="en-US" dirty="0" smtClean="0"/>
              <a:t>服务占用</a:t>
            </a:r>
            <a:r>
              <a:rPr lang="en-US" altLang="zh-CN" dirty="0" smtClean="0"/>
              <a:t>21</a:t>
            </a:r>
            <a:r>
              <a:rPr lang="zh-CN" altLang="en-US" dirty="0" smtClean="0"/>
              <a:t>端口，</a:t>
            </a:r>
            <a:r>
              <a:rPr lang="en-US" altLang="zh-CN" dirty="0" smtClean="0"/>
              <a:t>SMTP</a:t>
            </a:r>
            <a:r>
              <a:rPr lang="zh-CN" altLang="en-US" dirty="0" smtClean="0"/>
              <a:t>服务占用</a:t>
            </a:r>
            <a:r>
              <a:rPr lang="en-US" altLang="zh-CN" dirty="0" smtClean="0"/>
              <a:t>25</a:t>
            </a:r>
            <a:r>
              <a:rPr lang="zh-CN" altLang="en-US" dirty="0" smtClean="0"/>
              <a:t>端口等</a:t>
            </a:r>
            <a:endParaRPr lang="en-US" altLang="zh-CN" dirty="0" smtClean="0"/>
          </a:p>
          <a:p>
            <a:pPr lvl="1">
              <a:lnSpc>
                <a:spcPct val="150000"/>
              </a:lnSpc>
            </a:pPr>
            <a:endParaRPr lang="en-US" altLang="zh-CN" dirty="0"/>
          </a:p>
        </p:txBody>
      </p:sp>
    </p:spTree>
    <p:extLst>
      <p:ext uri="{BB962C8B-B14F-4D97-AF65-F5344CB8AC3E}">
        <p14:creationId xmlns:p14="http://schemas.microsoft.com/office/powerpoint/2010/main" val="307755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fade">
                                      <p:cBhvr>
                                        <p:cTn id="17" dur="1000"/>
                                        <p:tgtEl>
                                          <p:spTgt spid="8195">
                                            <p:txEl>
                                              <p:pRg st="3" end="3"/>
                                            </p:txEl>
                                          </p:spTgt>
                                        </p:tgtEl>
                                      </p:cBhvr>
                                    </p:animEffect>
                                    <p:anim calcmode="lin" valueType="num">
                                      <p:cBhvr>
                                        <p:cTn id="1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网络基础：</a:t>
            </a:r>
            <a:r>
              <a:rPr lang="en-US" altLang="zh-CN" smtClean="0"/>
              <a:t>TCP/UDP</a:t>
            </a:r>
            <a:r>
              <a:rPr lang="zh-CN" altLang="en-US" smtClean="0"/>
              <a:t>协议</a:t>
            </a:r>
            <a:endParaRPr lang="zh-CN" altLang="en-US" dirty="0" smtClean="0"/>
          </a:p>
        </p:txBody>
      </p:sp>
      <p:sp>
        <p:nvSpPr>
          <p:cNvPr id="8195" name="内容占位符 2"/>
          <p:cNvSpPr>
            <a:spLocks noGrp="1"/>
          </p:cNvSpPr>
          <p:nvPr>
            <p:ph idx="1"/>
          </p:nvPr>
        </p:nvSpPr>
        <p:spPr/>
        <p:txBody>
          <a:bodyPr/>
          <a:lstStyle/>
          <a:p>
            <a:r>
              <a:rPr lang="zh-CN" altLang="en-US" dirty="0" smtClean="0"/>
              <a:t>确定好目标主机和应用程序之后，就可以进行网络传输。网络传输过程中，数据的传递有两种最常见的形式</a:t>
            </a:r>
            <a:endParaRPr lang="en-US" altLang="zh-CN" dirty="0" smtClean="0"/>
          </a:p>
          <a:p>
            <a:pPr lvl="1">
              <a:lnSpc>
                <a:spcPct val="150000"/>
              </a:lnSpc>
            </a:pPr>
            <a:r>
              <a:rPr lang="en-US" altLang="zh-CN" dirty="0" smtClean="0"/>
              <a:t>TCP</a:t>
            </a:r>
            <a:r>
              <a:rPr lang="zh-CN" altLang="en-US" dirty="0" smtClean="0"/>
              <a:t>传输控制协议，是一种面向连接的、可靠的、基于字节流的传输层通信协议</a:t>
            </a:r>
            <a:endParaRPr lang="en-US" altLang="zh-CN" dirty="0" smtClean="0"/>
          </a:p>
          <a:p>
            <a:pPr lvl="2">
              <a:lnSpc>
                <a:spcPct val="150000"/>
              </a:lnSpc>
            </a:pPr>
            <a:r>
              <a:rPr lang="zh-CN" altLang="en-US" dirty="0" smtClean="0"/>
              <a:t>需要首先在网络两端建立安全连接，再进行数据传递，确保网络双方完整无误地传输数据</a:t>
            </a:r>
            <a:endParaRPr lang="en-US" altLang="zh-CN" dirty="0" smtClean="0"/>
          </a:p>
          <a:p>
            <a:pPr lvl="1">
              <a:lnSpc>
                <a:spcPct val="150000"/>
              </a:lnSpc>
            </a:pPr>
            <a:r>
              <a:rPr lang="en-US" altLang="zh-CN" dirty="0" smtClean="0"/>
              <a:t>UDP</a:t>
            </a:r>
            <a:r>
              <a:rPr lang="zh-CN" altLang="en-US" dirty="0" smtClean="0"/>
              <a:t>用户数据报协议，是一种无连接的传输层协议，提供面向事务的简单不可靠信息传送服务</a:t>
            </a:r>
            <a:endParaRPr lang="en-US" altLang="zh-CN" dirty="0" smtClean="0"/>
          </a:p>
          <a:p>
            <a:pPr lvl="2">
              <a:lnSpc>
                <a:spcPct val="150000"/>
              </a:lnSpc>
            </a:pPr>
            <a:r>
              <a:rPr lang="zh-CN" altLang="en-US" dirty="0" smtClean="0"/>
              <a:t>无需建立网络双方连接，直接发送数据包（包含目的地址信息），可能会因为网络问题导致数据传输失败等问题，但是传输速度很快，常用于局域网中传输数据</a:t>
            </a:r>
            <a:endParaRPr lang="en-US" altLang="zh-CN" dirty="0"/>
          </a:p>
        </p:txBody>
      </p:sp>
    </p:spTree>
    <p:extLst>
      <p:ext uri="{BB962C8B-B14F-4D97-AF65-F5344CB8AC3E}">
        <p14:creationId xmlns:p14="http://schemas.microsoft.com/office/powerpoint/2010/main" val="311518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1000"/>
                                        <p:tgtEl>
                                          <p:spTgt spid="8195">
                                            <p:txEl>
                                              <p:pRg st="4" end="4"/>
                                            </p:txEl>
                                          </p:spTgt>
                                        </p:tgtEl>
                                      </p:cBhvr>
                                    </p:animEffect>
                                    <p:anim calcmode="lin" valueType="num">
                                      <p:cBhvr>
                                        <p:cTn id="2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网络编程简介</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网络编程是指通过编程方式实现两个（或多个）设备之间的数据传输</a:t>
            </a:r>
            <a:endParaRPr lang="en-US" altLang="zh-CN" dirty="0" smtClean="0"/>
          </a:p>
          <a:p>
            <a:pPr lvl="1">
              <a:lnSpc>
                <a:spcPct val="150000"/>
              </a:lnSpc>
            </a:pPr>
            <a:r>
              <a:rPr lang="zh-CN" altLang="en-US" dirty="0" smtClean="0"/>
              <a:t>网络编程是基于“请求</a:t>
            </a:r>
            <a:r>
              <a:rPr lang="en-US" altLang="zh-CN" dirty="0" smtClean="0"/>
              <a:t>-</a:t>
            </a:r>
            <a:r>
              <a:rPr lang="zh-CN" altLang="en-US" dirty="0" smtClean="0"/>
              <a:t>响应”模式的：网络中某一端发出请求，另一端接收到请求后，响应请求方的请求</a:t>
            </a:r>
            <a:endParaRPr lang="en-US" altLang="zh-CN" dirty="0" smtClean="0"/>
          </a:p>
          <a:p>
            <a:pPr lvl="1">
              <a:lnSpc>
                <a:spcPct val="150000"/>
              </a:lnSpc>
            </a:pPr>
            <a:r>
              <a:rPr lang="zh-CN" altLang="en-US" dirty="0" smtClean="0"/>
              <a:t>“请求方”称之为客户端，“响应方”称之为服务器端</a:t>
            </a:r>
            <a:endParaRPr lang="en-US" altLang="zh-CN" dirty="0" smtClean="0"/>
          </a:p>
          <a:p>
            <a:pPr lvl="1">
              <a:lnSpc>
                <a:spcPct val="150000"/>
              </a:lnSpc>
            </a:pPr>
            <a:r>
              <a:rPr lang="zh-CN" altLang="en-US" dirty="0" smtClean="0"/>
              <a:t>网络编程在客户端和服务器端之间传输数据可以采用</a:t>
            </a:r>
            <a:r>
              <a:rPr lang="en-US" altLang="zh-CN" dirty="0" smtClean="0"/>
              <a:t>TCP</a:t>
            </a:r>
            <a:r>
              <a:rPr lang="zh-CN" altLang="en-US" dirty="0" smtClean="0"/>
              <a:t>方式，也可以采用</a:t>
            </a:r>
            <a:r>
              <a:rPr lang="en-US" altLang="zh-CN" dirty="0" smtClean="0"/>
              <a:t>UDP</a:t>
            </a:r>
            <a:r>
              <a:rPr lang="zh-CN" altLang="en-US" dirty="0" smtClean="0"/>
              <a:t>方式</a:t>
            </a:r>
            <a:endParaRPr lang="en-US" altLang="zh-CN" dirty="0"/>
          </a:p>
        </p:txBody>
      </p:sp>
    </p:spTree>
    <p:extLst>
      <p:ext uri="{BB962C8B-B14F-4D97-AF65-F5344CB8AC3E}">
        <p14:creationId xmlns:p14="http://schemas.microsoft.com/office/powerpoint/2010/main" val="138931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网络编程简介</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网络编程开发模式</a:t>
            </a:r>
            <a:endParaRPr lang="en-US" altLang="zh-CN" dirty="0" smtClean="0"/>
          </a:p>
          <a:p>
            <a:pPr lvl="1">
              <a:lnSpc>
                <a:spcPct val="150000"/>
              </a:lnSpc>
            </a:pPr>
            <a:r>
              <a:rPr lang="zh-CN" altLang="en-US" dirty="0" smtClean="0"/>
              <a:t>客户端</a:t>
            </a:r>
            <a:r>
              <a:rPr lang="en-US" altLang="zh-CN" dirty="0" smtClean="0"/>
              <a:t>/</a:t>
            </a:r>
            <a:r>
              <a:rPr lang="zh-CN" altLang="en-US" dirty="0" smtClean="0"/>
              <a:t>服务器端模式（</a:t>
            </a:r>
            <a:r>
              <a:rPr lang="en-US" altLang="zh-CN" dirty="0" smtClean="0"/>
              <a:t>C/S</a:t>
            </a:r>
            <a:r>
              <a:rPr lang="zh-CN" altLang="en-US" dirty="0" smtClean="0"/>
              <a:t>模式）：对于不同的服务器端程序建立不同的客户端程序</a:t>
            </a:r>
            <a:endParaRPr lang="en-US" altLang="zh-CN" dirty="0" smtClean="0"/>
          </a:p>
          <a:p>
            <a:pPr lvl="1">
              <a:lnSpc>
                <a:spcPct val="150000"/>
              </a:lnSpc>
            </a:pPr>
            <a:r>
              <a:rPr lang="zh-CN" altLang="en-US" dirty="0" smtClean="0"/>
              <a:t>浏览器</a:t>
            </a:r>
            <a:r>
              <a:rPr lang="en-US" altLang="zh-CN" dirty="0" smtClean="0"/>
              <a:t>/</a:t>
            </a:r>
            <a:r>
              <a:rPr lang="zh-CN" altLang="en-US" dirty="0" smtClean="0"/>
              <a:t>服务器端模式（</a:t>
            </a:r>
            <a:r>
              <a:rPr lang="en-US" altLang="zh-CN" dirty="0" smtClean="0"/>
              <a:t>B/S</a:t>
            </a:r>
            <a:r>
              <a:rPr lang="zh-CN" altLang="en-US" dirty="0" smtClean="0"/>
              <a:t>模式）：对于不同的服务器端程序使用统一的“客户端”（即浏览器）即可</a:t>
            </a:r>
            <a:endParaRPr lang="en-US" altLang="zh-CN" dirty="0"/>
          </a:p>
        </p:txBody>
      </p:sp>
    </p:spTree>
    <p:extLst>
      <p:ext uri="{BB962C8B-B14F-4D97-AF65-F5344CB8AC3E}">
        <p14:creationId xmlns:p14="http://schemas.microsoft.com/office/powerpoint/2010/main" val="222785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1000"/>
                                        <p:tgtEl>
                                          <p:spTgt spid="8195">
                                            <p:txEl>
                                              <p:pRg st="0" end="0"/>
                                            </p:txEl>
                                          </p:spTgt>
                                        </p:tgtEl>
                                      </p:cBhvr>
                                    </p:animEffect>
                                    <p:anim calcmode="lin" valueType="num">
                                      <p:cBhvr>
                                        <p:cTn id="8" dur="1000" fill="hold"/>
                                        <p:tgtEl>
                                          <p:spTgt spid="81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xEl>
                                              <p:pRg st="1" end="1"/>
                                            </p:txEl>
                                          </p:spTgt>
                                        </p:tgtEl>
                                        <p:attrNameLst>
                                          <p:attrName>style.visibility</p:attrName>
                                        </p:attrNameLst>
                                      </p:cBhvr>
                                      <p:to>
                                        <p:strVal val="visible"/>
                                      </p:to>
                                    </p:set>
                                    <p:animEffect transition="in" filter="fade">
                                      <p:cBhvr>
                                        <p:cTn id="14" dur="1000"/>
                                        <p:tgtEl>
                                          <p:spTgt spid="8195">
                                            <p:txEl>
                                              <p:pRg st="1" end="1"/>
                                            </p:txEl>
                                          </p:spTgt>
                                        </p:tgtEl>
                                      </p:cBhvr>
                                    </p:animEffect>
                                    <p:anim calcmode="lin" valueType="num">
                                      <p:cBhvr>
                                        <p:cTn id="15"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Effect transition="in" filter="fade">
                                      <p:cBhvr>
                                        <p:cTn id="19" dur="1000"/>
                                        <p:tgtEl>
                                          <p:spTgt spid="8195">
                                            <p:txEl>
                                              <p:pRg st="2" end="2"/>
                                            </p:txEl>
                                          </p:spTgt>
                                        </p:tgtEl>
                                      </p:cBhvr>
                                    </p:animEffect>
                                    <p:anim calcmode="lin" valueType="num">
                                      <p:cBhvr>
                                        <p:cTn id="20"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Courier New"/>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11331</TotalTime>
  <Words>4177</Words>
  <Application>Microsoft Office PowerPoint</Application>
  <PresentationFormat>宽屏</PresentationFormat>
  <Paragraphs>590</Paragraphs>
  <Slides>55</Slides>
  <Notes>48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55</vt:i4>
      </vt:variant>
    </vt:vector>
  </HeadingPairs>
  <TitlesOfParts>
    <vt:vector size="64" baseType="lpstr">
      <vt:lpstr>黑体</vt:lpstr>
      <vt:lpstr>华文中宋</vt:lpstr>
      <vt:lpstr>宋体</vt:lpstr>
      <vt:lpstr>微软雅黑</vt:lpstr>
      <vt:lpstr>Arial</vt:lpstr>
      <vt:lpstr>Courier New</vt:lpstr>
      <vt:lpstr>Tahoma</vt:lpstr>
      <vt:lpstr>Times New Roman</vt:lpstr>
      <vt:lpstr>默认设计模板</vt:lpstr>
      <vt:lpstr>第二章  网络编程</vt:lpstr>
      <vt:lpstr>讲授思路　　　　　　　　　</vt:lpstr>
      <vt:lpstr>讲授思路-网络编程基础 　　　　　　　　　</vt:lpstr>
      <vt:lpstr>网络基础：计算机网络</vt:lpstr>
      <vt:lpstr>网络基础：IP地址和域名</vt:lpstr>
      <vt:lpstr>网络基础：端口</vt:lpstr>
      <vt:lpstr>网络基础：TCP/UDP协议</vt:lpstr>
      <vt:lpstr>网络编程简介</vt:lpstr>
      <vt:lpstr>网络编程简介</vt:lpstr>
      <vt:lpstr>网络编程简介：C/S模式应用程序</vt:lpstr>
      <vt:lpstr>网络编程简介：C/S模式应用程序</vt:lpstr>
      <vt:lpstr>网络编程简介：B/S模式应用程序</vt:lpstr>
      <vt:lpstr>Java网络编程核心类</vt:lpstr>
      <vt:lpstr>URL及应用</vt:lpstr>
      <vt:lpstr>URL网络编程核心操作类</vt:lpstr>
      <vt:lpstr>URL网络编程核心操作类</vt:lpstr>
      <vt:lpstr>URL网络编程核心操作类</vt:lpstr>
      <vt:lpstr>URL网络编程核心操作类</vt:lpstr>
      <vt:lpstr>URL网络编程核心操作类</vt:lpstr>
      <vt:lpstr>URL网络编程核心操作类</vt:lpstr>
      <vt:lpstr>URL网络编程核心操作类</vt:lpstr>
      <vt:lpstr>URL网络编程实例：文件下载</vt:lpstr>
      <vt:lpstr>URL网络编程实例：获取响应信息</vt:lpstr>
      <vt:lpstr>讲授思路-基于套接字的Java网络编程 　　　　　　　　　</vt:lpstr>
      <vt:lpstr>Socket网络编程简介</vt:lpstr>
      <vt:lpstr>Socket网络编程核心操作类</vt:lpstr>
      <vt:lpstr>Socket网络编程核心操作类</vt:lpstr>
      <vt:lpstr>客户端Socket应用程序</vt:lpstr>
      <vt:lpstr>客户端Socket应用程序</vt:lpstr>
      <vt:lpstr>Socket网络编程核心操作类</vt:lpstr>
      <vt:lpstr>服务器端Socket应用程序</vt:lpstr>
      <vt:lpstr>服务器端Socket应用程序</vt:lpstr>
      <vt:lpstr>PowerPoint 演示文稿</vt:lpstr>
      <vt:lpstr>单Socket客户端和单服务器端一次通讯</vt:lpstr>
      <vt:lpstr>单服务器端接收多次通讯</vt:lpstr>
      <vt:lpstr>单服务器端接收多次通讯</vt:lpstr>
      <vt:lpstr>编程实例：聊天程序</vt:lpstr>
      <vt:lpstr>多线程网络编程简介</vt:lpstr>
      <vt:lpstr>单服务器端多线程接收多次通讯</vt:lpstr>
      <vt:lpstr>单服务器端多线程接收多次通讯</vt:lpstr>
      <vt:lpstr>完整的多线程聊天软件实现</vt:lpstr>
      <vt:lpstr>多线程网络编程实现方法</vt:lpstr>
      <vt:lpstr>客户端端多线程接收网络响应</vt:lpstr>
      <vt:lpstr>多线程网络编程实现方法</vt:lpstr>
      <vt:lpstr>UDP网络编程简介</vt:lpstr>
      <vt:lpstr>UDP网络编程简介</vt:lpstr>
      <vt:lpstr>UDP网络编程核心类</vt:lpstr>
      <vt:lpstr>UDP网络编程核心类</vt:lpstr>
      <vt:lpstr>UDP网络编程核心类</vt:lpstr>
      <vt:lpstr>UDP网络编程实例</vt:lpstr>
      <vt:lpstr>UDP网络编程实例</vt:lpstr>
      <vt:lpstr>UDP网络编程实例</vt:lpstr>
      <vt:lpstr>UDP网络编程实例</vt:lpstr>
      <vt:lpstr>总结　　　　　　　　　</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李玮玮</cp:lastModifiedBy>
  <cp:revision>767</cp:revision>
  <dcterms:created xsi:type="dcterms:W3CDTF">2006-10-06T15:46:57Z</dcterms:created>
  <dcterms:modified xsi:type="dcterms:W3CDTF">2019-01-27T01:18:13Z</dcterms:modified>
</cp:coreProperties>
</file>