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2" r:id="rId4"/>
    <p:sldId id="263" r:id="rId5"/>
    <p:sldId id="264" r:id="rId6"/>
    <p:sldId id="265" r:id="rId7"/>
    <p:sldId id="269" r:id="rId8"/>
    <p:sldId id="270" r:id="rId9"/>
    <p:sldId id="267" r:id="rId10"/>
    <p:sldId id="257" r:id="rId11"/>
    <p:sldId id="258" r:id="rId12"/>
    <p:sldId id="261" r:id="rId13"/>
    <p:sldId id="259" r:id="rId14"/>
    <p:sldId id="26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91CD-D651-644E-A3A1-7359B0938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D5B4D-7C64-6F44-B2E8-A2C75A229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CE38A-C262-7A49-AABB-78A71615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EAF7-8379-B348-95C2-40CC5B91C70B}" type="datetimeFigureOut">
              <a:rPr lang="en-TW" smtClean="0"/>
              <a:t>2021/7/8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4D814-4CF0-7E4C-AE3D-5E8BCCDC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2F55-9CEF-D449-9CCE-5B7E62F8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DFB-E135-3849-8C4E-FDB99D52BEC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7499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853A-524A-8A4B-950C-EA40E7CC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9B339-5589-564E-9A48-ADFB6A4FA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10549-76FF-5348-98F5-B714CBB4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EAF7-8379-B348-95C2-40CC5B91C70B}" type="datetimeFigureOut">
              <a:rPr lang="en-TW" smtClean="0"/>
              <a:t>2021/7/8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BFC9B-CF19-9E47-8B33-F7D7A420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B2539-9AE0-B94D-A406-EF4E8F3D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DFB-E135-3849-8C4E-FDB99D52BEC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4982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69075-4DDA-0849-8713-5298FD836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72208-CBA6-0C4E-BE8D-07ABFADDA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68FE5-ACC1-364B-B323-11E592FF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EAF7-8379-B348-95C2-40CC5B91C70B}" type="datetimeFigureOut">
              <a:rPr lang="en-TW" smtClean="0"/>
              <a:t>2021/7/8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4547-1F9B-9042-8181-AB898BBA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FCC0B-E16C-BA44-A35C-D931C879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DFB-E135-3849-8C4E-FDB99D52BEC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2863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B422-0926-4E43-A174-EAEBADE1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F3657-7F7E-7D44-B2C4-55FA16603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404BA-9E26-EB4D-BC8D-8882FFA1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EAF7-8379-B348-95C2-40CC5B91C70B}" type="datetimeFigureOut">
              <a:rPr lang="en-TW" smtClean="0"/>
              <a:t>2021/7/8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31D20-DDD4-9B42-99B7-AB5070C8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4CE65-DE68-ED4B-AEE8-93511F33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DFB-E135-3849-8C4E-FDB99D52BEC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9046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E2A9-5BFE-414F-B026-EF7676DA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7A076-EF84-D743-8BEF-349F7CB5D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F337-917C-764C-94AE-A85B3749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EAF7-8379-B348-95C2-40CC5B91C70B}" type="datetimeFigureOut">
              <a:rPr lang="en-TW" smtClean="0"/>
              <a:t>2021/7/8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098D-7EA7-9440-8D60-3999F49A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6A55-E4D9-D247-BD41-4E46608D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DFB-E135-3849-8C4E-FDB99D52BEC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5581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6146-CA4E-0C43-AAE9-DF94B953F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F8DCB-0D1F-D249-87C2-B2D1C8167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CC6BA-780E-CB45-A705-692F436B6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1E3F0-ED48-844B-B92E-8489D031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EAF7-8379-B348-95C2-40CC5B91C70B}" type="datetimeFigureOut">
              <a:rPr lang="en-TW" smtClean="0"/>
              <a:t>2021/7/8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D5CFF-9348-A84F-B573-DB5A3071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7DC47-9505-244E-A933-09700166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DFB-E135-3849-8C4E-FDB99D52BEC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9778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642E-F641-2145-A00F-A6F4AF37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02113-777E-AA4A-9584-DE4E32007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53498-A54E-B64C-ACCF-2BBBE3496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C711F-03E1-0648-9581-2613C9804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70A07-DB12-2547-99BC-FFBAA2346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D990D-1281-BE41-AD88-A962ED2A0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EAF7-8379-B348-95C2-40CC5B91C70B}" type="datetimeFigureOut">
              <a:rPr lang="en-TW" smtClean="0"/>
              <a:t>2021/7/8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682B1-38C9-4849-A7B8-D578F390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29AD9-4D92-B840-AD15-3DE2A96D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DFB-E135-3849-8C4E-FDB99D52BEC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1037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8F9B-7227-7B4B-A281-219288B8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BBA12-78B7-0342-90B3-799BA80F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EAF7-8379-B348-95C2-40CC5B91C70B}" type="datetimeFigureOut">
              <a:rPr lang="en-TW" smtClean="0"/>
              <a:t>2021/7/8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25151-4361-094F-A7D2-B1FB723F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FC4D2-6D83-C346-A64A-F82EC283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DFB-E135-3849-8C4E-FDB99D52BEC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7595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C7976-E7F1-564F-B895-E8060356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EAF7-8379-B348-95C2-40CC5B91C70B}" type="datetimeFigureOut">
              <a:rPr lang="en-TW" smtClean="0"/>
              <a:t>2021/7/8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475B0-0CD6-0747-AAE9-69CA7761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F4CC7-D9E5-974E-9D0D-95FB44B8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DFB-E135-3849-8C4E-FDB99D52BEC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4284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F513-E916-DB41-A276-79EB97B4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A772-E58C-414E-9343-EB1AF5B2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280D7-0970-CF4F-AF22-AE9B30482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AE890-630A-C141-ADEE-48D21273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EAF7-8379-B348-95C2-40CC5B91C70B}" type="datetimeFigureOut">
              <a:rPr lang="en-TW" smtClean="0"/>
              <a:t>2021/7/8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EF9EC-33EB-7042-9AA0-52D39922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7EA62-6E34-C54D-8C24-3C686CD7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DFB-E135-3849-8C4E-FDB99D52BEC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1071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8F74-2170-924E-A6BA-24993565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20400-569F-104D-B0B4-C315AAECC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2B852-A2D9-A94D-88EF-B9E9B745D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45D46-A0E4-D644-AFF9-3DDC2095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0EAF7-8379-B348-95C2-40CC5B91C70B}" type="datetimeFigureOut">
              <a:rPr lang="en-TW" smtClean="0"/>
              <a:t>2021/7/8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A0E93-B747-3341-9585-9F7B7D50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DDAAE-635D-6049-873D-C068E295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3DFB-E135-3849-8C4E-FDB99D52BEC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823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6A83A-AEEF-474C-B5EB-BA12CAD7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12467-5E5F-C640-8FC3-EF1B5E9E3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7E97A-99D4-E348-94A1-8FA5F490D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0EAF7-8379-B348-95C2-40CC5B91C70B}" type="datetimeFigureOut">
              <a:rPr lang="en-TW" smtClean="0"/>
              <a:t>2021/7/8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A7021-6E73-DB40-92A0-9A7157D1B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FF14C-B92C-C84E-8D13-71B595E33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3DFB-E135-3849-8C4E-FDB99D52BEC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286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0382-4808-7B4D-8862-751674C7F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TW" dirty="0"/>
              <a:t>Type Qualifier in ‘C’</a:t>
            </a:r>
            <a:br>
              <a:rPr lang="en-US" dirty="0"/>
            </a:b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78918-2EFF-7D40-92CD-AB5374F27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const &amp; </a:t>
            </a:r>
            <a:r>
              <a:rPr lang="en-US" dirty="0"/>
              <a:t>volatile</a:t>
            </a:r>
            <a:br>
              <a:rPr lang="en-US" dirty="0"/>
            </a:br>
            <a:br>
              <a:rPr lang="en-US" dirty="0"/>
            </a:b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58079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8D92-0ADB-8947-BE6D-9593A83B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22338-E203-784B-9267-8D30A36D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TW" dirty="0"/>
              <a:t>ase 1:</a:t>
            </a:r>
          </a:p>
          <a:p>
            <a:endParaRPr lang="en-TW" dirty="0"/>
          </a:p>
          <a:p>
            <a:pPr lvl="1"/>
            <a:r>
              <a:rPr lang="en-TW" dirty="0">
                <a:solidFill>
                  <a:srgbClr val="FF0000"/>
                </a:solidFill>
              </a:rPr>
              <a:t>uint8_t const </a:t>
            </a:r>
            <a:r>
              <a:rPr lang="en-TW" dirty="0"/>
              <a:t>data = 50;</a:t>
            </a:r>
          </a:p>
          <a:p>
            <a:pPr marL="457200" lvl="1" indent="0">
              <a:buNone/>
            </a:pPr>
            <a:endParaRPr lang="en-TW" dirty="0"/>
          </a:p>
          <a:p>
            <a:pPr marL="457200" lvl="1" indent="0">
              <a:buNone/>
            </a:pPr>
            <a:r>
              <a:rPr lang="en-US" dirty="0"/>
              <a:t>L</a:t>
            </a:r>
            <a:r>
              <a:rPr lang="en-TW" dirty="0"/>
              <a:t>ike pi = 3.14 </a:t>
            </a:r>
          </a:p>
          <a:p>
            <a:pPr marL="457200" lvl="1" indent="0">
              <a:buNone/>
            </a:pPr>
            <a:endParaRPr lang="en-TW" dirty="0"/>
          </a:p>
          <a:p>
            <a:pPr marL="457200" lvl="1" indent="0">
              <a:buNone/>
            </a:pPr>
            <a:r>
              <a:rPr lang="en-TW" dirty="0"/>
              <a:t> data內容不能修改</a:t>
            </a:r>
          </a:p>
          <a:p>
            <a:pPr marL="457200" lvl="1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99108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E5B8-A34F-734B-8E62-6CCB2393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C5322-5531-1240-8DE3-FEAC47AB4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TW" dirty="0"/>
              <a:t>Case 2: Modifiable pointer and constant data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TW" dirty="0">
                <a:solidFill>
                  <a:srgbClr val="FF0000"/>
                </a:solidFill>
              </a:rPr>
              <a:t>int8_t const </a:t>
            </a:r>
            <a:r>
              <a:rPr lang="en-TW" dirty="0"/>
              <a:t>*pData = </a:t>
            </a:r>
            <a:r>
              <a:rPr lang="en-TW" dirty="0">
                <a:solidFill>
                  <a:srgbClr val="C00000"/>
                </a:solidFill>
              </a:rPr>
              <a:t>(uint8_t *)</a:t>
            </a:r>
            <a:r>
              <a:rPr lang="en-TW" dirty="0"/>
              <a:t>0x40000000;</a:t>
            </a:r>
          </a:p>
          <a:p>
            <a:pPr lvl="1"/>
            <a:endParaRPr lang="en-TW" dirty="0"/>
          </a:p>
          <a:p>
            <a:pPr lvl="1"/>
            <a:r>
              <a:rPr lang="en-TW" dirty="0"/>
              <a:t>Data is read-only</a:t>
            </a:r>
          </a:p>
          <a:p>
            <a:pPr lvl="1"/>
            <a:r>
              <a:rPr lang="en-TW" dirty="0">
                <a:highlight>
                  <a:srgbClr val="FFFF00"/>
                </a:highlight>
              </a:rPr>
              <a:t>pData is a pointer</a:t>
            </a:r>
            <a:r>
              <a:rPr lang="en-TW" dirty="0"/>
              <a:t> pointing to read-only data.</a:t>
            </a:r>
          </a:p>
          <a:p>
            <a:pPr lvl="1"/>
            <a:endParaRPr lang="en-TW" dirty="0"/>
          </a:p>
          <a:p>
            <a:pPr lvl="1"/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TW" dirty="0">
                <a:solidFill>
                  <a:srgbClr val="C00000"/>
                </a:solidFill>
              </a:rPr>
              <a:t>llowed                                               Not allowed</a:t>
            </a:r>
          </a:p>
          <a:p>
            <a:pPr marL="457200" lvl="1" indent="0">
              <a:buNone/>
            </a:pPr>
            <a:r>
              <a:rPr lang="en-TW" dirty="0"/>
              <a:t>pData = (uint8_t *)0x5000000;          *pData = 50;</a:t>
            </a:r>
          </a:p>
          <a:p>
            <a:pPr marL="457200" lvl="1" indent="0">
              <a:buNone/>
            </a:pPr>
            <a:r>
              <a:rPr lang="en-TW" dirty="0"/>
              <a:t>pData = (uint8_t *)0x6000000;</a:t>
            </a:r>
          </a:p>
          <a:p>
            <a:pPr marL="457200" lvl="1" indent="0">
              <a:buNone/>
            </a:pPr>
            <a:r>
              <a:rPr lang="en-TW" dirty="0"/>
              <a:t>pData = (uint8_t *)0x7000000;</a:t>
            </a:r>
          </a:p>
          <a:p>
            <a:pPr marL="457200" lvl="1" indent="0">
              <a:buNone/>
            </a:pPr>
            <a:endParaRPr lang="en-TW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TW" dirty="0">
                <a:solidFill>
                  <a:srgbClr val="C00000"/>
                </a:solidFill>
              </a:rPr>
              <a:t>pData 可以為該pointer分配不同的位址</a:t>
            </a:r>
          </a:p>
          <a:p>
            <a:pPr marL="457200" lvl="1" indent="0">
              <a:buNone/>
            </a:pPr>
            <a:endParaRPr lang="en-TW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TW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TW" dirty="0">
              <a:solidFill>
                <a:srgbClr val="C00000"/>
              </a:solidFill>
            </a:endParaRPr>
          </a:p>
          <a:p>
            <a:pPr lvl="1"/>
            <a:endParaRPr lang="en-TW" dirty="0">
              <a:solidFill>
                <a:srgbClr val="C00000"/>
              </a:solidFill>
            </a:endParaRP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48553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74E6-E640-B243-BE4B-8CA93A15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F4D15-CE18-C94E-9A58-51A116198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</a:t>
            </a:r>
            <a:r>
              <a:rPr lang="en-TW" dirty="0"/>
              <a:t>oid copy_src_to_dst(uint_8 </a:t>
            </a:r>
            <a:r>
              <a:rPr lang="en-TW" dirty="0">
                <a:solidFill>
                  <a:srgbClr val="FF0000"/>
                </a:solidFill>
              </a:rPr>
              <a:t>const</a:t>
            </a:r>
            <a:r>
              <a:rPr lang="en-TW" dirty="0"/>
              <a:t> *src, uint8_t *dst, …)</a:t>
            </a:r>
          </a:p>
          <a:p>
            <a:pPr marL="0" indent="0">
              <a:buNone/>
            </a:pPr>
            <a:r>
              <a:rPr lang="en-TW" dirty="0"/>
              <a:t>{</a:t>
            </a:r>
          </a:p>
          <a:p>
            <a:pPr marL="0" indent="0">
              <a:buNone/>
            </a:pPr>
            <a:r>
              <a:rPr lang="en-TW" dirty="0"/>
              <a:t>	for(uint32_t 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len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++</a:t>
            </a:r>
            <a:r>
              <a:rPr lang="en-TW" dirty="0"/>
              <a:t>)</a:t>
            </a:r>
          </a:p>
          <a:p>
            <a:pPr marL="0" indent="0">
              <a:buNone/>
            </a:pPr>
            <a:r>
              <a:rPr lang="en-TW" dirty="0"/>
              <a:t>	{</a:t>
            </a:r>
          </a:p>
          <a:p>
            <a:pPr marL="0" indent="0">
              <a:buNone/>
            </a:pPr>
            <a:r>
              <a:rPr lang="en-TW" dirty="0"/>
              <a:t>		*dst = *src;</a:t>
            </a:r>
          </a:p>
          <a:p>
            <a:pPr marL="0" indent="0">
              <a:buNone/>
            </a:pPr>
            <a:r>
              <a:rPr lang="en-TW" dirty="0"/>
              <a:t>		dst++;</a:t>
            </a:r>
          </a:p>
          <a:p>
            <a:pPr marL="0" indent="0">
              <a:buNone/>
            </a:pPr>
            <a:r>
              <a:rPr lang="en-TW" dirty="0"/>
              <a:t>		src++;</a:t>
            </a:r>
          </a:p>
          <a:p>
            <a:pPr marL="0" indent="0">
              <a:buNone/>
            </a:pPr>
            <a:r>
              <a:rPr lang="en-TW" dirty="0"/>
              <a:t>	}</a:t>
            </a:r>
          </a:p>
          <a:p>
            <a:pPr marL="0" indent="0">
              <a:buNone/>
            </a:pPr>
            <a:r>
              <a:rPr lang="en-TW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824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05CB-33B2-514A-98EF-B18FE0BE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70E3-CA13-0143-A602-E03819284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W" dirty="0"/>
              <a:t>Case 3: Modifiable data and constant pointer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TW" dirty="0">
                <a:solidFill>
                  <a:srgbClr val="FF0000"/>
                </a:solidFill>
              </a:rPr>
              <a:t>int8_t </a:t>
            </a:r>
            <a:r>
              <a:rPr lang="en-TW" dirty="0"/>
              <a:t>* </a:t>
            </a:r>
            <a:r>
              <a:rPr lang="en-TW" dirty="0">
                <a:solidFill>
                  <a:srgbClr val="FF0000"/>
                </a:solidFill>
              </a:rPr>
              <a:t>const</a:t>
            </a:r>
            <a:r>
              <a:rPr lang="en-TW" dirty="0"/>
              <a:t> pData = </a:t>
            </a:r>
            <a:r>
              <a:rPr lang="en-TW" dirty="0">
                <a:solidFill>
                  <a:srgbClr val="FF0000"/>
                </a:solidFill>
              </a:rPr>
              <a:t>(uint8_t *)</a:t>
            </a:r>
            <a:r>
              <a:rPr lang="en-TW" dirty="0"/>
              <a:t>0x40000000;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r>
              <a:rPr lang="en-TW" dirty="0"/>
              <a:t>pData is fixed =&gt; 無法為pointer分配新的位址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r>
              <a:rPr lang="en-TW" dirty="0">
                <a:solidFill>
                  <a:srgbClr val="FF0000"/>
                </a:solidFill>
              </a:rPr>
              <a:t>Allowed               Not allowed</a:t>
            </a:r>
          </a:p>
          <a:p>
            <a:pPr marL="0" indent="0">
              <a:buNone/>
            </a:pPr>
            <a:r>
              <a:rPr lang="en-TW" dirty="0"/>
              <a:t>*pData =50;        pData = (uint8_t *)0x50000000;</a:t>
            </a:r>
          </a:p>
          <a:p>
            <a:pPr marL="0" indent="0">
              <a:buNone/>
            </a:pPr>
            <a:r>
              <a:rPr lang="en-TW" dirty="0"/>
              <a:t>*pData =60;</a:t>
            </a:r>
          </a:p>
          <a:p>
            <a:pPr marL="0" indent="0">
              <a:buNone/>
            </a:pPr>
            <a:r>
              <a:rPr lang="en-TW" dirty="0"/>
              <a:t>*pData =70;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7475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0396-B9A5-8546-A654-ABA6107A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DBBF-5A35-B140-B0B5-5EBA2B4BF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TW" dirty="0"/>
              <a:t>Case 4: constant pointer and constant data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TW" dirty="0">
                <a:solidFill>
                  <a:srgbClr val="FF0000"/>
                </a:solidFill>
              </a:rPr>
              <a:t>int8_t const </a:t>
            </a:r>
            <a:r>
              <a:rPr lang="en-TW" dirty="0"/>
              <a:t>* </a:t>
            </a:r>
            <a:r>
              <a:rPr lang="en-TW" dirty="0">
                <a:solidFill>
                  <a:srgbClr val="FF0000"/>
                </a:solidFill>
              </a:rPr>
              <a:t>const</a:t>
            </a:r>
            <a:r>
              <a:rPr lang="en-TW" dirty="0"/>
              <a:t> pData = </a:t>
            </a:r>
            <a:r>
              <a:rPr lang="en-TW" dirty="0">
                <a:solidFill>
                  <a:srgbClr val="FF0000"/>
                </a:solidFill>
              </a:rPr>
              <a:t>(uint8_t *)</a:t>
            </a:r>
            <a:r>
              <a:rPr lang="en-TW" dirty="0"/>
              <a:t>0x40000000;</a:t>
            </a:r>
          </a:p>
          <a:p>
            <a:pPr marL="0" indent="0">
              <a:buNone/>
            </a:pPr>
            <a:endParaRPr lang="en-TW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en-TW" dirty="0">
                <a:highlight>
                  <a:srgbClr val="FFFF00"/>
                </a:highlight>
              </a:rPr>
              <a:t>ead-only</a:t>
            </a:r>
            <a:r>
              <a:rPr lang="en-TW" dirty="0"/>
              <a:t> pointer pointing to </a:t>
            </a:r>
            <a:r>
              <a:rPr lang="en-TW" dirty="0">
                <a:highlight>
                  <a:srgbClr val="FFFF00"/>
                </a:highlight>
              </a:rPr>
              <a:t>read-only</a:t>
            </a:r>
            <a:r>
              <a:rPr lang="en-TW" dirty="0"/>
              <a:t> data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r>
              <a:rPr lang="en-TW" dirty="0"/>
              <a:t>Use case: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TW" dirty="0"/>
              <a:t>int32_t read_status_register(uint32_t </a:t>
            </a:r>
            <a:r>
              <a:rPr lang="en-TW" dirty="0">
                <a:solidFill>
                  <a:srgbClr val="FF0000"/>
                </a:solidFill>
              </a:rPr>
              <a:t>const</a:t>
            </a:r>
            <a:r>
              <a:rPr lang="en-TW" dirty="0"/>
              <a:t> * </a:t>
            </a:r>
            <a:r>
              <a:rPr lang="en-TW" dirty="0">
                <a:solidFill>
                  <a:srgbClr val="FF0000"/>
                </a:solidFill>
              </a:rPr>
              <a:t>const</a:t>
            </a:r>
            <a:r>
              <a:rPr lang="en-TW" dirty="0"/>
              <a:t> pStatusReg){…}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TW" dirty="0"/>
              <a:t>ead from register’s value(it’s value 不應該被修改)</a:t>
            </a:r>
          </a:p>
          <a:p>
            <a:pPr marL="0" indent="0">
              <a:buNone/>
            </a:pPr>
            <a:r>
              <a:rPr lang="en-TW" dirty="0"/>
              <a:t>=&gt; </a:t>
            </a:r>
            <a:r>
              <a:rPr lang="en-US" dirty="0" err="1"/>
              <a:t>i</a:t>
            </a:r>
            <a:r>
              <a:rPr lang="en-TW" dirty="0"/>
              <a:t>f  修改register status =&gt; lead to crash! 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  <a:p>
            <a:endParaRPr lang="en-TW" dirty="0"/>
          </a:p>
          <a:p>
            <a:endParaRPr lang="en-TW" dirty="0"/>
          </a:p>
          <a:p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82874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9AE5-05B9-6043-9058-A80D63B4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TW" dirty="0"/>
              <a:t>sage of ‘const’ and ‘volatile’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663B-886E-6747-897A-9E1CF801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TW" dirty="0"/>
              <a:t>Example:</a:t>
            </a:r>
          </a:p>
          <a:p>
            <a:pPr marL="0" indent="0" algn="ctr">
              <a:buNone/>
            </a:pPr>
            <a:r>
              <a:rPr lang="en-US" sz="3200" dirty="0"/>
              <a:t>u</a:t>
            </a:r>
            <a:r>
              <a:rPr lang="en-TW" sz="3200" dirty="0"/>
              <a:t>int8_t </a:t>
            </a:r>
            <a:r>
              <a:rPr lang="en-TW" sz="3200" dirty="0">
                <a:solidFill>
                  <a:srgbClr val="FF0000"/>
                </a:solidFill>
              </a:rPr>
              <a:t>volatile</a:t>
            </a:r>
            <a:r>
              <a:rPr lang="en-TW" sz="3200" dirty="0"/>
              <a:t> *</a:t>
            </a:r>
            <a:r>
              <a:rPr lang="en-TW" sz="3200" dirty="0">
                <a:solidFill>
                  <a:srgbClr val="FF0000"/>
                </a:solidFill>
              </a:rPr>
              <a:t>const</a:t>
            </a:r>
            <a:r>
              <a:rPr lang="en-TW" sz="3200" dirty="0"/>
              <a:t> pReg = (uint8_t *)0x40000000;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r>
              <a:rPr lang="en-US" dirty="0"/>
              <a:t>c</a:t>
            </a:r>
            <a:r>
              <a:rPr lang="en-TW" dirty="0"/>
              <a:t>onst =&gt; 防止pointer被意外修改</a:t>
            </a:r>
          </a:p>
          <a:p>
            <a:pPr marL="0" indent="0">
              <a:buNone/>
            </a:pPr>
            <a:r>
              <a:rPr lang="en-US" dirty="0"/>
              <a:t>V</a:t>
            </a:r>
            <a:r>
              <a:rPr lang="en-TW" dirty="0"/>
              <a:t>olatile =&gt; 在位址0x40000000的資料可能時常修改,不要優化此pointer上的任何讀寫操作 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31939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460B-C061-A347-8CF8-80D6022F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190F6-A9A2-4845-8AC4-D0092519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/>
              <a:t>u</a:t>
            </a:r>
            <a:r>
              <a:rPr lang="en-TW" sz="3200" dirty="0"/>
              <a:t>int8_t</a:t>
            </a:r>
            <a:r>
              <a:rPr lang="en-TW" sz="3200" dirty="0">
                <a:solidFill>
                  <a:srgbClr val="FF0000"/>
                </a:solidFill>
              </a:rPr>
              <a:t> const  volatile</a:t>
            </a:r>
            <a:r>
              <a:rPr lang="en-TW" sz="3200" dirty="0"/>
              <a:t> *const pReg = (uint8_t *)0x40000000;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r>
              <a:rPr lang="en-TW" dirty="0"/>
              <a:t>此位址(0x40000000)上的data是易改變的, 但告訴programmer此位址上的data是不能改變的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r>
              <a:rPr lang="en-TW" dirty="0"/>
              <a:t> 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438492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363F3-2D22-C84E-AC5F-F79C48DC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</a:t>
            </a:r>
            <a:r>
              <a:rPr lang="en-TW" sz="2800" dirty="0"/>
              <a:t>ase of reading from read-only buffer or address which is prone to unexpected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6833F-D507-0A4A-B9CF-C4E6965E5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u</a:t>
            </a:r>
            <a:r>
              <a:rPr lang="en-TW" sz="3200" dirty="0"/>
              <a:t>int8_t </a:t>
            </a:r>
            <a:r>
              <a:rPr lang="en-TW" sz="3200" dirty="0">
                <a:solidFill>
                  <a:srgbClr val="FF0000"/>
                </a:solidFill>
              </a:rPr>
              <a:t>const volatile </a:t>
            </a:r>
            <a:r>
              <a:rPr lang="en-TW" sz="3200" dirty="0"/>
              <a:t>*</a:t>
            </a:r>
            <a:r>
              <a:rPr lang="en-TW" sz="3200" dirty="0">
                <a:solidFill>
                  <a:srgbClr val="FF0000"/>
                </a:solidFill>
              </a:rPr>
              <a:t>const</a:t>
            </a:r>
            <a:r>
              <a:rPr lang="en-TW" sz="3200" dirty="0"/>
              <a:t> pReg = (uint8_t *)0x40000000;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endParaRPr lang="en-TW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7195197-6B59-C54A-84B5-CE81986C55F7}"/>
              </a:ext>
            </a:extLst>
          </p:cNvPr>
          <p:cNvSpPr/>
          <p:nvPr/>
        </p:nvSpPr>
        <p:spPr>
          <a:xfrm>
            <a:off x="4210493" y="3732028"/>
            <a:ext cx="2264735" cy="850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CEFD7-E090-7E46-B0E7-C01B0116BACB}"/>
              </a:ext>
            </a:extLst>
          </p:cNvPr>
          <p:cNvSpPr txBox="1"/>
          <p:nvPr/>
        </p:nvSpPr>
        <p:spPr>
          <a:xfrm>
            <a:off x="2381694" y="4733466"/>
            <a:ext cx="6142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TW" dirty="0"/>
              <a:t>nput data register of a peripheral </a:t>
            </a:r>
          </a:p>
          <a:p>
            <a:pPr algn="ctr"/>
            <a:r>
              <a:rPr lang="en-TW" dirty="0"/>
              <a:t>Or a shared memory from which you are supposed to read-only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90A14E-83EC-FD49-9FF3-CD0B15480E10}"/>
              </a:ext>
            </a:extLst>
          </p:cNvPr>
          <p:cNvSpPr txBox="1"/>
          <p:nvPr/>
        </p:nvSpPr>
        <p:spPr>
          <a:xfrm>
            <a:off x="8793126" y="3244334"/>
            <a:ext cx="316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Data coming frm external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A342E-F79E-AB40-8D06-881D271E4E3C}"/>
              </a:ext>
            </a:extLst>
          </p:cNvPr>
          <p:cNvSpPr txBox="1"/>
          <p:nvPr/>
        </p:nvSpPr>
        <p:spPr>
          <a:xfrm>
            <a:off x="11082407" y="3613666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800" dirty="0">
                <a:solidFill>
                  <a:srgbClr val="FF0000"/>
                </a:solidFill>
              </a:rPr>
              <a:t>0xF1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82CF0-1F55-514F-B748-6A2A3623B47A}"/>
              </a:ext>
            </a:extLst>
          </p:cNvPr>
          <p:cNvSpPr txBox="1"/>
          <p:nvPr/>
        </p:nvSpPr>
        <p:spPr>
          <a:xfrm>
            <a:off x="1669312" y="2875002"/>
            <a:ext cx="41370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TW" dirty="0">
                <a:solidFill>
                  <a:schemeClr val="accent2"/>
                </a:solidFill>
              </a:rPr>
              <a:t>rogrammer 不應該修改此位址上的data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DA582A-B08A-2C42-BD70-188ACA4C7AFE}"/>
              </a:ext>
            </a:extLst>
          </p:cNvPr>
          <p:cNvCxnSpPr/>
          <p:nvPr/>
        </p:nvCxnSpPr>
        <p:spPr>
          <a:xfrm>
            <a:off x="2966484" y="2296633"/>
            <a:ext cx="233916" cy="578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816F32-43B0-2B42-960B-0C933E1B9AB1}"/>
              </a:ext>
            </a:extLst>
          </p:cNvPr>
          <p:cNvSpPr txBox="1"/>
          <p:nvPr/>
        </p:nvSpPr>
        <p:spPr>
          <a:xfrm>
            <a:off x="6879266" y="4259827"/>
            <a:ext cx="5400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chemeClr val="accent2"/>
                </a:solidFill>
              </a:rPr>
              <a:t>但此位址上的data可能會被外部世界的data所改變的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DD075-2799-2545-9831-87379C82FDC1}"/>
              </a:ext>
            </a:extLst>
          </p:cNvPr>
          <p:cNvSpPr txBox="1"/>
          <p:nvPr/>
        </p:nvSpPr>
        <p:spPr>
          <a:xfrm>
            <a:off x="6613451" y="5964865"/>
            <a:ext cx="556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此位址仍然可以進行意外修改，但programer不應該做</a:t>
            </a:r>
          </a:p>
        </p:txBody>
      </p:sp>
    </p:spTree>
    <p:extLst>
      <p:ext uri="{BB962C8B-B14F-4D97-AF65-F5344CB8AC3E}">
        <p14:creationId xmlns:p14="http://schemas.microsoft.com/office/powerpoint/2010/main" val="127118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2 -0.0382 L -0.50638 0.03634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0382-4808-7B4D-8862-751674C7F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TW" dirty="0"/>
              <a:t>volatile</a:t>
            </a:r>
            <a:br>
              <a:rPr lang="en-US" dirty="0"/>
            </a:b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78918-2EFF-7D40-92CD-AB5374F27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47362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2576-E2FE-0D44-917D-FF256A28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volatile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668AA-61EC-6645-B08F-B0F1746DD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TW" dirty="0"/>
              <a:t>ell compiler not to invoke any </a:t>
            </a:r>
            <a:r>
              <a:rPr lang="en-TW" dirty="0">
                <a:solidFill>
                  <a:srgbClr val="FF0000"/>
                </a:solidFill>
              </a:rPr>
              <a:t>optimization</a:t>
            </a:r>
            <a:r>
              <a:rPr lang="en-TW" dirty="0"/>
              <a:t> on the variable operation.</a:t>
            </a:r>
          </a:p>
          <a:p>
            <a:endParaRPr lang="en-TW" dirty="0"/>
          </a:p>
          <a:p>
            <a:r>
              <a:rPr lang="en-US" dirty="0"/>
              <a:t>E</a:t>
            </a:r>
            <a:r>
              <a:rPr lang="en-TW" dirty="0"/>
              <a:t>nforce the compiler not to do any optimization on the variables operation(read/write), which are declared as </a:t>
            </a:r>
            <a:r>
              <a:rPr lang="en-TW" dirty="0">
                <a:solidFill>
                  <a:srgbClr val="FF0000"/>
                </a:solidFill>
              </a:rPr>
              <a:t>volatile</a:t>
            </a:r>
            <a:r>
              <a:rPr lang="en-TW" dirty="0"/>
              <a:t>.</a:t>
            </a:r>
          </a:p>
          <a:p>
            <a:endParaRPr lang="en-TW" dirty="0"/>
          </a:p>
          <a:p>
            <a:r>
              <a:rPr lang="en-TW" dirty="0"/>
              <a:t>A variable must be declared using a variable qualifer when where is a possibility of </a:t>
            </a:r>
            <a:r>
              <a:rPr lang="en-TW" dirty="0">
                <a:solidFill>
                  <a:srgbClr val="FF0000"/>
                </a:solidFill>
              </a:rPr>
              <a:t>unexpected changes </a:t>
            </a:r>
            <a:r>
              <a:rPr lang="en-TW" dirty="0"/>
              <a:t>in the variable value.</a:t>
            </a:r>
          </a:p>
        </p:txBody>
      </p:sp>
    </p:spTree>
    <p:extLst>
      <p:ext uri="{BB962C8B-B14F-4D97-AF65-F5344CB8AC3E}">
        <p14:creationId xmlns:p14="http://schemas.microsoft.com/office/powerpoint/2010/main" val="320916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9EDA-B117-194C-846B-58CE7B1C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TW" dirty="0"/>
              <a:t>hen to use ‘volatile’ qualifier?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E2635-C59A-8442-A3EE-BEFBA6B1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TW" dirty="0"/>
              <a:t>se volatile when your code is dealing with beblow scenarios</a:t>
            </a:r>
          </a:p>
          <a:p>
            <a:endParaRPr lang="en-TW" dirty="0"/>
          </a:p>
          <a:p>
            <a:pPr marL="514350" indent="-514350">
              <a:buAutoNum type="arabicPeriod"/>
            </a:pPr>
            <a:r>
              <a:rPr lang="en-TW" dirty="0"/>
              <a:t>Memory-mapped peropheral register of the MCU.</a:t>
            </a:r>
          </a:p>
          <a:p>
            <a:pPr marL="514350" indent="-514350">
              <a:buAutoNum type="arabicPeriod"/>
            </a:pPr>
            <a:r>
              <a:rPr lang="en-TW" dirty="0"/>
              <a:t>Multiple tasks accessing global variables(read/write) in an RTOS multithreaded application.</a:t>
            </a:r>
          </a:p>
          <a:p>
            <a:pPr marL="514350" indent="-514350">
              <a:buAutoNum type="arabicPeriod"/>
            </a:pPr>
            <a:r>
              <a:rPr lang="en-US" dirty="0"/>
              <a:t>W</a:t>
            </a:r>
            <a:r>
              <a:rPr lang="en-TW" dirty="0"/>
              <a:t>hen a global variable is used to share data beween the main code and ISR code.</a:t>
            </a:r>
          </a:p>
        </p:txBody>
      </p:sp>
    </p:spTree>
    <p:extLst>
      <p:ext uri="{BB962C8B-B14F-4D97-AF65-F5344CB8AC3E}">
        <p14:creationId xmlns:p14="http://schemas.microsoft.com/office/powerpoint/2010/main" val="243671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3BD1-AEE2-2345-984A-3F88608C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TW" dirty="0"/>
              <a:t>ase 1: volatile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F5732-E405-C240-8625-41CB09F8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u</a:t>
            </a:r>
            <a:r>
              <a:rPr lang="en-TW" sz="3200" dirty="0">
                <a:solidFill>
                  <a:srgbClr val="FF0000"/>
                </a:solidFill>
              </a:rPr>
              <a:t>int8_t volatile </a:t>
            </a:r>
            <a:r>
              <a:rPr lang="en-TW" sz="3200" dirty="0"/>
              <a:t>my_data; </a:t>
            </a:r>
          </a:p>
          <a:p>
            <a:pPr marL="457200" lvl="1" indent="0">
              <a:buNone/>
            </a:pPr>
            <a:endParaRPr lang="en-TW" dirty="0"/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Read like this</a:t>
            </a:r>
          </a:p>
          <a:p>
            <a:pPr marL="457200" lvl="1" indent="0">
              <a:buNone/>
            </a:pPr>
            <a:r>
              <a:rPr lang="en-US" dirty="0" err="1"/>
              <a:t>my_data</a:t>
            </a:r>
            <a:r>
              <a:rPr lang="en-US" dirty="0"/>
              <a:t> is a volatile variable of type unsigned integer_8 </a:t>
            </a:r>
          </a:p>
          <a:p>
            <a:pPr marL="457200" lvl="1" indent="0">
              <a:buNone/>
            </a:pPr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57699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A330-A844-2C4F-99A2-7F0BB7A4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TW" dirty="0"/>
              <a:t>ase 2: non-volatile pointer to volatile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90E3F-2778-354E-B817-F7AE2C30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532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</a:rPr>
              <a:t>u</a:t>
            </a:r>
            <a:r>
              <a:rPr lang="en-TW" sz="3600" dirty="0">
                <a:solidFill>
                  <a:srgbClr val="FF0000"/>
                </a:solidFill>
              </a:rPr>
              <a:t>int8_t volatile * </a:t>
            </a:r>
            <a:r>
              <a:rPr lang="en-TW" sz="3600" dirty="0"/>
              <a:t>pStatusReg;</a:t>
            </a:r>
          </a:p>
          <a:p>
            <a:pPr marL="457200" lvl="1" indent="0">
              <a:buNone/>
            </a:pPr>
            <a:endParaRPr lang="en-TW" dirty="0"/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Read like this</a:t>
            </a:r>
          </a:p>
          <a:p>
            <a:pPr marL="457200" lvl="1" indent="0">
              <a:buNone/>
            </a:pPr>
            <a:r>
              <a:rPr lang="en-TW" dirty="0"/>
              <a:t>pStatusReg is non-volatile pointer, pointing to volatile data of type unsigned integer_8</a:t>
            </a:r>
          </a:p>
          <a:p>
            <a:pPr marL="457200" lvl="1" indent="0">
              <a:buNone/>
            </a:pPr>
            <a:endParaRPr lang="en-TW" dirty="0"/>
          </a:p>
          <a:p>
            <a:pPr marL="457200" lvl="1" indent="0">
              <a:buNone/>
            </a:pPr>
            <a:r>
              <a:rPr lang="en-TW" dirty="0"/>
              <a:t>Use case: </a:t>
            </a:r>
          </a:p>
          <a:p>
            <a:pPr marL="457200" lvl="1" indent="0">
              <a:buNone/>
            </a:pPr>
            <a:r>
              <a:rPr lang="en-US" dirty="0"/>
              <a:t>T</a:t>
            </a:r>
            <a:r>
              <a:rPr lang="en-TW" dirty="0"/>
              <a:t>his is a perfect case of accessing memory-mapped register.</a:t>
            </a:r>
          </a:p>
          <a:p>
            <a:pPr marL="457200" lvl="1" indent="0">
              <a:buNone/>
            </a:pPr>
            <a:endParaRPr lang="en-TW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3508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8CED-0B88-944B-9D7E-FBF91B19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TW" dirty="0"/>
              <a:t>ase 3: volatile pointer to non-volatile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3EA3-9E99-1545-8F6B-12BBE3CC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u</a:t>
            </a:r>
            <a:r>
              <a:rPr lang="en-TW" sz="3200" dirty="0">
                <a:solidFill>
                  <a:srgbClr val="FF0000"/>
                </a:solidFill>
              </a:rPr>
              <a:t>int8_t * volatile</a:t>
            </a:r>
            <a:r>
              <a:rPr lang="en-TW" sz="3200" dirty="0"/>
              <a:t> pStatusReg;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Read like this</a:t>
            </a:r>
          </a:p>
          <a:p>
            <a:pPr marL="0" indent="0">
              <a:buNone/>
            </a:pPr>
            <a:r>
              <a:rPr lang="en-TW" dirty="0"/>
              <a:t>pStatusReg is a volatile pointer, pointing to non–volatile data of type unsigned integer_8</a:t>
            </a:r>
          </a:p>
          <a:p>
            <a:pPr marL="0" indent="0">
              <a:buNone/>
            </a:pPr>
            <a:endParaRPr lang="en-TW" dirty="0"/>
          </a:p>
          <a:p>
            <a:endParaRPr lang="en-TW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78541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9164-863E-774E-80D5-5691291F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TW" dirty="0"/>
              <a:t>ase 4: volatile pointer to volatile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A0FB2-3159-E64E-9969-82FA5C753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u</a:t>
            </a:r>
            <a:r>
              <a:rPr lang="en-TW" sz="3200" dirty="0">
                <a:solidFill>
                  <a:srgbClr val="FF0000"/>
                </a:solidFill>
              </a:rPr>
              <a:t>int8_t volatile *volatile </a:t>
            </a:r>
            <a:r>
              <a:rPr lang="en-TW" sz="3200" dirty="0"/>
              <a:t>pStatusReg;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Read like this</a:t>
            </a:r>
          </a:p>
          <a:p>
            <a:pPr marL="0" indent="0">
              <a:buNone/>
            </a:pPr>
            <a:r>
              <a:rPr lang="en-US" dirty="0" err="1"/>
              <a:t>pStatusReg</a:t>
            </a:r>
            <a:r>
              <a:rPr lang="en-US" dirty="0"/>
              <a:t> is a volatile pointer, pointing to volatile data of type unsigned integer_8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很少用</a:t>
            </a:r>
            <a:r>
              <a:rPr lang="en-US" dirty="0"/>
              <a:t>！</a:t>
            </a:r>
          </a:p>
          <a:p>
            <a:pPr marL="0" indent="0">
              <a:buNone/>
            </a:pPr>
            <a:endParaRPr lang="en-US" dirty="0"/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43947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0382-4808-7B4D-8862-751674C7F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TW" dirty="0"/>
              <a:t>const</a:t>
            </a:r>
            <a:br>
              <a:rPr lang="en-US" dirty="0"/>
            </a:b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78918-2EFF-7D40-92CD-AB5374F27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52398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738</Words>
  <Application>Microsoft Macintosh PowerPoint</Application>
  <PresentationFormat>Widescreen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  Type Qualifier in ‘C’ </vt:lpstr>
      <vt:lpstr>  volatile </vt:lpstr>
      <vt:lpstr>volatile</vt:lpstr>
      <vt:lpstr>When to use ‘volatile’ qualifier?</vt:lpstr>
      <vt:lpstr>Case 1: volatile data</vt:lpstr>
      <vt:lpstr>Case 2: non-volatile pointer to volatile data</vt:lpstr>
      <vt:lpstr>Case 3: volatile pointer to non-volatile data</vt:lpstr>
      <vt:lpstr>Case 4: volatile pointer to volatile data</vt:lpstr>
      <vt:lpstr>  const </vt:lpstr>
      <vt:lpstr>const</vt:lpstr>
      <vt:lpstr>PowerPoint Presentation</vt:lpstr>
      <vt:lpstr>PowerPoint Presentation</vt:lpstr>
      <vt:lpstr>PowerPoint Presentation</vt:lpstr>
      <vt:lpstr>PowerPoint Presentation</vt:lpstr>
      <vt:lpstr>Usage of ‘const’ and ‘volatile’ together</vt:lpstr>
      <vt:lpstr>PowerPoint Presentation</vt:lpstr>
      <vt:lpstr>Case of reading from read-only buffer or address which is prone to unexpected 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陳立穎</dc:creator>
  <cp:lastModifiedBy>陳立穎</cp:lastModifiedBy>
  <cp:revision>15</cp:revision>
  <dcterms:created xsi:type="dcterms:W3CDTF">2021-07-08T03:21:42Z</dcterms:created>
  <dcterms:modified xsi:type="dcterms:W3CDTF">2021-07-08T06:00:51Z</dcterms:modified>
</cp:coreProperties>
</file>