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0"/>
  </p:normalViewPr>
  <p:slideViewPr>
    <p:cSldViewPr snapToGrid="0" snapToObjects="1">
      <p:cViewPr>
        <p:scale>
          <a:sx n="108" d="100"/>
          <a:sy n="108" d="100"/>
        </p:scale>
        <p:origin x="7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6198-91C9-314C-A460-22806F5FA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5206-0E92-B84D-8246-44B1F1DF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3EAC-D34B-CF46-B423-ED7FF167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5CE4-F628-B24B-8EB1-3AADAE74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8FD4-42B9-784F-86BE-BAD6D4FA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04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65B2-E5A1-BA41-AC41-62FF1F1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36D6-E896-564C-8683-B49DAC5D2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E85B3-3AC6-9549-AB32-9D2C12CA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F228-9279-2B4F-8466-D81931C6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3D5F-6055-0942-8179-175C0E28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673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817BB-1D55-DC43-B7CA-4C751E72B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A199B-40E7-B949-A8E5-78E218C23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4367-C872-DC4F-9217-7319D190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D154-62A4-9444-AE1E-0810DF18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CC55-65FE-2B4E-B2AC-58A0C0B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98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5BE6-0C3C-044A-B669-606DFF0A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0E45-AC77-474F-AB9A-AE2D51C7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964B-195A-7E4E-B23E-2DDE5ED2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5991-9EF6-B747-BA74-493E142F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BF0C-A355-1F4B-8710-DB26FF5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180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1D4D-C924-2D4B-90C1-65FE11DB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B3BF2-0916-5D48-9143-292421D4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DD12-E47F-E345-8C34-08536F1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1FE7-F50B-D54C-8654-A2D8F1DC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B489-5E02-5A48-8E41-7B33764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34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729E-B3C2-A544-A039-6E3EE55B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E96B-3248-1A44-A250-2124C699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F24BD-A15A-E94D-89A9-7DD3FAFC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FE61-5BEC-BC4A-9AA9-7C07EDA1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B993-CCA6-CD48-B798-F74BAD93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AD99-5F45-604E-98B9-4569ED99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47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3D5-ECC5-494F-985A-0073387F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4A1B-F74B-E247-BFA8-830B0DA2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615A-0391-5B4A-AA3D-CAD57474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1850F-3D70-104F-B5CC-3A3B4C88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65B0F-5FCA-8E47-B289-3EE67AD38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9BEEB-206F-9E42-84EE-C30BCCF1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7FA1F-482F-0241-87A3-09B0FF6A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0D1C9-C37B-FC43-AC93-2599C810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01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475F-39B1-A14C-9FF1-2E43189A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1D75C-6F5A-4440-9035-2A98AD3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980B-6D50-B746-B6A8-18222C9F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20C0-E3F7-D344-80F5-8B4D2839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319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08E94-5762-DD47-A75F-F37A5984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3DB3-7455-1148-BCAD-3AF7AF2B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12ABD-F03B-EB46-B13C-219A6376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575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8159-42AB-3041-AB85-72F32CF9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2D74-F4DC-AD46-8A76-066210A7B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34F3B-9C69-5043-8E3D-89AE4354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6E66-00F1-2144-AD6A-8886037A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E3BDB-C910-CB47-950B-86F7EE42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FB5F0-7C4D-0E48-9738-05D06155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40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F854-7388-D64E-ABF8-8CD3F07E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9236B-09C1-AE48-90B1-C789CA5A8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9EA19-F4FA-A748-BFBF-E66E0BF0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436D-6CA9-1B4E-87D2-98E6E91B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25C2-8C9D-DE44-86CF-3730F80E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27F2-129E-0749-9146-3B166229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170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6B7E2-868E-7A45-90DA-F21D08DD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CB50-5A09-2A4B-9DEB-8AD12211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ECC8-9582-124F-99B5-4F4376CF8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57D71-05A8-6A4A-9B4F-C853589DCB18}" type="datetimeFigureOut">
              <a:rPr lang="en-TW" smtClean="0"/>
              <a:t>2021/7/20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693C-149C-3542-B9FB-09713BF94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C03E-B44A-6841-8477-41DCAF379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A6DB-F3E7-354C-BF4E-B716190CCE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397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1177-81D7-6F43-B243-6A5383C6C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Traffic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434B-40E7-3C47-B081-7DEA1FE4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Moore FSM</a:t>
            </a:r>
          </a:p>
        </p:txBody>
      </p:sp>
    </p:spTree>
    <p:extLst>
      <p:ext uri="{BB962C8B-B14F-4D97-AF65-F5344CB8AC3E}">
        <p14:creationId xmlns:p14="http://schemas.microsoft.com/office/powerpoint/2010/main" val="38714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0E6759E-D0FD-764C-A203-BB3559985997}"/>
              </a:ext>
            </a:extLst>
          </p:cNvPr>
          <p:cNvGrpSpPr/>
          <p:nvPr/>
        </p:nvGrpSpPr>
        <p:grpSpPr>
          <a:xfrm>
            <a:off x="2607270" y="54601"/>
            <a:ext cx="6977460" cy="6748797"/>
            <a:chOff x="1789748" y="109203"/>
            <a:chExt cx="6977460" cy="67487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BBA610-EDB4-BA4B-B6F0-D95F463B29AC}"/>
                </a:ext>
              </a:extLst>
            </p:cNvPr>
            <p:cNvGrpSpPr/>
            <p:nvPr/>
          </p:nvGrpSpPr>
          <p:grpSpPr>
            <a:xfrm>
              <a:off x="2644838" y="1297061"/>
              <a:ext cx="6122370" cy="5560939"/>
              <a:chOff x="2644838" y="1297061"/>
              <a:chExt cx="6122370" cy="5560939"/>
            </a:xfrm>
          </p:grpSpPr>
          <p:pic>
            <p:nvPicPr>
              <p:cNvPr id="1028" name="Picture 4" descr="十字路口卡通画_万图壁纸网">
                <a:extLst>
                  <a:ext uri="{FF2B5EF4-FFF2-40B4-BE49-F238E27FC236}">
                    <a16:creationId xmlns:a16="http://schemas.microsoft.com/office/drawing/2014/main" id="{55947F2A-194E-6A46-A8E1-56C19F7491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7237" y="1297061"/>
                <a:ext cx="4465674" cy="4465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CA014B6-780D-C749-AA65-9FBB9C840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644838" y="1900125"/>
                <a:ext cx="439485" cy="1385334"/>
              </a:xfrm>
              <a:prstGeom prst="rect">
                <a:avLst/>
              </a:prstGeom>
            </p:spPr>
          </p:pic>
          <p:sp>
            <p:nvSpPr>
              <p:cNvPr id="5" name="Up Arrow 4">
                <a:extLst>
                  <a:ext uri="{FF2B5EF4-FFF2-40B4-BE49-F238E27FC236}">
                    <a16:creationId xmlns:a16="http://schemas.microsoft.com/office/drawing/2014/main" id="{0DEA46D6-5FC5-7F43-B6E8-DF0D1D3BFF7B}"/>
                  </a:ext>
                </a:extLst>
              </p:cNvPr>
              <p:cNvSpPr/>
              <p:nvPr/>
            </p:nvSpPr>
            <p:spPr>
              <a:xfrm>
                <a:off x="5544878" y="1796680"/>
                <a:ext cx="287079" cy="396605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0" name="Up Arrow 9">
                <a:extLst>
                  <a:ext uri="{FF2B5EF4-FFF2-40B4-BE49-F238E27FC236}">
                    <a16:creationId xmlns:a16="http://schemas.microsoft.com/office/drawing/2014/main" id="{89A9B543-DA7E-9D47-AEB3-F001BEEE05D6}"/>
                  </a:ext>
                </a:extLst>
              </p:cNvPr>
              <p:cNvSpPr/>
              <p:nvPr/>
            </p:nvSpPr>
            <p:spPr>
              <a:xfrm rot="16200000">
                <a:off x="5688418" y="1504506"/>
                <a:ext cx="287079" cy="356190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pic>
            <p:nvPicPr>
              <p:cNvPr id="1032" name="Picture 8" descr="car icon sign 565045 Vector Art at Vecteezy">
                <a:extLst>
                  <a:ext uri="{FF2B5EF4-FFF2-40B4-BE49-F238E27FC236}">
                    <a16:creationId xmlns:a16="http://schemas.microsoft.com/office/drawing/2014/main" id="{579F6E60-5266-AD4D-9A31-2BA4218CA3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2625" y="2718168"/>
                <a:ext cx="1134583" cy="1134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Vector Voiture Icône, Voiture Clipart Png, Voiture, Icônes De Voiture PNG  et vecteur pour téléchargement gratuit | Car icon, Car icons, Parking icon">
                <a:extLst>
                  <a:ext uri="{FF2B5EF4-FFF2-40B4-BE49-F238E27FC236}">
                    <a16:creationId xmlns:a16="http://schemas.microsoft.com/office/drawing/2014/main" id="{20E35E67-672C-5846-BEA1-80C3CA61E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7421" y="5816009"/>
                <a:ext cx="1041991" cy="1041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6D961F-D27E-AE4A-92FA-7EDEBB7D8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209412" y="4329111"/>
              <a:ext cx="439484" cy="13853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7685E2-44F7-5346-952D-DE339669E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629716" y="109203"/>
              <a:ext cx="529309" cy="113458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43C675-79FB-4B43-BB58-5BE4BD6A9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7061177" y="1583584"/>
              <a:ext cx="529309" cy="113458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151BAE-AD38-CE4D-ADA8-604F7408E3E3}"/>
                </a:ext>
              </a:extLst>
            </p:cNvPr>
            <p:cNvSpPr txBox="1"/>
            <p:nvPr/>
          </p:nvSpPr>
          <p:spPr>
            <a:xfrm>
              <a:off x="4859828" y="38269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PC1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39D846-51BC-0C43-AC2C-14AD6F029442}"/>
                </a:ext>
              </a:extLst>
            </p:cNvPr>
            <p:cNvSpPr txBox="1"/>
            <p:nvPr/>
          </p:nvSpPr>
          <p:spPr>
            <a:xfrm>
              <a:off x="7132086" y="181805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PC0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F2A9C1-374E-D447-82D2-75530A9E0A5C}"/>
                </a:ext>
              </a:extLst>
            </p:cNvPr>
            <p:cNvSpPr txBox="1"/>
            <p:nvPr/>
          </p:nvSpPr>
          <p:spPr>
            <a:xfrm>
              <a:off x="2155234" y="1900125"/>
              <a:ext cx="536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1400" dirty="0"/>
                <a:t>PA9</a:t>
              </a:r>
            </a:p>
            <a:p>
              <a:r>
                <a:rPr lang="en-TW" sz="1400" dirty="0"/>
                <a:t>PA8</a:t>
              </a:r>
            </a:p>
            <a:p>
              <a:r>
                <a:rPr lang="en-TW" sz="1400" dirty="0"/>
                <a:t>PA7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3AC50D-2072-694A-8AF2-F05BE1963A77}"/>
                </a:ext>
              </a:extLst>
            </p:cNvPr>
            <p:cNvSpPr txBox="1"/>
            <p:nvPr/>
          </p:nvSpPr>
          <p:spPr>
            <a:xfrm>
              <a:off x="6659406" y="4329111"/>
              <a:ext cx="5363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sz="1400" dirty="0"/>
                <a:t>PA6</a:t>
              </a:r>
            </a:p>
            <a:p>
              <a:r>
                <a:rPr lang="en-TW" sz="1400" dirty="0"/>
                <a:t>PA5</a:t>
              </a:r>
            </a:p>
            <a:p>
              <a:r>
                <a:rPr lang="en-TW" sz="1400" dirty="0"/>
                <a:t>PA4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7302E3-8A13-8A41-83C3-2B2B36724E71}"/>
                </a:ext>
              </a:extLst>
            </p:cNvPr>
            <p:cNvSpPr txBox="1"/>
            <p:nvPr/>
          </p:nvSpPr>
          <p:spPr>
            <a:xfrm>
              <a:off x="3305186" y="109203"/>
              <a:ext cx="1352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TW" dirty="0"/>
                <a:t>ar </a:t>
              </a:r>
              <a:r>
                <a:rPr lang="en-US" dirty="0"/>
                <a:t>detector</a:t>
              </a:r>
              <a:endParaRPr lang="en-TW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2C44B8-A1B7-A34A-A69B-5D6F4C91B1E2}"/>
                </a:ext>
              </a:extLst>
            </p:cNvPr>
            <p:cNvSpPr txBox="1"/>
            <p:nvPr/>
          </p:nvSpPr>
          <p:spPr>
            <a:xfrm>
              <a:off x="1789748" y="1448725"/>
              <a:ext cx="1221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TW" dirty="0"/>
                <a:t>raffic light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9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4FF9-3F41-E14B-9FE8-6787586C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Step 1: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89A5-EF79-384E-A5AB-45660DFD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PC0 : </a:t>
            </a:r>
            <a:r>
              <a:rPr lang="en-US" dirty="0"/>
              <a:t>Horizontal </a:t>
            </a:r>
            <a:r>
              <a:rPr lang="en-TW" dirty="0"/>
              <a:t>car sensor</a:t>
            </a:r>
          </a:p>
          <a:p>
            <a:r>
              <a:rPr lang="en-TW" dirty="0"/>
              <a:t>PC1 : </a:t>
            </a:r>
            <a:r>
              <a:rPr lang="en-US" dirty="0"/>
              <a:t>Vertical</a:t>
            </a:r>
            <a:r>
              <a:rPr lang="en-TW" dirty="0"/>
              <a:t> car sensor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  PC1   PC0     Meaning</a:t>
            </a:r>
          </a:p>
          <a:p>
            <a:pPr marL="0" indent="0">
              <a:buNone/>
            </a:pPr>
            <a:r>
              <a:rPr lang="en-TW" dirty="0"/>
              <a:t>     0       0       No cars exist on either road</a:t>
            </a:r>
          </a:p>
          <a:p>
            <a:pPr marL="0" indent="0">
              <a:buNone/>
            </a:pPr>
            <a:r>
              <a:rPr lang="en-TW" dirty="0"/>
              <a:t>     0       1       Car are on the H road</a:t>
            </a:r>
          </a:p>
          <a:p>
            <a:pPr marL="0" indent="0">
              <a:buNone/>
            </a:pPr>
            <a:r>
              <a:rPr lang="en-TW" dirty="0"/>
              <a:t>     1       0       Car are on the V road</a:t>
            </a:r>
          </a:p>
          <a:p>
            <a:pPr marL="0" indent="0">
              <a:buNone/>
            </a:pPr>
            <a:r>
              <a:rPr lang="en-TW" dirty="0"/>
              <a:t>     1       1       Cars are on both roads</a:t>
            </a:r>
          </a:p>
        </p:txBody>
      </p:sp>
    </p:spTree>
    <p:extLst>
      <p:ext uri="{BB962C8B-B14F-4D97-AF65-F5344CB8AC3E}">
        <p14:creationId xmlns:p14="http://schemas.microsoft.com/office/powerpoint/2010/main" val="374188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F5CD-640E-5448-A638-BB363D4D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tep 2 : States( and Outputs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91BB-92B8-3E46-A468-DCEFF3FE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Create state and give each state a symbolic name</a:t>
            </a:r>
          </a:p>
          <a:p>
            <a:endParaRPr lang="en-TW" dirty="0"/>
          </a:p>
          <a:p>
            <a:pPr marL="0" indent="0">
              <a:buNone/>
            </a:pPr>
            <a:r>
              <a:rPr lang="en-TW" dirty="0"/>
              <a:t>                        PA9 PA8 PA7  PA6 PA5 PA4</a:t>
            </a:r>
          </a:p>
          <a:p>
            <a:pPr marL="0" indent="0">
              <a:buNone/>
            </a:pPr>
            <a:r>
              <a:rPr lang="en-TW" dirty="0"/>
              <a:t>                          1      0     0      0     0      1</a:t>
            </a:r>
          </a:p>
          <a:p>
            <a:pPr marL="0" indent="0">
              <a:buNone/>
            </a:pPr>
            <a:r>
              <a:rPr lang="en-TW" dirty="0"/>
              <a:t>                          1      0     0      0     1      0</a:t>
            </a:r>
          </a:p>
          <a:p>
            <a:pPr marL="0" indent="0">
              <a:buNone/>
            </a:pPr>
            <a:r>
              <a:rPr lang="en-TW" dirty="0"/>
              <a:t>                          0      0     1      1     0      0</a:t>
            </a:r>
          </a:p>
          <a:p>
            <a:pPr marL="0" indent="0">
              <a:buNone/>
            </a:pPr>
            <a:r>
              <a:rPr lang="en-TW" dirty="0"/>
              <a:t>                          0      1     0      1     0      0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AD79E2-B5C2-954F-A5DA-17F26EEE4794}"/>
              </a:ext>
            </a:extLst>
          </p:cNvPr>
          <p:cNvGrpSpPr/>
          <p:nvPr/>
        </p:nvGrpSpPr>
        <p:grpSpPr>
          <a:xfrm>
            <a:off x="1729346" y="3317148"/>
            <a:ext cx="852549" cy="1980947"/>
            <a:chOff x="131774" y="3348679"/>
            <a:chExt cx="852549" cy="19809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202A3E-CFD8-744A-A13F-AA5BA0154DE6}"/>
                </a:ext>
              </a:extLst>
            </p:cNvPr>
            <p:cNvSpPr txBox="1"/>
            <p:nvPr/>
          </p:nvSpPr>
          <p:spPr>
            <a:xfrm>
              <a:off x="204693" y="334867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TW" dirty="0"/>
                <a:t>o_v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4D1B23-6C01-C447-A5C5-B4E01596B356}"/>
                </a:ext>
              </a:extLst>
            </p:cNvPr>
            <p:cNvSpPr txBox="1"/>
            <p:nvPr/>
          </p:nvSpPr>
          <p:spPr>
            <a:xfrm>
              <a:off x="159417" y="445602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TW" dirty="0"/>
                <a:t>o_h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457B7-5450-5046-94C3-3B1194A2B2FF}"/>
                </a:ext>
              </a:extLst>
            </p:cNvPr>
            <p:cNvSpPr txBox="1"/>
            <p:nvPr/>
          </p:nvSpPr>
          <p:spPr>
            <a:xfrm>
              <a:off x="131774" y="3902352"/>
              <a:ext cx="807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TW" dirty="0"/>
                <a:t>ait_v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6B4009-FD33-344F-B408-87422C06BABD}"/>
                </a:ext>
              </a:extLst>
            </p:cNvPr>
            <p:cNvSpPr txBox="1"/>
            <p:nvPr/>
          </p:nvSpPr>
          <p:spPr>
            <a:xfrm>
              <a:off x="159417" y="4960294"/>
              <a:ext cx="824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TW" dirty="0"/>
                <a:t>ait_h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9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6A9BB87-D67B-3841-963D-7E8C1F364E22}"/>
              </a:ext>
            </a:extLst>
          </p:cNvPr>
          <p:cNvGrpSpPr/>
          <p:nvPr/>
        </p:nvGrpSpPr>
        <p:grpSpPr>
          <a:xfrm>
            <a:off x="571767" y="1416368"/>
            <a:ext cx="11048465" cy="4025263"/>
            <a:chOff x="167166" y="852130"/>
            <a:chExt cx="11048465" cy="4025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00FD5B-4596-F844-815A-099AEFF510EF}"/>
                </a:ext>
              </a:extLst>
            </p:cNvPr>
            <p:cNvSpPr/>
            <p:nvPr/>
          </p:nvSpPr>
          <p:spPr>
            <a:xfrm>
              <a:off x="1566041" y="1849819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g</a:t>
              </a:r>
              <a:r>
                <a:rPr lang="en-TW" dirty="0">
                  <a:solidFill>
                    <a:srgbClr val="FF0000"/>
                  </a:solidFill>
                </a:rPr>
                <a:t>o_v</a:t>
              </a:r>
            </a:p>
            <a:p>
              <a:pPr algn="ctr"/>
              <a:r>
                <a:rPr lang="en-TW" dirty="0">
                  <a:solidFill>
                    <a:schemeClr val="tx1"/>
                  </a:solidFill>
                </a:rPr>
                <a:t>100001</a:t>
              </a: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6FB361-3D83-9346-B8DB-88CAC62CBCF0}"/>
                </a:ext>
              </a:extLst>
            </p:cNvPr>
            <p:cNvSpPr/>
            <p:nvPr/>
          </p:nvSpPr>
          <p:spPr>
            <a:xfrm>
              <a:off x="4219903" y="1849819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</a:t>
              </a:r>
              <a:r>
                <a:rPr lang="en-TW" dirty="0">
                  <a:solidFill>
                    <a:srgbClr val="FF0000"/>
                  </a:solidFill>
                </a:rPr>
                <a:t>ait_v</a:t>
              </a:r>
            </a:p>
            <a:p>
              <a:pPr algn="ctr"/>
              <a:r>
                <a:rPr lang="en-TW" dirty="0">
                  <a:solidFill>
                    <a:schemeClr val="tx1"/>
                  </a:solidFill>
                </a:rPr>
                <a:t>100010</a:t>
              </a: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CDB3A5-3F6B-E94F-AFFD-1BED61B56A20}"/>
                </a:ext>
              </a:extLst>
            </p:cNvPr>
            <p:cNvSpPr/>
            <p:nvPr/>
          </p:nvSpPr>
          <p:spPr>
            <a:xfrm>
              <a:off x="6873765" y="1849818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g</a:t>
              </a:r>
              <a:r>
                <a:rPr lang="en-TW" dirty="0">
                  <a:solidFill>
                    <a:srgbClr val="FF0000"/>
                  </a:solidFill>
                </a:rPr>
                <a:t>o_h</a:t>
              </a:r>
            </a:p>
            <a:p>
              <a:pPr algn="ctr"/>
              <a:r>
                <a:rPr lang="en-TW" dirty="0">
                  <a:solidFill>
                    <a:schemeClr val="tx1"/>
                  </a:solidFill>
                </a:rPr>
                <a:t>001100</a:t>
              </a: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77C66B-C565-0943-9CFC-B13057E37CA4}"/>
                </a:ext>
              </a:extLst>
            </p:cNvPr>
            <p:cNvSpPr/>
            <p:nvPr/>
          </p:nvSpPr>
          <p:spPr>
            <a:xfrm>
              <a:off x="9681121" y="1856169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w</a:t>
              </a:r>
              <a:r>
                <a:rPr lang="en-TW" dirty="0">
                  <a:solidFill>
                    <a:srgbClr val="FF0000"/>
                  </a:solidFill>
                </a:rPr>
                <a:t>ait_h</a:t>
              </a:r>
            </a:p>
            <a:p>
              <a:pPr algn="ctr"/>
              <a:r>
                <a:rPr lang="en-TW" dirty="0">
                  <a:solidFill>
                    <a:schemeClr val="tx1"/>
                  </a:solidFill>
                </a:rPr>
                <a:t>010100</a:t>
              </a: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7" name="Curved Down Arrow 26">
              <a:extLst>
                <a:ext uri="{FF2B5EF4-FFF2-40B4-BE49-F238E27FC236}">
                  <a16:creationId xmlns:a16="http://schemas.microsoft.com/office/drawing/2014/main" id="{679E9A2E-19D9-204F-A15E-4BF28991C945}"/>
                </a:ext>
              </a:extLst>
            </p:cNvPr>
            <p:cNvSpPr/>
            <p:nvPr/>
          </p:nvSpPr>
          <p:spPr>
            <a:xfrm>
              <a:off x="1991717" y="1337442"/>
              <a:ext cx="2575034" cy="47559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29" name="Curved Down Arrow 28">
              <a:extLst>
                <a:ext uri="{FF2B5EF4-FFF2-40B4-BE49-F238E27FC236}">
                  <a16:creationId xmlns:a16="http://schemas.microsoft.com/office/drawing/2014/main" id="{EAA2A687-8A71-334B-AF0A-394921F6E214}"/>
                </a:ext>
              </a:extLst>
            </p:cNvPr>
            <p:cNvSpPr/>
            <p:nvPr/>
          </p:nvSpPr>
          <p:spPr>
            <a:xfrm>
              <a:off x="4636365" y="1355834"/>
              <a:ext cx="2575034" cy="47559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30" name="Curved Down Arrow 29">
              <a:extLst>
                <a:ext uri="{FF2B5EF4-FFF2-40B4-BE49-F238E27FC236}">
                  <a16:creationId xmlns:a16="http://schemas.microsoft.com/office/drawing/2014/main" id="{0024885A-0DC2-D54A-98AE-DCCFBF9C045F}"/>
                </a:ext>
              </a:extLst>
            </p:cNvPr>
            <p:cNvSpPr/>
            <p:nvPr/>
          </p:nvSpPr>
          <p:spPr>
            <a:xfrm>
              <a:off x="8138089" y="1374227"/>
              <a:ext cx="2575034" cy="47559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31" name="Curved Down Arrow 30">
              <a:extLst>
                <a:ext uri="{FF2B5EF4-FFF2-40B4-BE49-F238E27FC236}">
                  <a16:creationId xmlns:a16="http://schemas.microsoft.com/office/drawing/2014/main" id="{B5F12EEA-6BE9-F140-B80A-8BD906F1F4E5}"/>
                </a:ext>
              </a:extLst>
            </p:cNvPr>
            <p:cNvSpPr/>
            <p:nvPr/>
          </p:nvSpPr>
          <p:spPr>
            <a:xfrm rot="10800000">
              <a:off x="2727425" y="3481115"/>
              <a:ext cx="7588469" cy="97483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32" name="Curved Down Arrow 31">
              <a:extLst>
                <a:ext uri="{FF2B5EF4-FFF2-40B4-BE49-F238E27FC236}">
                  <a16:creationId xmlns:a16="http://schemas.microsoft.com/office/drawing/2014/main" id="{1E1CAC3A-6E2C-4244-BBC1-DA84BC45CB05}"/>
                </a:ext>
              </a:extLst>
            </p:cNvPr>
            <p:cNvSpPr/>
            <p:nvPr/>
          </p:nvSpPr>
          <p:spPr>
            <a:xfrm rot="17603863">
              <a:off x="769561" y="1883397"/>
              <a:ext cx="947711" cy="542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  <p:sp>
          <p:nvSpPr>
            <p:cNvPr id="33" name="Curved Down Arrow 32">
              <a:extLst>
                <a:ext uri="{FF2B5EF4-FFF2-40B4-BE49-F238E27FC236}">
                  <a16:creationId xmlns:a16="http://schemas.microsoft.com/office/drawing/2014/main" id="{1FDD101D-EFA5-7645-B44A-E56AC1475F06}"/>
                </a:ext>
              </a:extLst>
            </p:cNvPr>
            <p:cNvSpPr/>
            <p:nvPr/>
          </p:nvSpPr>
          <p:spPr>
            <a:xfrm>
              <a:off x="7190378" y="1223296"/>
              <a:ext cx="947711" cy="54243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9B59D2-F029-4D4A-A97A-2F95EAAB0096}"/>
                </a:ext>
              </a:extLst>
            </p:cNvPr>
            <p:cNvSpPr txBox="1"/>
            <p:nvPr/>
          </p:nvSpPr>
          <p:spPr>
            <a:xfrm>
              <a:off x="5971169" y="4508061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00,01,10,11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27756C-54E1-6D4A-A969-8D0F307A310B}"/>
                </a:ext>
              </a:extLst>
            </p:cNvPr>
            <p:cNvSpPr txBox="1"/>
            <p:nvPr/>
          </p:nvSpPr>
          <p:spPr>
            <a:xfrm>
              <a:off x="219167" y="196995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00,10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6ED293-C80D-EC46-9FA9-98748A8076C1}"/>
                </a:ext>
              </a:extLst>
            </p:cNvPr>
            <p:cNvSpPr txBox="1"/>
            <p:nvPr/>
          </p:nvSpPr>
          <p:spPr>
            <a:xfrm>
              <a:off x="2745325" y="85396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01,11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89594F-F26C-3742-8F75-76D81BD61753}"/>
                </a:ext>
              </a:extLst>
            </p:cNvPr>
            <p:cNvSpPr txBox="1"/>
            <p:nvPr/>
          </p:nvSpPr>
          <p:spPr>
            <a:xfrm>
              <a:off x="5107441" y="920371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00,01,10,11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CEED2F-FDD2-A148-9AAC-BD41C268CD28}"/>
                </a:ext>
              </a:extLst>
            </p:cNvPr>
            <p:cNvSpPr txBox="1"/>
            <p:nvPr/>
          </p:nvSpPr>
          <p:spPr>
            <a:xfrm>
              <a:off x="7265113" y="85213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00,01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7B4DB6-D387-B444-BFD0-099C106FEB31}"/>
                </a:ext>
              </a:extLst>
            </p:cNvPr>
            <p:cNvSpPr txBox="1"/>
            <p:nvPr/>
          </p:nvSpPr>
          <p:spPr>
            <a:xfrm>
              <a:off x="9025012" y="100489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10,11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EF22CB-8290-2A4E-9DA8-A3680C24BEF8}"/>
                </a:ext>
              </a:extLst>
            </p:cNvPr>
            <p:cNvSpPr txBox="1"/>
            <p:nvPr/>
          </p:nvSpPr>
          <p:spPr>
            <a:xfrm>
              <a:off x="1145424" y="3621694"/>
              <a:ext cx="1070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w</a:t>
              </a:r>
              <a:r>
                <a:rPr lang="en-TW" dirty="0">
                  <a:solidFill>
                    <a:schemeClr val="bg2">
                      <a:lumMod val="75000"/>
                    </a:schemeClr>
                  </a:solidFill>
                </a:rPr>
                <a:t>ait time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8A47C4-688F-AE40-82BB-CEE6102DA25F}"/>
                </a:ext>
              </a:extLst>
            </p:cNvPr>
            <p:cNvSpPr txBox="1"/>
            <p:nvPr/>
          </p:nvSpPr>
          <p:spPr>
            <a:xfrm>
              <a:off x="446689" y="3076423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>
                  <a:solidFill>
                    <a:schemeClr val="bg2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BD5014-208E-114F-859B-B0B1ACEA0519}"/>
                </a:ext>
              </a:extLst>
            </p:cNvPr>
            <p:cNvSpPr txBox="1"/>
            <p:nvPr/>
          </p:nvSpPr>
          <p:spPr>
            <a:xfrm>
              <a:off x="167166" y="162836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>
                  <a:solidFill>
                    <a:schemeClr val="bg2">
                      <a:lumMod val="75000"/>
                    </a:schemeClr>
                  </a:solidFill>
                </a:rPr>
                <a:t>Input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4C0B30-4087-3940-9562-5360E1BE4F5D}"/>
                </a:ext>
              </a:extLst>
            </p:cNvPr>
            <p:cNvCxnSpPr>
              <a:endCxn id="42" idx="3"/>
            </p:cNvCxnSpPr>
            <p:nvPr/>
          </p:nvCxnSpPr>
          <p:spPr>
            <a:xfrm flipH="1">
              <a:off x="1303014" y="2680865"/>
              <a:ext cx="612041" cy="58022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714A00B-285C-154F-9142-A816670FA071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1680507" y="3072408"/>
              <a:ext cx="544576" cy="5492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BB01-AF4C-4C44-B45A-BC1C43A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W" dirty="0"/>
              <a:t>tate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37DCC-448D-024B-9AA4-B53FEDABBD04}"/>
              </a:ext>
            </a:extLst>
          </p:cNvPr>
          <p:cNvSpPr txBox="1"/>
          <p:nvPr/>
        </p:nvSpPr>
        <p:spPr>
          <a:xfrm>
            <a:off x="3348842" y="2624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2595E1-E662-E140-A6EE-C979143A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61487"/>
              </p:ext>
            </p:extLst>
          </p:nvPr>
        </p:nvGraphicFramePr>
        <p:xfrm>
          <a:off x="950026" y="1828800"/>
          <a:ext cx="10070275" cy="422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055">
                  <a:extLst>
                    <a:ext uri="{9D8B030D-6E8A-4147-A177-3AD203B41FA5}">
                      <a16:colId xmlns:a16="http://schemas.microsoft.com/office/drawing/2014/main" val="1938400267"/>
                    </a:ext>
                  </a:extLst>
                </a:gridCol>
                <a:gridCol w="1927412">
                  <a:extLst>
                    <a:ext uri="{9D8B030D-6E8A-4147-A177-3AD203B41FA5}">
                      <a16:colId xmlns:a16="http://schemas.microsoft.com/office/drawing/2014/main" val="1237465950"/>
                    </a:ext>
                  </a:extLst>
                </a:gridCol>
                <a:gridCol w="2100698">
                  <a:extLst>
                    <a:ext uri="{9D8B030D-6E8A-4147-A177-3AD203B41FA5}">
                      <a16:colId xmlns:a16="http://schemas.microsoft.com/office/drawing/2014/main" val="3383302588"/>
                    </a:ext>
                  </a:extLst>
                </a:gridCol>
                <a:gridCol w="2014055">
                  <a:extLst>
                    <a:ext uri="{9D8B030D-6E8A-4147-A177-3AD203B41FA5}">
                      <a16:colId xmlns:a16="http://schemas.microsoft.com/office/drawing/2014/main" val="2876746037"/>
                    </a:ext>
                  </a:extLst>
                </a:gridCol>
                <a:gridCol w="2014055">
                  <a:extLst>
                    <a:ext uri="{9D8B030D-6E8A-4147-A177-3AD203B41FA5}">
                      <a16:colId xmlns:a16="http://schemas.microsoft.com/office/drawing/2014/main" val="2156422819"/>
                    </a:ext>
                  </a:extLst>
                </a:gridCol>
              </a:tblGrid>
              <a:tr h="890932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Input</a:t>
                      </a:r>
                    </a:p>
                    <a:p>
                      <a:pPr algn="ctr"/>
                      <a:r>
                        <a:rPr lang="en-TW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1129"/>
                  </a:ext>
                </a:extLst>
              </a:tr>
              <a:tr h="8327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r>
                        <a:rPr lang="en-US" altLang="zh-TW" dirty="0"/>
                        <a:t>(100001)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TW" dirty="0"/>
                        <a:t>ait_V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TW" dirty="0"/>
                        <a:t>ait_V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28065"/>
                  </a:ext>
                </a:extLst>
              </a:tr>
              <a:tr h="832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TW" dirty="0"/>
                        <a:t>ait_V(100010)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Go_H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Go_H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Go_H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Go_H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74394"/>
                  </a:ext>
                </a:extLst>
              </a:tr>
              <a:tr h="832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r>
                        <a:rPr lang="en-TW" dirty="0"/>
                        <a:t>o_h(001100)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Go_H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Go_H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TW" dirty="0"/>
                        <a:t>ait_H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TW" dirty="0"/>
                        <a:t>ait_H</a:t>
                      </a:r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66083"/>
                  </a:ext>
                </a:extLst>
              </a:tr>
              <a:tr h="832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TW" dirty="0"/>
                        <a:t>ait_h(010100)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Go_V</a:t>
                      </a:r>
                      <a:endParaRPr lang="en-TW" dirty="0"/>
                    </a:p>
                    <a:p>
                      <a:pPr algn="ctr"/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4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1177-81D7-6F43-B243-6A5383C6C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Engine control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434B-40E7-3C47-B081-7DEA1FE4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Mealy FSM</a:t>
            </a:r>
          </a:p>
        </p:txBody>
      </p:sp>
    </p:spTree>
    <p:extLst>
      <p:ext uri="{BB962C8B-B14F-4D97-AF65-F5344CB8AC3E}">
        <p14:creationId xmlns:p14="http://schemas.microsoft.com/office/powerpoint/2010/main" val="230586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EA9B-2AB2-094D-92BD-0F534A5A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1 input, 2 outputs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B79CFA-60F7-C44D-B093-3C031C65188C}"/>
              </a:ext>
            </a:extLst>
          </p:cNvPr>
          <p:cNvGrpSpPr/>
          <p:nvPr/>
        </p:nvGrpSpPr>
        <p:grpSpPr>
          <a:xfrm>
            <a:off x="1055406" y="1159859"/>
            <a:ext cx="10245842" cy="5411625"/>
            <a:chOff x="326688" y="507169"/>
            <a:chExt cx="10245842" cy="54116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52D967-29D6-414D-8584-55DAC401E451}"/>
                </a:ext>
              </a:extLst>
            </p:cNvPr>
            <p:cNvSpPr/>
            <p:nvPr/>
          </p:nvSpPr>
          <p:spPr>
            <a:xfrm>
              <a:off x="2697576" y="2639409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G</a:t>
              </a:r>
              <a:r>
                <a:rPr lang="en-TW" dirty="0">
                  <a:solidFill>
                    <a:srgbClr val="FF0000"/>
                  </a:solidFill>
                </a:rPr>
                <a:t>o</a:t>
              </a:r>
            </a:p>
            <a:p>
              <a:pPr algn="ctr"/>
              <a:endParaRPr lang="en-TW" dirty="0">
                <a:solidFill>
                  <a:schemeClr val="tx1"/>
                </a:solidFill>
              </a:endParaRP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1ms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A840B4-CBDB-ED44-9B54-81FEC7930461}"/>
                </a:ext>
              </a:extLst>
            </p:cNvPr>
            <p:cNvSpPr/>
            <p:nvPr/>
          </p:nvSpPr>
          <p:spPr>
            <a:xfrm>
              <a:off x="7824951" y="2639410"/>
              <a:ext cx="1534510" cy="157917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rgbClr val="FF0000"/>
                  </a:solidFill>
                </a:rPr>
                <a:t>Stop</a:t>
              </a:r>
            </a:p>
            <a:p>
              <a:pPr algn="ctr"/>
              <a:endParaRPr lang="en-TW" dirty="0">
                <a:solidFill>
                  <a:schemeClr val="tx1"/>
                </a:solidFill>
              </a:endParaRPr>
            </a:p>
            <a:p>
              <a:pPr algn="ctr"/>
              <a:r>
                <a:rPr lang="en-TW" dirty="0">
                  <a:solidFill>
                    <a:schemeClr val="bg2">
                      <a:lumMod val="50000"/>
                    </a:schemeClr>
                  </a:solidFill>
                </a:rPr>
                <a:t>1ms</a:t>
              </a:r>
            </a:p>
          </p:txBody>
        </p:sp>
        <p:sp>
          <p:nvSpPr>
            <p:cNvPr id="7" name="Curved Down Arrow 6">
              <a:extLst>
                <a:ext uri="{FF2B5EF4-FFF2-40B4-BE49-F238E27FC236}">
                  <a16:creationId xmlns:a16="http://schemas.microsoft.com/office/drawing/2014/main" id="{C0B50B62-F327-774E-BEC7-0179375F6159}"/>
                </a:ext>
              </a:extLst>
            </p:cNvPr>
            <p:cNvSpPr/>
            <p:nvPr/>
          </p:nvSpPr>
          <p:spPr>
            <a:xfrm rot="4463863">
              <a:off x="9049406" y="2723495"/>
              <a:ext cx="1492469" cy="81980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  <p:sp>
          <p:nvSpPr>
            <p:cNvPr id="8" name="Curved Down Arrow 7">
              <a:extLst>
                <a:ext uri="{FF2B5EF4-FFF2-40B4-BE49-F238E27FC236}">
                  <a16:creationId xmlns:a16="http://schemas.microsoft.com/office/drawing/2014/main" id="{E40D37B3-4F7D-884D-9824-8FCCF5EE80F6}"/>
                </a:ext>
              </a:extLst>
            </p:cNvPr>
            <p:cNvSpPr/>
            <p:nvPr/>
          </p:nvSpPr>
          <p:spPr>
            <a:xfrm rot="17603863">
              <a:off x="1485913" y="2602627"/>
              <a:ext cx="1492469" cy="81980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  <p:sp>
          <p:nvSpPr>
            <p:cNvPr id="9" name="Curved Down Arrow 8">
              <a:extLst>
                <a:ext uri="{FF2B5EF4-FFF2-40B4-BE49-F238E27FC236}">
                  <a16:creationId xmlns:a16="http://schemas.microsoft.com/office/drawing/2014/main" id="{CC5F21BB-664D-C340-8392-C4006736ABD9}"/>
                </a:ext>
              </a:extLst>
            </p:cNvPr>
            <p:cNvSpPr/>
            <p:nvPr/>
          </p:nvSpPr>
          <p:spPr>
            <a:xfrm>
              <a:off x="3551660" y="1116076"/>
              <a:ext cx="4960883" cy="135583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10" name="Curved Down Arrow 9">
              <a:extLst>
                <a:ext uri="{FF2B5EF4-FFF2-40B4-BE49-F238E27FC236}">
                  <a16:creationId xmlns:a16="http://schemas.microsoft.com/office/drawing/2014/main" id="{017B45A7-F57A-5644-BD58-2523BD9B6011}"/>
                </a:ext>
              </a:extLst>
            </p:cNvPr>
            <p:cNvSpPr/>
            <p:nvPr/>
          </p:nvSpPr>
          <p:spPr>
            <a:xfrm rot="10800000">
              <a:off x="3443661" y="4396208"/>
              <a:ext cx="4960883" cy="135583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D0DB42-3A4A-6741-A134-C675D75B18DB}"/>
                </a:ext>
              </a:extLst>
            </p:cNvPr>
            <p:cNvSpPr txBox="1"/>
            <p:nvPr/>
          </p:nvSpPr>
          <p:spPr>
            <a:xfrm>
              <a:off x="5532007" y="507169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 / 0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6D497C-7387-CB4C-9D62-D0183022D0C4}"/>
                </a:ext>
              </a:extLst>
            </p:cNvPr>
            <p:cNvSpPr txBox="1"/>
            <p:nvPr/>
          </p:nvSpPr>
          <p:spPr>
            <a:xfrm>
              <a:off x="9788341" y="2164881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0 / 1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1BAA91-5E07-3743-A420-C783ED8B76AD}"/>
                </a:ext>
              </a:extLst>
            </p:cNvPr>
            <p:cNvSpPr txBox="1"/>
            <p:nvPr/>
          </p:nvSpPr>
          <p:spPr>
            <a:xfrm>
              <a:off x="5703905" y="5198100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1 / 0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F0275-D2BE-5F45-AF90-459500A43DBB}"/>
                </a:ext>
              </a:extLst>
            </p:cNvPr>
            <p:cNvSpPr txBox="1"/>
            <p:nvPr/>
          </p:nvSpPr>
          <p:spPr>
            <a:xfrm>
              <a:off x="881702" y="2948732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1 / 0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872878-F352-BD4D-A7CC-ABEA03902553}"/>
                </a:ext>
              </a:extLst>
            </p:cNvPr>
            <p:cNvSpPr txBox="1"/>
            <p:nvPr/>
          </p:nvSpPr>
          <p:spPr>
            <a:xfrm>
              <a:off x="9564414" y="554946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Initial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75921E-47D2-8A4B-AF9F-9B50C46F4886}"/>
                </a:ext>
              </a:extLst>
            </p:cNvPr>
            <p:cNvCxnSpPr/>
            <p:nvPr/>
          </p:nvCxnSpPr>
          <p:spPr>
            <a:xfrm>
              <a:off x="9200135" y="4130566"/>
              <a:ext cx="479893" cy="141889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AB4011-BF3F-C040-BB63-F7230C1074F9}"/>
                </a:ext>
              </a:extLst>
            </p:cNvPr>
            <p:cNvSpPr txBox="1"/>
            <p:nvPr/>
          </p:nvSpPr>
          <p:spPr>
            <a:xfrm>
              <a:off x="736925" y="2534213"/>
              <a:ext cx="1552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I</a:t>
              </a:r>
              <a:r>
                <a:rPr lang="en-TW" sz="1200" dirty="0">
                  <a:solidFill>
                    <a:schemeClr val="bg2">
                      <a:lumMod val="75000"/>
                    </a:schemeClr>
                  </a:solidFill>
                </a:rPr>
                <a:t>nput / 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49AE6B-F221-DF49-8451-6F2992FBBDA4}"/>
                </a:ext>
              </a:extLst>
            </p:cNvPr>
            <p:cNvSpPr txBox="1"/>
            <p:nvPr/>
          </p:nvSpPr>
          <p:spPr>
            <a:xfrm>
              <a:off x="326688" y="3295258"/>
              <a:ext cx="16006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control  </a:t>
              </a:r>
            </a:p>
            <a:p>
              <a:r>
                <a:rPr lang="en-TW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brake </a:t>
              </a:r>
            </a:p>
            <a:p>
              <a:r>
                <a:rPr lang="en-TW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               gas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6C9C2-3830-AF48-8860-1285BBAE16EA}"/>
                </a:ext>
              </a:extLst>
            </p:cNvPr>
            <p:cNvCxnSpPr/>
            <p:nvPr/>
          </p:nvCxnSpPr>
          <p:spPr>
            <a:xfrm>
              <a:off x="1512939" y="3318064"/>
              <a:ext cx="0" cy="644319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38C7BD-8FFA-5B4D-9198-E3D117C56B08}"/>
                </a:ext>
              </a:extLst>
            </p:cNvPr>
            <p:cNvCxnSpPr>
              <a:cxnSpLocks/>
            </p:cNvCxnSpPr>
            <p:nvPr/>
          </p:nvCxnSpPr>
          <p:spPr>
            <a:xfrm>
              <a:off x="1273796" y="3295258"/>
              <a:ext cx="0" cy="344965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BE6ACD-94DD-9641-9FE5-FE2F116CB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33" y="3193967"/>
              <a:ext cx="0" cy="202582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33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312</Words>
  <Application>Microsoft Macintosh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Traffic light</vt:lpstr>
      <vt:lpstr>PowerPoint Presentation</vt:lpstr>
      <vt:lpstr>Step 1: Inputs</vt:lpstr>
      <vt:lpstr>Step 2 : States( and Outputs )</vt:lpstr>
      <vt:lpstr>PowerPoint Presentation</vt:lpstr>
      <vt:lpstr>State table</vt:lpstr>
      <vt:lpstr>Engine control  system</vt:lpstr>
      <vt:lpstr>1 input, 2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陳立穎</dc:creator>
  <cp:lastModifiedBy>陳立穎</cp:lastModifiedBy>
  <cp:revision>16</cp:revision>
  <dcterms:created xsi:type="dcterms:W3CDTF">2021-07-20T01:59:12Z</dcterms:created>
  <dcterms:modified xsi:type="dcterms:W3CDTF">2021-07-20T04:20:50Z</dcterms:modified>
</cp:coreProperties>
</file>