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/wThKp4V86ekcd5ThVk3y30Nx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vkskans81/open-air-interface-oai-for-4g-5g-using-docker-platform-c1adb4e2cbb0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d-and-thinking.blogspot.com/2009/06/iptablessnatmasquerade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2cm.com.tw/2cm/zh-tw/tech/2DF10AA5FD354FD5A7A60B4DDFF3F92A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資料在各個子層中進行相對應的封裝，子層從上層收到的資料視為此子層的服務資料單元(Service Data Unit, SDU)，經過子層封裝後成為協定資料單元(Protocol Data Unit, PDU)，再傳遞給下一個子層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在協定中，子層間的溝通大致上以通道(Channel)的方式進行對應(Mapping)。RLC子層與MAC子層間透過邏輯通道(Logical Channel)對應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除了對無線承載提供服務外，每個PDCP實體也會對其對應的RLC實體會提供服務，包含承認資料傳送服務(包含PDCP PDU成功傳送通知)、非承認資料傳送服務，同時也負責保證資料封包順序和防止封包重複的任務。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RLC:</a:t>
            </a: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掌管資料切割/重組/ARQ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另外標頭部分也加入了序號(SN)，透過序號的使用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MAC必須在接收端對於PDU接收的結果進行回報，回報結果為接收成功(ACK)或接收失敗(NACK)，當結果為NACK時，RLC的傳送端必須進行重傳。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 為 MAC 提供 transport channel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 為 RLC 提供 logical channel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上層需要怎樣的功能下層就提供相對應的服務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Calibri"/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https://medium.com/@vkskans81/open-air-interface-oai-for-4g-5g-using-docker-platform-c1adb4e2cbb0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E-UTRA(N)（Evolved Universal Terrestrial Radio Access (Network)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Loopback interface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HSS:127.0.0.1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eNB:127.0.0.10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MME:127.0.0.20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SPGW:127.0.0.30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https://read-and-thinking.blogspot.com/2009/06/iptablessnatmasquerade.html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5A5F"/>
              </a:buClr>
              <a:buSzPts val="1200"/>
              <a:buFont typeface="Calibri"/>
              <a:buNone/>
            </a:pPr>
            <a:r>
              <a:rPr lang="zh-TW" sz="1200">
                <a:solidFill>
                  <a:srgbClr val="565A5F"/>
                </a:solidFill>
                <a:highlight>
                  <a:srgbClr val="FFFFFF"/>
                </a:highlight>
              </a:rPr>
              <a:t>Docker 的網路是透過 Linux 的網路命名空間與虛擬網路裝置(Veth pair)實現而成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https://www.2cm.com.tw/2cm/zh-tw/tech/2DF10AA5FD354FD5A7A60B4DDFF3F92A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在MAC層 (事實上是指OSI第二層) 中也分成兩個子層: LLC 和 MAC層,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LLC (Logical Link Control) 負責封包的排序, 確保收到封包的次序 =&gt; </a:t>
            </a: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LLC 的主要工作是控制訊號的交換，控制資料的流量 (data flow control) 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(Media Access Control) 負責資料的定址以及重送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常以處理均質的網路 (TCP/IP) 常常以MAC層取代整體第二層 (data link layer).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PDCP, RLC, MAC這三層都屬於OSI架構中的第二層(Layer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在LTE通訊協定的第二層中，主要包含封包資料匯聚通訊協定(Packet Data Convergence Protocol, PDCP)、無線電連結控制(Radio Link Control, RLC)、媒體存取控制(Medium Access Control, MAC)三個子層(Sublayer)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 可以看作成網路層 network layer (IP) 進行控制類型的操作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L2 可以看做成 data link layer 主要工作是確保用戶數據傳輸的QoS (</a:t>
            </a: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of Service</a:t>
            </a:r>
            <a:r>
              <a:rPr lang="zh-TW"/>
              <a:t>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ackmd.io/1Jlr1LwlRFuz7Z5X_rxG9A" TargetMode="External"/><Relationship Id="rId4" Type="http://schemas.openxmlformats.org/officeDocument/2006/relationships/hyperlink" Target="https://hackmd.io/SoYgmw6nQgmKLIRRkeDeOw" TargetMode="External"/><Relationship Id="rId5" Type="http://schemas.openxmlformats.org/officeDocument/2006/relationships/hyperlink" Target="https://hackmd.io/WrqFv_q1RziHLGcIC9kDw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OAI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Li-Ying Chen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8581" y="1469207"/>
            <a:ext cx="5114838" cy="286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396" y="359137"/>
            <a:ext cx="7223208" cy="6139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0"/>
          <p:cNvCxnSpPr/>
          <p:nvPr/>
        </p:nvCxnSpPr>
        <p:spPr>
          <a:xfrm>
            <a:off x="3240506" y="2037348"/>
            <a:ext cx="534202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10"/>
          <p:cNvSpPr txBox="1"/>
          <p:nvPr/>
        </p:nvSpPr>
        <p:spPr>
          <a:xfrm>
            <a:off x="1613564" y="1832164"/>
            <a:ext cx="1697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RLC channel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OAI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OAI (r14) installation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https://hackmd.io/1Jlr1LwlRFuz7Z5X_rxG9A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OAI docker edition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https://hackmd.io/SoYgmw6nQgmKLIRRkeDeOw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https://hackmd.io/WrqFv_q1RziHLGcIC9kDwQ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sz="2133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4G (LTE) Wireless Network architecture is comprised of the following three main components: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40256" lvl="0" marL="999042" rtl="0" algn="l">
              <a:lnSpc>
                <a:spcPct val="158000"/>
              </a:lnSpc>
              <a:spcBef>
                <a:spcPts val="42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zh-TW" sz="2133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UE (User Equipment) / Mobile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40256" lvl="0" marL="999042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zh-TW" sz="2133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E-UTRAN ( e-NodeB)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40256" lvl="0" marL="999042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zh-TW" sz="2133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EPC ( Evolved Packet Core)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15600" y="297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451" y="1111884"/>
            <a:ext cx="9907100" cy="463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7231533" y="3084400"/>
            <a:ext cx="1509200" cy="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127.0.0.1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458267" y="3257733"/>
            <a:ext cx="1802518" cy="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127.0.0.10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425566" y="1742700"/>
            <a:ext cx="1670433" cy="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127.0.0.20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425567" y="5008833"/>
            <a:ext cx="1670432" cy="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127.0.0.30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395267"/>
            <a:ext cx="1950300" cy="14627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458267" y="6091833"/>
            <a:ext cx="2616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448467" y="1078967"/>
            <a:ext cx="7715200" cy="44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458267" y="1078967"/>
            <a:ext cx="2440800" cy="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600">
                <a:solidFill>
                  <a:srgbClr val="FF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Loopback interface</a:t>
            </a:r>
            <a:endParaRPr b="1"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7569500" y="5500767"/>
            <a:ext cx="4128000" cy="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host(PC): 140.113.179.231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zh-TW"/>
              <a:t>OAI with Docker Container v2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zh-TW" sz="2400"/>
              <a:t>Docker bridge (my-network)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415600" y="22913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/>
              <a:t>db(mysql-server)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/>
              <a:t>oai_hss 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/>
              <a:t>oai_mme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/>
              <a:t>oai_spgw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/>
              <a:t>oai_enb</a:t>
            </a:r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4216000" y="4324100"/>
            <a:ext cx="7560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5"/>
          <p:cNvSpPr txBox="1"/>
          <p:nvPr/>
        </p:nvSpPr>
        <p:spPr>
          <a:xfrm>
            <a:off x="2398985" y="3945506"/>
            <a:ext cx="1795464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my-network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581200" y="3153567"/>
            <a:ext cx="1514800" cy="76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5524700" y="4786167"/>
            <a:ext cx="1514800" cy="76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915567" y="3153567"/>
            <a:ext cx="1514800" cy="76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9249933" y="3153567"/>
            <a:ext cx="1514800" cy="76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8120667" y="4786167"/>
            <a:ext cx="1514800" cy="76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SPGW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5"/>
          <p:cNvCxnSpPr>
            <a:stCxn id="133" idx="2"/>
          </p:cNvCxnSpPr>
          <p:nvPr/>
        </p:nvCxnSpPr>
        <p:spPr>
          <a:xfrm flipH="1">
            <a:off x="5329300" y="3917167"/>
            <a:ext cx="9300" cy="40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5"/>
          <p:cNvCxnSpPr>
            <a:stCxn id="134" idx="0"/>
          </p:cNvCxnSpPr>
          <p:nvPr/>
        </p:nvCxnSpPr>
        <p:spPr>
          <a:xfrm rot="10800000">
            <a:off x="6279700" y="4337667"/>
            <a:ext cx="2400" cy="44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5"/>
          <p:cNvCxnSpPr>
            <a:stCxn id="135" idx="2"/>
          </p:cNvCxnSpPr>
          <p:nvPr/>
        </p:nvCxnSpPr>
        <p:spPr>
          <a:xfrm>
            <a:off x="7672967" y="3917167"/>
            <a:ext cx="5700" cy="42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5"/>
          <p:cNvCxnSpPr>
            <a:stCxn id="137" idx="0"/>
          </p:cNvCxnSpPr>
          <p:nvPr/>
        </p:nvCxnSpPr>
        <p:spPr>
          <a:xfrm flipH="1" rot="10800000">
            <a:off x="8878067" y="4351767"/>
            <a:ext cx="4500" cy="43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5"/>
          <p:cNvCxnSpPr>
            <a:stCxn id="136" idx="2"/>
          </p:cNvCxnSpPr>
          <p:nvPr/>
        </p:nvCxnSpPr>
        <p:spPr>
          <a:xfrm>
            <a:off x="10007333" y="3917167"/>
            <a:ext cx="4500" cy="43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5"/>
          <p:cNvSpPr txBox="1"/>
          <p:nvPr/>
        </p:nvSpPr>
        <p:spPr>
          <a:xfrm>
            <a:off x="4581200" y="2623031"/>
            <a:ext cx="1727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172.19.0.2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5524700" y="5549767"/>
            <a:ext cx="1727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172.19.0.3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915567" y="2619476"/>
            <a:ext cx="1727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172.19.0.4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8120667" y="5585459"/>
            <a:ext cx="1727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172.19.0.5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249933" y="2619476"/>
            <a:ext cx="1727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172.19.0.6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Stage of work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/>
              <a:t>All in one at localhost(PC)...</a:t>
            </a:r>
            <a:r>
              <a:rPr lang="zh-TW">
                <a:solidFill>
                  <a:srgbClr val="38761D"/>
                </a:solidFill>
              </a:rPr>
              <a:t>done!</a:t>
            </a:r>
            <a:endParaRPr>
              <a:solidFill>
                <a:srgbClr val="38761D"/>
              </a:solidFill>
            </a:endParaRPr>
          </a:p>
          <a:p>
            <a:pPr indent="-457188" lvl="0" marL="6095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/>
              <a:t>Four component in different docker...</a:t>
            </a:r>
            <a:r>
              <a:rPr lang="zh-TW">
                <a:solidFill>
                  <a:srgbClr val="38761D"/>
                </a:solidFill>
              </a:rPr>
              <a:t>done!</a:t>
            </a:r>
            <a:endParaRPr>
              <a:solidFill>
                <a:srgbClr val="38761D"/>
              </a:solidFill>
            </a:endParaRPr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/>
              <a:t>Docker with docker compose</a:t>
            </a:r>
            <a:r>
              <a:rPr lang="zh-TW"/>
              <a:t>...</a:t>
            </a:r>
            <a:r>
              <a:rPr lang="zh-TW">
                <a:solidFill>
                  <a:srgbClr val="38761D"/>
                </a:solidFill>
              </a:rPr>
              <a:t>done!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/>
              <a:t>Using K8s to deploy</a:t>
            </a:r>
            <a:r>
              <a:rPr lang="zh-TW"/>
              <a:t>...</a:t>
            </a:r>
            <a:r>
              <a:rPr lang="zh-TW">
                <a:solidFill>
                  <a:srgbClr val="38761D"/>
                </a:solidFill>
              </a:rPr>
              <a:t>done!</a:t>
            </a:r>
            <a:endParaRPr/>
          </a:p>
          <a:p>
            <a:pPr indent="-3428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Docker Basics: Docker Compose"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514" y="3069792"/>
            <a:ext cx="5319386" cy="2950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bernetes 基礎教學（一）原理介紹. Kubernetes 如何運作？什麼是Pod？什麼是Node？Master… | by  胡程維｜Cheng-Wei Hu | Medium"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5634" y="4042570"/>
            <a:ext cx="30480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605" y="0"/>
            <a:ext cx="897879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zh-TW"/>
              <a:t>LTE Protocol Stacks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771" y="1455376"/>
            <a:ext cx="9198887" cy="47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80" name="Google Shape;180;p9"/>
          <p:cNvGrpSpPr/>
          <p:nvPr/>
        </p:nvGrpSpPr>
        <p:grpSpPr>
          <a:xfrm>
            <a:off x="1191299" y="1536633"/>
            <a:ext cx="9809403" cy="4555200"/>
            <a:chOff x="1291262" y="1825625"/>
            <a:chExt cx="8709544" cy="4154714"/>
          </a:xfrm>
        </p:grpSpPr>
        <p:pic>
          <p:nvPicPr>
            <p:cNvPr id="181" name="Google Shape;18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1193" y="1825625"/>
              <a:ext cx="7809613" cy="41547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9"/>
            <p:cNvGrpSpPr/>
            <p:nvPr/>
          </p:nvGrpSpPr>
          <p:grpSpPr>
            <a:xfrm>
              <a:off x="1291262" y="2705118"/>
              <a:ext cx="6438466" cy="3151107"/>
              <a:chOff x="1291262" y="2705118"/>
              <a:chExt cx="6438466" cy="3151107"/>
            </a:xfrm>
          </p:grpSpPr>
          <p:cxnSp>
            <p:nvCxnSpPr>
              <p:cNvPr id="183" name="Google Shape;183;p9"/>
              <p:cNvCxnSpPr/>
              <p:nvPr/>
            </p:nvCxnSpPr>
            <p:spPr>
              <a:xfrm>
                <a:off x="1719072" y="3526536"/>
                <a:ext cx="6010656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4" name="Google Shape;184;p9"/>
              <p:cNvSpPr txBox="1"/>
              <p:nvPr/>
            </p:nvSpPr>
            <p:spPr>
              <a:xfrm>
                <a:off x="1335573" y="5435149"/>
                <a:ext cx="956836" cy="421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Layer 1</a:t>
                </a:r>
                <a:endParaRPr sz="24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 txBox="1"/>
              <p:nvPr/>
            </p:nvSpPr>
            <p:spPr>
              <a:xfrm>
                <a:off x="1318909" y="4190064"/>
                <a:ext cx="956836" cy="421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Layer 2</a:t>
                </a:r>
                <a:endParaRPr sz="24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 txBox="1"/>
              <p:nvPr/>
            </p:nvSpPr>
            <p:spPr>
              <a:xfrm>
                <a:off x="1291262" y="2705118"/>
                <a:ext cx="956836" cy="421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Layer 3</a:t>
                </a:r>
                <a:endParaRPr sz="24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7" name="Google Shape;187;p9"/>
              <p:cNvCxnSpPr/>
              <p:nvPr/>
            </p:nvCxnSpPr>
            <p:spPr>
              <a:xfrm>
                <a:off x="1719072" y="5222923"/>
                <a:ext cx="6010656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8" name="Google Shape;188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2020-05-31T21:33:57Z</dcterms:created>
  <dc:creator>Microsoft Office User</dc:creator>
</cp:coreProperties>
</file>