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268" r:id="rId3"/>
    <p:sldId id="269" r:id="rId4"/>
    <p:sldId id="270" r:id="rId5"/>
    <p:sldId id="271" r:id="rId6"/>
    <p:sldId id="274" r:id="rId7"/>
    <p:sldId id="276" r:id="rId8"/>
    <p:sldId id="277" r:id="rId9"/>
    <p:sldId id="282" r:id="rId10"/>
    <p:sldId id="283" r:id="rId11"/>
    <p:sldId id="281" r:id="rId12"/>
    <p:sldId id="284" r:id="rId13"/>
    <p:sldId id="285" r:id="rId14"/>
    <p:sldId id="288" r:id="rId15"/>
    <p:sldId id="289" r:id="rId16"/>
    <p:sldId id="280" r:id="rId17"/>
    <p:sldId id="290" r:id="rId18"/>
    <p:sldId id="260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Robot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14" autoAdjust="0"/>
  </p:normalViewPr>
  <p:slideViewPr>
    <p:cSldViewPr snapToGrid="0">
      <p:cViewPr varScale="1">
        <p:scale>
          <a:sx n="95" d="100"/>
          <a:sy n="95" d="100"/>
        </p:scale>
        <p:origin x="20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3491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5318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3500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4347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5681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3504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Создай проект и настрой его в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appveyor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вместе со всеми, заодно возможно придется решить пару проблем.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2599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7594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6830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8499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5188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7035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76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4377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459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appveyor.co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Ситема контроля версий</a:t>
            </a:r>
            <a:r>
              <a:rPr lang="en-US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CI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1086652"/>
            <a:ext cx="4345912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Разветвления в 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63">
            <a:extLst>
              <a:ext uri="{FF2B5EF4-FFF2-40B4-BE49-F238E27FC236}">
                <a16:creationId xmlns:a16="http://schemas.microsoft.com/office/drawing/2014/main" id="{0A5B0CC1-2514-48C5-9C86-3B6B6A79FBBD}"/>
              </a:ext>
            </a:extLst>
          </p:cNvPr>
          <p:cNvSpPr txBox="1"/>
          <p:nvPr/>
        </p:nvSpPr>
        <p:spPr>
          <a:xfrm>
            <a:off x="507440" y="1989570"/>
            <a:ext cx="4175012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В гит есть возможность создавать несколько веток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При создании новой ветки она ссылкается на коммит с которого была создана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Этот коммит станет родительским для первого коммита ветки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806A63FB-39E7-4E5D-827D-CA349BFD8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222" y="0"/>
            <a:ext cx="3292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86608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1086652"/>
            <a:ext cx="38673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HEAD</a:t>
            </a:r>
            <a:r>
              <a:rPr lang="ru-RU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и Индекс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63">
            <a:extLst>
              <a:ext uri="{FF2B5EF4-FFF2-40B4-BE49-F238E27FC236}">
                <a16:creationId xmlns:a16="http://schemas.microsoft.com/office/drawing/2014/main" id="{0A5B0CC1-2514-48C5-9C86-3B6B6A79FBBD}"/>
              </a:ext>
            </a:extLst>
          </p:cNvPr>
          <p:cNvSpPr txBox="1"/>
          <p:nvPr/>
        </p:nvSpPr>
        <p:spPr>
          <a:xfrm>
            <a:off x="487344" y="1909193"/>
            <a:ext cx="4175012" cy="435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HEAD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это указатель на текущую ветку, которая, в свою очередь, является указателем на последний коммит, сделанный в ней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Индекс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– это ваш следующий намеченый коммит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11FEFF08-0CAE-41ED-AB9E-BA0B9D4FC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111" y="0"/>
            <a:ext cx="2514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199" y="1086652"/>
            <a:ext cx="4536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Слияние (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merge</a:t>
            </a:r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63">
            <a:extLst>
              <a:ext uri="{FF2B5EF4-FFF2-40B4-BE49-F238E27FC236}">
                <a16:creationId xmlns:a16="http://schemas.microsoft.com/office/drawing/2014/main" id="{0A5B0CC1-2514-48C5-9C86-3B6B6A79FBBD}"/>
              </a:ext>
            </a:extLst>
          </p:cNvPr>
          <p:cNvSpPr txBox="1"/>
          <p:nvPr/>
        </p:nvSpPr>
        <p:spPr>
          <a:xfrm>
            <a:off x="507440" y="2190530"/>
            <a:ext cx="4175012" cy="450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При паралельной разработке рано или поздно возникает необходимость обьеденить изменения.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en-US" sz="8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Для обьединения изменений в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Git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есть механизм слияния (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merge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) и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rebase</a:t>
            </a:r>
            <a:endParaRPr lang="ru-RU" sz="2000" b="1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8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При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merge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просто создается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merge commit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, который содержит последние изменения с двух веток</a:t>
            </a:r>
          </a:p>
          <a:p>
            <a:pPr marR="0" lvl="0" algn="l" rtl="0">
              <a:spcBef>
                <a:spcPts val="0"/>
              </a:spcBef>
              <a:spcAft>
                <a:spcPts val="1200"/>
              </a:spcAft>
              <a:buSzPts val="2000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13BD738A-589C-4D11-BFD8-61D45B4C9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037" y="0"/>
            <a:ext cx="3433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29144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199" y="1086652"/>
            <a:ext cx="4536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Rebase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63">
            <a:extLst>
              <a:ext uri="{FF2B5EF4-FFF2-40B4-BE49-F238E27FC236}">
                <a16:creationId xmlns:a16="http://schemas.microsoft.com/office/drawing/2014/main" id="{0A5B0CC1-2514-48C5-9C86-3B6B6A79FBBD}"/>
              </a:ext>
            </a:extLst>
          </p:cNvPr>
          <p:cNvSpPr txBox="1"/>
          <p:nvPr/>
        </p:nvSpPr>
        <p:spPr>
          <a:xfrm>
            <a:off x="507440" y="1677052"/>
            <a:ext cx="4064560" cy="487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При выполнении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rebase HEAD master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смещается к коммиту с которого была создана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develop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(2)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Поочередо применяются все коммиты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develop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, после чего применяются все коммиты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master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, которые были после коммита (2)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При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rebase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история коммитов имеет последовательный вид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B0798DB1-B626-4A98-A982-3F7180600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436" y="0"/>
            <a:ext cx="2401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692CFD7D-DE5F-4B28-BEC1-851E3B545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388" y="0"/>
            <a:ext cx="23701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80521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199" y="1197610"/>
            <a:ext cx="5772779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Continuous Integration (CI) 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63">
            <a:extLst>
              <a:ext uri="{FF2B5EF4-FFF2-40B4-BE49-F238E27FC236}">
                <a16:creationId xmlns:a16="http://schemas.microsoft.com/office/drawing/2014/main" id="{0A5B0CC1-2514-48C5-9C86-3B6B6A79FBBD}"/>
              </a:ext>
            </a:extLst>
          </p:cNvPr>
          <p:cNvSpPr txBox="1"/>
          <p:nvPr/>
        </p:nvSpPr>
        <p:spPr>
          <a:xfrm>
            <a:off x="517488" y="1904421"/>
            <a:ext cx="4175012" cy="4516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Это практика разработки, при которой изменения от разных разработчиков в команде как можно чаще заливаются в основную ветку. 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Такая практика препятствуюет большим merge-конфликтам при слиянии.</a:t>
            </a:r>
          </a:p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Для того чтоб проверить что залитый код рабочий, периодически происходит сборка проекта.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810CBC7D-B885-4FCD-AD37-C60829BF4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8759" y="2838917"/>
            <a:ext cx="4068820" cy="193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5446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199" y="1197610"/>
            <a:ext cx="5772779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Continuous Delivery (CD) 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63">
            <a:extLst>
              <a:ext uri="{FF2B5EF4-FFF2-40B4-BE49-F238E27FC236}">
                <a16:creationId xmlns:a16="http://schemas.microsoft.com/office/drawing/2014/main" id="{0A5B0CC1-2514-48C5-9C86-3B6B6A79FBBD}"/>
              </a:ext>
            </a:extLst>
          </p:cNvPr>
          <p:cNvSpPr txBox="1"/>
          <p:nvPr/>
        </p:nvSpPr>
        <p:spPr>
          <a:xfrm>
            <a:off x="517488" y="1904421"/>
            <a:ext cx="4175012" cy="4516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Практика при которой билд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CI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дополнительно тестируется (интеграционными,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smoke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тестами </a:t>
            </a:r>
            <a:r>
              <a:rPr lang="uk-UA" sz="2000" dirty="0">
                <a:latin typeface="Roboto"/>
                <a:ea typeface="Roboto"/>
                <a:cs typeface="Roboto"/>
                <a:sym typeface="Roboto"/>
              </a:rPr>
              <a:t>и т.д.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), и полностью готовится к релизу.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Также есть практика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Continuous Deployment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при которой релиз продукта происходит автоматически.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Для автоматизации процесса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Integration/Delivery/Deployment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существуют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CI/CD tools.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9586FDA-6372-41B9-8EAF-4FEBCF460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410" y="2144982"/>
            <a:ext cx="4556590" cy="337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07868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 err="1">
                <a:latin typeface="Roboto"/>
                <a:ea typeface="Roboto"/>
                <a:cs typeface="Roboto"/>
                <a:sym typeface="Roboto"/>
              </a:rPr>
              <a:t>AppVeyor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4049396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5344152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2" y="3728096"/>
            <a:ext cx="7444977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AppVeyor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просматривает выбраный репозиторий и когда замечает любые изменения, то вытягивает код из репозитория и собирает проект.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165522" y="5022852"/>
            <a:ext cx="7444977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AppVeyor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также емеет возможность запускать тесты, резвертывать веб-приложение и оповещать о любых ошибках в этих процессах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1165522" y="2418137"/>
            <a:ext cx="7444977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Это С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I/CD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сервис для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.NET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приложений. 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6440456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Настройка</a:t>
            </a:r>
            <a:r>
              <a:rPr lang="en-US" sz="41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4100" b="1" dirty="0" err="1">
                <a:latin typeface="Roboto"/>
                <a:ea typeface="Roboto"/>
                <a:cs typeface="Roboto"/>
                <a:sym typeface="Roboto"/>
              </a:rPr>
              <a:t>AppVeyor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4049396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5344152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2" y="3728096"/>
            <a:ext cx="7444977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Выбираем один из ваших существующих репозиториев, который хотим поставить под CI.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165522" y="5022852"/>
            <a:ext cx="7444977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Необходимо добавить файл конфигурации appveyor.yml в корневой каталог вашего репозитория. И залить эти изменения в origin. После этого автоматически начнется сборка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AppVeyor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1165522" y="2418137"/>
            <a:ext cx="7444977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Переходим на </a:t>
            </a:r>
            <a:r>
              <a:rPr lang="ru-RU" sz="2000" dirty="0">
                <a:hlinkClick r:id="rId3" action="ppaction://hlinkfile"/>
              </a:rPr>
              <a:t>appveyor.com </a:t>
            </a:r>
            <a:r>
              <a:rPr lang="ru-RU" sz="2000" dirty="0"/>
              <a:t>и создаем аккаунт. Удобнее всего подключить существующий аккаунт Git.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2491536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199" y="1343025"/>
            <a:ext cx="6915151" cy="59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Файл конфигурации </a:t>
            </a:r>
            <a:r>
              <a:rPr lang="en-US" sz="33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appveyor.yml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0998" y="2143124"/>
            <a:ext cx="4043401" cy="436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150000"/>
            </a:pPr>
            <a:r>
              <a:rPr lang="en-US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ers</a:t>
            </a:r>
            <a:r>
              <a:rPr lang="en-US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ion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указывает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формат в </a:t>
            </a:r>
            <a:r>
              <a:rPr lang="ru-RU" sz="18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котором будут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нумероваться сборки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150000"/>
            </a:pPr>
            <a:r>
              <a:rPr lang="en-US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configuration</a:t>
            </a:r>
            <a:r>
              <a:rPr lang="uk-UA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uk-UA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ука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зывает</a:t>
            </a:r>
            <a:r>
              <a:rPr lang="uk-UA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конфигурацию в которой происходит сборка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150000"/>
            </a:pPr>
            <a:r>
              <a:rPr lang="en-US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cache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указывает на то, что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NuGet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пакеты, необходимые для сборки будут кешироваться в </a:t>
            </a:r>
            <a:r>
              <a:rPr lang="en-US" sz="18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AppVeyor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150000"/>
            </a:pPr>
            <a:r>
              <a:rPr lang="en-US" sz="18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before_build</a:t>
            </a:r>
            <a:r>
              <a:rPr lang="ru-RU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build</a:t>
            </a:r>
            <a:r>
              <a:rPr lang="ru-RU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здесь можно описать действия, которые будут происходить перед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во время сборки.</a:t>
            </a:r>
            <a:endParaRPr sz="1800"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6C0A71A-6332-42E3-8C1E-021899CE9B04}"/>
              </a:ext>
            </a:extLst>
          </p:cNvPr>
          <p:cNvSpPr/>
          <p:nvPr/>
        </p:nvSpPr>
        <p:spPr>
          <a:xfrm>
            <a:off x="4914900" y="2276475"/>
            <a:ext cx="3895725" cy="16004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version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1.0.{build}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configuration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Release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cache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-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packages -&gt; **\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packages.config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before_build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nuget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 restore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build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  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publish_wap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24925" y="1535187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dirty="0">
                <a:latin typeface="Roboto"/>
                <a:ea typeface="Roboto"/>
                <a:cs typeface="Roboto"/>
                <a:sym typeface="Roboto"/>
              </a:rPr>
              <a:t>Что такое система контроля версий?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1325" y="3272716"/>
            <a:ext cx="7719600" cy="153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r>
              <a:rPr lang="ru-RU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Система контроля версий (СКВ) </a:t>
            </a:r>
            <a:r>
              <a:rPr 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— это система, регистрирующая изменения в одном или нескольких файлах с тем, чтобы в дальнейшем была возможность вернуться к определённым старым версиям этих файлов.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endParaRPr 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1704524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4848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вная информация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sym typeface="Calibri"/>
              </a:rPr>
              <a:t>Под версионный контроль можно поместить файлы практически любого типа.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360"/>
              </a:spcBef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Существует несколько типов систем контроля версий. Рассматривать стоит только </a:t>
            </a:r>
            <a:r>
              <a:rPr lang="en-US" sz="2000" dirty="0">
                <a:latin typeface="Roboto"/>
                <a:ea typeface="Roboto"/>
                <a:sym typeface="Calibri"/>
              </a:rPr>
              <a:t>Git.</a:t>
            </a:r>
            <a:endParaRPr lang="ru-RU" sz="2000" dirty="0">
              <a:latin typeface="Roboto"/>
              <a:ea typeface="Roboto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324881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4848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Git – </a:t>
            </a:r>
            <a:r>
              <a:rPr lang="ru-RU" sz="2000" dirty="0">
                <a:latin typeface="Roboto"/>
                <a:ea typeface="Roboto"/>
                <a:sym typeface="Calibri"/>
              </a:rPr>
              <a:t>это расспределенная система контроля версий. 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sym typeface="Calibri"/>
            </a:endParaRP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Это означает что каждый пользователь репозитория выкачивает полную копию репозитория. 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sym typeface="Calibri"/>
            </a:endParaRP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Таким образом у каждого клиента есть локальная копия репозитория.</a:t>
            </a:r>
          </a:p>
        </p:txBody>
      </p:sp>
    </p:spTree>
    <p:extLst>
      <p:ext uri="{BB962C8B-B14F-4D97-AF65-F5344CB8AC3E}">
        <p14:creationId xmlns:p14="http://schemas.microsoft.com/office/powerpoint/2010/main" val="4760035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520164" y="961466"/>
            <a:ext cx="3867300" cy="161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Расспределенная система контроля версий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520164" y="2733772"/>
            <a:ext cx="3819600" cy="3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sz="18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 рисунке можно увидеть, что на каждом компьютере содержиться полная копия оригинального репозитория.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lang="ru-RU" sz="18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При потере данн</a:t>
            </a:r>
            <a:r>
              <a:rPr lang="ru-RU" sz="1800" u="sng" dirty="0">
                <a:latin typeface="Roboto"/>
                <a:ea typeface="Roboto"/>
                <a:cs typeface="Roboto"/>
                <a:sym typeface="Roboto"/>
              </a:rPr>
              <a:t>ых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 на сервере у вас по прежнему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останеться локальная копия.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lang="ru-RU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Ваши изменения остаються локальными пока вы не запушите их на сервер.</a:t>
            </a:r>
            <a:endParaRPr sz="18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4644004" y="4185075"/>
            <a:ext cx="51900" cy="972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4644000" y="4186280"/>
            <a:ext cx="51900" cy="4881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BE07168-BC91-45C0-B6A9-42E1CE61B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736" y="1399830"/>
            <a:ext cx="4125208" cy="464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01054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47360" y="1142655"/>
            <a:ext cx="82492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Варианты создания репозитория</a:t>
            </a:r>
            <a:endParaRPr sz="36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981755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44810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41597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Удаленно на вашей странице </a:t>
            </a:r>
            <a:r>
              <a:rPr lang="en-US" sz="2000" b="1" dirty="0" err="1">
                <a:latin typeface="Roboto"/>
                <a:ea typeface="Roboto"/>
                <a:cs typeface="Calibri"/>
                <a:sym typeface="Roboto"/>
              </a:rPr>
              <a:t>Github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.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Потом сделать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git clone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для создания локальной копии. Подходит, когда у вас еще нет существующего проекта.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658205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Локально. Потом сделать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push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в созданный удаленный репозиторий. Подходит, когда у вас уже есть локальный проект, который вы хотите включить в систему контроля версий.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4994274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0283" y="1277488"/>
            <a:ext cx="835663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Создание локального репозоитория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В папке с проектом, который мы хотим поставить под контроль версий открываем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git bash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 (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Или открываем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git bash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и переходим в папку коммандой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cd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Например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 cd D:\temp\project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Инициализируем создание репозитория коммандой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git </a:t>
            </a:r>
            <a:r>
              <a:rPr lang="en-US" sz="2000" b="1" dirty="0" err="1">
                <a:latin typeface="Roboto"/>
                <a:ea typeface="Roboto"/>
                <a:cs typeface="Calibri"/>
                <a:sym typeface="Roboto"/>
              </a:rPr>
              <a:t>init.</a:t>
            </a:r>
            <a:endParaRPr lang="en-US" sz="2000" b="1" dirty="0"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Готовим все файлы каталога к коммиту коммандой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“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git add .”.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 </a:t>
            </a:r>
            <a:endParaRPr lang="en-US" sz="2000" dirty="0"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Коммитим добавленные файлы коммандой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git commit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.</a:t>
            </a:r>
            <a:endParaRPr lang="ru-RU" sz="2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28671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53700" y="1493126"/>
            <a:ext cx="84702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Привязка к удаленному репозиторию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636126"/>
            <a:ext cx="8181300" cy="4069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Необходимо создать удалленный репозиторий к которому вы привяжем созданный ранее локальный репозиторий. Это делается на вашей странице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GitHub</a:t>
            </a:r>
            <a:endParaRPr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spcBef>
                <a:spcPts val="36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Задаем что именно на тот удаленный репозиторий должен ссылкаться наш локальный репозиторий коммандой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remote add origin {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ссылка на ваш удаленный репозиторий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}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.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Например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git remote add origin https://github.com/CSharpProfessional.git.</a:t>
            </a:r>
            <a:endParaRPr sz="20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spcBef>
                <a:spcPts val="36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Пу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шим текущее состояние локального репозитория в заданый нами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origin: git push –u origin master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(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-u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означает дальнейшее отслеживание изменений в удаленной ветке,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master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имя удаленной ветки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)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9147157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199" y="1197610"/>
            <a:ext cx="4587073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Понятие ветки в 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63">
            <a:extLst>
              <a:ext uri="{FF2B5EF4-FFF2-40B4-BE49-F238E27FC236}">
                <a16:creationId xmlns:a16="http://schemas.microsoft.com/office/drawing/2014/main" id="{0A5B0CC1-2514-48C5-9C86-3B6B6A79FBBD}"/>
              </a:ext>
            </a:extLst>
          </p:cNvPr>
          <p:cNvSpPr txBox="1"/>
          <p:nvPr/>
        </p:nvSpPr>
        <p:spPr>
          <a:xfrm>
            <a:off x="517488" y="1904421"/>
            <a:ext cx="4175012" cy="4516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Каждый коммит является полноценным слепком репозитория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8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Набор последовательных коммитов можно изобразить в виде следующего графа (рис.). </a:t>
            </a:r>
            <a:br>
              <a:rPr lang="ru-RU" sz="2000" dirty="0">
                <a:latin typeface="Roboto"/>
                <a:ea typeface="Roboto"/>
                <a:cs typeface="Roboto"/>
                <a:sym typeface="Roboto"/>
              </a:rPr>
            </a:b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В контексте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Git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такой граф называют веткой.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en-US" sz="8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Ветка всегда указывает на последний коммит в ней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D1A14A-909A-4B91-A24E-804DC122C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249" y="0"/>
            <a:ext cx="2682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14301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7239</TotalTime>
  <Words>992</Words>
  <Application>Microsoft Office PowerPoint</Application>
  <PresentationFormat>On-screen Show (4:3)</PresentationFormat>
  <Paragraphs>130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Arial</vt:lpstr>
      <vt:lpstr>Consolas</vt:lpstr>
      <vt:lpstr>Noto Sans Symbols</vt:lpstr>
      <vt:lpstr>Roboto</vt:lpstr>
      <vt:lpstr>Тема Office</vt:lpstr>
      <vt:lpstr>PowerPoint Presentation</vt:lpstr>
      <vt:lpstr>Что такое система контроля версий?</vt:lpstr>
      <vt:lpstr>Основная информация</vt:lpstr>
      <vt:lpstr>Git</vt:lpstr>
      <vt:lpstr>Расспределенная система контроля версий</vt:lpstr>
      <vt:lpstr>Варианты создания репозитория</vt:lpstr>
      <vt:lpstr>Создание локального репозоитория</vt:lpstr>
      <vt:lpstr>Привязка к удаленному репозиторию</vt:lpstr>
      <vt:lpstr>Понятие ветки в Git</vt:lpstr>
      <vt:lpstr>Разветвления в Git</vt:lpstr>
      <vt:lpstr>HEAD и Индекс</vt:lpstr>
      <vt:lpstr>Слияние (merge)</vt:lpstr>
      <vt:lpstr>Rebase</vt:lpstr>
      <vt:lpstr>Continuous Integration (CI) </vt:lpstr>
      <vt:lpstr>Continuous Delivery (CD) </vt:lpstr>
      <vt:lpstr>AppVeyor</vt:lpstr>
      <vt:lpstr>Настройка AppVeyor</vt:lpstr>
      <vt:lpstr>Файл конфигурации appveyor.yml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61</cp:revision>
  <dcterms:modified xsi:type="dcterms:W3CDTF">2020-12-14T18:44:58Z</dcterms:modified>
</cp:coreProperties>
</file>