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5" r:id="rId3"/>
    <p:sldId id="286" r:id="rId4"/>
    <p:sldId id="293" r:id="rId5"/>
    <p:sldId id="292" r:id="rId6"/>
    <p:sldId id="287" r:id="rId7"/>
    <p:sldId id="290" r:id="rId8"/>
    <p:sldId id="291" r:id="rId9"/>
    <p:sldId id="294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8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87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30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50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27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46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4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43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Core Identity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7095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Аутентификация и авторизация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1255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Аутентификация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это процесс идентификации пользователя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Авторизация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это процесс определения действий, которые может или не может совершить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3912368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8989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концепции аутентификации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1255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Аутентификационная схема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это понятия включает в себя две сущности: обработчик аутентификации и настройки для конкретной сущности аутентификационного обработчика.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Обработчик аутентификации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это класс, который реализует поведение схемы.</a:t>
            </a:r>
          </a:p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Authenticate, Challenge, Forbid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действия аутентификационной схемы. 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959169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8989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Аутентификационная схема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53289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Зарегестрированые обработчики аутентификации и их конфигурации называют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аутентификационными схемами.</a:t>
            </a:r>
          </a:p>
          <a:p>
            <a:pPr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Аутентификационные схемы определяются в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Пример обьявления аутентификационной схемы: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>
              <a:spcBef>
                <a:spcPts val="600"/>
              </a:spcBef>
              <a:buSzPts val="2000"/>
            </a:pPr>
            <a:r>
              <a:rPr lang="en-US" sz="1800" i="1" dirty="0" err="1">
                <a:solidFill>
                  <a:schemeClr val="tx1"/>
                </a:solidFill>
                <a:latin typeface="Roboto"/>
                <a:ea typeface="Roboto"/>
                <a:cs typeface="Calibri"/>
              </a:rPr>
              <a:t>services.AddAuthentication</a:t>
            </a:r>
            <a:r>
              <a:rPr lang="en-US" sz="18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latin typeface="Roboto"/>
                <a:ea typeface="Roboto"/>
                <a:cs typeface="Calibri"/>
              </a:rPr>
              <a:t>JwtBearerDefaults.AuthenticationScheme</a:t>
            </a:r>
            <a:r>
              <a:rPr lang="en-US" sz="18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)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66752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8989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Обработчик аутентификации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532893"/>
            <a:ext cx="8181300" cy="373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Bef>
                <a:spcPts val="1800"/>
              </a:spcBef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Класс обработчика аутентификации должен реализовать интерфейс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</a:rPr>
              <a:t>IAuthenticationHandler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или наследоватся от класса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</a:rPr>
              <a:t>AuthenticationHandler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</a:rPr>
              <a:t>TOptions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&gt;.</a:t>
            </a:r>
          </a:p>
          <a:p>
            <a:pPr marL="0" marR="0" lvl="0" indent="-12700" algn="l" rtl="0">
              <a:spcBef>
                <a:spcPts val="18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обработчике аутентификации должно быть определено каким именно образом  будут обрабатываться аутентификационные схемы. Другими словами: основной обязаностью обработчика является аутентификация пользователя.</a:t>
            </a:r>
          </a:p>
          <a:p>
            <a:pPr marL="0" marR="0" lvl="0" indent="-12700" algn="l" rtl="0">
              <a:spcBef>
                <a:spcPts val="18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Обработчик аутентификации имеет обязян содержать обработку действий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forbid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challenge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595278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547282" y="900826"/>
            <a:ext cx="2294878" cy="49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концепции аутентификации</a:t>
            </a:r>
            <a:endParaRPr lang="ru-RU" sz="1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465165"/>
            <a:ext cx="8181300" cy="332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действие аутентификационной схемы, которое создает Identity пользователя на основе контекста запроса.</a:t>
            </a:r>
          </a:p>
          <a:p>
            <a:pPr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Это действие возвращает AuthenticateResult отображая была ли аутентификация пользователя успешной,  если так, то возвращает Identity пользователя как часть AuthenticationTicket.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Метод для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Authenticate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Authenticate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Async().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F74D662C-8341-4B93-B083-24F5A23AB1E0}"/>
              </a:ext>
            </a:extLst>
          </p:cNvPr>
          <p:cNvSpPr txBox="1">
            <a:spLocks/>
          </p:cNvSpPr>
          <p:nvPr/>
        </p:nvSpPr>
        <p:spPr>
          <a:xfrm>
            <a:off x="457200" y="1496429"/>
            <a:ext cx="8229600" cy="96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Authenticate</a:t>
            </a:r>
            <a:endParaRPr lang="ru-RU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87262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547282" y="900826"/>
            <a:ext cx="2294878" cy="49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концепции аутентификации</a:t>
            </a:r>
            <a:endParaRPr lang="ru-RU" sz="1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154446"/>
            <a:ext cx="8181300" cy="409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b="1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dirty="0"/>
              <a:t> </a:t>
            </a:r>
            <a:r>
              <a:rPr lang="ru-RU" sz="2000" dirty="0"/>
              <a:t>Это</a:t>
            </a:r>
            <a:r>
              <a:rPr lang="en-US" sz="2000" dirty="0"/>
              <a:t> </a:t>
            </a:r>
            <a:r>
              <a:rPr lang="ru-RU" sz="2000" dirty="0"/>
              <a:t>действие</a:t>
            </a:r>
            <a:r>
              <a:rPr lang="en-US" sz="2000" dirty="0"/>
              <a:t> </a:t>
            </a:r>
            <a:r>
              <a:rPr lang="ru-RU" sz="2000" dirty="0"/>
              <a:t>сервиса</a:t>
            </a:r>
            <a:r>
              <a:rPr lang="en-US" sz="2000" dirty="0"/>
              <a:t> </a:t>
            </a:r>
            <a:r>
              <a:rPr lang="ru-RU" sz="2000" dirty="0"/>
              <a:t>аторизации(Authorization),</a:t>
            </a:r>
            <a:r>
              <a:rPr lang="en-US" sz="2000" dirty="0"/>
              <a:t> </a:t>
            </a:r>
            <a:r>
              <a:rPr lang="ru-RU" sz="2000" dirty="0"/>
              <a:t>которое</a:t>
            </a:r>
            <a:r>
              <a:rPr lang="en-US" sz="2000" dirty="0"/>
              <a:t> </a:t>
            </a:r>
            <a:r>
              <a:rPr lang="ru-RU" sz="2000" dirty="0"/>
              <a:t>вызывается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ru-RU" sz="2000" dirty="0"/>
              <a:t>случае</a:t>
            </a:r>
            <a:r>
              <a:rPr lang="en-US" sz="2000" dirty="0"/>
              <a:t> </a:t>
            </a:r>
            <a:r>
              <a:rPr lang="ru-RU" sz="2000" dirty="0"/>
              <a:t>попытки</a:t>
            </a:r>
            <a:r>
              <a:rPr lang="en-US" sz="2000" dirty="0"/>
              <a:t> </a:t>
            </a:r>
            <a:r>
              <a:rPr lang="ru-RU" sz="2000" dirty="0"/>
              <a:t>доступа</a:t>
            </a:r>
            <a:r>
              <a:rPr lang="en-US" sz="2000" dirty="0"/>
              <a:t> </a:t>
            </a:r>
            <a:r>
              <a:rPr lang="ru-RU" sz="2000" dirty="0"/>
              <a:t>неаутентифированым</a:t>
            </a:r>
            <a:r>
              <a:rPr lang="en-US" sz="2000" dirty="0"/>
              <a:t> </a:t>
            </a:r>
            <a:r>
              <a:rPr lang="ru-RU" sz="2000" dirty="0"/>
              <a:t>пользователем</a:t>
            </a:r>
            <a:r>
              <a:rPr lang="en-US" sz="2000" dirty="0"/>
              <a:t> </a:t>
            </a:r>
            <a:r>
              <a:rPr lang="ru-RU" sz="2000" dirty="0"/>
              <a:t>к</a:t>
            </a:r>
            <a:r>
              <a:rPr lang="en-US" sz="2000" dirty="0"/>
              <a:t> </a:t>
            </a:r>
            <a:r>
              <a:rPr lang="ru-RU" sz="2000" dirty="0"/>
              <a:t>ресурсу,</a:t>
            </a:r>
            <a:r>
              <a:rPr lang="en-US" sz="2000" dirty="0"/>
              <a:t> </a:t>
            </a:r>
            <a:r>
              <a:rPr lang="ru-RU" sz="2000" dirty="0"/>
              <a:t>который</a:t>
            </a:r>
            <a:r>
              <a:rPr lang="en-US" sz="2000" dirty="0"/>
              <a:t> </a:t>
            </a:r>
            <a:r>
              <a:rPr lang="ru-RU" sz="2000" dirty="0"/>
              <a:t>требует</a:t>
            </a:r>
            <a:r>
              <a:rPr lang="en-US" sz="2000" dirty="0"/>
              <a:t> </a:t>
            </a:r>
            <a:r>
              <a:rPr lang="ru-RU" sz="2000" dirty="0"/>
              <a:t>аутентификации.</a:t>
            </a:r>
          </a:p>
          <a:p>
            <a:pPr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dirty="0"/>
              <a:t> </a:t>
            </a:r>
            <a:r>
              <a:rPr lang="ru-RU" sz="2000" dirty="0"/>
              <a:t>Это</a:t>
            </a:r>
            <a:r>
              <a:rPr lang="en-US" sz="2000" dirty="0"/>
              <a:t> </a:t>
            </a:r>
            <a:r>
              <a:rPr lang="ru-RU" sz="2000" dirty="0"/>
              <a:t>действие</a:t>
            </a:r>
            <a:r>
              <a:rPr lang="en-US" sz="2000" dirty="0"/>
              <a:t> </a:t>
            </a:r>
            <a:r>
              <a:rPr lang="ru-RU" sz="2000" dirty="0"/>
              <a:t>выдается,</a:t>
            </a:r>
            <a:r>
              <a:rPr lang="en-US" sz="2000" dirty="0"/>
              <a:t> </a:t>
            </a:r>
            <a:r>
              <a:rPr lang="ru-RU" sz="2000" dirty="0"/>
              <a:t>например,</a:t>
            </a:r>
            <a:r>
              <a:rPr lang="en-US" sz="2000" dirty="0"/>
              <a:t> </a:t>
            </a:r>
            <a:r>
              <a:rPr lang="ru-RU" sz="2000" dirty="0"/>
              <a:t>когда</a:t>
            </a:r>
            <a:r>
              <a:rPr lang="en-US" sz="2000" dirty="0"/>
              <a:t> </a:t>
            </a:r>
            <a:r>
              <a:rPr lang="ru-RU" sz="2000" dirty="0"/>
              <a:t>анонимный</a:t>
            </a:r>
            <a:r>
              <a:rPr lang="en-US" sz="2000" dirty="0"/>
              <a:t> </a:t>
            </a:r>
            <a:r>
              <a:rPr lang="ru-RU" sz="2000" dirty="0"/>
              <a:t>пользователь</a:t>
            </a:r>
            <a:r>
              <a:rPr lang="en-US" sz="2000" dirty="0"/>
              <a:t> </a:t>
            </a:r>
            <a:r>
              <a:rPr lang="ru-RU" sz="2000" dirty="0"/>
              <a:t>пытается</a:t>
            </a:r>
            <a:r>
              <a:rPr lang="en-US" sz="2000" dirty="0"/>
              <a:t> </a:t>
            </a:r>
            <a:r>
              <a:rPr lang="ru-RU" sz="2000" dirty="0"/>
              <a:t>достучаться</a:t>
            </a:r>
            <a:r>
              <a:rPr lang="en-US" sz="2000" dirty="0"/>
              <a:t> </a:t>
            </a:r>
            <a:r>
              <a:rPr lang="ru-RU" sz="2000" dirty="0"/>
              <a:t>к</a:t>
            </a:r>
            <a:r>
              <a:rPr lang="en-US" sz="2000" dirty="0"/>
              <a:t> </a:t>
            </a:r>
            <a:r>
              <a:rPr lang="ru-RU" sz="2000" dirty="0"/>
              <a:t>ресурсу,</a:t>
            </a:r>
            <a:r>
              <a:rPr lang="en-US" sz="2000" dirty="0"/>
              <a:t> </a:t>
            </a:r>
            <a:r>
              <a:rPr lang="ru-RU" sz="2000" dirty="0"/>
              <a:t>который</a:t>
            </a:r>
            <a:r>
              <a:rPr lang="en-US" sz="2000" dirty="0"/>
              <a:t> </a:t>
            </a:r>
            <a:r>
              <a:rPr lang="ru-RU" sz="2000" dirty="0"/>
              <a:t>требует</a:t>
            </a:r>
            <a:r>
              <a:rPr lang="en-US" sz="2000" dirty="0"/>
              <a:t> </a:t>
            </a:r>
            <a:r>
              <a:rPr lang="ru-RU" sz="2000" dirty="0"/>
              <a:t>аутентификации,</a:t>
            </a:r>
            <a:r>
              <a:rPr lang="en-US" sz="2000" dirty="0"/>
              <a:t> </a:t>
            </a:r>
            <a:r>
              <a:rPr lang="ru-RU" sz="2000" dirty="0"/>
              <a:t>или</a:t>
            </a:r>
            <a:r>
              <a:rPr lang="en-US" sz="2000" dirty="0"/>
              <a:t> </a:t>
            </a:r>
            <a:r>
              <a:rPr lang="ru-RU" sz="2000" dirty="0"/>
              <a:t>нажимает</a:t>
            </a:r>
            <a:r>
              <a:rPr lang="en-US" sz="2000" dirty="0"/>
              <a:t> </a:t>
            </a:r>
            <a:r>
              <a:rPr lang="ru-RU" sz="2000" dirty="0"/>
              <a:t>на</a:t>
            </a:r>
            <a:r>
              <a:rPr lang="en-US" sz="2000" dirty="0"/>
              <a:t> </a:t>
            </a:r>
            <a:r>
              <a:rPr lang="ru-RU" sz="2000" dirty="0"/>
              <a:t>ссылку</a:t>
            </a:r>
            <a:r>
              <a:rPr lang="en-US" sz="2000" dirty="0"/>
              <a:t> </a:t>
            </a:r>
            <a:r>
              <a:rPr lang="ru-RU" sz="2000" dirty="0"/>
              <a:t>к</a:t>
            </a:r>
            <a:r>
              <a:rPr lang="en-US" sz="2000" dirty="0"/>
              <a:t> </a:t>
            </a:r>
            <a:r>
              <a:rPr lang="ru-RU" sz="2000" dirty="0"/>
              <a:t>login</a:t>
            </a:r>
            <a:r>
              <a:rPr lang="en-US" sz="2000" dirty="0"/>
              <a:t> </a:t>
            </a:r>
            <a:r>
              <a:rPr lang="ru-RU" sz="2000" dirty="0"/>
              <a:t>page(страница</a:t>
            </a:r>
            <a:r>
              <a:rPr lang="en-US" sz="2000" dirty="0"/>
              <a:t> </a:t>
            </a:r>
            <a:r>
              <a:rPr lang="ru-RU" sz="2000" dirty="0"/>
              <a:t>входа).</a:t>
            </a:r>
          </a:p>
          <a:p>
            <a:pPr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dirty="0">
                <a:sym typeface="Roboto"/>
              </a:rPr>
              <a:t> </a:t>
            </a:r>
            <a:r>
              <a:rPr lang="ru-RU" sz="2000" dirty="0"/>
              <a:t>Сервис</a:t>
            </a:r>
            <a:r>
              <a:rPr lang="en-US" sz="2000" dirty="0"/>
              <a:t> </a:t>
            </a:r>
            <a:r>
              <a:rPr lang="ru-RU" sz="2000" dirty="0"/>
              <a:t>авторизации</a:t>
            </a:r>
            <a:r>
              <a:rPr lang="en-US" sz="2000" dirty="0"/>
              <a:t> </a:t>
            </a:r>
            <a:r>
              <a:rPr lang="ru-RU" sz="2000" dirty="0"/>
              <a:t>вызывает</a:t>
            </a:r>
            <a:r>
              <a:rPr lang="en-US" sz="2000" dirty="0"/>
              <a:t> </a:t>
            </a:r>
            <a:r>
              <a:rPr lang="ru-RU" sz="2000" dirty="0"/>
              <a:t>challenge</a:t>
            </a:r>
            <a:r>
              <a:rPr lang="en-US" sz="2000" dirty="0"/>
              <a:t> </a:t>
            </a:r>
            <a:r>
              <a:rPr lang="ru-RU" sz="2000" dirty="0"/>
              <a:t>используя</a:t>
            </a:r>
            <a:r>
              <a:rPr lang="en-US" sz="2000" dirty="0"/>
              <a:t> </a:t>
            </a:r>
            <a:r>
              <a:rPr lang="ru-RU" sz="2000" dirty="0"/>
              <a:t>обьявленную</a:t>
            </a:r>
            <a:r>
              <a:rPr lang="en-US" sz="2000" dirty="0"/>
              <a:t> </a:t>
            </a:r>
            <a:r>
              <a:rPr lang="ru-RU" sz="2000" dirty="0"/>
              <a:t>аутентификационную</a:t>
            </a:r>
            <a:r>
              <a:rPr lang="en-US" sz="2000" dirty="0"/>
              <a:t> </a:t>
            </a:r>
            <a:r>
              <a:rPr lang="ru-RU" sz="2000" dirty="0"/>
              <a:t>схему</a:t>
            </a:r>
            <a:r>
              <a:rPr lang="en-US" sz="2000" dirty="0"/>
              <a:t> </a:t>
            </a:r>
            <a:r>
              <a:rPr lang="ru-RU" sz="2000" dirty="0"/>
              <a:t>или</a:t>
            </a:r>
            <a:r>
              <a:rPr lang="en-US" sz="2000" dirty="0"/>
              <a:t> </a:t>
            </a:r>
            <a:r>
              <a:rPr lang="ru-RU" sz="2000" dirty="0"/>
              <a:t>схему</a:t>
            </a:r>
            <a:r>
              <a:rPr lang="en-US" sz="2000" dirty="0"/>
              <a:t> </a:t>
            </a:r>
            <a:r>
              <a:rPr lang="ru-RU" sz="2000" dirty="0"/>
              <a:t>по</a:t>
            </a:r>
            <a:r>
              <a:rPr lang="en-US" sz="2000" dirty="0"/>
              <a:t> </a:t>
            </a:r>
            <a:r>
              <a:rPr lang="ru-RU" sz="2000" dirty="0"/>
              <a:t>умолчанию,</a:t>
            </a:r>
            <a:r>
              <a:rPr lang="en-US" sz="2000" dirty="0"/>
              <a:t> </a:t>
            </a:r>
            <a:r>
              <a:rPr lang="ru-RU" sz="2000" dirty="0"/>
              <a:t>если</a:t>
            </a:r>
            <a:r>
              <a:rPr lang="en-US" sz="2000" dirty="0"/>
              <a:t> </a:t>
            </a:r>
            <a:r>
              <a:rPr lang="ru-RU" sz="2000" dirty="0"/>
              <a:t>никакая</a:t>
            </a:r>
            <a:r>
              <a:rPr lang="en-US" sz="2000" dirty="0"/>
              <a:t> </a:t>
            </a:r>
            <a:r>
              <a:rPr lang="ru-RU" sz="2000" dirty="0"/>
              <a:t>схема</a:t>
            </a:r>
            <a:r>
              <a:rPr lang="en-US" sz="2000" dirty="0"/>
              <a:t> </a:t>
            </a:r>
            <a:r>
              <a:rPr lang="ru-RU" sz="2000" dirty="0"/>
              <a:t>не</a:t>
            </a:r>
            <a:r>
              <a:rPr lang="en-US" sz="2000" dirty="0"/>
              <a:t> </a:t>
            </a:r>
            <a:r>
              <a:rPr lang="ru-RU" sz="2000" dirty="0"/>
              <a:t>объявлена.</a:t>
            </a:r>
            <a:endParaRPr lang="en-US" sz="2000" dirty="0"/>
          </a:p>
          <a:p>
            <a:pPr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dirty="0"/>
              <a:t> </a:t>
            </a:r>
            <a:r>
              <a:rPr lang="ru-RU" sz="2000" dirty="0"/>
              <a:t>Метод для </a:t>
            </a:r>
            <a:r>
              <a:rPr lang="en-US" sz="2000" dirty="0"/>
              <a:t>Challenge – </a:t>
            </a:r>
            <a:r>
              <a:rPr lang="en-US" sz="2000" dirty="0" err="1"/>
              <a:t>ChallengeAsync</a:t>
            </a:r>
            <a:r>
              <a:rPr lang="en-US" sz="2000" dirty="0"/>
              <a:t>().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F74D662C-8341-4B93-B083-24F5A23AB1E0}"/>
              </a:ext>
            </a:extLst>
          </p:cNvPr>
          <p:cNvSpPr txBox="1">
            <a:spLocks/>
          </p:cNvSpPr>
          <p:nvPr/>
        </p:nvSpPr>
        <p:spPr>
          <a:xfrm>
            <a:off x="457200" y="1496429"/>
            <a:ext cx="8229600" cy="96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lang="ru-RU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030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547282" y="900826"/>
            <a:ext cx="2294878" cy="49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концепции аутентификации</a:t>
            </a:r>
            <a:endParaRPr lang="ru-RU" sz="1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465165"/>
            <a:ext cx="8181300" cy="332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действие аутентификационной схемы, которое вызывается сервисом авторизации, когда неаутентифицированый пользователь пытается получить доступ к ресурсу, к которому у него нет доступа.</a:t>
            </a:r>
          </a:p>
          <a:p>
            <a:pPr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Метод для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Forbid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Forbid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</a:rPr>
              <a:t>Async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().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F74D662C-8341-4B93-B083-24F5A23AB1E0}"/>
              </a:ext>
            </a:extLst>
          </p:cNvPr>
          <p:cNvSpPr txBox="1">
            <a:spLocks/>
          </p:cNvSpPr>
          <p:nvPr/>
        </p:nvSpPr>
        <p:spPr>
          <a:xfrm>
            <a:off x="457200" y="1496429"/>
            <a:ext cx="8229600" cy="96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Forbid</a:t>
            </a:r>
            <a:endParaRPr lang="ru-RU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86035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547282" y="900826"/>
            <a:ext cx="2294878" cy="49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1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концепции аутентификации</a:t>
            </a:r>
            <a:endParaRPr lang="ru-RU" sz="1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465165"/>
            <a:ext cx="8181300" cy="332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Core Identity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это сервис, который поддерживает обработку запросов страницы регистрации пользователя, а </a:t>
            </a:r>
            <a:r>
              <a:rPr lang="ru-RU" sz="200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также помогает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управлять учетными записями, паролями, ролями и т.д.</a:t>
            </a:r>
          </a:p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Core Identity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взаимодействует со стандартным функционалом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для аутентификации, а также с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EF Core.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F74D662C-8341-4B93-B083-24F5A23AB1E0}"/>
              </a:ext>
            </a:extLst>
          </p:cNvPr>
          <p:cNvSpPr txBox="1">
            <a:spLocks/>
          </p:cNvSpPr>
          <p:nvPr/>
        </p:nvSpPr>
        <p:spPr>
          <a:xfrm>
            <a:off x="457200" y="1496429"/>
            <a:ext cx="8229600" cy="96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Identity</a:t>
            </a:r>
            <a:endParaRPr lang="ru-RU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755387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466</Words>
  <Application>Microsoft Office PowerPoint</Application>
  <PresentationFormat>On-screen Show (4:3)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 Symbols</vt:lpstr>
      <vt:lpstr>Arial</vt:lpstr>
      <vt:lpstr>Roboto</vt:lpstr>
      <vt:lpstr>Calibri</vt:lpstr>
      <vt:lpstr>Тема Office</vt:lpstr>
      <vt:lpstr>PowerPoint Presentation</vt:lpstr>
      <vt:lpstr>Аутентификация и авторизация</vt:lpstr>
      <vt:lpstr>Основные концепции аутентификации</vt:lpstr>
      <vt:lpstr>Аутентификационная схема</vt:lpstr>
      <vt:lpstr>Обработчик аутентификации</vt:lpstr>
      <vt:lpstr>Основные концепции аутентификации</vt:lpstr>
      <vt:lpstr>Основные концепции аутентификации</vt:lpstr>
      <vt:lpstr>Основные концепции аутентификации</vt:lpstr>
      <vt:lpstr>Основные концепции аутентификации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23</cp:revision>
  <dcterms:modified xsi:type="dcterms:W3CDTF">2020-06-14T18:13:16Z</dcterms:modified>
</cp:coreProperties>
</file>