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8" r:id="rId3"/>
    <p:sldId id="262" r:id="rId4"/>
    <p:sldId id="264" r:id="rId5"/>
    <p:sldId id="312" r:id="rId6"/>
    <p:sldId id="313" r:id="rId7"/>
    <p:sldId id="314" r:id="rId8"/>
    <p:sldId id="315" r:id="rId9"/>
    <p:sldId id="316" r:id="rId10"/>
    <p:sldId id="317" r:id="rId11"/>
    <p:sldId id="265" r:id="rId12"/>
    <p:sldId id="290" r:id="rId13"/>
  </p:sldIdLst>
  <p:sldSz cx="9144000" cy="5143500" type="screen16x9"/>
  <p:notesSz cx="6858000" cy="9144000"/>
  <p:embeddedFontLst>
    <p:embeddedFont>
      <p:font typeface="Kulim Park" panose="020B0604020202020204" charset="0"/>
      <p:regular r:id="rId15"/>
      <p:bold r:id="rId16"/>
      <p:italic r:id="rId17"/>
      <p:boldItalic r:id="rId18"/>
    </p:embeddedFont>
    <p:embeddedFont>
      <p:font typeface="Kulim Park SemiBold" panose="020B0604020202020204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85CBE-903E-45A9-AFA0-AD88E1B0146E}">
  <a:tblStyle styleId="{34785CBE-903E-45A9-AFA0-AD88E1B01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AABBF0-6EA0-446C-B0D5-A0F34FEB68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70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ad612980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ad612980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8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09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54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2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30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7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4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814475" y="3967300"/>
            <a:ext cx="5515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5" r:id="rId5"/>
    <p:sldLayoutId id="2147483667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ctrTitle"/>
          </p:nvPr>
        </p:nvSpPr>
        <p:spPr>
          <a:xfrm>
            <a:off x="644434" y="1494200"/>
            <a:ext cx="798576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Kulim Park"/>
                <a:ea typeface="Kulim Park"/>
                <a:cs typeface="Kulim Park"/>
                <a:sym typeface="Kulim Park"/>
              </a:rPr>
              <a:t>Death Rate From Cancer in US Counties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for predicting death rates from cancer in US counties nationwide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MODELING RESULTS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95" name="Google Shape;395;p42"/>
          <p:cNvSpPr txBox="1">
            <a:spLocks noGrp="1"/>
          </p:cNvSpPr>
          <p:nvPr>
            <p:ph type="title" idx="2"/>
          </p:nvPr>
        </p:nvSpPr>
        <p:spPr>
          <a:xfrm>
            <a:off x="88955" y="1448640"/>
            <a:ext cx="3255136" cy="2314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supervised reggression problem</a:t>
            </a:r>
            <a:br>
              <a:rPr lang="en" dirty="0"/>
            </a:br>
            <a:br>
              <a:rPr lang="en" dirty="0"/>
            </a:br>
            <a:r>
              <a:rPr lang="en" dirty="0"/>
              <a:t>Utilizing several different regression models, we find the model with the best metrics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C7004-8381-4C4B-815B-55575C7C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81" y="1448640"/>
            <a:ext cx="518232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>
            <a:spLocks noGrp="1"/>
          </p:cNvSpPr>
          <p:nvPr>
            <p:ph type="title" idx="4"/>
          </p:nvPr>
        </p:nvSpPr>
        <p:spPr>
          <a:xfrm>
            <a:off x="589296" y="228694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</a:t>
            </a:r>
            <a:endParaRPr sz="2000" dirty="0"/>
          </a:p>
        </p:txBody>
      </p:sp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1598812" y="1114698"/>
            <a:ext cx="5684968" cy="31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boosting regression is the model with best evaluation metrics</a:t>
            </a:r>
            <a:br>
              <a:rPr lang="en" dirty="0"/>
            </a:br>
            <a:br>
              <a:rPr lang="en" dirty="0"/>
            </a:br>
            <a:r>
              <a:rPr lang="en" dirty="0"/>
              <a:t>To reduce cancer death rates, local governments need to incentive higher education</a:t>
            </a:r>
            <a:br>
              <a:rPr lang="en" dirty="0"/>
            </a:br>
            <a:br>
              <a:rPr lang="en" dirty="0"/>
            </a:br>
            <a:r>
              <a:rPr lang="en" dirty="0"/>
              <a:t>People should consider local average income levels when considering where to live to reduce their changes of cancer death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8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63" name="Google Shape;963;p68"/>
          <p:cNvSpPr txBox="1"/>
          <p:nvPr/>
        </p:nvSpPr>
        <p:spPr>
          <a:xfrm>
            <a:off x="2903825" y="4654275"/>
            <a:ext cx="33363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Please keep this slide for attribution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title" idx="3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732774" y="2632300"/>
            <a:ext cx="194747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INTRODUCTION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the purpose of the dataset modeling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8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CONCLUSION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9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can learn from the modeling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 some of the features and the target cancer death rate</a:t>
            </a:r>
            <a:endParaRPr dirty="0"/>
          </a:p>
        </p:txBody>
      </p:sp>
      <p:sp>
        <p:nvSpPr>
          <p:cNvPr id="340" name="Google Shape;340;p36"/>
          <p:cNvSpPr txBox="1">
            <a:spLocks noGrp="1"/>
          </p:cNvSpPr>
          <p:nvPr>
            <p:ph type="title" idx="4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2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15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title" idx="6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RESULTS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7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Describe the results of the models</a:t>
            </a: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13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14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subTitle" idx="1"/>
          </p:nvPr>
        </p:nvSpPr>
        <p:spPr>
          <a:xfrm>
            <a:off x="958430" y="1353114"/>
            <a:ext cx="5755877" cy="2365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Cancer death rates in the US in 2015 was 179 deaths for every 100,000 people.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The datset has records for 3047 US counties, 33 features for each record.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We build a machine learning model to learn how to predict cancer death rates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This modeling can help us determine how the government and the population can help reduce cancer death risk</a:t>
            </a:r>
            <a:endParaRPr dirty="0"/>
          </a:p>
        </p:txBody>
      </p:sp>
      <p:sp>
        <p:nvSpPr>
          <p:cNvPr id="6" name="Google Shape;394;p42">
            <a:extLst>
              <a:ext uri="{FF2B5EF4-FFF2-40B4-BE49-F238E27FC236}">
                <a16:creationId xmlns:a16="http://schemas.microsoft.com/office/drawing/2014/main" id="{3B32894B-3DFE-4747-A2A2-1E641B787A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INTRODUCTION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 idx="2"/>
          </p:nvPr>
        </p:nvSpPr>
        <p:spPr>
          <a:xfrm>
            <a:off x="158624" y="1820090"/>
            <a:ext cx="3347015" cy="1689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 target data is almost normally distributed</a:t>
            </a:r>
            <a:br>
              <a:rPr lang="en" dirty="0"/>
            </a:br>
            <a:br>
              <a:rPr lang="en" dirty="0"/>
            </a:br>
            <a:r>
              <a:rPr lang="en" dirty="0"/>
              <a:t>We can model the data as normally distributed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BB8BB-32E1-4D08-A1A1-9192F10E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51" y="1399897"/>
            <a:ext cx="4763165" cy="3277057"/>
          </a:xfrm>
          <a:prstGeom prst="rect">
            <a:avLst/>
          </a:prstGeom>
        </p:spPr>
      </p:pic>
      <p:sp>
        <p:nvSpPr>
          <p:cNvPr id="33" name="Google Shape;394;p42">
            <a:extLst>
              <a:ext uri="{FF2B5EF4-FFF2-40B4-BE49-F238E27FC236}">
                <a16:creationId xmlns:a16="http://schemas.microsoft.com/office/drawing/2014/main" id="{8D7C68E4-0717-46FB-8301-2F1DC1752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DATA ANALYSIS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 idx="2"/>
          </p:nvPr>
        </p:nvSpPr>
        <p:spPr>
          <a:xfrm>
            <a:off x="219584" y="2743200"/>
            <a:ext cx="3347015" cy="1371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95% confidence interval is [123, 234]</a:t>
            </a:r>
            <a:br>
              <a:rPr lang="en" dirty="0"/>
            </a:br>
            <a:br>
              <a:rPr lang="en" dirty="0"/>
            </a:br>
            <a:r>
              <a:rPr lang="en" dirty="0"/>
              <a:t>Grouped state death rate min and max is:</a:t>
            </a:r>
            <a:br>
              <a:rPr lang="en" dirty="0"/>
            </a:br>
            <a:r>
              <a:rPr lang="en" dirty="0"/>
              <a:t>Utah – 135</a:t>
            </a:r>
            <a:br>
              <a:rPr lang="en" dirty="0"/>
            </a:br>
            <a:r>
              <a:rPr lang="en" dirty="0"/>
              <a:t>Kentucky – 214</a:t>
            </a:r>
            <a:br>
              <a:rPr lang="en" dirty="0"/>
            </a:br>
            <a:endParaRPr dirty="0"/>
          </a:p>
        </p:txBody>
      </p:sp>
      <p:sp>
        <p:nvSpPr>
          <p:cNvPr id="7" name="Google Shape;394;p42">
            <a:extLst>
              <a:ext uri="{FF2B5EF4-FFF2-40B4-BE49-F238E27FC236}">
                <a16:creationId xmlns:a16="http://schemas.microsoft.com/office/drawing/2014/main" id="{FA182DCA-7554-4EDD-BEC5-2F4670C4C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DATA ANALYSIS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0CB718-5075-4B70-A77E-CEE465A8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102" y="1445349"/>
            <a:ext cx="4581835" cy="29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 idx="2"/>
          </p:nvPr>
        </p:nvSpPr>
        <p:spPr>
          <a:xfrm>
            <a:off x="254418" y="833349"/>
            <a:ext cx="3255136" cy="3476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Cancer death rates linearly decrease with higher incomes</a:t>
            </a:r>
            <a:br>
              <a:rPr lang="en" dirty="0"/>
            </a:br>
            <a:br>
              <a:rPr lang="en" dirty="0"/>
            </a:br>
            <a:r>
              <a:rPr lang="en" dirty="0"/>
              <a:t>Lowest level has mean cancer death rate = 203</a:t>
            </a:r>
            <a:br>
              <a:rPr lang="en" dirty="0"/>
            </a:br>
            <a:r>
              <a:rPr lang="en" dirty="0"/>
              <a:t>Highest level has mean cancer death rate = 159</a:t>
            </a:r>
            <a:br>
              <a:rPr lang="en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69907-546A-4CCE-BF9B-7FADA7E7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27" y="1265015"/>
            <a:ext cx="5303519" cy="2946904"/>
          </a:xfrm>
          <a:prstGeom prst="rect">
            <a:avLst/>
          </a:prstGeom>
        </p:spPr>
      </p:pic>
      <p:sp>
        <p:nvSpPr>
          <p:cNvPr id="10" name="Google Shape;394;p42">
            <a:extLst>
              <a:ext uri="{FF2B5EF4-FFF2-40B4-BE49-F238E27FC236}">
                <a16:creationId xmlns:a16="http://schemas.microsoft.com/office/drawing/2014/main" id="{D9820843-B4F9-46B7-A6B8-C0EA58B85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DATA ANALYSIS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2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 idx="2"/>
          </p:nvPr>
        </p:nvSpPr>
        <p:spPr>
          <a:xfrm>
            <a:off x="222321" y="1888275"/>
            <a:ext cx="3255136" cy="1366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the same token, we see that cancer death rate linearly increases with poverty percentage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294F2-510F-46CF-8708-DCA9B1E6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554" y="1498170"/>
            <a:ext cx="5412125" cy="2929979"/>
          </a:xfrm>
          <a:prstGeom prst="rect">
            <a:avLst/>
          </a:prstGeom>
        </p:spPr>
      </p:pic>
      <p:sp>
        <p:nvSpPr>
          <p:cNvPr id="9" name="Google Shape;394;p42">
            <a:extLst>
              <a:ext uri="{FF2B5EF4-FFF2-40B4-BE49-F238E27FC236}">
                <a16:creationId xmlns:a16="http://schemas.microsoft.com/office/drawing/2014/main" id="{BB8D3FBA-B301-4E04-88F9-A8FD04858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DATA ANALYSIS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1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 idx="2"/>
          </p:nvPr>
        </p:nvSpPr>
        <p:spPr>
          <a:xfrm>
            <a:off x="252711" y="1879566"/>
            <a:ext cx="3255136" cy="1384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we see how cancer death rate linearly decreases with higher education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06E66-C270-49D1-929B-96F2867E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17" y="1306286"/>
            <a:ext cx="5216272" cy="2842345"/>
          </a:xfrm>
          <a:prstGeom prst="rect">
            <a:avLst/>
          </a:prstGeom>
        </p:spPr>
      </p:pic>
      <p:sp>
        <p:nvSpPr>
          <p:cNvPr id="9" name="Google Shape;394;p42">
            <a:extLst>
              <a:ext uri="{FF2B5EF4-FFF2-40B4-BE49-F238E27FC236}">
                <a16:creationId xmlns:a16="http://schemas.microsoft.com/office/drawing/2014/main" id="{5D7720A3-3030-46A0-88A8-91A93E2D2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DATA ANALYSIS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DATA ANALYSIS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95" name="Google Shape;395;p42"/>
          <p:cNvSpPr txBox="1">
            <a:spLocks noGrp="1"/>
          </p:cNvSpPr>
          <p:nvPr>
            <p:ph type="title" idx="2"/>
          </p:nvPr>
        </p:nvSpPr>
        <p:spPr>
          <a:xfrm>
            <a:off x="306670" y="1578972"/>
            <a:ext cx="3255136" cy="1985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we see how education and actual cancer rates are the 2 most important features when modeling the data</a:t>
            </a: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AFB82-9B05-4A31-8E4D-F49D5BFA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77" y="1001782"/>
            <a:ext cx="4584910" cy="38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01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343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Kulim Park SemiBold</vt:lpstr>
      <vt:lpstr>Kulim Park</vt:lpstr>
      <vt:lpstr>Manrope</vt:lpstr>
      <vt:lpstr>Arial</vt:lpstr>
      <vt:lpstr>Minimalist Korean Aesthetic Pitch Deck by Slidesgo</vt:lpstr>
      <vt:lpstr>Death Rate From Cancer in US Counties</vt:lpstr>
      <vt:lpstr>TABLE OF CONTENTS</vt:lpstr>
      <vt:lpstr>INTRODUCTION</vt:lpstr>
      <vt:lpstr>Actual target data is almost normally distributed  We can model the data as normally distributed</vt:lpstr>
      <vt:lpstr>95% confidence interval is [123, 234]  Grouped state death rate min and max is: Utah – 135 Kentucky – 214 </vt:lpstr>
      <vt:lpstr>Cancer death rates linearly decrease with higher incomes  Lowest level has mean cancer death rate = 203 Highest level has mean cancer death rate = 159 </vt:lpstr>
      <vt:lpstr>By the same token, we see that cancer death rate linearly increases with poverty percentage</vt:lpstr>
      <vt:lpstr>Here we see how cancer death rate linearly decreases with higher education</vt:lpstr>
      <vt:lpstr>DATA ANALYSIS</vt:lpstr>
      <vt:lpstr>MODELING RESULTS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Rate From Cancer in US Counties</dc:title>
  <dc:creator>Marcus Anderson</dc:creator>
  <cp:lastModifiedBy>Marcus Anderson</cp:lastModifiedBy>
  <cp:revision>5</cp:revision>
  <dcterms:modified xsi:type="dcterms:W3CDTF">2022-04-14T00:51:23Z</dcterms:modified>
</cp:coreProperties>
</file>