
<file path=[Content_Types].xml><?xml version="1.0" encoding="utf-8"?>
<Types xmlns="http://schemas.openxmlformats.org/package/2006/content-types">
  <Default Extension="fntdata" ContentType="application/x-fontdata"/>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9" r:id="rId3"/>
    <p:sldId id="261" r:id="rId4"/>
    <p:sldId id="260" r:id="rId5"/>
    <p:sldId id="262" r:id="rId6"/>
  </p:sldIdLst>
  <p:sldSz cx="18288000" cy="10287000"/>
  <p:notesSz cx="6858000" cy="9144000"/>
  <p:embeddedFontLst>
    <p:embeddedFont>
      <p:font typeface="Open Sauce" panose="020B0604020202020204" charset="0"/>
      <p:regular r:id="rId8"/>
    </p:embeddedFont>
    <p:embeddedFont>
      <p:font typeface="Open Sauce Bold" panose="020B0604020202020204"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autoAdjust="0"/>
    <p:restoredTop sz="94206" autoAdjust="0"/>
  </p:normalViewPr>
  <p:slideViewPr>
    <p:cSldViewPr>
      <p:cViewPr varScale="1">
        <p:scale>
          <a:sx n="48" d="100"/>
          <a:sy n="48" d="100"/>
        </p:scale>
        <p:origin x="636"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2CA77-85AC-4A85-AEA2-0D8EB09F8D79}" type="datetimeFigureOut">
              <a:rPr lang="en-PH" smtClean="0"/>
              <a:t>30/09/2025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464A31-7AD9-45C8-8B8C-891739FA4CE3}" type="slidenum">
              <a:rPr lang="en-PH" smtClean="0"/>
              <a:t>‹#›</a:t>
            </a:fld>
            <a:endParaRPr lang="en-PH"/>
          </a:p>
        </p:txBody>
      </p:sp>
    </p:spTree>
    <p:extLst>
      <p:ext uri="{BB962C8B-B14F-4D97-AF65-F5344CB8AC3E}">
        <p14:creationId xmlns:p14="http://schemas.microsoft.com/office/powerpoint/2010/main" val="864607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the game is to guide a gnome character who is suspended on a rope, swinging across obstacles to reach treasures at the bottom of the well. What makes this game unique is it doesn’t use typical platformer controls — instead, movement depends on mastering a swinging rope that behaves like in real life. The challenge comes from timing swings correctly and avoiding hazards while collecting treasures.</a:t>
            </a:r>
            <a:endParaRPr lang="en-PH" dirty="0"/>
          </a:p>
        </p:txBody>
      </p:sp>
      <p:sp>
        <p:nvSpPr>
          <p:cNvPr id="4" name="Slide Number Placeholder 3"/>
          <p:cNvSpPr>
            <a:spLocks noGrp="1"/>
          </p:cNvSpPr>
          <p:nvPr>
            <p:ph type="sldNum" sz="quarter" idx="5"/>
          </p:nvPr>
        </p:nvSpPr>
        <p:spPr/>
        <p:txBody>
          <a:bodyPr/>
          <a:lstStyle/>
          <a:p>
            <a:fld id="{74464A31-7AD9-45C8-8B8C-891739FA4CE3}" type="slidenum">
              <a:rPr lang="en-PH" smtClean="0"/>
              <a:t>1</a:t>
            </a:fld>
            <a:endParaRPr lang="en-PH"/>
          </a:p>
        </p:txBody>
      </p:sp>
    </p:spTree>
    <p:extLst>
      <p:ext uri="{BB962C8B-B14F-4D97-AF65-F5344CB8AC3E}">
        <p14:creationId xmlns:p14="http://schemas.microsoft.com/office/powerpoint/2010/main" val="42756349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Unity Demo</a:t>
            </a:r>
          </a:p>
          <a:p>
            <a:r>
              <a:rPr lang="en-US" dirty="0"/>
              <a:t>Let’s start with a quick demo of the gameplay. As you can see, the game begins with a start screen. Once I press play, the gnome spawns in at the top of the well and the rope mechanics take over.</a:t>
            </a:r>
          </a:p>
          <a:p>
            <a:endParaRPr lang="en-US" dirty="0"/>
          </a:p>
          <a:p>
            <a:endParaRPr lang="en-US" dirty="0"/>
          </a:p>
          <a:p>
            <a:endParaRPr lang="en-US" dirty="0"/>
          </a:p>
          <a:p>
            <a:r>
              <a:rPr lang="en-US" dirty="0"/>
              <a:t>Gameplay Demonstration:</a:t>
            </a:r>
          </a:p>
          <a:p>
            <a:r>
              <a:rPr lang="en-US" dirty="0"/>
              <a:t>-I control the game as its allowing me to swing the gnome left and right smoothly.</a:t>
            </a:r>
          </a:p>
          <a:p>
            <a:endParaRPr lang="en-US" dirty="0"/>
          </a:p>
          <a:p>
            <a:r>
              <a:rPr lang="en-US" dirty="0"/>
              <a:t>-The core mechanic is the rope. The gnome swings in an arc, following realistic physics. The player can control the swing’s intensity by alternating inputs. If implemented, I can also detach and reattach the rope, which adds strategy for repositioning.</a:t>
            </a:r>
          </a:p>
          <a:p>
            <a:endParaRPr lang="en-US" dirty="0"/>
          </a:p>
          <a:p>
            <a:r>
              <a:rPr lang="en-US" dirty="0"/>
              <a:t>-At the bottom, there are treasures to collect. When the gnome reaches one, the score increases, and a win condition is triggered. If the gnome hits a hazard or falls outside the play area, the lose condition activates. Once a level is complete, I can advance to the next level.</a:t>
            </a:r>
          </a:p>
          <a:p>
            <a:endParaRPr lang="en-PH" dirty="0"/>
          </a:p>
        </p:txBody>
      </p:sp>
      <p:sp>
        <p:nvSpPr>
          <p:cNvPr id="4" name="Slide Number Placeholder 3"/>
          <p:cNvSpPr>
            <a:spLocks noGrp="1"/>
          </p:cNvSpPr>
          <p:nvPr>
            <p:ph type="sldNum" sz="quarter" idx="5"/>
          </p:nvPr>
        </p:nvSpPr>
        <p:spPr/>
        <p:txBody>
          <a:bodyPr/>
          <a:lstStyle/>
          <a:p>
            <a:fld id="{74464A31-7AD9-45C8-8B8C-891739FA4CE3}" type="slidenum">
              <a:rPr lang="en-PH" smtClean="0"/>
              <a:t>2</a:t>
            </a:fld>
            <a:endParaRPr lang="en-PH"/>
          </a:p>
        </p:txBody>
      </p:sp>
    </p:spTree>
    <p:extLst>
      <p:ext uri="{BB962C8B-B14F-4D97-AF65-F5344CB8AC3E}">
        <p14:creationId xmlns:p14="http://schemas.microsoft.com/office/powerpoint/2010/main" val="2215373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UI demonstration:</a:t>
            </a:r>
          </a:p>
          <a:p>
            <a:r>
              <a:rPr lang="en-US" dirty="0"/>
              <a:t>Start screen with a play button.</a:t>
            </a:r>
          </a:p>
          <a:p>
            <a:r>
              <a:rPr lang="en-US" dirty="0"/>
              <a:t>Pause menu accessible during gameplay.</a:t>
            </a:r>
          </a:p>
          <a:p>
            <a:r>
              <a:rPr lang="en-US" dirty="0"/>
              <a:t>Game over screen if I fail.</a:t>
            </a:r>
          </a:p>
          <a:p>
            <a:r>
              <a:rPr lang="en-US" dirty="0"/>
              <a:t>Congratulations screen if I win a level, with an option to continue to the next level.</a:t>
            </a:r>
          </a:p>
          <a:p>
            <a:endParaRPr lang="en-PH" dirty="0"/>
          </a:p>
        </p:txBody>
      </p:sp>
      <p:sp>
        <p:nvSpPr>
          <p:cNvPr id="4" name="Slide Number Placeholder 3"/>
          <p:cNvSpPr>
            <a:spLocks noGrp="1"/>
          </p:cNvSpPr>
          <p:nvPr>
            <p:ph type="sldNum" sz="quarter" idx="5"/>
          </p:nvPr>
        </p:nvSpPr>
        <p:spPr/>
        <p:txBody>
          <a:bodyPr/>
          <a:lstStyle/>
          <a:p>
            <a:fld id="{74464A31-7AD9-45C8-8B8C-891739FA4CE3}" type="slidenum">
              <a:rPr lang="en-PH" smtClean="0"/>
              <a:t>3</a:t>
            </a:fld>
            <a:endParaRPr lang="en-PH"/>
          </a:p>
        </p:txBody>
      </p:sp>
    </p:spTree>
    <p:extLst>
      <p:ext uri="{BB962C8B-B14F-4D97-AF65-F5344CB8AC3E}">
        <p14:creationId xmlns:p14="http://schemas.microsoft.com/office/powerpoint/2010/main" val="23803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only be explaining the core scripts that make this game function. These are the backbone systems that handle game flow, input, rope mechanics, and resets</a:t>
            </a:r>
          </a:p>
          <a:p>
            <a:r>
              <a:rPr lang="en-US" dirty="0"/>
              <a:t>1. </a:t>
            </a:r>
            <a:r>
              <a:rPr lang="en-US" dirty="0" err="1"/>
              <a:t>GameManager.cs</a:t>
            </a:r>
            <a:endParaRPr lang="en-US" dirty="0"/>
          </a:p>
          <a:p>
            <a:r>
              <a:rPr lang="en-US" dirty="0"/>
              <a:t>The </a:t>
            </a:r>
            <a:r>
              <a:rPr lang="en-US" dirty="0" err="1"/>
              <a:t>GameManager</a:t>
            </a:r>
            <a:r>
              <a:rPr lang="en-US" dirty="0"/>
              <a:t> acts as the central controller. It coordinates high-level game states such as start, pause, game over, and win conditions. This ensures the game always transitions smoothly between states without conflicts.</a:t>
            </a:r>
          </a:p>
          <a:p>
            <a:r>
              <a:rPr lang="en-US" dirty="0"/>
              <a:t>2. </a:t>
            </a:r>
            <a:r>
              <a:rPr lang="en-US" dirty="0" err="1"/>
              <a:t>CameraFollow.cs</a:t>
            </a:r>
            <a:endParaRPr lang="en-US" dirty="0"/>
          </a:p>
          <a:p>
            <a:r>
              <a:rPr lang="en-US" dirty="0"/>
              <a:t>The </a:t>
            </a:r>
            <a:r>
              <a:rPr lang="en-US" dirty="0" err="1"/>
              <a:t>CameraFollow</a:t>
            </a:r>
            <a:r>
              <a:rPr lang="en-US" dirty="0"/>
              <a:t> script keeps the camera focused on the gnome while maintaining a stable frame. It uses smoothing to avoid jittery motion and safety checks so the camera doesn’t snap out of bounds.</a:t>
            </a:r>
          </a:p>
          <a:p>
            <a:r>
              <a:rPr lang="en-US" dirty="0"/>
              <a:t>3. </a:t>
            </a:r>
            <a:r>
              <a:rPr lang="en-US" dirty="0" err="1"/>
              <a:t>InputManager.cs</a:t>
            </a:r>
            <a:endParaRPr lang="en-US" dirty="0"/>
          </a:p>
          <a:p>
            <a:r>
              <a:rPr lang="en-US" dirty="0"/>
              <a:t>The </a:t>
            </a:r>
            <a:r>
              <a:rPr lang="en-US" dirty="0" err="1"/>
              <a:t>InputManager</a:t>
            </a:r>
            <a:r>
              <a:rPr lang="en-US" dirty="0"/>
              <a:t> centralizes all player inputs. Instead of scattering input detection across multiple scripts, this script translates key presses or controller input into standardized commands. This improves maintainability and makes future control changes much easier.</a:t>
            </a:r>
          </a:p>
          <a:p>
            <a:r>
              <a:rPr lang="en-US" dirty="0"/>
              <a:t>4. </a:t>
            </a:r>
            <a:r>
              <a:rPr lang="en-US" dirty="0" err="1"/>
              <a:t>LevelManager.cs</a:t>
            </a:r>
            <a:endParaRPr lang="en-US" dirty="0"/>
          </a:p>
          <a:p>
            <a:r>
              <a:rPr lang="en-US" dirty="0"/>
              <a:t>The </a:t>
            </a:r>
            <a:r>
              <a:rPr lang="en-US" dirty="0" err="1"/>
              <a:t>LevelManager</a:t>
            </a:r>
            <a:r>
              <a:rPr lang="en-US" dirty="0"/>
              <a:t> handles level transitions. When a level is complete, it checks the current scene index, loads the next one, or ends the game if there are no more levels available. This prevents crashes if a scene is missing and gives a clear flow to progression.</a:t>
            </a:r>
          </a:p>
          <a:p>
            <a:r>
              <a:rPr lang="en-US" dirty="0"/>
              <a:t>5. </a:t>
            </a:r>
            <a:r>
              <a:rPr lang="en-US" dirty="0" err="1"/>
              <a:t>SignalOnTouch.cs</a:t>
            </a:r>
            <a:endParaRPr lang="en-US" dirty="0"/>
          </a:p>
          <a:p>
            <a:r>
              <a:rPr lang="en-US" dirty="0" err="1"/>
              <a:t>SignalOnTouch</a:t>
            </a:r>
            <a:r>
              <a:rPr lang="en-US" dirty="0"/>
              <a:t> is a utility script that triggers events when the gnome collides with certain objects, such as treasure or hazards. This is how the game recognizes scoring actions or failure conditions.</a:t>
            </a:r>
          </a:p>
          <a:p>
            <a:r>
              <a:rPr lang="en-US" dirty="0"/>
              <a:t>6. </a:t>
            </a:r>
            <a:r>
              <a:rPr lang="en-US" dirty="0" err="1"/>
              <a:t>Swinging.cs</a:t>
            </a:r>
            <a:r>
              <a:rPr lang="en-US" dirty="0"/>
              <a:t> / </a:t>
            </a:r>
            <a:r>
              <a:rPr lang="en-US" dirty="0" err="1"/>
              <a:t>RopeController.cs</a:t>
            </a:r>
            <a:endParaRPr lang="en-US" dirty="0"/>
          </a:p>
          <a:p>
            <a:r>
              <a:rPr lang="en-US" dirty="0"/>
              <a:t>The Swinging script controls the rope mechanics. It calculates the physics of swinging, responds to input for momentum, and applies constraints so the rope never stretches beyond its intended length. This is the core mechanic that makes the game unique.</a:t>
            </a:r>
          </a:p>
          <a:p>
            <a:r>
              <a:rPr lang="en-US" dirty="0"/>
              <a:t>7. </a:t>
            </a:r>
            <a:r>
              <a:rPr lang="en-US" dirty="0" err="1"/>
              <a:t>Resettable.cs</a:t>
            </a:r>
            <a:endParaRPr lang="en-US" dirty="0"/>
          </a:p>
          <a:p>
            <a:r>
              <a:rPr lang="en-US" dirty="0"/>
              <a:t>Resettable is a helper script that ensures certain objects return to their default state when the level is restarted. This prevents bugs like hazards staying destroyed or treasures remaining collected between retries.</a:t>
            </a:r>
          </a:p>
          <a:p>
            <a:endParaRPr lang="en-US" dirty="0"/>
          </a:p>
          <a:p>
            <a:r>
              <a:rPr lang="en-US" dirty="0"/>
              <a:t>Together, these scripts form the foundation of Gnome Well. They handle everything from input to rope physics, game state management, and scene transitions. While there are additional helper scripts, these are the core systems that make the game work.</a:t>
            </a:r>
          </a:p>
          <a:p>
            <a:endParaRPr lang="en-PH" dirty="0"/>
          </a:p>
        </p:txBody>
      </p:sp>
      <p:sp>
        <p:nvSpPr>
          <p:cNvPr id="4" name="Slide Number Placeholder 3"/>
          <p:cNvSpPr>
            <a:spLocks noGrp="1"/>
          </p:cNvSpPr>
          <p:nvPr>
            <p:ph type="sldNum" sz="quarter" idx="5"/>
          </p:nvPr>
        </p:nvSpPr>
        <p:spPr/>
        <p:txBody>
          <a:bodyPr/>
          <a:lstStyle/>
          <a:p>
            <a:fld id="{74464A31-7AD9-45C8-8B8C-891739FA4CE3}" type="slidenum">
              <a:rPr lang="en-PH" smtClean="0"/>
              <a:t>4</a:t>
            </a:fld>
            <a:endParaRPr lang="en-PH"/>
          </a:p>
        </p:txBody>
      </p:sp>
    </p:spTree>
    <p:extLst>
      <p:ext uri="{BB962C8B-B14F-4D97-AF65-F5344CB8AC3E}">
        <p14:creationId xmlns:p14="http://schemas.microsoft.com/office/powerpoint/2010/main" val="256867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8D8"/>
        </a:solidFill>
        <a:effectLst/>
      </p:bgPr>
    </p:bg>
    <p:spTree>
      <p:nvGrpSpPr>
        <p:cNvPr id="1" name=""/>
        <p:cNvGrpSpPr/>
        <p:nvPr/>
      </p:nvGrpSpPr>
      <p:grpSpPr>
        <a:xfrm>
          <a:off x="0" y="0"/>
          <a:ext cx="0" cy="0"/>
          <a:chOff x="0" y="0"/>
          <a:chExt cx="0" cy="0"/>
        </a:xfrm>
      </p:grpSpPr>
      <p:sp>
        <p:nvSpPr>
          <p:cNvPr id="2" name="TextBox 2"/>
          <p:cNvSpPr txBox="1"/>
          <p:nvPr/>
        </p:nvSpPr>
        <p:spPr>
          <a:xfrm>
            <a:off x="1457078" y="6362700"/>
            <a:ext cx="4696475" cy="1889693"/>
          </a:xfrm>
          <a:prstGeom prst="rect">
            <a:avLst/>
          </a:prstGeom>
        </p:spPr>
        <p:txBody>
          <a:bodyPr lIns="0" tIns="0" rIns="0" bIns="0" rtlCol="0" anchor="t">
            <a:spAutoFit/>
          </a:bodyPr>
          <a:lstStyle/>
          <a:p>
            <a:pPr algn="l">
              <a:lnSpc>
                <a:spcPts val="5040"/>
              </a:lnSpc>
            </a:pPr>
            <a:r>
              <a:rPr lang="en-US" sz="3600" u="sng" spc="72" dirty="0">
                <a:solidFill>
                  <a:srgbClr val="253532"/>
                </a:solidFill>
                <a:latin typeface="Open Sauce"/>
                <a:ea typeface="Open Sauce"/>
                <a:cs typeface="Open Sauce"/>
                <a:sym typeface="Open Sauce"/>
              </a:rPr>
              <a:t>Chelsea Pascua</a:t>
            </a:r>
          </a:p>
          <a:p>
            <a:pPr algn="l">
              <a:lnSpc>
                <a:spcPts val="5040"/>
              </a:lnSpc>
            </a:pPr>
            <a:r>
              <a:rPr lang="en-US" sz="3600" u="sng" spc="72" dirty="0">
                <a:solidFill>
                  <a:srgbClr val="253532"/>
                </a:solidFill>
                <a:latin typeface="Open Sauce"/>
                <a:ea typeface="Open Sauce"/>
                <a:cs typeface="Open Sauce"/>
                <a:sym typeface="Open Sauce"/>
              </a:rPr>
              <a:t>Calvin Antonio</a:t>
            </a:r>
          </a:p>
          <a:p>
            <a:pPr algn="l">
              <a:lnSpc>
                <a:spcPts val="5040"/>
              </a:lnSpc>
              <a:spcBef>
                <a:spcPct val="0"/>
              </a:spcBef>
            </a:pPr>
            <a:r>
              <a:rPr lang="en-US" sz="3600" u="sng" spc="72" dirty="0">
                <a:solidFill>
                  <a:srgbClr val="253532"/>
                </a:solidFill>
                <a:latin typeface="Open Sauce"/>
                <a:ea typeface="Open Sauce"/>
                <a:cs typeface="Open Sauce"/>
                <a:sym typeface="Open Sauce"/>
              </a:rPr>
              <a:t>De Luna </a:t>
            </a:r>
            <a:r>
              <a:rPr lang="en-US" sz="3600" u="sng" spc="72" dirty="0" err="1">
                <a:solidFill>
                  <a:srgbClr val="253532"/>
                </a:solidFill>
                <a:latin typeface="Open Sauce"/>
                <a:ea typeface="Open Sauce"/>
                <a:cs typeface="Open Sauce"/>
                <a:sym typeface="Open Sauce"/>
              </a:rPr>
              <a:t>Johwell</a:t>
            </a:r>
            <a:endParaRPr lang="en-US" sz="3600" u="sng" spc="72" dirty="0">
              <a:solidFill>
                <a:srgbClr val="253532"/>
              </a:solidFill>
              <a:latin typeface="Open Sauce"/>
              <a:ea typeface="Open Sauce"/>
              <a:cs typeface="Open Sauce"/>
              <a:sym typeface="Open Sauce"/>
            </a:endParaRPr>
          </a:p>
        </p:txBody>
      </p:sp>
      <p:sp>
        <p:nvSpPr>
          <p:cNvPr id="3" name="TextBox 3"/>
          <p:cNvSpPr txBox="1"/>
          <p:nvPr/>
        </p:nvSpPr>
        <p:spPr>
          <a:xfrm>
            <a:off x="1432269" y="2628900"/>
            <a:ext cx="16593015" cy="1513235"/>
          </a:xfrm>
          <a:prstGeom prst="rect">
            <a:avLst/>
          </a:prstGeom>
        </p:spPr>
        <p:txBody>
          <a:bodyPr lIns="0" tIns="0" rIns="0" bIns="0" rtlCol="0" anchor="t">
            <a:spAutoFit/>
          </a:bodyPr>
          <a:lstStyle/>
          <a:p>
            <a:pPr algn="l">
              <a:lnSpc>
                <a:spcPts val="11784"/>
              </a:lnSpc>
            </a:pPr>
            <a:r>
              <a:rPr lang="en-US" sz="12809" b="1" spc="-256" dirty="0">
                <a:solidFill>
                  <a:srgbClr val="253532"/>
                </a:solidFill>
                <a:latin typeface="Open Sauce Bold"/>
                <a:ea typeface="Open Sauce Bold"/>
                <a:cs typeface="Open Sauce Bold"/>
                <a:sym typeface="Open Sauce Bold"/>
              </a:rPr>
              <a:t>GNOMES WELL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8D8"/>
        </a:solidFill>
        <a:effectLst/>
      </p:bgPr>
    </p:bg>
    <p:spTree>
      <p:nvGrpSpPr>
        <p:cNvPr id="1" name=""/>
        <p:cNvGrpSpPr/>
        <p:nvPr/>
      </p:nvGrpSpPr>
      <p:grpSpPr>
        <a:xfrm>
          <a:off x="0" y="0"/>
          <a:ext cx="0" cy="0"/>
          <a:chOff x="0" y="0"/>
          <a:chExt cx="0" cy="0"/>
        </a:xfrm>
      </p:grpSpPr>
      <p:sp>
        <p:nvSpPr>
          <p:cNvPr id="3" name="TextBox 3"/>
          <p:cNvSpPr txBox="1"/>
          <p:nvPr/>
        </p:nvSpPr>
        <p:spPr>
          <a:xfrm>
            <a:off x="1295400" y="3619500"/>
            <a:ext cx="16593015" cy="3911327"/>
          </a:xfrm>
          <a:prstGeom prst="rect">
            <a:avLst/>
          </a:prstGeom>
        </p:spPr>
        <p:txBody>
          <a:bodyPr lIns="0" tIns="0" rIns="0" bIns="0" rtlCol="0" anchor="t">
            <a:spAutoFit/>
          </a:bodyPr>
          <a:lstStyle/>
          <a:p>
            <a:pPr>
              <a:lnSpc>
                <a:spcPts val="6082"/>
              </a:lnSpc>
            </a:pPr>
            <a:r>
              <a:rPr lang="en-US" sz="5400" b="1" spc="-124" dirty="0">
                <a:solidFill>
                  <a:srgbClr val="253532"/>
                </a:solidFill>
                <a:latin typeface="Open Sauce Bold"/>
                <a:ea typeface="Open Sauce Bold"/>
                <a:cs typeface="Open Sauce Bold"/>
                <a:sym typeface="Open Sauce Bold"/>
              </a:rPr>
              <a:t>PHASE 1: GETTING STARTED BUILDING THE GAME</a:t>
            </a:r>
          </a:p>
          <a:p>
            <a:pPr>
              <a:lnSpc>
                <a:spcPts val="6082"/>
              </a:lnSpc>
            </a:pPr>
            <a:endParaRPr lang="en-US" sz="5400" b="1" spc="-132" dirty="0">
              <a:solidFill>
                <a:srgbClr val="253532"/>
              </a:solidFill>
              <a:latin typeface="Open Sauce Bold"/>
              <a:ea typeface="Open Sauce Bold"/>
              <a:cs typeface="Open Sauce Bold"/>
              <a:sym typeface="Open Sauce Bold"/>
            </a:endParaRPr>
          </a:p>
          <a:p>
            <a:pPr algn="l">
              <a:lnSpc>
                <a:spcPts val="6082"/>
              </a:lnSpc>
            </a:pPr>
            <a:r>
              <a:rPr lang="en-US" sz="5400" b="1" spc="-132" dirty="0">
                <a:solidFill>
                  <a:srgbClr val="253532"/>
                </a:solidFill>
                <a:latin typeface="Open Sauce Bold"/>
                <a:ea typeface="Open Sauce Bold"/>
                <a:cs typeface="Open Sauce Bold"/>
                <a:sym typeface="Open Sauce Bold"/>
              </a:rPr>
              <a:t>PHASE 2: PREPARING FOR GAMEPLAY</a:t>
            </a:r>
          </a:p>
          <a:p>
            <a:pPr algn="l">
              <a:lnSpc>
                <a:spcPts val="6082"/>
              </a:lnSpc>
            </a:pPr>
            <a:endParaRPr lang="en-US" sz="5400" b="1" spc="-132" dirty="0">
              <a:solidFill>
                <a:srgbClr val="253532"/>
              </a:solidFill>
              <a:latin typeface="Open Sauce Bold"/>
              <a:ea typeface="Open Sauce Bold"/>
              <a:cs typeface="Open Sauce Bold"/>
              <a:sym typeface="Open Sauce Bold"/>
            </a:endParaRPr>
          </a:p>
          <a:p>
            <a:pPr>
              <a:lnSpc>
                <a:spcPts val="6082"/>
              </a:lnSpc>
            </a:pPr>
            <a:r>
              <a:rPr lang="en-US" sz="5400" b="1" spc="-152" dirty="0">
                <a:solidFill>
                  <a:srgbClr val="253532"/>
                </a:solidFill>
                <a:latin typeface="Open Sauce Bold"/>
                <a:ea typeface="Open Sauce Bold"/>
                <a:cs typeface="Open Sauce Bold"/>
                <a:sym typeface="Open Sauce Bold"/>
              </a:rPr>
              <a:t>PHASE 3: POLISHING THE GAME</a:t>
            </a:r>
            <a:endParaRPr lang="en-US" sz="5400" b="1" spc="-132" dirty="0">
              <a:solidFill>
                <a:srgbClr val="253532"/>
              </a:solidFill>
              <a:latin typeface="Open Sauce Bold"/>
              <a:ea typeface="Open Sauce Bold"/>
              <a:cs typeface="Open Sauce Bold"/>
              <a:sym typeface="Open Sauce 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8D8"/>
        </a:solidFill>
        <a:effectLst/>
      </p:bgPr>
    </p:bg>
    <p:spTree>
      <p:nvGrpSpPr>
        <p:cNvPr id="1" name="">
          <a:extLst>
            <a:ext uri="{FF2B5EF4-FFF2-40B4-BE49-F238E27FC236}">
              <a16:creationId xmlns:a16="http://schemas.microsoft.com/office/drawing/2014/main" id="{52E68B4D-4229-44FE-E4EF-D9D9FCC048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51F170D-59D8-880C-BD5F-EE27A6D1C6D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2342" y="1645627"/>
            <a:ext cx="3360706" cy="7505700"/>
          </a:xfrm>
          <a:prstGeom prst="rect">
            <a:avLst/>
          </a:prstGeom>
        </p:spPr>
      </p:pic>
      <p:pic>
        <p:nvPicPr>
          <p:cNvPr id="5" name="Picture 4">
            <a:extLst>
              <a:ext uri="{FF2B5EF4-FFF2-40B4-BE49-F238E27FC236}">
                <a16:creationId xmlns:a16="http://schemas.microsoft.com/office/drawing/2014/main" id="{FE65B8D8-949D-21F5-BD27-1CE279CABFC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255" y="1625112"/>
            <a:ext cx="3360706" cy="7505700"/>
          </a:xfrm>
          <a:prstGeom prst="rect">
            <a:avLst/>
          </a:prstGeom>
        </p:spPr>
      </p:pic>
      <p:pic>
        <p:nvPicPr>
          <p:cNvPr id="7" name="Picture 6">
            <a:extLst>
              <a:ext uri="{FF2B5EF4-FFF2-40B4-BE49-F238E27FC236}">
                <a16:creationId xmlns:a16="http://schemas.microsoft.com/office/drawing/2014/main" id="{88153527-17C6-9864-1482-D558E545134E}"/>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1072553" y="1589532"/>
            <a:ext cx="3376637" cy="7541280"/>
          </a:xfrm>
          <a:prstGeom prst="rect">
            <a:avLst/>
          </a:prstGeom>
        </p:spPr>
      </p:pic>
      <p:pic>
        <p:nvPicPr>
          <p:cNvPr id="9" name="Picture 8">
            <a:extLst>
              <a:ext uri="{FF2B5EF4-FFF2-40B4-BE49-F238E27FC236}">
                <a16:creationId xmlns:a16="http://schemas.microsoft.com/office/drawing/2014/main" id="{F0681635-EC74-EA68-5AD9-F5F5B3695E3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509139" y="1610049"/>
            <a:ext cx="3376637" cy="7541278"/>
          </a:xfrm>
          <a:prstGeom prst="rect">
            <a:avLst/>
          </a:prstGeom>
        </p:spPr>
      </p:pic>
      <p:pic>
        <p:nvPicPr>
          <p:cNvPr id="11" name="Picture 10">
            <a:extLst>
              <a:ext uri="{FF2B5EF4-FFF2-40B4-BE49-F238E27FC236}">
                <a16:creationId xmlns:a16="http://schemas.microsoft.com/office/drawing/2014/main" id="{E8DF1339-9728-2A1C-E628-D02B86E0DCD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4685784" y="1589532"/>
            <a:ext cx="3463063" cy="7513012"/>
          </a:xfrm>
          <a:prstGeom prst="rect">
            <a:avLst/>
          </a:prstGeom>
        </p:spPr>
      </p:pic>
    </p:spTree>
    <p:extLst>
      <p:ext uri="{BB962C8B-B14F-4D97-AF65-F5344CB8AC3E}">
        <p14:creationId xmlns:p14="http://schemas.microsoft.com/office/powerpoint/2010/main" val="288500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8D8"/>
        </a:solidFill>
        <a:effectLst/>
      </p:bgPr>
    </p:bg>
    <p:spTree>
      <p:nvGrpSpPr>
        <p:cNvPr id="1" name=""/>
        <p:cNvGrpSpPr/>
        <p:nvPr/>
      </p:nvGrpSpPr>
      <p:grpSpPr>
        <a:xfrm>
          <a:off x="0" y="0"/>
          <a:ext cx="0" cy="0"/>
          <a:chOff x="0" y="0"/>
          <a:chExt cx="0" cy="0"/>
        </a:xfrm>
      </p:grpSpPr>
      <p:pic>
        <p:nvPicPr>
          <p:cNvPr id="1026" name="Picture 2" descr="9 stories about Dotnet curated by Rahul Ranjan - Medium">
            <a:extLst>
              <a:ext uri="{FF2B5EF4-FFF2-40B4-BE49-F238E27FC236}">
                <a16:creationId xmlns:a16="http://schemas.microsoft.com/office/drawing/2014/main" id="{3CAA0F93-BC96-C33B-2569-2A168EF0940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2207381" y="952500"/>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4">
            <a:extLst>
              <a:ext uri="{FF2B5EF4-FFF2-40B4-BE49-F238E27FC236}">
                <a16:creationId xmlns:a16="http://schemas.microsoft.com/office/drawing/2014/main" id="{414C4392-F577-783E-C3AC-BAD328FBEE0E}"/>
              </a:ext>
            </a:extLst>
          </p:cNvPr>
          <p:cNvSpPr txBox="1"/>
          <p:nvPr/>
        </p:nvSpPr>
        <p:spPr>
          <a:xfrm>
            <a:off x="1978781" y="4305300"/>
            <a:ext cx="2895600" cy="573042"/>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GameManager.</a:t>
            </a:r>
            <a:r>
              <a:rPr lang="en-US" sz="2400" u="none" dirty="0" err="1">
                <a:latin typeface="Open Sauce"/>
                <a:ea typeface="Open Sauce"/>
                <a:cs typeface="Open Sauce"/>
                <a:sym typeface="Open Sauce"/>
              </a:rPr>
              <a:t>cs</a:t>
            </a:r>
            <a:endParaRPr lang="en-US" sz="2400" u="none" dirty="0">
              <a:latin typeface="Open Sauce"/>
              <a:ea typeface="Open Sauce"/>
              <a:cs typeface="Open Sauce"/>
              <a:sym typeface="Open Sauce"/>
            </a:endParaRPr>
          </a:p>
        </p:txBody>
      </p:sp>
      <p:pic>
        <p:nvPicPr>
          <p:cNvPr id="5" name="Picture 2" descr="9 stories about Dotnet curated by Rahul Ranjan - Medium">
            <a:extLst>
              <a:ext uri="{FF2B5EF4-FFF2-40B4-BE49-F238E27FC236}">
                <a16:creationId xmlns:a16="http://schemas.microsoft.com/office/drawing/2014/main" id="{24BEE516-AA4E-5C43-CE9E-BEA51E4D3D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6093581" y="952500"/>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4">
            <a:extLst>
              <a:ext uri="{FF2B5EF4-FFF2-40B4-BE49-F238E27FC236}">
                <a16:creationId xmlns:a16="http://schemas.microsoft.com/office/drawing/2014/main" id="{BDB8BCB3-9D07-4070-9E68-D4D4B6487C3F}"/>
              </a:ext>
            </a:extLst>
          </p:cNvPr>
          <p:cNvSpPr txBox="1"/>
          <p:nvPr/>
        </p:nvSpPr>
        <p:spPr>
          <a:xfrm>
            <a:off x="5864981" y="4305300"/>
            <a:ext cx="2895600" cy="561308"/>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CameraFollow.</a:t>
            </a:r>
            <a:r>
              <a:rPr lang="en-US" sz="2400" u="none" dirty="0" err="1">
                <a:latin typeface="Open Sauce"/>
                <a:ea typeface="Open Sauce"/>
                <a:cs typeface="Open Sauce"/>
                <a:sym typeface="Open Sauce"/>
              </a:rPr>
              <a:t>cs</a:t>
            </a:r>
            <a:endParaRPr lang="en-US" sz="2400" u="none" dirty="0">
              <a:latin typeface="Open Sauce"/>
              <a:ea typeface="Open Sauce"/>
              <a:cs typeface="Open Sauce"/>
              <a:sym typeface="Open Sauce"/>
            </a:endParaRPr>
          </a:p>
        </p:txBody>
      </p:sp>
      <p:pic>
        <p:nvPicPr>
          <p:cNvPr id="11" name="Picture 2" descr="9 stories about Dotnet curated by Rahul Ranjan - Medium">
            <a:extLst>
              <a:ext uri="{FF2B5EF4-FFF2-40B4-BE49-F238E27FC236}">
                <a16:creationId xmlns:a16="http://schemas.microsoft.com/office/drawing/2014/main" id="{F96E9618-0C05-0938-798A-1CF056CDFA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10015223" y="1002684"/>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4">
            <a:extLst>
              <a:ext uri="{FF2B5EF4-FFF2-40B4-BE49-F238E27FC236}">
                <a16:creationId xmlns:a16="http://schemas.microsoft.com/office/drawing/2014/main" id="{70267FBA-F55B-559E-99C1-898C06E68600}"/>
              </a:ext>
            </a:extLst>
          </p:cNvPr>
          <p:cNvSpPr txBox="1"/>
          <p:nvPr/>
        </p:nvSpPr>
        <p:spPr>
          <a:xfrm>
            <a:off x="9786623" y="4355484"/>
            <a:ext cx="2895600" cy="573042"/>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InputManager.cs</a:t>
            </a:r>
            <a:endParaRPr lang="en-US" sz="2400" u="none" dirty="0">
              <a:latin typeface="Open Sauce"/>
              <a:ea typeface="Open Sauce"/>
              <a:cs typeface="Open Sauce"/>
              <a:sym typeface="Open Sauce"/>
            </a:endParaRPr>
          </a:p>
        </p:txBody>
      </p:sp>
      <p:pic>
        <p:nvPicPr>
          <p:cNvPr id="13" name="Picture 2" descr="9 stories about Dotnet curated by Rahul Ranjan - Medium">
            <a:extLst>
              <a:ext uri="{FF2B5EF4-FFF2-40B4-BE49-F238E27FC236}">
                <a16:creationId xmlns:a16="http://schemas.microsoft.com/office/drawing/2014/main" id="{ADC0A1AC-A310-C35C-EFFB-2739A9C2E5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13901423" y="1002684"/>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4">
            <a:extLst>
              <a:ext uri="{FF2B5EF4-FFF2-40B4-BE49-F238E27FC236}">
                <a16:creationId xmlns:a16="http://schemas.microsoft.com/office/drawing/2014/main" id="{2810F2AB-95C8-76EB-F08E-FA79A051E202}"/>
              </a:ext>
            </a:extLst>
          </p:cNvPr>
          <p:cNvSpPr txBox="1"/>
          <p:nvPr/>
        </p:nvSpPr>
        <p:spPr>
          <a:xfrm>
            <a:off x="13672823" y="4355484"/>
            <a:ext cx="2895600" cy="561308"/>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LevelManager.cs</a:t>
            </a:r>
            <a:endParaRPr lang="en-US" sz="2400" u="none" dirty="0">
              <a:latin typeface="Open Sauce"/>
              <a:ea typeface="Open Sauce"/>
              <a:cs typeface="Open Sauce"/>
              <a:sym typeface="Open Sauce"/>
            </a:endParaRPr>
          </a:p>
        </p:txBody>
      </p:sp>
      <p:pic>
        <p:nvPicPr>
          <p:cNvPr id="15" name="Picture 2" descr="9 stories about Dotnet curated by Rahul Ranjan - Medium">
            <a:extLst>
              <a:ext uri="{FF2B5EF4-FFF2-40B4-BE49-F238E27FC236}">
                <a16:creationId xmlns:a16="http://schemas.microsoft.com/office/drawing/2014/main" id="{0AA226E3-E41F-7A74-88CA-89DEFA2775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4267200" y="5600700"/>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4">
            <a:extLst>
              <a:ext uri="{FF2B5EF4-FFF2-40B4-BE49-F238E27FC236}">
                <a16:creationId xmlns:a16="http://schemas.microsoft.com/office/drawing/2014/main" id="{331A9505-85D7-0A9F-81DF-4930E7FE2497}"/>
              </a:ext>
            </a:extLst>
          </p:cNvPr>
          <p:cNvSpPr txBox="1"/>
          <p:nvPr/>
        </p:nvSpPr>
        <p:spPr>
          <a:xfrm>
            <a:off x="4038600" y="8953500"/>
            <a:ext cx="2895600" cy="573042"/>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SignalOnTouch.cs</a:t>
            </a:r>
            <a:endParaRPr lang="en-US" sz="2400" u="none" dirty="0">
              <a:latin typeface="Open Sauce"/>
              <a:ea typeface="Open Sauce"/>
              <a:cs typeface="Open Sauce"/>
              <a:sym typeface="Open Sauce"/>
            </a:endParaRPr>
          </a:p>
        </p:txBody>
      </p:sp>
      <p:pic>
        <p:nvPicPr>
          <p:cNvPr id="17" name="Picture 2" descr="9 stories about Dotnet curated by Rahul Ranjan - Medium">
            <a:extLst>
              <a:ext uri="{FF2B5EF4-FFF2-40B4-BE49-F238E27FC236}">
                <a16:creationId xmlns:a16="http://schemas.microsoft.com/office/drawing/2014/main" id="{11101875-E17B-9753-10F6-C231FB5BB95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8153400" y="5600700"/>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4">
            <a:extLst>
              <a:ext uri="{FF2B5EF4-FFF2-40B4-BE49-F238E27FC236}">
                <a16:creationId xmlns:a16="http://schemas.microsoft.com/office/drawing/2014/main" id="{6B1FE85B-922D-178A-AA14-2176E7B313AF}"/>
              </a:ext>
            </a:extLst>
          </p:cNvPr>
          <p:cNvSpPr txBox="1"/>
          <p:nvPr/>
        </p:nvSpPr>
        <p:spPr>
          <a:xfrm>
            <a:off x="7924800" y="8953500"/>
            <a:ext cx="2895600" cy="561308"/>
          </a:xfrm>
          <a:prstGeom prst="rect">
            <a:avLst/>
          </a:prstGeom>
        </p:spPr>
        <p:txBody>
          <a:bodyPr wrap="square" lIns="0" tIns="0" rIns="0" bIns="0" rtlCol="0" anchor="t">
            <a:spAutoFit/>
          </a:bodyPr>
          <a:lstStyle/>
          <a:p>
            <a:pPr lvl="0" algn="just">
              <a:lnSpc>
                <a:spcPts val="5070"/>
              </a:lnSpc>
            </a:pPr>
            <a:r>
              <a:rPr lang="en-US" sz="2400" dirty="0" err="1">
                <a:latin typeface="Open Sauce"/>
                <a:ea typeface="Open Sauce"/>
                <a:cs typeface="Open Sauce"/>
                <a:sym typeface="Open Sauce"/>
              </a:rPr>
              <a:t>Resettable.cs</a:t>
            </a:r>
            <a:endParaRPr lang="en-US" sz="2400" dirty="0">
              <a:latin typeface="Open Sauce"/>
              <a:ea typeface="Open Sauce"/>
              <a:cs typeface="Open Sauce"/>
              <a:sym typeface="Open Sauce"/>
            </a:endParaRPr>
          </a:p>
        </p:txBody>
      </p:sp>
      <p:pic>
        <p:nvPicPr>
          <p:cNvPr id="19" name="Picture 2" descr="9 stories about Dotnet curated by Rahul Ranjan - Medium">
            <a:extLst>
              <a:ext uri="{FF2B5EF4-FFF2-40B4-BE49-F238E27FC236}">
                <a16:creationId xmlns:a16="http://schemas.microsoft.com/office/drawing/2014/main" id="{6E1FBFB7-2D48-7129-4005-26FDBEDFCF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000" r="56667"/>
          <a:stretch>
            <a:fillRect/>
          </a:stretch>
        </p:blipFill>
        <p:spPr bwMode="auto">
          <a:xfrm>
            <a:off x="11506200" y="5600700"/>
            <a:ext cx="2128762" cy="3352800"/>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4">
            <a:extLst>
              <a:ext uri="{FF2B5EF4-FFF2-40B4-BE49-F238E27FC236}">
                <a16:creationId xmlns:a16="http://schemas.microsoft.com/office/drawing/2014/main" id="{2FEA717A-8984-83AF-970A-CC2C7CF722EE}"/>
              </a:ext>
            </a:extLst>
          </p:cNvPr>
          <p:cNvSpPr txBox="1"/>
          <p:nvPr/>
        </p:nvSpPr>
        <p:spPr>
          <a:xfrm>
            <a:off x="11277600" y="8953500"/>
            <a:ext cx="2895600" cy="738664"/>
          </a:xfrm>
          <a:prstGeom prst="rect">
            <a:avLst/>
          </a:prstGeom>
        </p:spPr>
        <p:txBody>
          <a:bodyPr wrap="square" lIns="0" tIns="0" rIns="0" bIns="0" rtlCol="0" anchor="t">
            <a:spAutoFit/>
          </a:bodyPr>
          <a:lstStyle/>
          <a:p>
            <a:pPr lvl="0" algn="ctr"/>
            <a:r>
              <a:rPr lang="en-US" sz="2400" dirty="0" err="1">
                <a:latin typeface="Open Sauce"/>
                <a:ea typeface="Open Sauce"/>
                <a:cs typeface="Open Sauce"/>
                <a:sym typeface="Open Sauce"/>
              </a:rPr>
              <a:t>Swinging.cs</a:t>
            </a:r>
            <a:r>
              <a:rPr lang="en-US" sz="2400" dirty="0">
                <a:latin typeface="Open Sauce"/>
                <a:ea typeface="Open Sauce"/>
                <a:cs typeface="Open Sauce"/>
                <a:sym typeface="Open Sauce"/>
              </a:rPr>
              <a:t> / </a:t>
            </a:r>
            <a:r>
              <a:rPr lang="en-US" sz="2400" dirty="0" err="1">
                <a:latin typeface="Open Sauce"/>
                <a:ea typeface="Open Sauce"/>
                <a:cs typeface="Open Sauce"/>
                <a:sym typeface="Open Sauce"/>
              </a:rPr>
              <a:t>RopeController.cs</a:t>
            </a:r>
            <a:endParaRPr lang="en-US" sz="2400" u="none" dirty="0">
              <a:latin typeface="Open Sauce"/>
              <a:ea typeface="Open Sauce"/>
              <a:cs typeface="Open Sauce"/>
              <a:sym typeface="Open Sauc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8D8"/>
        </a:solidFill>
        <a:effectLst/>
      </p:bgPr>
    </p:bg>
    <p:spTree>
      <p:nvGrpSpPr>
        <p:cNvPr id="1" name="">
          <a:extLst>
            <a:ext uri="{FF2B5EF4-FFF2-40B4-BE49-F238E27FC236}">
              <a16:creationId xmlns:a16="http://schemas.microsoft.com/office/drawing/2014/main" id="{65BAE0ED-3F70-5E98-C144-32E30E76F7FC}"/>
            </a:ext>
          </a:extLst>
        </p:cNvPr>
        <p:cNvGrpSpPr/>
        <p:nvPr/>
      </p:nvGrpSpPr>
      <p:grpSpPr>
        <a:xfrm>
          <a:off x="0" y="0"/>
          <a:ext cx="0" cy="0"/>
          <a:chOff x="0" y="0"/>
          <a:chExt cx="0" cy="0"/>
        </a:xfrm>
      </p:grpSpPr>
      <p:sp>
        <p:nvSpPr>
          <p:cNvPr id="2" name="TextBox 3">
            <a:extLst>
              <a:ext uri="{FF2B5EF4-FFF2-40B4-BE49-F238E27FC236}">
                <a16:creationId xmlns:a16="http://schemas.microsoft.com/office/drawing/2014/main" id="{D2FDE065-A53A-2E51-C2D9-C5D46A7EF157}"/>
              </a:ext>
            </a:extLst>
          </p:cNvPr>
          <p:cNvSpPr txBox="1"/>
          <p:nvPr/>
        </p:nvSpPr>
        <p:spPr>
          <a:xfrm>
            <a:off x="1143000" y="2324100"/>
            <a:ext cx="16593015" cy="5206554"/>
          </a:xfrm>
          <a:prstGeom prst="rect">
            <a:avLst/>
          </a:prstGeom>
        </p:spPr>
        <p:txBody>
          <a:bodyPr lIns="0" tIns="0" rIns="0" bIns="0" rtlCol="0" anchor="t">
            <a:spAutoFit/>
          </a:bodyPr>
          <a:lstStyle/>
          <a:p>
            <a:pPr>
              <a:lnSpc>
                <a:spcPts val="11784"/>
              </a:lnSpc>
            </a:pPr>
            <a:r>
              <a:rPr lang="en-US" sz="12809" b="1" spc="-256" dirty="0">
                <a:solidFill>
                  <a:srgbClr val="253532"/>
                </a:solidFill>
                <a:latin typeface="Open Sauce Bold"/>
                <a:ea typeface="Open Sauce Bold"/>
                <a:cs typeface="Open Sauce Bold"/>
                <a:sym typeface="Open Sauce Bold"/>
              </a:rPr>
              <a:t>Conclusion</a:t>
            </a:r>
          </a:p>
          <a:p>
            <a:r>
              <a:rPr lang="en-US" sz="4000" spc="-256" dirty="0">
                <a:solidFill>
                  <a:srgbClr val="253532"/>
                </a:solidFill>
                <a:latin typeface="Open Sauce Bold"/>
                <a:ea typeface="Open Sauce Bold"/>
                <a:cs typeface="Open Sauce Bold"/>
                <a:sym typeface="Open Sauce Bold"/>
              </a:rPr>
              <a:t>Currently, the game is fully playable with functional rope physics, scoring, and level progression. However, there are limitations: the rope mechanics could be refined for smoother control, and the game only has two levels so far. Next steps include adding more hazards, power-ups, and additional levels to increase replay value.</a:t>
            </a:r>
          </a:p>
          <a:p>
            <a:r>
              <a:rPr lang="en-US" sz="4000" spc="-256" dirty="0">
                <a:solidFill>
                  <a:srgbClr val="253532"/>
                </a:solidFill>
                <a:latin typeface="Open Sauce Bold"/>
                <a:ea typeface="Open Sauce Bold"/>
                <a:cs typeface="Open Sauce Bold"/>
                <a:sym typeface="Open Sauce Bold"/>
              </a:rPr>
              <a:t>That concludes my demo.</a:t>
            </a:r>
          </a:p>
        </p:txBody>
      </p:sp>
    </p:spTree>
    <p:extLst>
      <p:ext uri="{BB962C8B-B14F-4D97-AF65-F5344CB8AC3E}">
        <p14:creationId xmlns:p14="http://schemas.microsoft.com/office/powerpoint/2010/main" val="1156392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811</Words>
  <Application>Microsoft Office PowerPoint</Application>
  <PresentationFormat>Custom</PresentationFormat>
  <Paragraphs>57</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Open Sauce Bold</vt:lpstr>
      <vt:lpstr>Open Sauce</vt:lpstr>
      <vt:lpstr>Calibri</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Gnomes_Well_Steps_Pascua_Antonio_DeLuna</dc:title>
  <cp:lastModifiedBy>Chelsea Pascua</cp:lastModifiedBy>
  <cp:revision>3</cp:revision>
  <dcterms:created xsi:type="dcterms:W3CDTF">2006-08-16T00:00:00Z</dcterms:created>
  <dcterms:modified xsi:type="dcterms:W3CDTF">2025-09-30T01:41:34Z</dcterms:modified>
  <dc:identifier>DAGyEeav5oM</dc:identifier>
</cp:coreProperties>
</file>