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806C8D-28D9-4FB6-BB8C-CEA6186C4FB9}">
  <a:tblStyle styleId="{7C806C8D-28D9-4FB6-BB8C-CEA6186C4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Nunito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76858d1b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76858d1b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7857cd6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7857cd6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74caf9c18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74caf9c18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74caf9c18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74caf9c18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74caf9c18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74caf9c18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74caf9c18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674caf9c18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76858d1b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676858d1b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76858d1b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676858d1b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674caf9c18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674caf9c18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74caf9c18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674caf9c18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74caf9c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74caf9c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74caf9c18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74caf9c18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74caf9c18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74caf9c18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74caf9c18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74caf9c18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74caf9c1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674caf9c1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74caf9c18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74caf9c18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5bcbf5c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5bcbf5c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5bcbf5c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b5bcbf5c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5bcbf5c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5bcbf5c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5bcbf5c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5bcbf5c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5bcbf5c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b5bcbf5c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7857cd6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7857cd6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b5bcbf5c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b5bcbf5c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677e0d5d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677e0d5d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677e0d5d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677e0d5d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74caf9c1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74caf9c1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74caf9c18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74caf9c18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74caf9c18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74caf9c18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74caf9c18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74caf9c18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76858d1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76858d1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674caf9c18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674caf9c1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accent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5" name="Google Shape;275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76" name="Google Shape;276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79" name="Google Shape;279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3" name="Google Shape;283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8" name="Google Shape;288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" name="Google Shape;293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4" name="Google Shape;294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97" name="Google Shape;297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2" name="Google Shape;302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Sales Case Study</a:t>
            </a:r>
            <a:endParaRPr/>
          </a:p>
        </p:txBody>
      </p:sp>
      <p:sp>
        <p:nvSpPr>
          <p:cNvPr id="318" name="Google Shape;318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display advertising campaign on online sales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type="title"/>
          </p:nvPr>
        </p:nvSpPr>
        <p:spPr>
          <a:xfrm>
            <a:off x="311700" y="51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Orders</a:t>
            </a:r>
            <a:r>
              <a:rPr lang="en">
                <a:solidFill>
                  <a:srgbClr val="005C65"/>
                </a:solidFill>
              </a:rPr>
              <a:t> and Revenue by Payment Type</a:t>
            </a:r>
            <a:endParaRPr>
              <a:solidFill>
                <a:srgbClr val="005C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277000" y="1979425"/>
            <a:ext cx="468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Highest revenue and sales by Gender: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Female- 84%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Male - 16%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is room to cater for the different needs of both genders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5" y="2999650"/>
            <a:ext cx="3393176" cy="21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/>
          <p:nvPr/>
        </p:nvSpPr>
        <p:spPr>
          <a:xfrm>
            <a:off x="4315175" y="910550"/>
            <a:ext cx="41385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‘User_Gender’ column is missing 1174 rows of data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25" y="747275"/>
            <a:ext cx="3393174" cy="216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/>
        </p:nvSpPr>
        <p:spPr>
          <a:xfrm>
            <a:off x="126550" y="0"/>
            <a:ext cx="68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5C65"/>
                </a:solidFill>
                <a:latin typeface="Maven Pro"/>
                <a:ea typeface="Maven Pro"/>
                <a:cs typeface="Maven Pro"/>
                <a:sym typeface="Maven Pro"/>
              </a:rPr>
              <a:t>Orders and Revenue by Age Category</a:t>
            </a:r>
            <a:endParaRPr b="1" sz="2800">
              <a:solidFill>
                <a:srgbClr val="005C6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5" y="553350"/>
            <a:ext cx="4049700" cy="21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4"/>
          <p:cNvPicPr preferRelativeResize="0"/>
          <p:nvPr/>
        </p:nvPicPr>
        <p:blipFill rotWithShape="1">
          <a:blip r:embed="rId4">
            <a:alphaModFix/>
          </a:blip>
          <a:srcRect b="-6609" l="0" r="0" t="0"/>
          <a:stretch/>
        </p:blipFill>
        <p:spPr>
          <a:xfrm>
            <a:off x="538975" y="2829050"/>
            <a:ext cx="4049700" cy="24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4"/>
          <p:cNvSpPr txBox="1"/>
          <p:nvPr/>
        </p:nvSpPr>
        <p:spPr>
          <a:xfrm>
            <a:off x="5381550" y="656875"/>
            <a:ext cx="3272400" cy="4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27275 missing rows for user birthday, but this a big enough sample.</a:t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Highest Revenue: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26-35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Highest orders: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26-35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 seems to target mainly young adults, middle-age and seniors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type="title"/>
          </p:nvPr>
        </p:nvSpPr>
        <p:spPr>
          <a:xfrm>
            <a:off x="965600" y="1203325"/>
            <a:ext cx="34248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1.97</a:t>
            </a:r>
            <a:endParaRPr sz="7500"/>
          </a:p>
        </p:txBody>
      </p:sp>
      <p:sp>
        <p:nvSpPr>
          <p:cNvPr id="414" name="Google Shape;414;p26"/>
          <p:cNvSpPr txBox="1"/>
          <p:nvPr>
            <p:ph idx="1" type="body"/>
          </p:nvPr>
        </p:nvSpPr>
        <p:spPr>
          <a:xfrm>
            <a:off x="892400" y="711550"/>
            <a:ext cx="35712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Avg Unique Quantity per Order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4539775" y="711550"/>
            <a:ext cx="35712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Avg Revenue per Order</a:t>
            </a:r>
            <a:endParaRPr/>
          </a:p>
        </p:txBody>
      </p:sp>
      <p:sp>
        <p:nvSpPr>
          <p:cNvPr id="416" name="Google Shape;416;p26"/>
          <p:cNvSpPr txBox="1"/>
          <p:nvPr>
            <p:ph type="title"/>
          </p:nvPr>
        </p:nvSpPr>
        <p:spPr>
          <a:xfrm>
            <a:off x="4612975" y="1203325"/>
            <a:ext cx="34248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7550"/>
              <a:t>$134.1</a:t>
            </a:r>
            <a:endParaRPr sz="7550"/>
          </a:p>
        </p:txBody>
      </p:sp>
      <p:sp>
        <p:nvSpPr>
          <p:cNvPr id="417" name="Google Shape;417;p26"/>
          <p:cNvSpPr txBox="1"/>
          <p:nvPr>
            <p:ph idx="1" type="body"/>
          </p:nvPr>
        </p:nvSpPr>
        <p:spPr>
          <a:xfrm>
            <a:off x="892400" y="2663050"/>
            <a:ext cx="35712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Purchases</a:t>
            </a:r>
            <a:endParaRPr/>
          </a:p>
        </p:txBody>
      </p: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4539775" y="2663050"/>
            <a:ext cx="35712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Multiple</a:t>
            </a:r>
            <a:r>
              <a:rPr lang="en"/>
              <a:t> Purchases</a:t>
            </a:r>
            <a:endParaRPr/>
          </a:p>
        </p:txBody>
      </p:sp>
      <p:sp>
        <p:nvSpPr>
          <p:cNvPr id="419" name="Google Shape;419;p26"/>
          <p:cNvSpPr txBox="1"/>
          <p:nvPr>
            <p:ph type="title"/>
          </p:nvPr>
        </p:nvSpPr>
        <p:spPr>
          <a:xfrm>
            <a:off x="4612975" y="3357900"/>
            <a:ext cx="34248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49%</a:t>
            </a:r>
            <a:endParaRPr sz="7500"/>
          </a:p>
        </p:txBody>
      </p:sp>
      <p:sp>
        <p:nvSpPr>
          <p:cNvPr id="420" name="Google Shape;420;p26"/>
          <p:cNvSpPr txBox="1"/>
          <p:nvPr>
            <p:ph type="title"/>
          </p:nvPr>
        </p:nvSpPr>
        <p:spPr>
          <a:xfrm>
            <a:off x="1114975" y="3357900"/>
            <a:ext cx="32349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51%</a:t>
            </a:r>
            <a:endParaRPr sz="7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439150" y="174400"/>
            <a:ext cx="8495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vs Multiple Purchases - Revenue by Attributes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5456050" y="1084200"/>
            <a:ext cx="34785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orders(1=first order):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Similar revenue for multiple and single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of multiple purchases is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117%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single purchases for non-first orders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Payment Type: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from multiple purchases using cc@braintree is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83.3%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higher compared to single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from multiple purchases using paypal@braintree is twice of  single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Gender: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for multiple purchases for female users is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higher than Single.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Coupon: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for multiple purchases with coupons is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140%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single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200"/>
            <a:ext cx="5303649" cy="37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type="title"/>
          </p:nvPr>
        </p:nvSpPr>
        <p:spPr>
          <a:xfrm>
            <a:off x="239275" y="101025"/>
            <a:ext cx="88503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vs Multiple Purchases - Revenue by Geography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5786050" y="919025"/>
            <a:ext cx="34260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City - Comparison based on top 10 cities by Revenue for Single and Multiple Purchase</a:t>
            </a:r>
            <a:endParaRPr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94%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sales are from AU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AU,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multiple purchases than Single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City(Top 10 Revenue):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Purchases only come from 3 cities: Sydney, Auckland, Melbourne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purchases includes Surry hills, North Sydney, Alexandria and Richmond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Sydney, Melbourne, Auckland has the highest revenue for both multiple and single purchases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4" name="Google Shape;4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5" y="870075"/>
            <a:ext cx="5698900" cy="37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439150" y="174400"/>
            <a:ext cx="8495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vs Multiple Purchases - Orders by Attributes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5456050" y="1066125"/>
            <a:ext cx="34785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orders: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Same proportion of multiple and single purchases for first orders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 of multiple purchases is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104%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than single purchases for non-first orders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Payment Type: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 of Users with Multiple order purchases use cc@braintree 87.47% more than single Purchases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Gender: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 of Female vs Male are similar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Coupon: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proportion of users who use coupons to purchase multiple items compared to Single items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50" y="975350"/>
            <a:ext cx="5327156" cy="3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/>
          <p:nvPr>
            <p:ph type="title"/>
          </p:nvPr>
        </p:nvSpPr>
        <p:spPr>
          <a:xfrm>
            <a:off x="239275" y="101025"/>
            <a:ext cx="88503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vs Multiple Purchases - Orders by Geography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5786050" y="919025"/>
            <a:ext cx="31890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City - </a:t>
            </a:r>
            <a:r>
              <a:rPr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Comparison based on top 10 cities by Revenue for Single and Multiple Purchase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94% of sales are from AU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Proportions of single/multiple purchase similar for both countries.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City: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Purchases only come from 3 cities: Sydney, Auckland, Melbourne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purchases includes Surry hills, North Sydney, Alexandria and Richmond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5724674" cy="3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>
            <p:ph type="title"/>
          </p:nvPr>
        </p:nvSpPr>
        <p:spPr>
          <a:xfrm>
            <a:off x="311700" y="159700"/>
            <a:ext cx="88323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vs Multiple Purchases - Order and Revenue by User Type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5987050" y="1229000"/>
            <a:ext cx="29964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Type: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and sales for single purchases by non-registered users are 48% more than those by registered users.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Registered users, for single purchases, contribute significantly more than registered users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 to convert to registered user and enhance revenue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user registration status does not seem to significantly impact the proportion of revenue and sales for multiple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5" name="Google Shape;4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000"/>
            <a:ext cx="5688476" cy="34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Affinity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/>
          <p:nvPr>
            <p:ph type="ctrTitle"/>
          </p:nvPr>
        </p:nvSpPr>
        <p:spPr>
          <a:xfrm>
            <a:off x="497700" y="406600"/>
            <a:ext cx="5133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320500" y="2114650"/>
            <a:ext cx="83526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goal is to identify the impact of the display campaign advertisementto seek opportunities for increasing revenue, improving customer targeting, and enhancing overall business strategies.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order to optimize sales performance and better understand customer behavior, conduct a comprehensive analysis of the brand's sales data as a result of the campaign.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311700" y="287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Top 10 Products Sold Together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466" name="Google Shape;466;p33"/>
          <p:cNvGraphicFramePr/>
          <p:nvPr/>
        </p:nvGraphicFramePr>
        <p:xfrm>
          <a:off x="6588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{7C806C8D-28D9-4FB6-BB8C-CEA6186C4FB9}</a:tableStyleId>
              </a:tblPr>
              <a:tblGrid>
                <a:gridCol w="3619500"/>
                <a:gridCol w="3619500"/>
              </a:tblGrid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Products combinations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(NI126AA40TEL, NI126AA41TEK)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(CA221AC27YSE, CA221AC29UPY)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(ON866AA63CDC, ON866AA65CDA)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(ON866AA63CDC, ON866AA64CDB)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(NI126SA70ZTL, NI126SA78QUZ)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(LY151AA05YNM, LY151AA23YMU)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(MI202AA30ORL, MI202AA31ORK)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(CA221AC27UQA, CA221AC29UPY)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(AT049AA65FBY, AT049AA68FBV)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ctrTitle"/>
          </p:nvPr>
        </p:nvSpPr>
        <p:spPr>
          <a:xfrm>
            <a:off x="316500" y="252575"/>
            <a:ext cx="6922200" cy="10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based on Revenue</a:t>
            </a:r>
            <a:endParaRPr/>
          </a:p>
        </p:txBody>
      </p:sp>
      <p:sp>
        <p:nvSpPr>
          <p:cNvPr id="477" name="Google Shape;477;p35"/>
          <p:cNvSpPr txBox="1"/>
          <p:nvPr>
            <p:ph idx="1" type="subTitle"/>
          </p:nvPr>
        </p:nvSpPr>
        <p:spPr>
          <a:xfrm>
            <a:off x="367175" y="1876350"/>
            <a:ext cx="831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5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rabicPeriod"/>
            </a:pPr>
            <a:r>
              <a:rPr lang="en" sz="1685">
                <a:solidFill>
                  <a:schemeClr val="lt1"/>
                </a:solidFill>
              </a:rPr>
              <a:t>High-Value Customers: Customers in the top 20% of revenue.</a:t>
            </a:r>
            <a:endParaRPr sz="1685">
              <a:solidFill>
                <a:schemeClr val="lt1"/>
              </a:solidFill>
            </a:endParaRPr>
          </a:p>
          <a:p>
            <a:pPr indent="-33559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lphaLcPeriod"/>
            </a:pPr>
            <a:r>
              <a:rPr lang="en" sz="1685">
                <a:solidFill>
                  <a:schemeClr val="lt1"/>
                </a:solidFill>
              </a:rPr>
              <a:t>Characteristics: High spenders, Multiple Purchases, strong brand loyalty.</a:t>
            </a:r>
            <a:endParaRPr sz="1685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lt1"/>
              </a:solidFill>
            </a:endParaRPr>
          </a:p>
          <a:p>
            <a:pPr indent="-3355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rabicPeriod"/>
            </a:pPr>
            <a:r>
              <a:rPr lang="en" sz="1685">
                <a:solidFill>
                  <a:schemeClr val="lt1"/>
                </a:solidFill>
              </a:rPr>
              <a:t>Med</a:t>
            </a:r>
            <a:r>
              <a:rPr lang="en" sz="1685">
                <a:solidFill>
                  <a:schemeClr val="lt1"/>
                </a:solidFill>
              </a:rPr>
              <a:t>ium-Value Customers: Customers in the 20-80% range of revenue</a:t>
            </a:r>
            <a:endParaRPr sz="1685">
              <a:solidFill>
                <a:schemeClr val="lt1"/>
              </a:solidFill>
            </a:endParaRPr>
          </a:p>
          <a:p>
            <a:pPr indent="-33559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lphaLcPeriod"/>
            </a:pPr>
            <a:r>
              <a:rPr lang="en" sz="1685">
                <a:solidFill>
                  <a:schemeClr val="lt1"/>
                </a:solidFill>
              </a:rPr>
              <a:t>Characteristics: Moderate spenders, multiple purchasers, </a:t>
            </a:r>
            <a:r>
              <a:rPr lang="en" sz="1685"/>
              <a:t>Single Purchases</a:t>
            </a:r>
            <a:r>
              <a:rPr lang="en" sz="1685">
                <a:solidFill>
                  <a:schemeClr val="lt1"/>
                </a:solidFill>
              </a:rPr>
              <a:t>.</a:t>
            </a:r>
            <a:endParaRPr sz="1685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lt1"/>
              </a:solidFill>
            </a:endParaRPr>
          </a:p>
          <a:p>
            <a:pPr indent="-3355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rabicPeriod"/>
            </a:pPr>
            <a:r>
              <a:rPr lang="en" sz="1685">
                <a:solidFill>
                  <a:schemeClr val="lt1"/>
                </a:solidFill>
              </a:rPr>
              <a:t>Low-Value Customers: Customers in the bottom 20% of revenue.</a:t>
            </a:r>
            <a:endParaRPr sz="1685">
              <a:solidFill>
                <a:schemeClr val="lt1"/>
              </a:solidFill>
            </a:endParaRPr>
          </a:p>
          <a:p>
            <a:pPr indent="-33559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5"/>
              <a:buAutoNum type="alphaLcPeriod"/>
            </a:pPr>
            <a:r>
              <a:rPr lang="en" sz="1685">
                <a:solidFill>
                  <a:schemeClr val="lt1"/>
                </a:solidFill>
              </a:rPr>
              <a:t>Characteristics: single purchasers, lower spending.</a:t>
            </a:r>
            <a:endParaRPr sz="168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>
            <p:ph type="title"/>
          </p:nvPr>
        </p:nvSpPr>
        <p:spPr>
          <a:xfrm>
            <a:off x="311700" y="120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Customer Segmentation Overview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3" name="Google Shape;4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3" y="3732675"/>
            <a:ext cx="7574974" cy="12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00" y="835750"/>
            <a:ext cx="7179176" cy="2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533650" y="36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Characteristics</a:t>
            </a:r>
            <a:endParaRPr/>
          </a:p>
        </p:txBody>
      </p:sp>
      <p:sp>
        <p:nvSpPr>
          <p:cNvPr id="490" name="Google Shape;490;p37"/>
          <p:cNvSpPr txBox="1"/>
          <p:nvPr>
            <p:ph idx="1" type="body"/>
          </p:nvPr>
        </p:nvSpPr>
        <p:spPr>
          <a:xfrm>
            <a:off x="311700" y="1461400"/>
            <a:ext cx="2583000" cy="310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Single/Multiple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Payment Type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First order?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Top 3 cities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many Unique Products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Registered/non registered</a:t>
            </a:r>
            <a:endParaRPr sz="1200"/>
          </a:p>
        </p:txBody>
      </p:sp>
      <p:sp>
        <p:nvSpPr>
          <p:cNvPr id="491" name="Google Shape;491;p37"/>
          <p:cNvSpPr txBox="1"/>
          <p:nvPr>
            <p:ph idx="2" type="body"/>
          </p:nvPr>
        </p:nvSpPr>
        <p:spPr>
          <a:xfrm>
            <a:off x="3105825" y="1461275"/>
            <a:ext cx="2745900" cy="3107700"/>
          </a:xfrm>
          <a:prstGeom prst="rect">
            <a:avLst/>
          </a:prstGeom>
          <a:ln cap="flat" cmpd="sng" w="9525">
            <a:solidFill>
              <a:srgbClr val="3435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Single/Multiple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Payment Type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First order?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Top 3 cities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many Unique Products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Registered/non registered</a:t>
            </a:r>
            <a:endParaRPr sz="1200"/>
          </a:p>
        </p:txBody>
      </p:sp>
      <p:sp>
        <p:nvSpPr>
          <p:cNvPr id="492" name="Google Shape;492;p37"/>
          <p:cNvSpPr txBox="1"/>
          <p:nvPr>
            <p:ph idx="2" type="body"/>
          </p:nvPr>
        </p:nvSpPr>
        <p:spPr>
          <a:xfrm>
            <a:off x="6086400" y="1461275"/>
            <a:ext cx="2745900" cy="3107700"/>
          </a:xfrm>
          <a:prstGeom prst="rect">
            <a:avLst/>
          </a:prstGeom>
          <a:ln cap="flat" cmpd="sng" w="9525">
            <a:solidFill>
              <a:srgbClr val="3435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Single/Multiple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Payment Type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First order?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Top 3 cities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many Unique Products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Registered/non registered</a:t>
            </a:r>
            <a:endParaRPr sz="1200"/>
          </a:p>
        </p:txBody>
      </p:sp>
      <p:sp>
        <p:nvSpPr>
          <p:cNvPr id="493" name="Google Shape;493;p37"/>
          <p:cNvSpPr txBox="1"/>
          <p:nvPr/>
        </p:nvSpPr>
        <p:spPr>
          <a:xfrm>
            <a:off x="2984425" y="1065375"/>
            <a:ext cx="30258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Medium-Value Customers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333600" y="1065450"/>
            <a:ext cx="2539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High-Value Customers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6086400" y="1065400"/>
            <a:ext cx="2745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Low-Value Customers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311700" y="158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High Value vs Medium Value Orders - First order</a:t>
            </a:r>
            <a:endParaRPr>
              <a:solidFill>
                <a:srgbClr val="005C65"/>
              </a:solidFill>
            </a:endParaRPr>
          </a:p>
        </p:txBody>
      </p:sp>
      <p:pic>
        <p:nvPicPr>
          <p:cNvPr id="501" name="Google Shape;5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5975"/>
            <a:ext cx="3778851" cy="20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7000"/>
            <a:ext cx="3778851" cy="2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 txBox="1"/>
          <p:nvPr/>
        </p:nvSpPr>
        <p:spPr>
          <a:xfrm>
            <a:off x="4324325" y="810050"/>
            <a:ext cx="46227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High-Revenue Customers: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product purchased: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3.6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78% are multiple purchases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suggests a higher level of engagement and interest in a variety of offerings.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84% of multiple purchases are not first orders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Highlighting a trend of repeat business.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 Revenue Customers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product purchased: 1.7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 of Multiple and Single Purchases that are not first orders are similar: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likelihood of making a first order is consistent across different types of transactions.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purchases have a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69%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higher rate of being first orders compared to multiple purchases.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311700" y="156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High Value vs Medium Value Orders - Payment Type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6" y="653451"/>
            <a:ext cx="3464474" cy="22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75" y="2993525"/>
            <a:ext cx="3407776" cy="20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9"/>
          <p:cNvSpPr txBox="1"/>
          <p:nvPr/>
        </p:nvSpPr>
        <p:spPr>
          <a:xfrm>
            <a:off x="4159875" y="810050"/>
            <a:ext cx="47871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High-Revenue Customers: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49%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Multiple Purchases and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44%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Single Purchases used cc@braintree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Followed by pbi@afterpay and paypal@braintree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 Revenue Customers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47%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Multiple Purchases and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48%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Single Purchases used cc@braintree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Followed by pbi@afterpay and paypal@braintree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Common payment method: CC@braintree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is consistency across customer segments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Strong Payment preference using the Braintree Payment gateway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type="title"/>
          </p:nvPr>
        </p:nvSpPr>
        <p:spPr>
          <a:xfrm>
            <a:off x="311700" y="138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High Value vs Medium Value Orders - Coupon used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698025"/>
            <a:ext cx="3929550" cy="22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4">
            <a:alphaModFix/>
          </a:blip>
          <a:srcRect b="0" l="0" r="0" t="6226"/>
          <a:stretch/>
        </p:blipFill>
        <p:spPr>
          <a:xfrm>
            <a:off x="319575" y="3103150"/>
            <a:ext cx="3822025" cy="21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0"/>
          <p:cNvSpPr txBox="1"/>
          <p:nvPr/>
        </p:nvSpPr>
        <p:spPr>
          <a:xfrm>
            <a:off x="4589250" y="874000"/>
            <a:ext cx="41661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Revenue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purchases have a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481%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higher rate of using coupons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compared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single purchases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implies that discounts or promotional offers may play a role in encouraging repeat business among this segment.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 Revenue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Proportion of coupons used for both multiple and single purchases are similar.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 in coupon usage patterns: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May need to tailor their coupon and discount strategies based on the spending behavior of different customer segments.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"/>
          <p:cNvSpPr txBox="1"/>
          <p:nvPr>
            <p:ph type="title"/>
          </p:nvPr>
        </p:nvSpPr>
        <p:spPr>
          <a:xfrm>
            <a:off x="257450" y="75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High Value vs Medium Value Order - City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4534450" y="654750"/>
            <a:ext cx="42846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i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based on top 10 cities by Revenue for Single and Multiple Purchase</a:t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High-Value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91%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 all orders are multiple purchases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top Cities orders are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purchases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segment is spread across various regions.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Sydney has significant market value with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34%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Multiple and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100%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single purchases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Sydney dominate both multiple and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purchases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Medium Value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lphaL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46%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 orders are multiple purchases and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54%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single purchases - balanced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cities with single purchases (6)compared to multiple purchases(4)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roman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segment is spread across various regions.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6" name="Google Shape;5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75" y="631750"/>
            <a:ext cx="3744375" cy="21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75" y="2923150"/>
            <a:ext cx="3744375" cy="20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311700" y="129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High Value vs Medium Value - Unique Orders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338"/>
            <a:ext cx="4732125" cy="19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25" y="2964650"/>
            <a:ext cx="4616300" cy="1965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" name="Google Shape;535;p42"/>
          <p:cNvGraphicFramePr/>
          <p:nvPr/>
        </p:nvGraphicFramePr>
        <p:xfrm>
          <a:off x="5354500" y="89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{7C806C8D-28D9-4FB6-BB8C-CEA6186C4FB9}</a:tableStyleId>
              </a:tblPr>
              <a:tblGrid>
                <a:gridCol w="1180150"/>
                <a:gridCol w="1180150"/>
                <a:gridCol w="1180150"/>
              </a:tblGrid>
              <a:tr h="6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Unique Products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High Revenue Order %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Medium Revenue order %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ctrTitle"/>
          </p:nvPr>
        </p:nvSpPr>
        <p:spPr>
          <a:xfrm>
            <a:off x="497700" y="406600"/>
            <a:ext cx="5133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320500" y="2114650"/>
            <a:ext cx="83526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= Total Number Of Products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Orders = Count of Transactions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Brand Reach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/>
          <p:nvPr/>
        </p:nvSpPr>
        <p:spPr>
          <a:xfrm>
            <a:off x="267975" y="791775"/>
            <a:ext cx="88518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Dimension: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Promotions Focus: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Consider targeting promotions on Wednesdays and during morning hours for optimal results.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Regional Analysis: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Multiple Orders Disparity: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Explore why other cities have more multiple orders. Tailor marketing budgets, promotions, and product offerings based on regional revenue patterns.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Payment Type: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cc@braintree Promotion: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Leverage the popularity of cc@braintree for targeted marketing, attracting new customers, and encouraging existing ones to make more purchases.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Coupon Use: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Segmented Coupon Strategies: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Implement segmented coupon strategies, focusing on high-revenue customers making multiple purchases. Understand differing preferences within customer segments for optimized impact.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High Revenue Customers: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Diverse &amp; Engaged Behavior: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High-revenue customers exhibit diverse and engaged purchasing behavior.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Repeat Business: High percentage of multiple purchases indicates strong customer loyalty.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Medium Revenue: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Medium-revenue Customers: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New Business: Customers consistently make first-time purchases (new customers), contributing to business growth.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4"/>
          <p:cNvSpPr txBox="1"/>
          <p:nvPr>
            <p:ph type="title"/>
          </p:nvPr>
        </p:nvSpPr>
        <p:spPr>
          <a:xfrm>
            <a:off x="-43900" y="0"/>
            <a:ext cx="24498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/>
              <a:t>Focus</a:t>
            </a:r>
            <a:endParaRPr sz="4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/>
        </p:nvSpPr>
        <p:spPr>
          <a:xfrm>
            <a:off x="146100" y="572525"/>
            <a:ext cx="8851800" cy="4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Dimension: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Promotions Focus: Schedule targeted promotions on Wednesdays and during morning hours,leveraging various channels for time-specific deals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A/B Testing to see if targeted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advertising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affect sales revenue. T-test to determine significance.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Regional Analysis: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Conduct surveys to understand regional preferences and customize marketing messages to align with region preference.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 test to determine if there are statistically significant difference in revenue across regions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Payment Type: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promotions specifically for customers using cc@braintree, emphasizing convenience and security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Coupon Use: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exclusive coupon codes for high-revenue customers.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 personalized email campaigns targeting high-revenue customers with these exclusive offers.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 to see likelihood of multiple purchase when using a coupon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High Revenue Customers: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product bundles or exclusive items to encourage multiple purchases.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Engage high-revenue customers through loyalty programs or VIP memberships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Medium Revenue Customers: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New Business: Implement a "Welcome Discount" for first-time purchases to encourage initial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engagements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45"/>
          <p:cNvSpPr txBox="1"/>
          <p:nvPr>
            <p:ph type="title"/>
          </p:nvPr>
        </p:nvSpPr>
        <p:spPr>
          <a:xfrm>
            <a:off x="120550" y="0"/>
            <a:ext cx="26415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Actions</a:t>
            </a:r>
            <a:endParaRPr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598100" y="3661925"/>
            <a:ext cx="5370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= Total Number Of Products</a:t>
            </a:r>
            <a:endParaRPr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Orders = Count of Transactions</a:t>
            </a:r>
            <a:endParaRPr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50" y="1203175"/>
            <a:ext cx="5727176" cy="34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>
            <p:ph idx="4294967295" type="title"/>
          </p:nvPr>
        </p:nvSpPr>
        <p:spPr>
          <a:xfrm>
            <a:off x="311700" y="346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Overall Sales and Revenue</a:t>
            </a:r>
            <a:endParaRPr>
              <a:solidFill>
                <a:srgbClr val="005C65"/>
              </a:solidFill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227650" y="1454375"/>
            <a:ext cx="18801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830800" y="1248375"/>
            <a:ext cx="31122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Total Revenue: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6.7M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Total Sales: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101.3k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peaks occurred on 2017/10/4, with Revenue reaching $0.5M.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Peaks in Revenue and Sales occur approximately every 6 days.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 Revenue and Sales show a downward trend.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and sales follow the same trend.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1494550" y="1352925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2921525" y="1740350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4376163" y="1856575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1494550" y="3009275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2921525" y="3580600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8"/>
          <p:cNvSpPr/>
          <p:nvPr/>
        </p:nvSpPr>
        <p:spPr>
          <a:xfrm>
            <a:off x="4376175" y="3743200"/>
            <a:ext cx="2259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idx="4294967295" type="title"/>
          </p:nvPr>
        </p:nvSpPr>
        <p:spPr>
          <a:xfrm>
            <a:off x="311700" y="247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Orders</a:t>
            </a:r>
            <a:r>
              <a:rPr lang="en">
                <a:solidFill>
                  <a:schemeClr val="accent1"/>
                </a:solidFill>
              </a:rPr>
              <a:t> and Revenue by Time Dimensions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5978150" y="1232375"/>
            <a:ext cx="31197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Day of Week: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Wednesday has the highest Revenue and Sales.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Saturday has the lowest Revenue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Sales.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of Day: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and Sales peak at 9-10am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and Sales lowest at 4-5pm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lphaL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Mon, Tues,Wed, 9-10am sales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0" y="1121900"/>
            <a:ext cx="5893826" cy="34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/>
          <p:nvPr/>
        </p:nvSpPr>
        <p:spPr>
          <a:xfrm>
            <a:off x="1241425" y="1235400"/>
            <a:ext cx="361500" cy="139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4168975" y="1235400"/>
            <a:ext cx="361500" cy="139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1413200" y="2925800"/>
            <a:ext cx="2982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4349775" y="2925800"/>
            <a:ext cx="298200" cy="16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type="title"/>
          </p:nvPr>
        </p:nvSpPr>
        <p:spPr>
          <a:xfrm>
            <a:off x="311700" y="166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Revenue by Geography</a:t>
            </a:r>
            <a:endParaRPr>
              <a:solidFill>
                <a:srgbClr val="005C65"/>
              </a:solidFill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5785050" y="1086125"/>
            <a:ext cx="33234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Cities are chosen based on top 10 revenue.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3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-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Province: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NSW - 49%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VIC - 23%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QLD - 11%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Revenue - Country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 - 95%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3 Revenue - City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Sydney - 3.5%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Auckland - 2.2%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Melbourne- 1.79%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5925"/>
            <a:ext cx="5575649" cy="19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74025"/>
            <a:ext cx="5473348" cy="2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311700" y="166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Orders</a:t>
            </a:r>
            <a:r>
              <a:rPr lang="en">
                <a:solidFill>
                  <a:srgbClr val="005C65"/>
                </a:solidFill>
              </a:rPr>
              <a:t> by Geography</a:t>
            </a:r>
            <a:endParaRPr>
              <a:solidFill>
                <a:srgbClr val="005C65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5861400" y="774025"/>
            <a:ext cx="31404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Cities are chosen based on top 10 revenue 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3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Sales - Province: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NSW - 47%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VIC  - 24%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QLD - 11%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Sales- Country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 - 94%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3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Sales - City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Sydney - 3.2%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Auckland - 2.8%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Melbourne - 1.8%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5" y="3285025"/>
            <a:ext cx="5259150" cy="17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25" y="827625"/>
            <a:ext cx="5166624" cy="24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311700" y="51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C65"/>
                </a:solidFill>
              </a:rPr>
              <a:t>Orders</a:t>
            </a:r>
            <a:r>
              <a:rPr lang="en">
                <a:solidFill>
                  <a:srgbClr val="005C65"/>
                </a:solidFill>
              </a:rPr>
              <a:t> and Revenue by Payment Type</a:t>
            </a:r>
            <a:endParaRPr>
              <a:solidFill>
                <a:srgbClr val="005C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4309250" y="919075"/>
            <a:ext cx="468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Highest revenue and sales by payment type: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cc@braintree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pbi@afterpay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paypal@braintree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0" y="2816725"/>
            <a:ext cx="3589575" cy="22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4309250" y="2239125"/>
            <a:ext cx="4680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Amount paid using cc@braintree is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120%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paypal@braintree and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pbi@afterpay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orders using cc@braintree is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96%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paypal@braintree and 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than pbi@afterpay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Strong customer base and usage with cc@braintree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0" y="722550"/>
            <a:ext cx="3589575" cy="20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