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511" r:id="rId3"/>
    <p:sldId id="507" r:id="rId4"/>
    <p:sldId id="620" r:id="rId5"/>
    <p:sldId id="621" r:id="rId6"/>
    <p:sldId id="622" r:id="rId7"/>
    <p:sldId id="623" r:id="rId8"/>
    <p:sldId id="619" r:id="rId9"/>
    <p:sldId id="508" r:id="rId10"/>
    <p:sldId id="509" r:id="rId11"/>
    <p:sldId id="510" r:id="rId12"/>
    <p:sldId id="514" r:id="rId13"/>
    <p:sldId id="515" r:id="rId14"/>
    <p:sldId id="505" r:id="rId15"/>
    <p:sldId id="586" r:id="rId16"/>
    <p:sldId id="614" r:id="rId17"/>
    <p:sldId id="615" r:id="rId18"/>
    <p:sldId id="512" r:id="rId19"/>
    <p:sldId id="595" r:id="rId20"/>
    <p:sldId id="592" r:id="rId21"/>
    <p:sldId id="610" r:id="rId22"/>
    <p:sldId id="593" r:id="rId23"/>
    <p:sldId id="596" r:id="rId24"/>
    <p:sldId id="612" r:id="rId25"/>
    <p:sldId id="613" r:id="rId26"/>
    <p:sldId id="597" r:id="rId27"/>
    <p:sldId id="611" r:id="rId28"/>
    <p:sldId id="616" r:id="rId29"/>
    <p:sldId id="598" r:id="rId30"/>
    <p:sldId id="624" r:id="rId31"/>
    <p:sldId id="602" r:id="rId32"/>
    <p:sldId id="599" r:id="rId33"/>
    <p:sldId id="601" r:id="rId34"/>
    <p:sldId id="600" r:id="rId35"/>
    <p:sldId id="617" r:id="rId36"/>
    <p:sldId id="618" r:id="rId37"/>
    <p:sldId id="535" r:id="rId38"/>
    <p:sldId id="625" r:id="rId39"/>
    <p:sldId id="604" r:id="rId40"/>
    <p:sldId id="516" r:id="rId41"/>
    <p:sldId id="517" r:id="rId42"/>
    <p:sldId id="518" r:id="rId43"/>
    <p:sldId id="519" r:id="rId44"/>
    <p:sldId id="520" r:id="rId45"/>
    <p:sldId id="521" r:id="rId46"/>
    <p:sldId id="522" r:id="rId47"/>
    <p:sldId id="523" r:id="rId48"/>
    <p:sldId id="524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534" r:id="rId59"/>
    <p:sldId id="536" r:id="rId60"/>
    <p:sldId id="537" r:id="rId61"/>
    <p:sldId id="538" r:id="rId62"/>
    <p:sldId id="539" r:id="rId63"/>
    <p:sldId id="540" r:id="rId64"/>
    <p:sldId id="541" r:id="rId65"/>
    <p:sldId id="542" r:id="rId66"/>
    <p:sldId id="543" r:id="rId67"/>
    <p:sldId id="544" r:id="rId68"/>
    <p:sldId id="545" r:id="rId69"/>
    <p:sldId id="546" r:id="rId70"/>
    <p:sldId id="547" r:id="rId71"/>
    <p:sldId id="548" r:id="rId72"/>
    <p:sldId id="549" r:id="rId73"/>
    <p:sldId id="550" r:id="rId74"/>
    <p:sldId id="551" r:id="rId75"/>
    <p:sldId id="552" r:id="rId76"/>
    <p:sldId id="553" r:id="rId77"/>
    <p:sldId id="554" r:id="rId78"/>
    <p:sldId id="555" r:id="rId79"/>
    <p:sldId id="556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64" r:id="rId88"/>
    <p:sldId id="565" r:id="rId89"/>
    <p:sldId id="566" r:id="rId90"/>
    <p:sldId id="567" r:id="rId91"/>
    <p:sldId id="568" r:id="rId92"/>
    <p:sldId id="569" r:id="rId93"/>
    <p:sldId id="570" r:id="rId94"/>
    <p:sldId id="571" r:id="rId95"/>
    <p:sldId id="572" r:id="rId96"/>
    <p:sldId id="573" r:id="rId97"/>
    <p:sldId id="574" r:id="rId98"/>
    <p:sldId id="575" r:id="rId99"/>
    <p:sldId id="576" r:id="rId100"/>
    <p:sldId id="577" r:id="rId101"/>
    <p:sldId id="578" r:id="rId102"/>
    <p:sldId id="579" r:id="rId103"/>
    <p:sldId id="580" r:id="rId104"/>
    <p:sldId id="581" r:id="rId105"/>
    <p:sldId id="582" r:id="rId106"/>
    <p:sldId id="583" r:id="rId107"/>
    <p:sldId id="584" r:id="rId108"/>
    <p:sldId id="58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86040" autoAdjust="0"/>
  </p:normalViewPr>
  <p:slideViewPr>
    <p:cSldViewPr snapToGrid="0">
      <p:cViewPr varScale="1">
        <p:scale>
          <a:sx n="94" d="100"/>
          <a:sy n="94" d="100"/>
        </p:scale>
        <p:origin x="10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92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Annual Benefits Paid </a:t>
            </a:r>
            <a:r>
              <a:rPr lang="en-US" sz="1800" b="0" i="0" baseline="0" dirty="0">
                <a:effectLst/>
              </a:rPr>
              <a:t>(millions of $)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503250449018167"/>
          <c:y val="7.26966537501312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92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99781216045469"/>
          <c:y val="0.17110073323447733"/>
          <c:w val="0.79692760567032117"/>
          <c:h val="0.594288847846762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Sheet1!$D$7:$D$9</c:f>
              <c:strCache>
                <c:ptCount val="3"/>
                <c:pt idx="0">
                  <c:v>CA</c:v>
                </c:pt>
                <c:pt idx="1">
                  <c:v>NJ</c:v>
                </c:pt>
                <c:pt idx="2">
                  <c:v>RI</c:v>
                </c:pt>
              </c:strCache>
            </c:strRef>
          </c:cat>
          <c:val>
            <c:numRef>
              <c:f>Sheet1!$E$7:$E$9</c:f>
              <c:numCache>
                <c:formatCode>_("$"* #,##0_);_("$"* \(#,##0\);_("$"* "-"??_);_(@_)</c:formatCode>
                <c:ptCount val="3"/>
                <c:pt idx="0">
                  <c:v>5169.8089971999998</c:v>
                </c:pt>
                <c:pt idx="1">
                  <c:v>506.94</c:v>
                </c:pt>
                <c:pt idx="2">
                  <c:v>175.65999333333335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0B8-8C3B-1EDA85BD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656680"/>
        <c:axId val="489656024"/>
      </c:barChart>
      <c:catAx>
        <c:axId val="48965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024"/>
        <c:crosses val="autoZero"/>
        <c:auto val="1"/>
        <c:lblAlgn val="ctr"/>
        <c:lblOffset val="100"/>
        <c:noMultiLvlLbl val="0"/>
      </c:catAx>
      <c:valAx>
        <c:axId val="489656024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My current thought is have Mike host the GUI on a web-based </a:t>
            </a:r>
            <a:r>
              <a:rPr lang="en-US" sz="2400" dirty="0" err="1"/>
              <a:t>Heroku</a:t>
            </a:r>
            <a:r>
              <a:rPr lang="en-US" sz="2400" dirty="0"/>
              <a:t> app. Everyone logs into via browser, and can  runs the simulation/see visualizations/download files from there.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Next few slides are a very rough concept, and will need to be tailored to the process we end up with once Mike finishes.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7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1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9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1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9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6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2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2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4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2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5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0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9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9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D212EA-1E5F-4863-88A2-C70C4B3CAB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0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1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4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4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2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1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6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17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5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63.xml"/><Relationship Id="rId4" Type="http://schemas.openxmlformats.org/officeDocument/2006/relationships/slide" Target="slide6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13" Type="http://schemas.openxmlformats.org/officeDocument/2006/relationships/slide" Target="slide86.xml"/><Relationship Id="rId3" Type="http://schemas.openxmlformats.org/officeDocument/2006/relationships/slide" Target="slide71.xml"/><Relationship Id="rId7" Type="http://schemas.openxmlformats.org/officeDocument/2006/relationships/slide" Target="slide63.xml"/><Relationship Id="rId12" Type="http://schemas.openxmlformats.org/officeDocument/2006/relationships/slide" Target="slide77.xml"/><Relationship Id="rId2" Type="http://schemas.openxmlformats.org/officeDocument/2006/relationships/slide" Target="slide59.xml"/><Relationship Id="rId16" Type="http://schemas.openxmlformats.org/officeDocument/2006/relationships/slide" Target="slide6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4.xml"/><Relationship Id="rId11" Type="http://schemas.openxmlformats.org/officeDocument/2006/relationships/slide" Target="slide67.xml"/><Relationship Id="rId5" Type="http://schemas.openxmlformats.org/officeDocument/2006/relationships/slide" Target="slide94.xml"/><Relationship Id="rId15" Type="http://schemas.openxmlformats.org/officeDocument/2006/relationships/slide" Target="slide52.xml"/><Relationship Id="rId10" Type="http://schemas.openxmlformats.org/officeDocument/2006/relationships/slide" Target="slide98.xml"/><Relationship Id="rId4" Type="http://schemas.openxmlformats.org/officeDocument/2006/relationships/slide" Target="slide80.xml"/><Relationship Id="rId9" Type="http://schemas.openxmlformats.org/officeDocument/2006/relationships/slide" Target="slide83.xml"/><Relationship Id="rId14" Type="http://schemas.openxmlformats.org/officeDocument/2006/relationships/slide" Target="slide10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000" b="1" dirty="0"/>
              <a:t>USDOL Worker Leave Simulation Model </a:t>
            </a:r>
            <a:br>
              <a:rPr lang="en-US" sz="4000" dirty="0"/>
            </a:br>
            <a:r>
              <a:rPr lang="en-US" sz="4000" i="1" dirty="0"/>
              <a:t>Beta Version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/>
              <a:t>December 13, 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689640"/>
            <a:ext cx="2497439" cy="1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0495" y="3994334"/>
            <a:ext cx="1406239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FMLA Employee Survey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9869" y="5154588"/>
            <a:ext cx="1406238" cy="55336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32988" y="2820428"/>
            <a:ext cx="1406238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32988" y="3994334"/>
            <a:ext cx="1406239" cy="10220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Trained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32988" y="1660174"/>
            <a:ext cx="1406238" cy="10220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227" y="3308082"/>
            <a:ext cx="553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9227" y="2197564"/>
            <a:ext cx="518389" cy="964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39227" y="3446462"/>
            <a:ext cx="527458" cy="1059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2791" y="2820428"/>
            <a:ext cx="1406238" cy="10220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Post-simulation ACS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403725" y="1906509"/>
            <a:ext cx="718567" cy="2785279"/>
            <a:chOff x="6612082" y="1418384"/>
            <a:chExt cx="747663" cy="2785279"/>
          </a:xfrm>
        </p:grpSpPr>
        <p:sp>
          <p:nvSpPr>
            <p:cNvPr id="28" name="Left Brace 27"/>
            <p:cNvSpPr/>
            <p:nvPr/>
          </p:nvSpPr>
          <p:spPr>
            <a:xfrm>
              <a:off x="6612082" y="1418384"/>
              <a:ext cx="737754" cy="2785279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80957" y="2206608"/>
              <a:ext cx="363680" cy="7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90868" y="3566899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90868" y="2811887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992791" y="3991670"/>
            <a:ext cx="1406238" cy="10220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ABF Module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2791" y="1658009"/>
            <a:ext cx="1406238" cy="1022010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GUI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05780" y="171553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 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05780" y="2419432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Policy Simulation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05780" y="3107939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Counterfactual Simulation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05780" y="3814971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Cost Analysis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05780" y="450267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Sandbox Capabilities</a:t>
            </a:r>
          </a:p>
        </p:txBody>
      </p:sp>
      <p:cxnSp>
        <p:nvCxnSpPr>
          <p:cNvPr id="73" name="Elbow Connector 72"/>
          <p:cNvCxnSpPr>
            <a:stCxn id="38" idx="2"/>
            <a:endCxn id="61" idx="3"/>
          </p:cNvCxnSpPr>
          <p:nvPr/>
        </p:nvCxnSpPr>
        <p:spPr>
          <a:xfrm rot="5400000" flipH="1" flipV="1">
            <a:off x="7187104" y="2561892"/>
            <a:ext cx="960593" cy="3942983"/>
          </a:xfrm>
          <a:prstGeom prst="bentConnector4">
            <a:avLst>
              <a:gd name="adj1" fmla="val -23798"/>
              <a:gd name="adj2" fmla="val 1057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8710030" y="2892040"/>
            <a:ext cx="2099435" cy="2226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48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Improve upon the MICE method through the use of regression tress.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use of regression trees will account for conditional behavior in leave taking that is missed by standard regression.</a:t>
            </a:r>
          </a:p>
        </p:txBody>
      </p:sp>
    </p:spTree>
    <p:extLst>
      <p:ext uri="{BB962C8B-B14F-4D97-AF65-F5344CB8AC3E}">
        <p14:creationId xmlns:p14="http://schemas.microsoft.com/office/powerpoint/2010/main" val="5923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7D7EE-D992-4E92-89C6-1D8527E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9" y="2837129"/>
            <a:ext cx="5600846" cy="38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9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further considers conditional behavior in leave taking.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Risk of excessive complexity of tree structure can result in results that are difficult to determine.</a:t>
            </a:r>
          </a:p>
        </p:txBody>
      </p:sp>
    </p:spTree>
    <p:extLst>
      <p:ext uri="{BB962C8B-B14F-4D97-AF65-F5344CB8AC3E}">
        <p14:creationId xmlns:p14="http://schemas.microsoft.com/office/powerpoint/2010/main" val="22677143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used to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Imputes one variable at a time, conditional on the most recent information available for all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 values are determined according to a posterior joint distribution that is conditional on the most recent information for all data.</a:t>
            </a:r>
          </a:p>
        </p:txBody>
      </p:sp>
    </p:spTree>
    <p:extLst>
      <p:ext uri="{BB962C8B-B14F-4D97-AF65-F5344CB8AC3E}">
        <p14:creationId xmlns:p14="http://schemas.microsoft.com/office/powerpoint/2010/main" val="3355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addition to the Bayesian joint distribution, this method allows for a hierarchical component to be imposed.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allows for a further level of stochasticity associated to the posterior joint distribution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2547657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example, suppose that the number of leaves taken for a given leave type follows a multinomial distribution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possible outcomes and with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𝐷𝑖𝑟𝑖𝑐h𝑙𝑒𝑡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, where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vector of ones.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the scaling parameter.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835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1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Allowing for the modeling of both the uncertainty related to sampling, as well as that related to the distribution from which the samples are taken.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confidence interval associated to the imputed values, as opposed to a fixed deterministic estimate.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very accurate imputation.</a:t>
            </a:r>
          </a:p>
        </p:txBody>
      </p:sp>
    </p:spTree>
    <p:extLst>
      <p:ext uri="{BB962C8B-B14F-4D97-AF65-F5344CB8AC3E}">
        <p14:creationId xmlns:p14="http://schemas.microsoft.com/office/powerpoint/2010/main" val="2907432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As with the Bayesian PCA, this method is subject to the risk associated with insufficient burn-in as well as insufficient space between imputation draws.</a:t>
            </a:r>
          </a:p>
        </p:txBody>
      </p:sp>
    </p:spTree>
    <p:extLst>
      <p:ext uri="{BB962C8B-B14F-4D97-AF65-F5344CB8AC3E}">
        <p14:creationId xmlns:p14="http://schemas.microsoft.com/office/powerpoint/2010/main" val="27848844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Regression-based performance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Predicting leave behavior: Logistic Regression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Logistic regression is highly dependent upon: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Prevalence – The count of “positive” outcomes.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Magnitude – The covariate values associated to positive outcomes.</a:t>
            </a:r>
          </a:p>
        </p:txBody>
      </p:sp>
    </p:spTree>
    <p:extLst>
      <p:ext uri="{BB962C8B-B14F-4D97-AF65-F5344CB8AC3E}">
        <p14:creationId xmlns:p14="http://schemas.microsoft.com/office/powerpoint/2010/main" val="30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9002" y="630718"/>
            <a:ext cx="8988058" cy="6094353"/>
            <a:chOff x="1093593" y="599546"/>
            <a:chExt cx="8988058" cy="60943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93" y="1257298"/>
              <a:ext cx="4403198" cy="5436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599546"/>
              <a:ext cx="2536097" cy="205828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1932486"/>
              <a:ext cx="4584860" cy="476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54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Population analysis:  </a:t>
            </a:r>
            <a:r>
              <a:rPr lang="en-US" sz="2400" dirty="0"/>
              <a:t>Our model can be used to analyze what happens to a group of workers (e.g., female workers of child bearing age)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Policy simulation:</a:t>
            </a:r>
            <a:r>
              <a:rPr lang="en-US" sz="2400" dirty="0"/>
              <a:t> Our model can be used to simulate a leave policy (e.g. what would happen if all workers from California are given leave? How many would take it up? What would their leave taking behavior look like?)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9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Counterfactual simulation:</a:t>
            </a:r>
            <a:r>
              <a:rPr lang="en-US" sz="2400" dirty="0"/>
              <a:t> Our model can be used to simulate a counterfactual scenario (e.g. what would happen to Vermont if it adopts California rules?)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Cost Estimates </a:t>
            </a:r>
            <a:r>
              <a:rPr lang="en-US" sz="2400" dirty="0"/>
              <a:t>:  Our model can be used to estimate the cost of implementing a leave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Sandbox:  </a:t>
            </a:r>
            <a:r>
              <a:rPr lang="en-US" sz="2400" dirty="0"/>
              <a:t>Our framework can be used to study a number of related topics: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FMLA Survey sampling variation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ML methods vs Regression-based prediction methods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0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904089"/>
            <a:ext cx="9404723" cy="8410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III. Accessing the Model</a:t>
            </a:r>
          </a:p>
        </p:txBody>
      </p:sp>
    </p:spTree>
    <p:extLst>
      <p:ext uri="{BB962C8B-B14F-4D97-AF65-F5344CB8AC3E}">
        <p14:creationId xmlns:p14="http://schemas.microsoft.com/office/powerpoint/2010/main" val="245656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Python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Windows 7/10, Python 3.5/3.7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All modules can be easily installed via pip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Executables is available for Windows machines without Python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To launch, run following in Windows Command Line / </a:t>
            </a:r>
            <a:r>
              <a:rPr lang="en-US" sz="2200" dirty="0" err="1"/>
              <a:t>Powershell</a:t>
            </a:r>
            <a:r>
              <a:rPr lang="en-US" sz="2200" dirty="0"/>
              <a:t>:</a:t>
            </a:r>
          </a:p>
          <a:p>
            <a:pPr marL="1025525" lvl="4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python Microsimulator.py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R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built with R version 3.6.1, </a:t>
            </a:r>
            <a:r>
              <a:rPr lang="en-US" sz="2200" dirty="0" err="1"/>
              <a:t>RStudio</a:t>
            </a:r>
            <a:r>
              <a:rPr lang="en-US" sz="2200" dirty="0"/>
              <a:t> 1.2.1335, and </a:t>
            </a:r>
            <a:r>
              <a:rPr lang="en-US" sz="2200" dirty="0" err="1"/>
              <a:t>Rtools</a:t>
            </a:r>
            <a:r>
              <a:rPr lang="en-US" sz="2200" dirty="0"/>
              <a:t> 3.5. 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Currently not integrated with GUI (final model will be). To run, requires modifying and executing an R script with your desired parameters.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Tutorial included to demonstrate how 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All dependent packages are automatically installed when run, if not already present (requires internet access)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69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User Manuals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Provide step-by-step detailed instructions to install and run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data dictionary for derived variables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Coding transparency / Collaboration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Code stored on </a:t>
            </a:r>
            <a:r>
              <a:rPr lang="en-US" sz="2200" dirty="0" err="1"/>
              <a:t>Github</a:t>
            </a:r>
            <a:r>
              <a:rPr lang="en-US" sz="2200" dirty="0"/>
              <a:t> repository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transparency and availability for researchers/programmers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Flexibility for future development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65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IV. Model Use Cases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610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Demonstration Scenarios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will go through 3 scenarios to demonstrate different uses of the model: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 Cost Estimation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Impact on Low-Wage Workers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Economic Cost &amp; Impact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328" y="402528"/>
            <a:ext cx="6088434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71" y="1469426"/>
            <a:ext cx="10552953" cy="3813467"/>
          </a:xfrm>
        </p:spPr>
        <p:txBody>
          <a:bodyPr>
            <a:noAutofit/>
          </a:bodyPr>
          <a:lstStyle/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Introduction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Overview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Accessing the Model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Use Cases 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Demonstration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endParaRPr lang="en-US" sz="3200" b="1" dirty="0">
              <a:solidFill>
                <a:srgbClr val="FFFF00"/>
              </a:solidFill>
            </a:endParaRPr>
          </a:p>
          <a:p>
            <a:pPr marL="643372" lvl="1" indent="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None/>
            </a:pPr>
            <a:r>
              <a:rPr lang="en-US" sz="3200" b="1" dirty="0">
                <a:solidFill>
                  <a:srgbClr val="FFFF00"/>
                </a:solidFill>
              </a:rPr>
              <a:t>Appendix.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294008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Consider state of Maryland (currently no program)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Assume state is considering implementing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State likes how Rhode Island’s program is set up and would like to know the implication of replicating RI program in MD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for MD to budget for benefits?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Other state programs pay out very different amounts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600" dirty="0"/>
              <a:t>Due to differences in population, program generosity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80353"/>
              </p:ext>
            </p:extLst>
          </p:nvPr>
        </p:nvGraphicFramePr>
        <p:xfrm>
          <a:off x="1828800" y="3147461"/>
          <a:ext cx="7729086" cy="34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95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can use the model to simulate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worker level: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taking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needs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take up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state level (derived from microsimulation):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benefits outlays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caseloads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3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 simulate, set </a:t>
            </a:r>
            <a:r>
              <a:rPr lang="en-US" sz="2400" i="1" dirty="0"/>
              <a:t>State to Simulate = “MD”</a:t>
            </a:r>
            <a:r>
              <a:rPr lang="en-US" sz="2400" dirty="0"/>
              <a:t>, and</a:t>
            </a:r>
            <a:br>
              <a:rPr lang="en-US" sz="2400" dirty="0"/>
            </a:br>
            <a:r>
              <a:rPr lang="en-US" sz="2400" i="1" dirty="0"/>
              <a:t>Existing State Program = “RI”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FF6E4-CC1D-40F5-9C43-D89DC32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12" y="2367280"/>
            <a:ext cx="4786923" cy="4480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302A88-CCB7-49CB-9C43-C9ECA4065A29}"/>
              </a:ext>
            </a:extLst>
          </p:cNvPr>
          <p:cNvSpPr/>
          <p:nvPr/>
        </p:nvSpPr>
        <p:spPr>
          <a:xfrm>
            <a:off x="3464560" y="3429000"/>
            <a:ext cx="3017520" cy="553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E91317-79FF-4A9E-9B6F-CFBE98A42F09}"/>
              </a:ext>
            </a:extLst>
          </p:cNvPr>
          <p:cNvCxnSpPr/>
          <p:nvPr/>
        </p:nvCxnSpPr>
        <p:spPr>
          <a:xfrm>
            <a:off x="2590800" y="2834640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747EF-3A4C-473E-A658-31EA334B1E70}"/>
              </a:ext>
            </a:extLst>
          </p:cNvPr>
          <p:cNvSpPr txBox="1"/>
          <p:nvPr/>
        </p:nvSpPr>
        <p:spPr>
          <a:xfrm>
            <a:off x="814261" y="2512868"/>
            <a:ext cx="1869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Model will use ACS PUMS for MD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4ADBD7-C77A-44F8-A8EE-12D198BC989F}"/>
              </a:ext>
            </a:extLst>
          </p:cNvPr>
          <p:cNvCxnSpPr>
            <a:cxnSpLocks/>
          </p:cNvCxnSpPr>
          <p:nvPr/>
        </p:nvCxnSpPr>
        <p:spPr>
          <a:xfrm flipV="1">
            <a:off x="2590800" y="3878111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0E5E6-1C97-498A-8536-DAF256AE5776}"/>
              </a:ext>
            </a:extLst>
          </p:cNvPr>
          <p:cNvSpPr txBox="1"/>
          <p:nvPr/>
        </p:nvSpPr>
        <p:spPr>
          <a:xfrm>
            <a:off x="445413" y="4179891"/>
            <a:ext cx="2338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Parameters under Program tab will be auto-populated as RI program parameters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300C46-0EFF-4F34-B20A-C4B183DF3FA4}"/>
              </a:ext>
            </a:extLst>
          </p:cNvPr>
          <p:cNvCxnSpPr/>
          <p:nvPr/>
        </p:nvCxnSpPr>
        <p:spPr>
          <a:xfrm>
            <a:off x="2590800" y="4666626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population parameters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/>
          <p:nvPr/>
        </p:nvCxnSpPr>
        <p:spPr>
          <a:xfrm>
            <a:off x="4582160" y="3549761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/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paid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cases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eligible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workers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582160" y="4842624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/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500" dirty="0"/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workers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who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can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receive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state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employer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benefits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simultaneously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workers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who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receive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any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employer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benefits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blipFill>
                <a:blip r:embed="rId4"/>
                <a:stretch>
                  <a:fillRect r="-4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063890-DEBF-41B0-AF39-5CBD0F1F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20" y="2277427"/>
            <a:ext cx="481216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simulation parameters </a:t>
            </a:r>
            <a:endParaRPr lang="en-US" sz="2400" i="1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9DA54-C9FF-4C5E-B4D0-066FE7F54A2B}"/>
              </a:ext>
            </a:extLst>
          </p:cNvPr>
          <p:cNvSpPr txBox="1"/>
          <p:nvPr/>
        </p:nvSpPr>
        <p:spPr>
          <a:xfrm>
            <a:off x="568960" y="2144715"/>
            <a:ext cx="3762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alternative state program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A162-F43C-4DE0-A879-4C822C63C62D}"/>
              </a:ext>
            </a:extLst>
          </p:cNvPr>
          <p:cNvSpPr txBox="1"/>
          <p:nvPr/>
        </p:nvSpPr>
        <p:spPr>
          <a:xfrm>
            <a:off x="527772" y="4857252"/>
            <a:ext cx="4167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Integer factor to repeat ACS sample while reducing weight to get more granular simulation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F04F2E-29EA-4B42-8383-F81F568F4214}"/>
              </a:ext>
            </a:extLst>
          </p:cNvPr>
          <p:cNvSpPr txBox="1"/>
          <p:nvPr/>
        </p:nvSpPr>
        <p:spPr>
          <a:xfrm>
            <a:off x="164497" y="2794387"/>
            <a:ext cx="3684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most generous program features (full replacement, min eligibility </a:t>
            </a:r>
            <a:r>
              <a:rPr lang="en-US" sz="1500" dirty="0" err="1"/>
              <a:t>req’t</a:t>
            </a:r>
            <a:r>
              <a:rPr lang="en-US" sz="15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0064-5717-4D07-8B18-16ADAABD54C5}"/>
              </a:ext>
            </a:extLst>
          </p:cNvPr>
          <p:cNvSpPr txBox="1"/>
          <p:nvPr/>
        </p:nvSpPr>
        <p:spPr>
          <a:xfrm>
            <a:off x="1985169" y="5879041"/>
            <a:ext cx="41673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Random seed for replication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0ED9B1-DDBB-44A8-8303-ECB5CAF1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52" y="1919468"/>
            <a:ext cx="4375547" cy="4480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D9FC13-8F89-451B-85F5-83ACBB858B2A}"/>
              </a:ext>
            </a:extLst>
          </p:cNvPr>
          <p:cNvSpPr txBox="1"/>
          <p:nvPr/>
        </p:nvSpPr>
        <p:spPr>
          <a:xfrm>
            <a:off x="9954794" y="2389499"/>
            <a:ext cx="2107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Menu of classifiers: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Logit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Ridge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KNN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Naïve Bayes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SVM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Random Forest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18FB13-EFCB-40F0-BAD5-6F0C0D8675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2322" y="3058160"/>
            <a:ext cx="1517894" cy="370838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5D83A6-9C88-45AB-A504-DE6235BC63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87320" y="5621051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B22571-47CC-4371-B01F-DB22EEAF7EF3}"/>
              </a:ext>
            </a:extLst>
          </p:cNvPr>
          <p:cNvSpPr txBox="1"/>
          <p:nvPr/>
        </p:nvSpPr>
        <p:spPr>
          <a:xfrm>
            <a:off x="10546267" y="5101048"/>
            <a:ext cx="137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show/hide advanced options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>
            <a:cxnSpLocks/>
          </p:cNvCxnSpPr>
          <p:nvPr/>
        </p:nvCxnSpPr>
        <p:spPr>
          <a:xfrm>
            <a:off x="4242697" y="2744525"/>
            <a:ext cx="1271793" cy="116343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640730" y="4324876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E32A5D-E072-4602-84C1-F8DA53914C88}"/>
              </a:ext>
            </a:extLst>
          </p:cNvPr>
          <p:cNvCxnSpPr>
            <a:cxnSpLocks/>
          </p:cNvCxnSpPr>
          <p:nvPr/>
        </p:nvCxnSpPr>
        <p:spPr>
          <a:xfrm>
            <a:off x="3853632" y="3377040"/>
            <a:ext cx="1682972" cy="71120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9D54CD-FCE5-4B27-A599-CBFF3FCB7868}"/>
              </a:ext>
            </a:extLst>
          </p:cNvPr>
          <p:cNvCxnSpPr>
            <a:cxnSpLocks/>
          </p:cNvCxnSpPr>
          <p:nvPr/>
        </p:nvCxnSpPr>
        <p:spPr>
          <a:xfrm flipV="1">
            <a:off x="4785553" y="4569633"/>
            <a:ext cx="731520" cy="147099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0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Total program outlay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EB44B-D71D-4D30-8E6C-28570F64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61" y="1952786"/>
            <a:ext cx="5486400" cy="47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 – Overall / Subgroup breakdown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99971-46FB-4C9E-A711-F857C46D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55" y="1890794"/>
            <a:ext cx="5486400" cy="47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 – option to re-run ABF module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67C3B6-6000-4639-AB50-DC775B8C62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87777" y="5621051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9D7DFA-4B2D-4834-8B05-2DCFA9647E27}"/>
              </a:ext>
            </a:extLst>
          </p:cNvPr>
          <p:cNvSpPr txBox="1"/>
          <p:nvPr/>
        </p:nvSpPr>
        <p:spPr>
          <a:xfrm>
            <a:off x="9146724" y="5228636"/>
            <a:ext cx="25575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re-run ABF module with alternative payroll tax schemes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CD3EA-49E3-41CB-ABE0-E85CD814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77" y="1828801"/>
            <a:ext cx="5486400" cy="47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Lower-Wage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One of policy goals of state might be to support lower wage workers with paid leaves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Can estimate the impact of program on these workers by analyzing the output micro-level data set from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 example, defined “low-income” as &lt;200% of the MD poverty line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I. Introduction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692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Lower-Wage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Output micro-level data set is auto-saved at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i="1" dirty="0">
                <a:latin typeface="Consolas" panose="020B0609020204030204" pitchFamily="49" charset="0"/>
              </a:rPr>
              <a:t>./output/output_[</a:t>
            </a:r>
            <a:r>
              <a:rPr lang="en-US" sz="2400" i="1" dirty="0" err="1">
                <a:latin typeface="Consolas" panose="020B0609020204030204" pitchFamily="49" charset="0"/>
              </a:rPr>
              <a:t>yyyymmdd</a:t>
            </a:r>
            <a:r>
              <a:rPr lang="en-US" sz="2400" i="1" dirty="0">
                <a:latin typeface="Consolas" panose="020B0609020204030204" pitchFamily="49" charset="0"/>
              </a:rPr>
              <a:t>]_[</a:t>
            </a:r>
            <a:r>
              <a:rPr lang="en-US" sz="2400" i="1" dirty="0" err="1">
                <a:latin typeface="Consolas" panose="020B0609020204030204" pitchFamily="49" charset="0"/>
              </a:rPr>
              <a:t>hhmmss</a:t>
            </a:r>
            <a:r>
              <a:rPr lang="en-US" sz="2400" i="1" dirty="0">
                <a:latin typeface="Consolas" panose="020B0609020204030204" pitchFamily="49" charset="0"/>
              </a:rPr>
              <a:t>]_Main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where </a:t>
            </a:r>
            <a:r>
              <a:rPr lang="en-US" sz="2400" dirty="0" err="1"/>
              <a:t>yyyymmdd</a:t>
            </a:r>
            <a:r>
              <a:rPr lang="en-US" sz="2400" dirty="0"/>
              <a:t> and </a:t>
            </a:r>
            <a:r>
              <a:rPr lang="en-US" sz="2400" dirty="0" err="1"/>
              <a:t>hhmmss</a:t>
            </a:r>
            <a:r>
              <a:rPr lang="en-US" sz="2400" dirty="0"/>
              <a:t> denote date and timestamp that uniquely identifies each simulation run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2EC624-65B1-491B-8EFF-226B4AC2B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6" y="4058920"/>
            <a:ext cx="6773220" cy="181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A3C10-6AB3-46AD-B27E-32FEFE0DCF2E}"/>
              </a:ext>
            </a:extLst>
          </p:cNvPr>
          <p:cNvSpPr txBox="1"/>
          <p:nvPr/>
        </p:nvSpPr>
        <p:spPr>
          <a:xfrm>
            <a:off x="673924" y="3855581"/>
            <a:ext cx="226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output micro dataset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BBA7126-1187-4C82-8B22-2A0526518868}"/>
              </a:ext>
            </a:extLst>
          </p:cNvPr>
          <p:cNvCxnSpPr>
            <a:cxnSpLocks/>
          </p:cNvCxnSpPr>
          <p:nvPr/>
        </p:nvCxnSpPr>
        <p:spPr>
          <a:xfrm>
            <a:off x="2794000" y="4267200"/>
            <a:ext cx="937712" cy="49160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1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Lower-Wage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many low-income individuals would get benefits?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FD9D6EA5-E2FB-493F-9084-B498F25E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05" y="2251123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Lower-Wage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benefit would go to low-income worker families?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8" name="Picture 7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66676714-B84E-457A-B2D4-C7DCAF17A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03" y="2251123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Lower-Wage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more leave taking would low-income workers choose?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955A03A-4672-4B3A-9887-650BD4DF5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32" y="2270754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More generally, what would be the economic costs and benefits of this program?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5A0CA0-BD6B-4B57-908C-0B2FEF1E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97456"/>
              </p:ext>
            </p:extLst>
          </p:nvPr>
        </p:nvGraphicFramePr>
        <p:xfrm>
          <a:off x="2418080" y="2277158"/>
          <a:ext cx="8798560" cy="287396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399280">
                  <a:extLst>
                    <a:ext uri="{9D8B030D-6E8A-4147-A177-3AD203B41FA5}">
                      <a16:colId xmlns:a16="http://schemas.microsoft.com/office/drawing/2014/main" val="2333809442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1755802804"/>
                    </a:ext>
                  </a:extLst>
                </a:gridCol>
              </a:tblGrid>
              <a:tr h="608478">
                <a:tc>
                  <a:txBody>
                    <a:bodyPr/>
                    <a:lstStyle/>
                    <a:p>
                      <a:r>
                        <a:rPr lang="en-US" dirty="0"/>
                        <a:t>Direct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60583"/>
                  </a:ext>
                </a:extLst>
              </a:tr>
              <a:tr h="22654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Wage replacement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Health outcomes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Attachment to job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Household economic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Child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Substitution effects on other programs (TANF/SNAP/Institutional Care for Elderly)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Promotes labor force participation and long term economic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3140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BC305B7-8006-4038-8027-7CB46BE99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06487"/>
              </p:ext>
            </p:extLst>
          </p:nvPr>
        </p:nvGraphicFramePr>
        <p:xfrm>
          <a:off x="2418080" y="5384800"/>
          <a:ext cx="8798560" cy="1220233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399280">
                  <a:extLst>
                    <a:ext uri="{9D8B030D-6E8A-4147-A177-3AD203B41FA5}">
                      <a16:colId xmlns:a16="http://schemas.microsoft.com/office/drawing/2014/main" val="2333809442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1755802804"/>
                    </a:ext>
                  </a:extLst>
                </a:gridCol>
              </a:tblGrid>
              <a:tr h="295519">
                <a:tc>
                  <a:txBody>
                    <a:bodyPr/>
                    <a:lstStyle/>
                    <a:p>
                      <a:r>
                        <a:rPr lang="en-US" dirty="0"/>
                        <a:t>Direct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60583"/>
                  </a:ext>
                </a:extLst>
              </a:tr>
              <a:tr h="8544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Program outlay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Administrative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Deadweight loss from 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Forgone productivity during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31408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1193CC4B-1213-460D-95D5-39F41DC2CF6E}"/>
              </a:ext>
            </a:extLst>
          </p:cNvPr>
          <p:cNvSpPr/>
          <p:nvPr/>
        </p:nvSpPr>
        <p:spPr>
          <a:xfrm>
            <a:off x="1757585" y="2509520"/>
            <a:ext cx="518160" cy="311153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CB022-2B78-4EE2-BC9E-18CF23637919}"/>
              </a:ext>
            </a:extLst>
          </p:cNvPr>
          <p:cNvSpPr txBox="1"/>
          <p:nvPr/>
        </p:nvSpPr>
        <p:spPr>
          <a:xfrm>
            <a:off x="71120" y="3588231"/>
            <a:ext cx="1808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 benefits and costs can be estimated from simulation output</a:t>
            </a:r>
          </a:p>
        </p:txBody>
      </p:sp>
    </p:spTree>
    <p:extLst>
      <p:ext uri="{BB962C8B-B14F-4D97-AF65-F5344CB8AC3E}">
        <p14:creationId xmlns:p14="http://schemas.microsoft.com/office/powerpoint/2010/main" val="223696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benefits and costs can be examined by comparing magnitude of program intervention in simulation and programs studied in literature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 example, 1 more month of maternity leave may increase odds of higher performance in Motor and Social Development scale by 3% (Sherlock et al. 2008)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Our simulation shows median increase (if any) in maternity leave among MD workers under RI program is 30 days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Can expect an effect on child performance comparable to magnitude found in literature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benefits and costs can be examined by comparing magnitude of program intervention in simulation and programs studied in literature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Similar projections can be made across different benefit / cost categories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are compiling literature to build a framework that would allow model users to perform a full suite of economic impact analysis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96" y="3081218"/>
            <a:ext cx="6831733" cy="1883801"/>
          </a:xfrm>
        </p:spPr>
        <p:txBody>
          <a:bodyPr>
            <a:noAutofit/>
          </a:bodyPr>
          <a:lstStyle/>
          <a:p>
            <a:pPr marL="643372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Questions?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993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V. Model Demonstration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90770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Feedback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kinds of research questions would be of most interest to you?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features would help make this more useful?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could you see this model being used in your future research?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81773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Introduction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Background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Current states with paid leave programs: CA, NJ, NY and RI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Program will soon begin in DC &amp; WA (2020), </a:t>
            </a:r>
            <a:br>
              <a:rPr lang="en-US" sz="2200" dirty="0"/>
            </a:br>
            <a:r>
              <a:rPr lang="en-US" sz="2200" dirty="0"/>
              <a:t>and CT, MA, ME, and OR (2023)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1 in 6 workers had access to employer-provided paid leave (BLS, 2018)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715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868" y="2732806"/>
            <a:ext cx="9300117" cy="880190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Appendix. Technical Details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0547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5"/>
            <a:ext cx="10676509" cy="4278846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Part 1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Starts with FMLA 2012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Train models for 13 outcomes using the FMLA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Obtains probabilities associated with leave taking behavior conditional on some observable </a:t>
            </a:r>
            <a:r>
              <a:rPr lang="en-US" sz="2400" b="1" dirty="0">
                <a:solidFill>
                  <a:srgbClr val="FFFF00"/>
                </a:solidFill>
              </a:rPr>
              <a:t>x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regression coefficients on a American Community Survey (ACS) sample to predict/impute conditional on observable </a:t>
            </a:r>
            <a:r>
              <a:rPr lang="en-US" sz="2400" b="1" dirty="0">
                <a:solidFill>
                  <a:srgbClr val="FFFF00"/>
                </a:solidFill>
              </a:rPr>
              <a:t>x </a:t>
            </a:r>
            <a:r>
              <a:rPr lang="en-US" sz="2400" dirty="0"/>
              <a:t>in the ACS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Update </a:t>
            </a:r>
            <a:r>
              <a:rPr lang="en-US" sz="2400" dirty="0"/>
              <a:t>when new FMLA Survey data are available</a:t>
            </a:r>
            <a:endParaRPr lang="en-US" sz="2400" b="1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6 Leave Types x (Take, Need)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898" y="2838250"/>
          <a:ext cx="8817761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Taking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Needing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743246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1" y="1853249"/>
            <a:ext cx="10419763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a ‘positive responsiveness’ variable </a:t>
            </a:r>
            <a:r>
              <a:rPr lang="en-US" sz="2800" dirty="0">
                <a:solidFill>
                  <a:srgbClr val="FFFF00"/>
                </a:solidFill>
              </a:rPr>
              <a:t>(k=13)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A binary variable, =1 if worker would increase leave length under a more generous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0/1 value determined by all FMLA variables about whether leave taking is </a:t>
            </a:r>
            <a:r>
              <a:rPr lang="en-US" sz="2400" b="1" u="sng" dirty="0">
                <a:solidFill>
                  <a:srgbClr val="FFFF00"/>
                </a:solidFill>
              </a:rPr>
              <a:t>financially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constrained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Set to 0 for FMLA workers without leave needs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Responsive workers (=1) will take longer leaves with new program / more generous program.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How much longer? - a function of program parameters.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864032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092502" cy="742954"/>
          </a:xfrm>
        </p:spPr>
        <p:txBody>
          <a:bodyPr>
            <a:noAutofit/>
          </a:bodyPr>
          <a:lstStyle/>
          <a:p>
            <a:pPr marL="3543300" lvl="2" indent="-3432175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Our Current Model: 12 events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take_own</a:t>
            </a:r>
            <a:r>
              <a:rPr lang="en-US" sz="2800" i="1" dirty="0">
                <a:solidFill>
                  <a:srgbClr val="FFFF00"/>
                </a:solidFill>
              </a:rPr>
              <a:t>, </a:t>
            </a:r>
            <a:r>
              <a:rPr lang="en-US" sz="2800" i="1" dirty="0" err="1">
                <a:solidFill>
                  <a:srgbClr val="FFFF00"/>
                </a:solidFill>
              </a:rPr>
              <a:t>need_own</a:t>
            </a:r>
            <a:r>
              <a:rPr lang="en-US" sz="2800" i="1" dirty="0">
                <a:solidFill>
                  <a:srgbClr val="FFFF00"/>
                </a:solidFill>
              </a:rPr>
              <a:t>,…)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b="1" i="1" dirty="0">
                <a:solidFill>
                  <a:srgbClr val="FFFF00"/>
                </a:solidFill>
              </a:rPr>
              <a:t>1 responsiveness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resp_len</a:t>
            </a:r>
            <a:r>
              <a:rPr lang="en-US" sz="2800" i="1" dirty="0">
                <a:solidFill>
                  <a:srgbClr val="FFFF00"/>
                </a:solidFill>
              </a:rPr>
              <a:t>)</a:t>
            </a:r>
            <a:endParaRPr lang="en-US" sz="2800" b="1" i="1" dirty="0">
              <a:solidFill>
                <a:srgbClr val="FFFF00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8986" y="5868129"/>
            <a:ext cx="779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5B9DF-6322-424A-87B9-B0DD0F44ADD5}"/>
                  </a:ext>
                </a:extLst>
              </p:cNvPr>
              <p:cNvSpPr txBox="1"/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𝑑𝑖𝑑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66FF33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𝑐𝑐𝑢𝑟𝑠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>
                    <a:solidFill>
                      <a:srgbClr val="00FF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h𝑒𝑎𝑙𝑡h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Probability of taking leave for own health if you have characteristic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35B9DF-6322-424A-87B9-B0DD0F44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blipFill rotWithShape="0">
                <a:blip r:embed="rId3"/>
                <a:stretch>
                  <a:fillRect l="-1227" b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4163898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604330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Our Current Model: Summary 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5334" y="3044088"/>
            <a:ext cx="6978299" cy="844379"/>
            <a:chOff x="1893853" y="2596203"/>
            <a:chExt cx="6978299" cy="844379"/>
          </a:xfrm>
        </p:grpSpPr>
        <p:sp>
          <p:nvSpPr>
            <p:cNvPr id="2" name="Rectangle 1"/>
            <p:cNvSpPr/>
            <p:nvPr/>
          </p:nvSpPr>
          <p:spPr>
            <a:xfrm>
              <a:off x="4312509" y="2596203"/>
              <a:ext cx="4559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893853" y="2697628"/>
              <a:ext cx="3806732" cy="7429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111125" lvl="2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b="1" dirty="0">
                  <a:solidFill>
                    <a:srgbClr val="66FF33"/>
                  </a:solidFill>
                </a:rPr>
                <a:t> Starts with this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dirty="0">
                  <a:solidFill>
                    <a:srgbClr val="66FF33"/>
                  </a:solidFill>
                </a:rPr>
                <a:t>                                     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7A360-19E1-4670-AF7E-2E4FE71EB19A}"/>
                  </a:ext>
                </a:extLst>
              </p:cNvPr>
              <p:cNvSpPr/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2800" b="1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C7A360-19E1-4670-AF7E-2E4FE71EB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94882F-8E24-41DB-9DE1-74B16FD238ED}"/>
                  </a:ext>
                </a:extLst>
              </p:cNvPr>
              <p:cNvSpPr txBox="1"/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Indicator of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for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Set of characteristics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Random noise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94882F-8E24-41DB-9DE1-74B16FD2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blipFill rotWithShape="0">
                <a:blip r:embed="rId3"/>
                <a:stretch>
                  <a:fillRect t="-2459" b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12242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1401175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Summary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083" y="2336302"/>
            <a:ext cx="10558562" cy="3626993"/>
            <a:chOff x="1378065" y="2659031"/>
            <a:chExt cx="10558562" cy="3626993"/>
          </a:xfrm>
        </p:grpSpPr>
        <p:grpSp>
          <p:nvGrpSpPr>
            <p:cNvPr id="6" name="Group 5"/>
            <p:cNvGrpSpPr/>
            <p:nvPr/>
          </p:nvGrpSpPr>
          <p:grpSpPr>
            <a:xfrm>
              <a:off x="1378065" y="2732333"/>
              <a:ext cx="4672206" cy="641535"/>
              <a:chOff x="6203253" y="1778936"/>
              <a:chExt cx="4459111" cy="641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203253" y="1778936"/>
                <a:ext cx="4459111" cy="641535"/>
              </a:xfrm>
              <a:prstGeom prst="rect">
                <a:avLst/>
              </a:prstGeom>
              <a:noFill/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2">
                      <a:spcBef>
                        <a:spcPts val="844"/>
                      </a:spcBef>
                      <a:spcAft>
                        <a:spcPts val="844"/>
                      </a:spcAft>
                    </a:pPr>
                    <a:r>
                      <a:rPr lang="en-US" sz="2000" b="1" dirty="0">
                        <a:solidFill>
                          <a:srgbClr val="66FF33"/>
                        </a:solidFill>
                      </a:rPr>
                      <a:t>FMLA Survey Data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sz="20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b="1" dirty="0">
                      <a:solidFill>
                        <a:srgbClr val="66FF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30" t="-2857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378065" y="4968140"/>
              <a:ext cx="4672206" cy="1317884"/>
              <a:chOff x="5591723" y="3905459"/>
              <a:chExt cx="4459111" cy="13178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591723" y="458180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Estimated Parameters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830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Right Arrow 10"/>
              <p:cNvSpPr/>
              <p:nvPr/>
            </p:nvSpPr>
            <p:spPr>
              <a:xfrm rot="5400000">
                <a:off x="7502785" y="402389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78065" y="3495877"/>
              <a:ext cx="4672206" cy="1322297"/>
              <a:chOff x="5591723" y="2433196"/>
              <a:chExt cx="4459111" cy="1322297"/>
            </a:xfrm>
          </p:grpSpPr>
          <p:sp>
            <p:nvSpPr>
              <p:cNvPr id="15" name="Right Arrow 14"/>
              <p:cNvSpPr/>
              <p:nvPr/>
            </p:nvSpPr>
            <p:spPr>
              <a:xfrm rot="5400000">
                <a:off x="7502785" y="2551634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91723" y="311395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Prediction Method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7463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6050271" y="4176639"/>
              <a:ext cx="5680175" cy="1872491"/>
              <a:chOff x="6050271" y="4176639"/>
              <a:chExt cx="5680175" cy="187249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71335" y="4176639"/>
                <a:ext cx="4459111" cy="641535"/>
                <a:chOff x="5953769" y="5088518"/>
                <a:chExt cx="4459111" cy="6415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953769" y="5088518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Apply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to ACS Samples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548" t="-5970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Bent-Up Arrow 20"/>
              <p:cNvSpPr/>
              <p:nvPr/>
            </p:nvSpPr>
            <p:spPr>
              <a:xfrm>
                <a:off x="6050271" y="4896902"/>
                <a:ext cx="3612713" cy="1152228"/>
              </a:xfrm>
              <a:prstGeom prst="bentUpArrow">
                <a:avLst>
                  <a:gd name="adj1" fmla="val 23461"/>
                  <a:gd name="adj2" fmla="val 20723"/>
                  <a:gd name="adj3" fmla="val 365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71369" y="2659031"/>
              <a:ext cx="5065258" cy="1365984"/>
              <a:chOff x="6871369" y="2659031"/>
              <a:chExt cx="5065258" cy="136598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871369" y="2659031"/>
                <a:ext cx="5065258" cy="652548"/>
                <a:chOff x="1462129" y="3332491"/>
                <a:chExt cx="3739818" cy="65254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462129" y="3332491"/>
                  <a:ext cx="3739818" cy="652548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National/Local Estimates of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4286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ight Arrow 25"/>
              <p:cNvSpPr/>
              <p:nvPr/>
            </p:nvSpPr>
            <p:spPr>
              <a:xfrm rot="16200000" flipV="1">
                <a:off x="9085505" y="350646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950529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2  Summary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Benefits and Financing (ABF) module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the probabilities and counts estimated from model Part 1.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Computes various costs associated with a paid leave program.</a:t>
            </a:r>
          </a:p>
        </p:txBody>
      </p:sp>
    </p:spTree>
    <p:extLst>
      <p:ext uri="{BB962C8B-B14F-4D97-AF65-F5344CB8AC3E}">
        <p14:creationId xmlns:p14="http://schemas.microsoft.com/office/powerpoint/2010/main" val="12226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Methods Implemented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64123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Logistic Regression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64123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Ridge Classifier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8244182" y="3184778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Forest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4553799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Support Vector Machine</a:t>
            </a:r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4553799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Naïve Bayes</a:t>
            </a:r>
          </a:p>
        </p:txBody>
      </p:sp>
      <p:sp>
        <p:nvSpPr>
          <p:cNvPr id="28" name="Rounded Rectangle 27">
            <a:hlinkClick r:id="rId6" action="ppaction://hlinksldjump"/>
          </p:cNvPr>
          <p:cNvSpPr/>
          <p:nvPr/>
        </p:nvSpPr>
        <p:spPr>
          <a:xfrm>
            <a:off x="8244182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 Nearest Neighbor  </a:t>
            </a:r>
          </a:p>
        </p:txBody>
      </p:sp>
    </p:spTree>
    <p:extLst>
      <p:ext uri="{BB962C8B-B14F-4D97-AF65-F5344CB8AC3E}">
        <p14:creationId xmlns:p14="http://schemas.microsoft.com/office/powerpoint/2010/main" val="4052857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01777" y="1125883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Forthcoming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95296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Cell Mean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95296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-NN Cell Mean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905286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Multinomial Regression</a:t>
            </a:r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905286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MICE</a:t>
            </a:r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4584972" y="4604097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FBJD-DPMM</a:t>
            </a:r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4584972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Within Cell Hot Deck</a:t>
            </a: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4584972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Fuzzy </a:t>
            </a:r>
            <a:r>
              <a:rPr lang="en-US" sz="1600" b="1" i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-mean</a:t>
            </a:r>
          </a:p>
        </p:txBody>
      </p:sp>
      <p:sp>
        <p:nvSpPr>
          <p:cNvPr id="24" name="Rounded Rectangle 23">
            <a:hlinkClick r:id="rId9" action="ppaction://hlinksldjump"/>
          </p:cNvPr>
          <p:cNvSpPr/>
          <p:nvPr/>
        </p:nvSpPr>
        <p:spPr>
          <a:xfrm>
            <a:off x="4594962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Singular Value Decomposition</a:t>
            </a:r>
          </a:p>
        </p:txBody>
      </p:sp>
      <p:sp>
        <p:nvSpPr>
          <p:cNvPr id="25" name="Rounded Rectangle 24">
            <a:hlinkClick r:id="rId10" action="ppaction://hlinksldjump"/>
          </p:cNvPr>
          <p:cNvSpPr/>
          <p:nvPr/>
        </p:nvSpPr>
        <p:spPr>
          <a:xfrm>
            <a:off x="4594962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Chained Equations with GLMs</a:t>
            </a:r>
          </a:p>
        </p:txBody>
      </p:sp>
      <p:sp>
        <p:nvSpPr>
          <p:cNvPr id="28" name="Rounded Rectangle 27">
            <a:hlinkClick r:id="rId11" action="ppaction://hlinksldjump"/>
          </p:cNvPr>
          <p:cNvSpPr/>
          <p:nvPr/>
        </p:nvSpPr>
        <p:spPr>
          <a:xfrm>
            <a:off x="8275355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Nearest Neighbor WCHD</a:t>
            </a:r>
          </a:p>
        </p:txBody>
      </p:sp>
      <p:sp>
        <p:nvSpPr>
          <p:cNvPr id="29" name="Rounded Rectangle 28">
            <a:hlinkClick r:id="rId12" action="ppaction://hlinksldjump"/>
          </p:cNvPr>
          <p:cNvSpPr/>
          <p:nvPr/>
        </p:nvSpPr>
        <p:spPr>
          <a:xfrm>
            <a:off x="8275355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Nested HM</a:t>
            </a:r>
          </a:p>
        </p:txBody>
      </p:sp>
      <p:sp>
        <p:nvSpPr>
          <p:cNvPr id="30" name="Rounded Rectangle 29">
            <a:hlinkClick r:id="rId13" action="ppaction://hlinksldjump"/>
          </p:cNvPr>
          <p:cNvSpPr/>
          <p:nvPr/>
        </p:nvSpPr>
        <p:spPr>
          <a:xfrm>
            <a:off x="8285345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CC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PCA</a:t>
            </a:r>
          </a:p>
        </p:txBody>
      </p:sp>
      <p:sp>
        <p:nvSpPr>
          <p:cNvPr id="31" name="Rounded Rectangle 30">
            <a:hlinkClick r:id="rId14" action="ppaction://hlinksldjump"/>
          </p:cNvPr>
          <p:cNvSpPr/>
          <p:nvPr/>
        </p:nvSpPr>
        <p:spPr>
          <a:xfrm>
            <a:off x="8285345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99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 Eq. Using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460670" y="16938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Traditional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460670" y="5136634"/>
            <a:ext cx="6518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Machine learning methods</a:t>
            </a:r>
          </a:p>
        </p:txBody>
      </p:sp>
      <p:sp>
        <p:nvSpPr>
          <p:cNvPr id="26" name="Rounded Rectangle 25">
            <a:hlinkClick r:id="rId15" action="ppaction://hlinksldjump"/>
          </p:cNvPr>
          <p:cNvSpPr/>
          <p:nvPr/>
        </p:nvSpPr>
        <p:spPr>
          <a:xfrm>
            <a:off x="988814" y="563486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LQDA</a:t>
            </a:r>
          </a:p>
        </p:txBody>
      </p:sp>
      <p:sp>
        <p:nvSpPr>
          <p:cNvPr id="27" name="Rounded Rectangle 26">
            <a:hlinkClick r:id="rId2" action="ppaction://hlinksldjump"/>
          </p:cNvPr>
          <p:cNvSpPr/>
          <p:nvPr/>
        </p:nvSpPr>
        <p:spPr>
          <a:xfrm>
            <a:off x="4594962" y="560128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Gaussian Processes</a:t>
            </a: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988814" y="615757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Multiplayer Perceptron</a:t>
            </a:r>
          </a:p>
        </p:txBody>
      </p:sp>
      <p:sp>
        <p:nvSpPr>
          <p:cNvPr id="33" name="Rounded Rectangle 32">
            <a:hlinkClick r:id="rId16" action="ppaction://hlinksldjump"/>
          </p:cNvPr>
          <p:cNvSpPr/>
          <p:nvPr/>
        </p:nvSpPr>
        <p:spPr>
          <a:xfrm>
            <a:off x="8368790" y="559829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193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81773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Introduction</a:t>
            </a: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A3C80FC-6EA8-4C63-8726-67DC2EDA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8" y="1332204"/>
            <a:ext cx="858322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3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ABF Module Process 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054" y="2985046"/>
            <a:ext cx="1949773" cy="1955040"/>
            <a:chOff x="432054" y="2985046"/>
            <a:chExt cx="1949773" cy="1955040"/>
          </a:xfrm>
        </p:grpSpPr>
        <p:sp>
          <p:nvSpPr>
            <p:cNvPr id="24" name="Rectangle 23"/>
            <p:cNvSpPr/>
            <p:nvPr/>
          </p:nvSpPr>
          <p:spPr>
            <a:xfrm>
              <a:off x="432054" y="3821775"/>
              <a:ext cx="1949773" cy="1118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Leave use &amp;</a:t>
              </a:r>
            </a:p>
            <a:p>
              <a:pPr algn="ctr"/>
              <a:r>
                <a:rPr lang="en-US" dirty="0"/>
                <a:t>Paid Leave Benefits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15401" y="2985046"/>
              <a:ext cx="13643" cy="761235"/>
            </a:xfrm>
            <a:prstGeom prst="straightConnector1">
              <a:avLst/>
            </a:pr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/>
          <p:cNvSpPr txBox="1"/>
          <p:nvPr/>
        </p:nvSpPr>
        <p:spPr>
          <a:xfrm>
            <a:off x="912535" y="2034907"/>
            <a:ext cx="146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Simulation Output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1566" y="2313693"/>
            <a:ext cx="3760836" cy="4066238"/>
            <a:chOff x="2297826" y="2301025"/>
            <a:chExt cx="3760836" cy="406623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97826" y="4334144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Rounded Rectangle 25"/>
            <p:cNvSpPr/>
            <p:nvPr/>
          </p:nvSpPr>
          <p:spPr>
            <a:xfrm>
              <a:off x="2921334" y="2301025"/>
              <a:ext cx="3137328" cy="406623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 hangingPunct="0">
                <a:spcBef>
                  <a:spcPts val="1700"/>
                </a:spcBef>
              </a:pPr>
              <a:r>
                <a:rPr lang="en-US" sz="1600" b="1" dirty="0">
                  <a:solidFill>
                    <a:srgbClr val="FFFF00"/>
                  </a:solidFill>
                </a:rPr>
                <a:t>Estimate Administrative Start-Up &amp; Ongoing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Staffing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Technology infrastructure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600" dirty="0"/>
                <a:t>Capital (office space, computers)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Public Awareness Campaigns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Paid Leave Benefits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28347" y="3780430"/>
            <a:ext cx="2099383" cy="1132764"/>
            <a:chOff x="6128347" y="3780430"/>
            <a:chExt cx="2099383" cy="1132764"/>
          </a:xfrm>
        </p:grpSpPr>
        <p:sp>
          <p:nvSpPr>
            <p:cNvPr id="22" name="Rectangle 21"/>
            <p:cNvSpPr/>
            <p:nvPr/>
          </p:nvSpPr>
          <p:spPr>
            <a:xfrm>
              <a:off x="6721178" y="3780430"/>
              <a:ext cx="1506552" cy="1132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Program Costs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128347" y="438093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Group 6"/>
          <p:cNvGrpSpPr/>
          <p:nvPr/>
        </p:nvGrpSpPr>
        <p:grpSpPr>
          <a:xfrm>
            <a:off x="8420661" y="1950487"/>
            <a:ext cx="3630312" cy="4573141"/>
            <a:chOff x="8420661" y="1950487"/>
            <a:chExt cx="3630312" cy="457314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420661" y="1950487"/>
              <a:ext cx="27295" cy="4573141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280478" y="2086944"/>
              <a:ext cx="2770495" cy="522512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FUNDING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30603" y="2784143"/>
              <a:ext cx="2511188" cy="3193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What types of employers/employees contribute?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Taxable wage base?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Simulate Payroll Tax Rate to cover the costs</a:t>
              </a:r>
            </a:p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650636" y="436565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rgbClr val="00FFFF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346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28" y="1670954"/>
            <a:ext cx="8946541" cy="4195481"/>
          </a:xfrm>
        </p:spPr>
        <p:txBody>
          <a:bodyPr>
            <a:noAutofit/>
          </a:bodyPr>
          <a:lstStyle/>
          <a:p>
            <a:r>
              <a:rPr lang="en-US" sz="2200" dirty="0"/>
              <a:t>Provides a platform for: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Planning &amp; Estimation of Administrative cost</a:t>
            </a:r>
          </a:p>
          <a:p>
            <a:pPr lvl="2"/>
            <a:r>
              <a:rPr lang="en-US" sz="1800" i="1" dirty="0"/>
              <a:t>Cost Guidance Document </a:t>
            </a:r>
            <a:r>
              <a:rPr lang="en-US" sz="1800" dirty="0"/>
              <a:t>that summarizes costs estimates from past leave program</a:t>
            </a:r>
          </a:p>
          <a:p>
            <a:pPr lvl="2"/>
            <a:r>
              <a:rPr lang="en-US" sz="1800" i="1" dirty="0"/>
              <a:t>Shared insights</a:t>
            </a:r>
            <a:r>
              <a:rPr lang="en-US" sz="1800" dirty="0"/>
              <a:t> from current leave administrators</a:t>
            </a:r>
            <a:endParaRPr lang="en-US" sz="1600" dirty="0"/>
          </a:p>
          <a:p>
            <a:pPr lvl="2"/>
            <a:r>
              <a:rPr lang="en-US" sz="1800" i="1" dirty="0"/>
              <a:t>Excel Spreadsheet </a:t>
            </a:r>
            <a:r>
              <a:rPr lang="en-US" sz="1800" dirty="0"/>
              <a:t>for users to plan the setting up of a leave administrative unit (staffing, technology, etc.)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Payroll Tax simulation for Program funds</a:t>
            </a:r>
          </a:p>
          <a:p>
            <a:pPr lvl="2"/>
            <a:r>
              <a:rPr lang="en-US" sz="1800" dirty="0"/>
              <a:t>Users can simulate tax revenue estimates based on different payroll tax rate to reach a target or cover total costs</a:t>
            </a:r>
          </a:p>
          <a:p>
            <a:pPr lvl="2"/>
            <a:r>
              <a:rPr lang="en-US" sz="1800" dirty="0"/>
              <a:t>Part of the Microsimulation GUI</a:t>
            </a:r>
          </a:p>
        </p:txBody>
      </p:sp>
    </p:spTree>
    <p:extLst>
      <p:ext uri="{BB962C8B-B14F-4D97-AF65-F5344CB8AC3E}">
        <p14:creationId xmlns:p14="http://schemas.microsoft.com/office/powerpoint/2010/main" val="22042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3313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 comprehensive starter guide for planning administrative costs of a family leave program</a:t>
            </a:r>
          </a:p>
          <a:p>
            <a:pPr lvl="1"/>
            <a:r>
              <a:rPr lang="en-US" sz="2200" dirty="0"/>
              <a:t>Provides cost factors &amp; estimates observed from states with current leave programs </a:t>
            </a:r>
          </a:p>
          <a:p>
            <a:pPr lvl="1"/>
            <a:r>
              <a:rPr lang="en-US" sz="2200" dirty="0"/>
              <a:t>Incorporates information from interviews of leave program administrators</a:t>
            </a:r>
          </a:p>
          <a:p>
            <a:pPr lvl="1"/>
            <a:r>
              <a:rPr lang="en-US" sz="2200" dirty="0"/>
              <a:t>Overall intends to provide some thinking material or ballpark estimates to policy planners</a:t>
            </a:r>
          </a:p>
          <a:p>
            <a:r>
              <a:rPr lang="en-US" sz="2400" dirty="0"/>
              <a:t>Document is based on extensive review of State Feasibility studies, Budget reports, Publically available leave data reports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6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7574"/>
            <a:ext cx="8946541" cy="46309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Provides insights on the minimum to account for start-up as well as on-going costs</a:t>
            </a:r>
          </a:p>
          <a:p>
            <a:pPr lvl="1"/>
            <a:r>
              <a:rPr lang="en-US" dirty="0"/>
              <a:t>Claim volumes growth observed across states</a:t>
            </a:r>
          </a:p>
          <a:p>
            <a:pPr lvl="1"/>
            <a:r>
              <a:rPr lang="en-US" dirty="0"/>
              <a:t>Range of </a:t>
            </a:r>
            <a:r>
              <a:rPr lang="en-US" dirty="0">
                <a:solidFill>
                  <a:srgbClr val="FFFF00"/>
                </a:solidFill>
              </a:rPr>
              <a:t>FTE to claims</a:t>
            </a:r>
            <a:r>
              <a:rPr lang="en-US" dirty="0"/>
              <a:t> ratio observed across states. </a:t>
            </a:r>
          </a:p>
          <a:p>
            <a:pPr lvl="1"/>
            <a:r>
              <a:rPr lang="en-US" dirty="0"/>
              <a:t>Staffing mix in administrative units across past states</a:t>
            </a:r>
          </a:p>
          <a:p>
            <a:pPr lvl="1"/>
            <a:r>
              <a:rPr lang="en-US" dirty="0"/>
              <a:t>Changes in staffing over years as observed in past states</a:t>
            </a:r>
          </a:p>
          <a:p>
            <a:pPr lvl="1"/>
            <a:r>
              <a:rPr lang="en-US" dirty="0"/>
              <a:t>IT as well as claim adjudication experience from state interviews </a:t>
            </a:r>
          </a:p>
          <a:p>
            <a:r>
              <a:rPr lang="en-US" sz="2400" dirty="0"/>
              <a:t>User will have this comprehensive information to guide 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18875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5618" cy="140053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 panose="020B0502020202020204" pitchFamily="34" charset="0"/>
              </a:rPr>
              <a:t>Example: Ongoing Costs of current states programs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0270" y="1208562"/>
          <a:ext cx="10502154" cy="5322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92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State Feasibility Study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Year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Program Size (claims per year)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to</a:t>
                      </a:r>
                      <a:r>
                        <a:rPr lang="en-US" sz="1800" baseline="0" dirty="0">
                          <a:solidFill>
                            <a:srgbClr val="FFFF00"/>
                          </a:solidFill>
                        </a:rPr>
                        <a:t> Claims Ratio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Total Costs</a:t>
                      </a:r>
                      <a:r>
                        <a:rPr lang="en-US" sz="1800" b="1" baseline="0" dirty="0">
                          <a:solidFill>
                            <a:srgbClr val="FFFF00"/>
                          </a:solidFill>
                        </a:rPr>
                        <a:t> Year 3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Vermont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36.5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15,525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425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Hawaii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14.6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8,970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598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$0.9M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Connecticut 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(full operating capacity)</a:t>
                      </a:r>
                      <a:endParaRPr lang="en-US" sz="1800" b="0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100,000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833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$18.5M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Washington (year 4 in fiscal note)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111.4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156,000?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1,400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$15.8M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Colorado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75,000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per 3750 claims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$9-$12M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Montgomery County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78,000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 FTE per 1,114 claims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53F562"/>
                          </a:solidFill>
                        </a:rPr>
                        <a:t>No</a:t>
                      </a:r>
                      <a:r>
                        <a:rPr lang="en-US" sz="1800" b="1" baseline="0" dirty="0">
                          <a:solidFill>
                            <a:srgbClr val="53F562"/>
                          </a:solidFill>
                        </a:rPr>
                        <a:t> info</a:t>
                      </a:r>
                      <a:endParaRPr lang="en-US" sz="1800" b="1" dirty="0">
                        <a:solidFill>
                          <a:srgbClr val="53F5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Rhode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Island (actual program. 2016?)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58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39,863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staff to 683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No info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New Jersey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(actual program 2011)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30,701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$6.5M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California (actual Family Leave program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SFY16-17)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260,303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03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Excel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507" y="170567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Administrative Cost Spreadsheet </a:t>
            </a:r>
            <a:r>
              <a:rPr lang="en-US" sz="2400" dirty="0"/>
              <a:t>(part of the model)</a:t>
            </a:r>
          </a:p>
          <a:p>
            <a:pPr lvl="1"/>
            <a:r>
              <a:rPr lang="en-US" sz="2200" dirty="0"/>
              <a:t>Based on the research on Cost guidance document</a:t>
            </a:r>
          </a:p>
          <a:p>
            <a:pPr lvl="1"/>
            <a:r>
              <a:rPr lang="en-US" sz="2200" dirty="0"/>
              <a:t>Captures and presents the cost elements in an Excel format</a:t>
            </a:r>
          </a:p>
          <a:p>
            <a:pPr lvl="1"/>
            <a:r>
              <a:rPr lang="en-US" sz="2200" dirty="0"/>
              <a:t>Starter platform for planning the administrative unit set up</a:t>
            </a:r>
          </a:p>
          <a:p>
            <a:pPr lvl="1"/>
            <a:r>
              <a:rPr lang="en-US" sz="2200" dirty="0"/>
              <a:t>Flexibility for the user to add/delete any factor, vary unit costs and easily change the staff mix over time</a:t>
            </a:r>
          </a:p>
          <a:p>
            <a:pPr lvl="1"/>
            <a:r>
              <a:rPr lang="en-US" sz="2200" dirty="0"/>
              <a:t>Excel spreadsheet provides flexibility and convenience to quickly assess the costs for any given unit without large time commitment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1618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624"/>
          </a:xfrm>
        </p:spPr>
        <p:txBody>
          <a:bodyPr/>
          <a:lstStyle/>
          <a:p>
            <a:r>
              <a:rPr lang="en-US" dirty="0"/>
              <a:t>Payroll Tax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Payroll tax simulator</a:t>
            </a:r>
            <a:r>
              <a:rPr lang="en-US" sz="2400" dirty="0"/>
              <a:t> is part of the GUI </a:t>
            </a:r>
          </a:p>
          <a:p>
            <a:r>
              <a:rPr lang="en-US" sz="2400" dirty="0"/>
              <a:t>Allows users to independently and quickly simulate different payroll taxes</a:t>
            </a:r>
          </a:p>
          <a:p>
            <a:r>
              <a:rPr lang="en-US" sz="2400" dirty="0"/>
              <a:t>Allow the user to choose the strategy and define the covered employees or employers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4" y="452718"/>
            <a:ext cx="10341437" cy="992624"/>
          </a:xfrm>
        </p:spPr>
        <p:txBody>
          <a:bodyPr/>
          <a:lstStyle/>
          <a:p>
            <a:r>
              <a:rPr lang="en-US" dirty="0"/>
              <a:t>Payroll Tax Simulator – Tax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23" y="1445342"/>
            <a:ext cx="8946541" cy="5014452"/>
          </a:xfrm>
        </p:spPr>
        <p:txBody>
          <a:bodyPr>
            <a:normAutofit/>
          </a:bodyPr>
          <a:lstStyle/>
          <a:p>
            <a:r>
              <a:rPr lang="en-US" sz="2800" dirty="0"/>
              <a:t>Taxable characteristics</a:t>
            </a:r>
          </a:p>
          <a:p>
            <a:pPr lvl="1"/>
            <a:r>
              <a:rPr lang="en-US" sz="2400" dirty="0"/>
              <a:t>Govt. or Private</a:t>
            </a:r>
          </a:p>
          <a:p>
            <a:pPr lvl="1"/>
            <a:r>
              <a:rPr lang="en-US" sz="2400" dirty="0"/>
              <a:t>Self-employed</a:t>
            </a:r>
          </a:p>
          <a:p>
            <a:pPr lvl="1"/>
            <a:r>
              <a:rPr lang="en-US" sz="2400" dirty="0"/>
              <a:t>Employer size </a:t>
            </a:r>
          </a:p>
          <a:p>
            <a:pPr lvl="1"/>
            <a:r>
              <a:rPr lang="en-US" sz="2400" dirty="0"/>
              <a:t>Place of work</a:t>
            </a:r>
            <a:endParaRPr lang="en-US" sz="2800" dirty="0"/>
          </a:p>
          <a:p>
            <a:r>
              <a:rPr lang="en-US" sz="2800" dirty="0"/>
              <a:t>Taxable wage limits</a:t>
            </a:r>
          </a:p>
          <a:p>
            <a:r>
              <a:rPr lang="en-US" sz="2800" dirty="0"/>
              <a:t>Cap on annual payroll deduction</a:t>
            </a:r>
          </a:p>
          <a:p>
            <a:pPr lvl="1"/>
            <a:endParaRPr lang="en-US" sz="2400" dirty="0"/>
          </a:p>
          <a:p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504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5244" cy="1400530"/>
          </a:xfrm>
        </p:spPr>
        <p:txBody>
          <a:bodyPr>
            <a:normAutofit/>
          </a:bodyPr>
          <a:lstStyle/>
          <a:p>
            <a:r>
              <a:rPr lang="en-US" dirty="0"/>
              <a:t>Payroll Tax Simulator – Simulate tax rates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6395" y="1835065"/>
            <a:ext cx="9590715" cy="4070090"/>
          </a:xfrm>
        </p:spPr>
        <p:txBody>
          <a:bodyPr>
            <a:noAutofit/>
          </a:bodyPr>
          <a:lstStyle/>
          <a:p>
            <a:r>
              <a:rPr lang="en-US" sz="2400" dirty="0"/>
              <a:t>Based on the defined tax parameters, the ABF simulates the </a:t>
            </a:r>
            <a:r>
              <a:rPr lang="en-US" sz="2400" dirty="0">
                <a:solidFill>
                  <a:srgbClr val="FFFF00"/>
                </a:solidFill>
              </a:rPr>
              <a:t>tax revenue generated</a:t>
            </a:r>
          </a:p>
          <a:p>
            <a:r>
              <a:rPr lang="en-US" sz="2400" dirty="0"/>
              <a:t>The tool uses </a:t>
            </a:r>
            <a:r>
              <a:rPr lang="en-US" sz="2400" dirty="0">
                <a:solidFill>
                  <a:srgbClr val="FFFF00"/>
                </a:solidFill>
              </a:rPr>
              <a:t>ACS </a:t>
            </a:r>
            <a:r>
              <a:rPr lang="en-US" sz="2400" dirty="0"/>
              <a:t>to filter the sub-population of interest</a:t>
            </a:r>
          </a:p>
          <a:p>
            <a:r>
              <a:rPr lang="en-US" sz="2200" dirty="0"/>
              <a:t>User-friendly to change the payroll tax rate to obtain alternative estimates</a:t>
            </a:r>
          </a:p>
          <a:p>
            <a:r>
              <a:rPr lang="en-US" sz="2200" dirty="0"/>
              <a:t>Generates exhibits &amp; tables into a Word document to allow users to share results and observation easily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0" y="1445624"/>
            <a:ext cx="10316755" cy="484897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0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mean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06709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Introduction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More states may follow by enacting legislation for and implementing mandatory paid family leave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Demands a rigorous evidence-based feasibility analysis</a:t>
            </a:r>
            <a:endParaRPr lang="en-US" sz="2200" dirty="0"/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989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81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DD432-34CA-41EA-9AA0-DC34D1A81F19}"/>
              </a:ext>
            </a:extLst>
          </p:cNvPr>
          <p:cNvGrpSpPr/>
          <p:nvPr/>
        </p:nvGrpSpPr>
        <p:grpSpPr>
          <a:xfrm>
            <a:off x="1015179" y="4505900"/>
            <a:ext cx="10480385" cy="1696595"/>
            <a:chOff x="31750" y="0"/>
            <a:chExt cx="6000750" cy="1028700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7A48D786-5675-4B91-BC94-DC5EBF185406}"/>
                </a:ext>
              </a:extLst>
            </p:cNvPr>
            <p:cNvSpPr/>
            <p:nvPr/>
          </p:nvSpPr>
          <p:spPr>
            <a:xfrm>
              <a:off x="31750" y="0"/>
              <a:ext cx="6000750" cy="34925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326FD3A3-57B2-48A4-B29F-7FCD4B4A6A59}"/>
                </a:ext>
              </a:extLst>
            </p:cNvPr>
            <p:cNvSpPr/>
            <p:nvPr/>
          </p:nvSpPr>
          <p:spPr>
            <a:xfrm>
              <a:off x="31750" y="673100"/>
              <a:ext cx="6000750" cy="35560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511BC138-5968-4A9E-8FAF-CE93CB71D701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V="1">
              <a:off x="31750" y="174624"/>
              <a:ext cx="12700" cy="67627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641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Minimal computational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Attenuation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independence.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dependence.</a:t>
            </a:r>
          </a:p>
        </p:txBody>
      </p:sp>
    </p:spTree>
    <p:extLst>
      <p:ext uri="{BB962C8B-B14F-4D97-AF65-F5344CB8AC3E}">
        <p14:creationId xmlns:p14="http://schemas.microsoft.com/office/powerpoint/2010/main" val="34147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random selection of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1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7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3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14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D4D19-ACF8-4314-B816-44CA86A5B857}"/>
              </a:ext>
            </a:extLst>
          </p:cNvPr>
          <p:cNvGrpSpPr/>
          <p:nvPr/>
        </p:nvGrpSpPr>
        <p:grpSpPr>
          <a:xfrm>
            <a:off x="892365" y="4515074"/>
            <a:ext cx="10647311" cy="1400984"/>
            <a:chOff x="31750" y="-251458"/>
            <a:chExt cx="6000750" cy="1279206"/>
          </a:xfrm>
        </p:grpSpPr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E5BDB7B9-ECA6-4429-831C-F33BF3FB0063}"/>
                </a:ext>
              </a:extLst>
            </p:cNvPr>
            <p:cNvSpPr/>
            <p:nvPr/>
          </p:nvSpPr>
          <p:spPr>
            <a:xfrm>
              <a:off x="31750" y="-251458"/>
              <a:ext cx="6000750" cy="30480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9BCA03E8-A289-4694-9F7B-1ACAF4DD54BE}"/>
                </a:ext>
              </a:extLst>
            </p:cNvPr>
            <p:cNvSpPr/>
            <p:nvPr/>
          </p:nvSpPr>
          <p:spPr>
            <a:xfrm>
              <a:off x="31750" y="771526"/>
              <a:ext cx="6000750" cy="256222"/>
            </a:xfrm>
            <a:prstGeom prst="round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Elbow Connector 26">
              <a:extLst>
                <a:ext uri="{FF2B5EF4-FFF2-40B4-BE49-F238E27FC236}">
                  <a16:creationId xmlns:a16="http://schemas.microsoft.com/office/drawing/2014/main" id="{E16AAA9A-1074-4355-8120-3AFCD72F158D}"/>
                </a:ext>
              </a:extLst>
            </p:cNvPr>
            <p:cNvCxnSpPr>
              <a:stCxn id="16" idx="1"/>
              <a:endCxn id="17" idx="1"/>
            </p:cNvCxnSpPr>
            <p:nvPr/>
          </p:nvCxnSpPr>
          <p:spPr>
            <a:xfrm rot="10800000" flipV="1">
              <a:off x="31750" y="-99058"/>
              <a:ext cx="12700" cy="998697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797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alleviate the issues of attenuation and imposed 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group partitioning can result in a silo effect.</a:t>
            </a:r>
          </a:p>
        </p:txBody>
      </p:sp>
    </p:spTree>
    <p:extLst>
      <p:ext uri="{BB962C8B-B14F-4D97-AF65-F5344CB8AC3E}">
        <p14:creationId xmlns:p14="http://schemas.microsoft.com/office/powerpoint/2010/main" val="397309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nearest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273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F4C20-4B3A-4B02-9592-B4FC223EA2E4}"/>
              </a:ext>
            </a:extLst>
          </p:cNvPr>
          <p:cNvGrpSpPr/>
          <p:nvPr/>
        </p:nvGrpSpPr>
        <p:grpSpPr>
          <a:xfrm>
            <a:off x="811819" y="4275826"/>
            <a:ext cx="10780159" cy="1250918"/>
            <a:chOff x="31750" y="15238"/>
            <a:chExt cx="6000750" cy="896717"/>
          </a:xfrm>
        </p:grpSpPr>
        <p:sp>
          <p:nvSpPr>
            <p:cNvPr id="20" name="Rounded Rectangle 30">
              <a:extLst>
                <a:ext uri="{FF2B5EF4-FFF2-40B4-BE49-F238E27FC236}">
                  <a16:creationId xmlns:a16="http://schemas.microsoft.com/office/drawing/2014/main" id="{9CF4B20E-6B40-4AE6-88EF-6EFAABED01C3}"/>
                </a:ext>
              </a:extLst>
            </p:cNvPr>
            <p:cNvSpPr/>
            <p:nvPr/>
          </p:nvSpPr>
          <p:spPr>
            <a:xfrm>
              <a:off x="31750" y="15238"/>
              <a:ext cx="6000750" cy="258989"/>
            </a:xfrm>
            <a:prstGeom prst="roundRect">
              <a:avLst/>
            </a:prstGeom>
            <a:noFill/>
            <a:ln w="508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ounded Rectangle 32">
              <a:extLst>
                <a:ext uri="{FF2B5EF4-FFF2-40B4-BE49-F238E27FC236}">
                  <a16:creationId xmlns:a16="http://schemas.microsoft.com/office/drawing/2014/main" id="{9793820D-0860-4DBB-B831-107D8321C526}"/>
                </a:ext>
              </a:extLst>
            </p:cNvPr>
            <p:cNvSpPr/>
            <p:nvPr/>
          </p:nvSpPr>
          <p:spPr>
            <a:xfrm>
              <a:off x="31750" y="630208"/>
              <a:ext cx="6000750" cy="28174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2" name="Elbow Connector 33">
              <a:extLst>
                <a:ext uri="{FF2B5EF4-FFF2-40B4-BE49-F238E27FC236}">
                  <a16:creationId xmlns:a16="http://schemas.microsoft.com/office/drawing/2014/main" id="{F1C0763A-AF71-45C7-8614-E1C01DE774BC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V="1">
              <a:off x="31750" y="144732"/>
              <a:ext cx="7069" cy="626349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30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06709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Introduction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 microsimulation provides a formal framework to simulate/predict workers’ leave needs, leave taking behavior, and program participation, featuring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Individual level worker characteristics and leave needs / taking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Statistical modeling / prediction / machine learning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Association between job characteristics and program participation / wage replacement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Formal aggregation of program statistics (outlay / caseloads) to state level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791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Alleviates silo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Lower likelihood of too many observations imputed from the same FMLA profile.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number of neighbors.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defined distance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04898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ACS profile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Find k nearest FMLA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18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0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7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8A4BA-4BB4-48ED-A91D-CF3B69A076BE}"/>
              </a:ext>
            </a:extLst>
          </p:cNvPr>
          <p:cNvGrpSpPr/>
          <p:nvPr/>
        </p:nvGrpSpPr>
        <p:grpSpPr>
          <a:xfrm>
            <a:off x="974397" y="4358152"/>
            <a:ext cx="10443963" cy="1201863"/>
            <a:chOff x="31750" y="-30482"/>
            <a:chExt cx="6007100" cy="1035671"/>
          </a:xfrm>
        </p:grpSpPr>
        <p:sp>
          <p:nvSpPr>
            <p:cNvPr id="12" name="Rounded Rectangle 45">
              <a:extLst>
                <a:ext uri="{FF2B5EF4-FFF2-40B4-BE49-F238E27FC236}">
                  <a16:creationId xmlns:a16="http://schemas.microsoft.com/office/drawing/2014/main" id="{DDDA3C6B-A22B-4815-8F81-C4369B1991DC}"/>
                </a:ext>
              </a:extLst>
            </p:cNvPr>
            <p:cNvSpPr/>
            <p:nvPr/>
          </p:nvSpPr>
          <p:spPr>
            <a:xfrm>
              <a:off x="31750" y="-30482"/>
              <a:ext cx="6000750" cy="542499"/>
            </a:xfrm>
            <a:prstGeom prst="round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8969BA5F-8B85-4ED2-B5CC-99A70DFB7FFA}"/>
                </a:ext>
              </a:extLst>
            </p:cNvPr>
            <p:cNvSpPr/>
            <p:nvPr/>
          </p:nvSpPr>
          <p:spPr>
            <a:xfrm>
              <a:off x="38100" y="701523"/>
              <a:ext cx="6000750" cy="303666"/>
            </a:xfrm>
            <a:prstGeom prst="roundRect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5" name="Elbow Connector 47">
              <a:extLst>
                <a:ext uri="{FF2B5EF4-FFF2-40B4-BE49-F238E27FC236}">
                  <a16:creationId xmlns:a16="http://schemas.microsoft.com/office/drawing/2014/main" id="{E6D62219-B380-4BB8-B848-38D0C632C7C6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H="1" flipV="1">
              <a:off x="31750" y="240767"/>
              <a:ext cx="6350" cy="612588"/>
            </a:xfrm>
            <a:prstGeom prst="bentConnector3">
              <a:avLst>
                <a:gd name="adj1" fmla="val -2070652"/>
              </a:avLst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1315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Imputation is based on any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individuals, defined by a similarity metric.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attenuation effect.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Only accounts for rank of distance, and not magnitude, which allows for the nearest neighbors to be distant in some cases.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>
                <a:blip r:embed="rId2"/>
                <a:stretch>
                  <a:fillRect l="-1188" t="-1721" r="-416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96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characteristics, allowing for individuals to have “partial” membership to multiple groups.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 in corresponding group.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721" r="-1604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Partial membership of groups alleviates silo effect.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Imputed value is related to behavior of entire population.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Very subjective to the manner in which groups are partitioned.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Large sample size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037693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logistic regression method ignores “cross-group” correlations.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Length of parent-illness leave for males with children should tell us something about the length of children-illness leave for males with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considering these cross-group correlations, better estimates can be obtained.</a:t>
            </a:r>
          </a:p>
        </p:txBody>
      </p:sp>
    </p:spTree>
    <p:extLst>
      <p:ext uri="{BB962C8B-B14F-4D97-AF65-F5344CB8AC3E}">
        <p14:creationId xmlns:p14="http://schemas.microsoft.com/office/powerpoint/2010/main" val="35891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Information from correlations improves upon estimation accuracy.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is subjective to groupings and to modeling approach.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/>
              <a:t>Method </a:t>
            </a:r>
            <a:r>
              <a:rPr lang="en-US" sz="2800" dirty="0"/>
              <a:t>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714567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Current logistic regression method assumes independence of possible outcomes.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probability that regression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gives misleading information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then the probability of at least one regression giving misleading information is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II. Model Overview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75994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That is, a large number of regressions implies a high likelihood of bad results.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of modeling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regressions, we can consider one regression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possible outcomes.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564" r="-184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618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 (4 logistic regressions vs multinomial regression):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5" y="3346545"/>
            <a:ext cx="5079953" cy="3386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18" y="3346545"/>
            <a:ext cx="5114157" cy="33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56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Dependence of outcomes is accounted for.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likelihood of misleading information is significantly reduced.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model is similar to the original methods, and is easily understood.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Determining proper covariates for all possible outcomes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1467260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Utilize principal component analysis (PCA) via SVD to generate a complete data matrix with imputed elements replacing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Construction is based upon the principal components that represent key factors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483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PCA using SVD: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begin with a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rows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columns.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Determine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principal components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the SVD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UΛ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Take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largest values on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800" dirty="0"/>
                  <a:t> to generate the reduced rank diagonal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800" dirty="0"/>
                  <a:t>. Similarly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blipFill>
                <a:blip r:embed="rId2"/>
                <a:stretch>
                  <a:fillRect l="-1188" t="-1706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063B6-4872-4D4D-94D3-C496D41BC180}"/>
                  </a:ext>
                </a:extLst>
              </p:cNvPr>
              <p:cNvSpPr txBox="1"/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66FF33"/>
                    </a:solidFill>
                  </a:rPr>
                  <a:t>PCA Example: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example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with 2000 observations drawn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note that the locations of the PCA vectors are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400" dirty="0"/>
                  <a:t>, with the magnitude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D063B6-4872-4D4D-94D3-C496D41B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blipFill rotWithShape="0">
                <a:blip r:embed="rId3"/>
                <a:stretch>
                  <a:fillRect l="-2064" t="-2083" r="-237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71C565-2564-47DF-928E-0478D7DA05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05" y="2345839"/>
            <a:ext cx="5882896" cy="439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265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lack of uncertainty in SVD can be remedied by considering a Bayesian treatment of the imputed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method allows for randomness in each iteration step of the imputation.</a:t>
            </a:r>
          </a:p>
        </p:txBody>
      </p:sp>
    </p:spTree>
    <p:extLst>
      <p:ext uri="{BB962C8B-B14F-4D97-AF65-F5344CB8AC3E}">
        <p14:creationId xmlns:p14="http://schemas.microsoft.com/office/powerpoint/2010/main" val="8104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assumed that the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, where: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</a:t>
                </a:r>
                <a:r>
                  <a:rPr lang="en-US" sz="2800" i="1" dirty="0"/>
                  <a:t>signal</a:t>
                </a:r>
                <a:r>
                  <a:rPr lang="en-US" sz="2800" dirty="0"/>
                  <a:t> matrix, estimated by classic PCA.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is a matrix of random elements, each distributed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has the least square estimate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the respective elements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1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Initialization: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– Subtract the mean over all non-missing data from each data element.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PCA estimate of the demeaned data matrix.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blipFill>
                <a:blip r:embed="rId2"/>
                <a:stretch>
                  <a:fillRect l="-1188" t="-2222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272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Burn In: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ensures stochastic stationarity of imputation. This is done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times,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is sufficiently large to achieve stationarity.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0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64326" y="1528500"/>
            <a:ext cx="2892136" cy="4041024"/>
            <a:chOff x="800100" y="2037658"/>
            <a:chExt cx="2892136" cy="4041024"/>
          </a:xfrm>
        </p:grpSpPr>
        <p:grpSp>
          <p:nvGrpSpPr>
            <p:cNvPr id="6" name="Group 5"/>
            <p:cNvGrpSpPr/>
            <p:nvPr/>
          </p:nvGrpSpPr>
          <p:grpSpPr>
            <a:xfrm>
              <a:off x="800100" y="2406990"/>
              <a:ext cx="2892136" cy="3671692"/>
              <a:chOff x="800100" y="2406990"/>
              <a:chExt cx="2892136" cy="367169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00100" y="2406990"/>
                <a:ext cx="2892136" cy="102201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/>
                  <a:t>Albelda</a:t>
                </a:r>
                <a:r>
                  <a:rPr lang="en-US" sz="1500" dirty="0"/>
                  <a:t>-Clayton-Matthews-IWPR </a:t>
                </a:r>
                <a:br>
                  <a:rPr lang="en-US" sz="1500" dirty="0"/>
                </a:br>
                <a:r>
                  <a:rPr lang="en-US" sz="1500" dirty="0"/>
                  <a:t>(ACM-IWPR) model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0100" y="3429000"/>
                <a:ext cx="2892136" cy="26496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FMLA/ACS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Built in C++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Closed Source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Lacks transparency for analysis/development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01017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Model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5381" y="1528500"/>
            <a:ext cx="3580763" cy="4041024"/>
            <a:chOff x="6480464" y="2037658"/>
            <a:chExt cx="3042214" cy="4041024"/>
          </a:xfrm>
        </p:grpSpPr>
        <p:sp>
          <p:nvSpPr>
            <p:cNvPr id="7" name="Rectangle 6"/>
            <p:cNvSpPr/>
            <p:nvPr/>
          </p:nvSpPr>
          <p:spPr>
            <a:xfrm>
              <a:off x="6480464" y="2406990"/>
              <a:ext cx="2892136" cy="10220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IMPAQ-IWPR model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0464" y="3429000"/>
              <a:ext cx="2892136" cy="264968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FMLA/ACS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Built in Python/R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Open source, full transparency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Baseline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Improved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Ease of use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1459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557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Restore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by adding the mean values subtracted by demeaning.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blipFill>
                <a:blip r:embed="rId2"/>
                <a:stretch>
                  <a:fillRect l="-1188" t="-2227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373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new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, 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 is drawn from the posterior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blipFill>
                <a:blip r:embed="rId2"/>
                <a:stretch>
                  <a:fillRect l="-1188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512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D4791-0242-47E7-A6BA-4D3F29997C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318219"/>
            <a:ext cx="8095964" cy="3357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2143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923925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Bayesian PCA can improve upon the standard PCA by accounting for uncertainty in imputation.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There is no perfect method for determining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and so, the imputed data may not be stochastically stationary.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Insufficient gap between consecutive versions of imputation can cause dependency between versions.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blipFill>
                <a:blip r:embed="rId2"/>
                <a:stretch>
                  <a:fillRect l="-1155" t="-1721" r="-23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2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Simultaneously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Iteratively consider one variable at a time, using the remaining variables for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iteration is stopped when difference in imputed values falls below a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23433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Begin with simple method (e.g. cell mean) to initialize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Fix one variable for imputation as missing.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 using regression on remaining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Repeat until the difference in successive values falls below the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12553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CFAA0-DCF9-4690-B8EF-143A3798F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4" y="2812978"/>
            <a:ext cx="7222574" cy="39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10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Multiple variables can be imputed simultaneously.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relies only on simple imputation methods.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Linear regression is restrictive.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Mechanical application may lead to logically inconsistent imputation models.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Time to convergence varies, is generally unknown, and in some cases, can be prohibitively long.</a:t>
            </a:r>
          </a:p>
        </p:txBody>
      </p:sp>
    </p:spTree>
    <p:extLst>
      <p:ext uri="{BB962C8B-B14F-4D97-AF65-F5344CB8AC3E}">
        <p14:creationId xmlns:p14="http://schemas.microsoft.com/office/powerpoint/2010/main" val="4132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MICE method is restricted to a linear regression, which may not be a proper model for the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Generalizes the MICE method by allowing for a generalized linear model (GLM).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Such models include ordinary least squares (OLS), log-linear models, and exponential model.</a:t>
            </a:r>
          </a:p>
        </p:txBody>
      </p:sp>
    </p:spTree>
    <p:extLst>
      <p:ext uri="{BB962C8B-B14F-4D97-AF65-F5344CB8AC3E}">
        <p14:creationId xmlns:p14="http://schemas.microsoft.com/office/powerpoint/2010/main" val="27768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offers better flexibility, which may lead to better simulation performance.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With the exception of the model restriction to a linear regression, this method has the same disadvantages as the MICE.</a:t>
            </a:r>
          </a:p>
        </p:txBody>
      </p:sp>
    </p:spTree>
    <p:extLst>
      <p:ext uri="{BB962C8B-B14F-4D97-AF65-F5344CB8AC3E}">
        <p14:creationId xmlns:p14="http://schemas.microsoft.com/office/powerpoint/2010/main" val="121528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30164</TotalTime>
  <Words>5635</Words>
  <Application>Microsoft Office PowerPoint</Application>
  <PresentationFormat>Widescreen</PresentationFormat>
  <Paragraphs>1481</Paragraphs>
  <Slides>108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DIN Alternate</vt:lpstr>
      <vt:lpstr>Arial</vt:lpstr>
      <vt:lpstr>Calibri</vt:lpstr>
      <vt:lpstr>Cambria Math</vt:lpstr>
      <vt:lpstr>Century Gothic</vt:lpstr>
      <vt:lpstr>Consolas</vt:lpstr>
      <vt:lpstr>Times New Roman</vt:lpstr>
      <vt:lpstr>Wingdings 3</vt:lpstr>
      <vt:lpstr>Ion</vt:lpstr>
      <vt:lpstr>USDOL Worker Leave Simulation Model  Beta Version Demonstration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Model Overview</vt:lpstr>
      <vt:lpstr>Model Overview</vt:lpstr>
      <vt:lpstr>Examples of Model Use</vt:lpstr>
      <vt:lpstr>Examples of Model Use</vt:lpstr>
      <vt:lpstr>III. Accessing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Structure</vt:lpstr>
      <vt:lpstr>Model Structure</vt:lpstr>
      <vt:lpstr>Model Structure</vt:lpstr>
      <vt:lpstr>Model Structure</vt:lpstr>
      <vt:lpstr>Model Structure</vt:lpstr>
      <vt:lpstr>Model Structure</vt:lpstr>
      <vt:lpstr>The Model: Structure</vt:lpstr>
      <vt:lpstr>Methods Options</vt:lpstr>
      <vt:lpstr>Methods Options</vt:lpstr>
      <vt:lpstr>ABF Module Process Flow</vt:lpstr>
      <vt:lpstr>ABF Module</vt:lpstr>
      <vt:lpstr>ABF Cost Guidance Document</vt:lpstr>
      <vt:lpstr>ABF Cost Guidance Document</vt:lpstr>
      <vt:lpstr>Example: Ongoing Costs of current states programs</vt:lpstr>
      <vt:lpstr>ABF Cost Excel Spreadsheet</vt:lpstr>
      <vt:lpstr>Payroll Tax Simulator</vt:lpstr>
      <vt:lpstr>Payroll Tax Simulator – Tax Parameters</vt:lpstr>
      <vt:lpstr>Payroll Tax Simulator – Simulate tax rates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Regression-based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Chris Zhang</cp:lastModifiedBy>
  <cp:revision>1164</cp:revision>
  <dcterms:created xsi:type="dcterms:W3CDTF">2015-09-25T18:52:43Z</dcterms:created>
  <dcterms:modified xsi:type="dcterms:W3CDTF">2019-12-06T07:21:28Z</dcterms:modified>
</cp:coreProperties>
</file>