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8" r:id="rId1"/>
  </p:sldMasterIdLst>
  <p:notesMasterIdLst>
    <p:notesMasterId r:id="rId106"/>
  </p:notesMasterIdLst>
  <p:handoutMasterIdLst>
    <p:handoutMasterId r:id="rId107"/>
  </p:handoutMasterIdLst>
  <p:sldIdLst>
    <p:sldId id="256" r:id="rId2"/>
    <p:sldId id="511" r:id="rId3"/>
    <p:sldId id="507" r:id="rId4"/>
    <p:sldId id="508" r:id="rId5"/>
    <p:sldId id="509" r:id="rId6"/>
    <p:sldId id="510" r:id="rId7"/>
    <p:sldId id="514" r:id="rId8"/>
    <p:sldId id="515" r:id="rId9"/>
    <p:sldId id="505" r:id="rId10"/>
    <p:sldId id="586" r:id="rId11"/>
    <p:sldId id="614" r:id="rId12"/>
    <p:sldId id="615" r:id="rId13"/>
    <p:sldId id="512" r:id="rId14"/>
    <p:sldId id="595" r:id="rId15"/>
    <p:sldId id="592" r:id="rId16"/>
    <p:sldId id="610" r:id="rId17"/>
    <p:sldId id="593" r:id="rId18"/>
    <p:sldId id="596" r:id="rId19"/>
    <p:sldId id="612" r:id="rId20"/>
    <p:sldId id="613" r:id="rId21"/>
    <p:sldId id="597" r:id="rId22"/>
    <p:sldId id="611" r:id="rId23"/>
    <p:sldId id="616" r:id="rId24"/>
    <p:sldId id="598" r:id="rId25"/>
    <p:sldId id="602" r:id="rId26"/>
    <p:sldId id="599" r:id="rId27"/>
    <p:sldId id="601" r:id="rId28"/>
    <p:sldId id="600" r:id="rId29"/>
    <p:sldId id="608" r:id="rId30"/>
    <p:sldId id="605" r:id="rId31"/>
    <p:sldId id="606" r:id="rId32"/>
    <p:sldId id="607" r:id="rId33"/>
    <p:sldId id="609" r:id="rId34"/>
    <p:sldId id="535" r:id="rId35"/>
    <p:sldId id="604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5" r:id="rId46"/>
    <p:sldId id="526" r:id="rId47"/>
    <p:sldId id="527" r:id="rId48"/>
    <p:sldId id="528" r:id="rId49"/>
    <p:sldId id="529" r:id="rId50"/>
    <p:sldId id="530" r:id="rId51"/>
    <p:sldId id="531" r:id="rId52"/>
    <p:sldId id="532" r:id="rId53"/>
    <p:sldId id="533" r:id="rId54"/>
    <p:sldId id="534" r:id="rId55"/>
    <p:sldId id="536" r:id="rId56"/>
    <p:sldId id="537" r:id="rId57"/>
    <p:sldId id="538" r:id="rId58"/>
    <p:sldId id="539" r:id="rId59"/>
    <p:sldId id="540" r:id="rId60"/>
    <p:sldId id="541" r:id="rId61"/>
    <p:sldId id="542" r:id="rId62"/>
    <p:sldId id="543" r:id="rId63"/>
    <p:sldId id="544" r:id="rId64"/>
    <p:sldId id="545" r:id="rId65"/>
    <p:sldId id="546" r:id="rId66"/>
    <p:sldId id="547" r:id="rId67"/>
    <p:sldId id="548" r:id="rId68"/>
    <p:sldId id="549" r:id="rId69"/>
    <p:sldId id="550" r:id="rId70"/>
    <p:sldId id="551" r:id="rId71"/>
    <p:sldId id="552" r:id="rId72"/>
    <p:sldId id="553" r:id="rId73"/>
    <p:sldId id="554" r:id="rId74"/>
    <p:sldId id="555" r:id="rId75"/>
    <p:sldId id="556" r:id="rId76"/>
    <p:sldId id="557" r:id="rId77"/>
    <p:sldId id="558" r:id="rId78"/>
    <p:sldId id="559" r:id="rId79"/>
    <p:sldId id="560" r:id="rId80"/>
    <p:sldId id="561" r:id="rId81"/>
    <p:sldId id="562" r:id="rId82"/>
    <p:sldId id="563" r:id="rId83"/>
    <p:sldId id="564" r:id="rId84"/>
    <p:sldId id="565" r:id="rId85"/>
    <p:sldId id="566" r:id="rId86"/>
    <p:sldId id="567" r:id="rId87"/>
    <p:sldId id="568" r:id="rId88"/>
    <p:sldId id="569" r:id="rId89"/>
    <p:sldId id="570" r:id="rId90"/>
    <p:sldId id="571" r:id="rId91"/>
    <p:sldId id="572" r:id="rId92"/>
    <p:sldId id="573" r:id="rId93"/>
    <p:sldId id="574" r:id="rId94"/>
    <p:sldId id="575" r:id="rId95"/>
    <p:sldId id="576" r:id="rId96"/>
    <p:sldId id="577" r:id="rId97"/>
    <p:sldId id="578" r:id="rId98"/>
    <p:sldId id="579" r:id="rId99"/>
    <p:sldId id="580" r:id="rId100"/>
    <p:sldId id="581" r:id="rId101"/>
    <p:sldId id="582" r:id="rId102"/>
    <p:sldId id="583" r:id="rId103"/>
    <p:sldId id="584" r:id="rId104"/>
    <p:sldId id="585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ava Katz" initials="SK" lastIdx="6" clrIdx="0">
    <p:extLst>
      <p:ext uri="{19B8F6BF-5375-455C-9EA6-DF929625EA0E}">
        <p15:presenceInfo xmlns:p15="http://schemas.microsoft.com/office/powerpoint/2012/main" userId="S-1-5-21-2024292843-174698863-1700471210-3563" providerId="AD"/>
      </p:ext>
    </p:extLst>
  </p:cmAuthor>
  <p:cmAuthor id="2" name="Chief Evaluation Office" initials="CEO" lastIdx="9" clrIdx="1">
    <p:extLst>
      <p:ext uri="{19B8F6BF-5375-455C-9EA6-DF929625EA0E}">
        <p15:presenceInfo xmlns:p15="http://schemas.microsoft.com/office/powerpoint/2012/main" userId="Chief Evaluation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F89736"/>
    <a:srgbClr val="66FFCC"/>
    <a:srgbClr val="FF99FF"/>
    <a:srgbClr val="251524"/>
    <a:srgbClr val="711D1D"/>
    <a:srgbClr val="230303"/>
    <a:srgbClr val="FF6DFF"/>
    <a:srgbClr val="FF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0" autoAdjust="0"/>
    <p:restoredTop sz="86040" autoAdjust="0"/>
  </p:normalViewPr>
  <p:slideViewPr>
    <p:cSldViewPr snapToGrid="0">
      <p:cViewPr varScale="1">
        <p:scale>
          <a:sx n="94" d="100"/>
          <a:sy n="94" d="100"/>
        </p:scale>
        <p:origin x="1074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8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92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 Annual Benefits Paid </a:t>
            </a:r>
            <a:r>
              <a:rPr lang="en-US" sz="1800" b="0" i="0" baseline="0" dirty="0">
                <a:effectLst/>
              </a:rPr>
              <a:t>(millions of $)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9503250449018167"/>
          <c:y val="7.269665375013129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1920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99781216045469"/>
          <c:y val="0.17110073323447733"/>
          <c:w val="0.79692760567032117"/>
          <c:h val="0.5942888478467622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Sheet1!$D$7:$D$9</c:f>
              <c:strCache>
                <c:ptCount val="3"/>
                <c:pt idx="0">
                  <c:v>CA</c:v>
                </c:pt>
                <c:pt idx="1">
                  <c:v>NJ</c:v>
                </c:pt>
                <c:pt idx="2">
                  <c:v>RI</c:v>
                </c:pt>
              </c:strCache>
            </c:strRef>
          </c:cat>
          <c:val>
            <c:numRef>
              <c:f>Sheet1!$E$7:$E$9</c:f>
              <c:numCache>
                <c:formatCode>_("$"* #,##0_);_("$"* \(#,##0\);_("$"* "-"??_);_(@_)</c:formatCode>
                <c:ptCount val="3"/>
                <c:pt idx="0">
                  <c:v>5169.8089971999998</c:v>
                </c:pt>
                <c:pt idx="1">
                  <c:v>506.94</c:v>
                </c:pt>
                <c:pt idx="2">
                  <c:v>175.65999333333335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2-40B8-8C3B-1EDA85BDE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656680"/>
        <c:axId val="489656024"/>
      </c:barChart>
      <c:catAx>
        <c:axId val="489656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656024"/>
        <c:crosses val="autoZero"/>
        <c:auto val="1"/>
        <c:lblAlgn val="ctr"/>
        <c:lblOffset val="100"/>
        <c:noMultiLvlLbl val="0"/>
      </c:catAx>
      <c:valAx>
        <c:axId val="4896560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Benefits (millions of $)</a:t>
                </a:r>
              </a:p>
            </c:rich>
          </c:tx>
          <c:layout>
            <c:manualLayout>
              <c:xMode val="edge"/>
              <c:yMode val="edge"/>
              <c:x val="2.9576589004184972E-2"/>
              <c:y val="0.160196235171957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656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AF0D7-6692-4CDA-B51B-0C54F95CB4E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0F6F-ECEB-4AFA-9230-AC41E6A6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3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82BD-684C-4C00-A412-EE0C0F4409A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80282-5057-419C-A252-09790015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5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49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1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8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9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21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9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0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42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17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54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72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26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14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7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1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5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0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8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89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2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9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DD212EA-1E5F-4863-88A2-C70C4B3CAB0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8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17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43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342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20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15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0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17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94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61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573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2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17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My current thought is have Mike host the GUI on a web-based </a:t>
            </a:r>
            <a:r>
              <a:rPr lang="en-US" sz="2400" dirty="0" err="1"/>
              <a:t>Heroku</a:t>
            </a:r>
            <a:r>
              <a:rPr lang="en-US" sz="2400" dirty="0"/>
              <a:t> app. Everyone logs into via browser, and can  runs the simulation/see visualizations/download files from there.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Next few slides are a very rough concept, and will need to be tailored to the process we end up with once Mike finishes.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4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31D-36BE-423E-B931-FB15DFFBF2AF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C3EE-A567-4C04-A991-2985D79F55EE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56C1-1644-4830-9D71-7451A58A1D13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B4DF-0C3C-4DFE-B096-E6E4578D45F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0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05A-B150-4DE4-ABBA-F3EFBA0CD6FC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39D1-ACBD-45BD-8B2A-3EE063E16A48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9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7116-BBC0-4ACC-BB41-B79174CDF01A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65D-13B1-4AE9-95F8-68448A3D0069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40B-442F-4D12-84BA-5EDC2B5E0B31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21DD-2FD9-459A-A55E-ADCC77459F32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DAC-0A7B-47D3-9AAB-DCD156062144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012-944C-461C-A9B8-D1DF5CA6B6F9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960D-76BB-42A2-BB4D-E6869C19E391}" type="datetime1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30A-3757-4907-80EA-B820ACE929B2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291-4DD9-418C-835B-0C4F67A674A1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DF18-74F6-4358-B730-D54E61C32EE4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E7F-4F4B-4A1C-871A-4E3132C69D95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1046CA-1C87-49D6-A556-7A87EA0F1F67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6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59.xml"/><Relationship Id="rId4" Type="http://schemas.openxmlformats.org/officeDocument/2006/relationships/slide" Target="slide6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2.xml"/><Relationship Id="rId3" Type="http://schemas.openxmlformats.org/officeDocument/2006/relationships/slide" Target="slide67.xml"/><Relationship Id="rId7" Type="http://schemas.openxmlformats.org/officeDocument/2006/relationships/slide" Target="slide59.xml"/><Relationship Id="rId12" Type="http://schemas.openxmlformats.org/officeDocument/2006/relationships/slide" Target="slide73.xml"/><Relationship Id="rId2" Type="http://schemas.openxmlformats.org/officeDocument/2006/relationships/slide" Target="slide55.xml"/><Relationship Id="rId16" Type="http://schemas.openxmlformats.org/officeDocument/2006/relationships/slide" Target="slide6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0.xml"/><Relationship Id="rId11" Type="http://schemas.openxmlformats.org/officeDocument/2006/relationships/slide" Target="slide63.xml"/><Relationship Id="rId5" Type="http://schemas.openxmlformats.org/officeDocument/2006/relationships/slide" Target="slide90.xml"/><Relationship Id="rId15" Type="http://schemas.openxmlformats.org/officeDocument/2006/relationships/slide" Target="slide48.xml"/><Relationship Id="rId10" Type="http://schemas.openxmlformats.org/officeDocument/2006/relationships/slide" Target="slide94.xml"/><Relationship Id="rId4" Type="http://schemas.openxmlformats.org/officeDocument/2006/relationships/slide" Target="slide76.xml"/><Relationship Id="rId9" Type="http://schemas.openxmlformats.org/officeDocument/2006/relationships/slide" Target="slide79.xml"/><Relationship Id="rId14" Type="http://schemas.openxmlformats.org/officeDocument/2006/relationships/slide" Target="slide9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346" y="1290801"/>
            <a:ext cx="10629368" cy="3329581"/>
          </a:xfrm>
        </p:spPr>
        <p:txBody>
          <a:bodyPr/>
          <a:lstStyle/>
          <a:p>
            <a:r>
              <a:rPr lang="en-US" sz="4000" b="1" dirty="0"/>
              <a:t>USDOL Worker Leave Simulation Model </a:t>
            </a:r>
            <a:br>
              <a:rPr lang="en-US" sz="4000" dirty="0"/>
            </a:br>
            <a:r>
              <a:rPr lang="en-US" sz="4000" i="1" dirty="0"/>
              <a:t>Beta Version 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1039" y="4884335"/>
            <a:ext cx="8825658" cy="723089"/>
          </a:xfrm>
        </p:spPr>
        <p:txBody>
          <a:bodyPr>
            <a:noAutofit/>
          </a:bodyPr>
          <a:lstStyle/>
          <a:p>
            <a:r>
              <a:rPr lang="en-US" sz="2800" dirty="0"/>
              <a:t>December 13, 2019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9" y="1290801"/>
            <a:ext cx="2268088" cy="670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57" y="689640"/>
            <a:ext cx="2497439" cy="15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10412538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Accessing the Model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Python model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Developed and tested in Windows 7/10, Python 3.5/3.7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All modules can be easily installed via pip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Executables is available for Windows machines without Python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To launch, run following in Windows Command Line / </a:t>
            </a:r>
            <a:r>
              <a:rPr lang="en-US" sz="2200" dirty="0" err="1"/>
              <a:t>Powershell</a:t>
            </a:r>
            <a:r>
              <a:rPr lang="en-US" sz="2200" dirty="0"/>
              <a:t>:</a:t>
            </a:r>
          </a:p>
          <a:p>
            <a:pPr marL="1025525" lvl="4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>
                <a:latin typeface="Consolas" panose="020B0609020204030204" pitchFamily="49" charset="0"/>
              </a:rPr>
              <a:t>python Microsimulator.py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7159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 addition to the Bayesian joint distribution, this method allows for a hierarchical component to be imposed.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This allows for a further level of stochasticity associated to the posterior joint distribution parameters.</a:t>
            </a:r>
          </a:p>
        </p:txBody>
      </p:sp>
    </p:spTree>
    <p:extLst>
      <p:ext uri="{BB962C8B-B14F-4D97-AF65-F5344CB8AC3E}">
        <p14:creationId xmlns:p14="http://schemas.microsoft.com/office/powerpoint/2010/main" val="25476575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322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example, suppose that the number of leaves taken for a given leave type follows a multinomial distribution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possible outcomes and with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𝐷𝑖𝑟𝑖𝑐h𝑙𝑒𝑡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/>
                  <a:t>, where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a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vector of ones.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the scaling parameter.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322513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835" b="-4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21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Allowing for the modeling of both the uncertainty related to sampling, as well as that related to the distribution from which the samples are taken.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Allows for a confidence interval associated to the imputed values, as opposed to a fixed deterministic estimate.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Allows for a very accurate imputation.</a:t>
            </a:r>
          </a:p>
        </p:txBody>
      </p:sp>
    </p:spTree>
    <p:extLst>
      <p:ext uri="{BB962C8B-B14F-4D97-AF65-F5344CB8AC3E}">
        <p14:creationId xmlns:p14="http://schemas.microsoft.com/office/powerpoint/2010/main" val="2907432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As with the Bayesian PCA, this method is subject to the risk associated with insufficient burn-in as well as insufficient space between imputation draws.</a:t>
            </a:r>
          </a:p>
        </p:txBody>
      </p:sp>
    </p:spTree>
    <p:extLst>
      <p:ext uri="{BB962C8B-B14F-4D97-AF65-F5344CB8AC3E}">
        <p14:creationId xmlns:p14="http://schemas.microsoft.com/office/powerpoint/2010/main" val="27848844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Regression-based performance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Predicting leave behavior: Logistic Regression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Logistic regression is highly dependent upon: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Prevalence – The count of “positive” outcomes.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Magnitude – The covariate values associated to positive outcomes.</a:t>
            </a:r>
          </a:p>
        </p:txBody>
      </p:sp>
    </p:spTree>
    <p:extLst>
      <p:ext uri="{BB962C8B-B14F-4D97-AF65-F5344CB8AC3E}">
        <p14:creationId xmlns:p14="http://schemas.microsoft.com/office/powerpoint/2010/main" val="3053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10412538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Accessing the Model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R model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Developed and tested in …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…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469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10412538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Accessing the Model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User Manuals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Provide step-by-step detailed instructions to install and run model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Full data dictionary for derived variables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Coding transparency / Collaboration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Code stored on </a:t>
            </a:r>
            <a:r>
              <a:rPr lang="en-US" sz="2200" dirty="0" err="1"/>
              <a:t>Github</a:t>
            </a:r>
            <a:r>
              <a:rPr lang="en-US" sz="2200" dirty="0"/>
              <a:t> repository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Full transparency and availability for researchers/programmers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r>
              <a:rPr lang="en-US" sz="2200" dirty="0"/>
              <a:t>Flexibility for future development</a:t>
            </a:r>
          </a:p>
          <a:p>
            <a:pPr marL="911225" lvl="3" indent="-342900">
              <a:spcBef>
                <a:spcPts val="844"/>
              </a:spcBef>
              <a:spcAft>
                <a:spcPts val="844"/>
              </a:spcAft>
            </a:pPr>
            <a:endParaRPr lang="en-US" sz="22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565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28" y="2884659"/>
            <a:ext cx="11922483" cy="990529"/>
          </a:xfrm>
        </p:spPr>
        <p:txBody>
          <a:bodyPr>
            <a:noAutofit/>
          </a:bodyPr>
          <a:lstStyle/>
          <a:p>
            <a:pPr marL="643372" lvl="1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800" dirty="0">
                <a:solidFill>
                  <a:srgbClr val="FFFF00"/>
                </a:solidFill>
              </a:rPr>
              <a:t>					III. Model Demonstration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0610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Demonstration Scenarios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We will go through 3 scenarios to demonstrate different uses of the model: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r>
              <a:rPr lang="en-US" sz="2400" dirty="0"/>
              <a:t>Program Cost Estimation 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r>
              <a:rPr lang="en-US" sz="2400" dirty="0"/>
              <a:t>Program’s Impact on Low-Wage Workers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r>
              <a:rPr lang="en-US" sz="2400" dirty="0"/>
              <a:t>Program’s Economic Cost &amp; Impact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8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Consider state of Maryland (currently no program)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Assume state is considering implementing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State likes how Rhode Island’s program is set up and would like to know the implication of replicating RI program in MD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500187" lvl="2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much for MD to budget for benefits?</a:t>
            </a:r>
          </a:p>
          <a:p>
            <a:pPr marL="1500187" lvl="2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Other state programs pay out very different amounts</a:t>
            </a:r>
          </a:p>
          <a:p>
            <a:pPr marL="1500187" lvl="2" indent="-457200">
              <a:spcBef>
                <a:spcPts val="844"/>
              </a:spcBef>
              <a:spcAft>
                <a:spcPts val="844"/>
              </a:spcAft>
            </a:pPr>
            <a:r>
              <a:rPr lang="en-US" sz="2600" dirty="0"/>
              <a:t>Due to differences in population, program generosity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580353"/>
              </p:ext>
            </p:extLst>
          </p:nvPr>
        </p:nvGraphicFramePr>
        <p:xfrm>
          <a:off x="1828800" y="3147461"/>
          <a:ext cx="7729086" cy="349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095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We can use the model to simulate 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At worker level: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leave taking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leave needs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take up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At state level (derived from microsimulation):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benefits outlays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financing</a:t>
            </a:r>
          </a:p>
          <a:p>
            <a:pPr marL="2863187" lvl="5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caseloads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3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To simulate, set </a:t>
            </a:r>
            <a:r>
              <a:rPr lang="en-US" sz="2400" i="1" dirty="0"/>
              <a:t>State to Simulate = “MD”</a:t>
            </a:r>
            <a:r>
              <a:rPr lang="en-US" sz="2400" dirty="0"/>
              <a:t>, and</a:t>
            </a:r>
            <a:br>
              <a:rPr lang="en-US" sz="2400" dirty="0"/>
            </a:br>
            <a:r>
              <a:rPr lang="en-US" sz="2400" i="1" dirty="0"/>
              <a:t>Existing State Program = “RI”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FF6E4-CC1D-40F5-9C43-D89DC3259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12" y="2367280"/>
            <a:ext cx="4786923" cy="44805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302A88-CCB7-49CB-9C43-C9ECA4065A29}"/>
              </a:ext>
            </a:extLst>
          </p:cNvPr>
          <p:cNvSpPr/>
          <p:nvPr/>
        </p:nvSpPr>
        <p:spPr>
          <a:xfrm>
            <a:off x="3464560" y="3429000"/>
            <a:ext cx="3017520" cy="5537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CE91317-79FF-4A9E-9B6F-CFBE98A42F09}"/>
              </a:ext>
            </a:extLst>
          </p:cNvPr>
          <p:cNvCxnSpPr/>
          <p:nvPr/>
        </p:nvCxnSpPr>
        <p:spPr>
          <a:xfrm>
            <a:off x="2590800" y="2834640"/>
            <a:ext cx="873760" cy="711200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B747EF-3A4C-473E-A658-31EA334B1E70}"/>
              </a:ext>
            </a:extLst>
          </p:cNvPr>
          <p:cNvSpPr txBox="1"/>
          <p:nvPr/>
        </p:nvSpPr>
        <p:spPr>
          <a:xfrm>
            <a:off x="814261" y="2512868"/>
            <a:ext cx="1869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Model will use ACS PUMS for MD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D4ADBD7-C77A-44F8-A8EE-12D198BC989F}"/>
              </a:ext>
            </a:extLst>
          </p:cNvPr>
          <p:cNvCxnSpPr>
            <a:cxnSpLocks/>
          </p:cNvCxnSpPr>
          <p:nvPr/>
        </p:nvCxnSpPr>
        <p:spPr>
          <a:xfrm flipV="1">
            <a:off x="2590800" y="3878111"/>
            <a:ext cx="873760" cy="69896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F0E5E6-1C97-498A-8536-DAF256AE5776}"/>
              </a:ext>
            </a:extLst>
          </p:cNvPr>
          <p:cNvSpPr txBox="1"/>
          <p:nvPr/>
        </p:nvSpPr>
        <p:spPr>
          <a:xfrm>
            <a:off x="445413" y="4179891"/>
            <a:ext cx="2338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Parameters under Program tab will be auto-populated as RI program parameters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8300C46-0EFF-4F34-B20A-C4B183DF3FA4}"/>
              </a:ext>
            </a:extLst>
          </p:cNvPr>
          <p:cNvCxnSpPr/>
          <p:nvPr/>
        </p:nvCxnSpPr>
        <p:spPr>
          <a:xfrm>
            <a:off x="2590800" y="4666626"/>
            <a:ext cx="873760" cy="711200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5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Specify population parameters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F937EA-75BD-4AB2-AB8B-45533BB4930C}"/>
              </a:ext>
            </a:extLst>
          </p:cNvPr>
          <p:cNvCxnSpPr/>
          <p:nvPr/>
        </p:nvCxnSpPr>
        <p:spPr>
          <a:xfrm>
            <a:off x="4582160" y="3549761"/>
            <a:ext cx="873760" cy="711200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A9DA54-C9FF-4C5E-B4D0-066FE7F54A2B}"/>
                  </a:ext>
                </a:extLst>
              </p:cNvPr>
              <p:cNvSpPr txBox="1"/>
              <p:nvPr/>
            </p:nvSpPr>
            <p:spPr>
              <a:xfrm>
                <a:off x="2160303" y="3024049"/>
                <a:ext cx="2336990" cy="80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br>
                  <a:rPr lang="en-US" sz="15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500" dirty="0"/>
                            <m:t># 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paid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cases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500" dirty="0"/>
                            <m:t># 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eligible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dirty="0"/>
                            <m:t>workers</m:t>
                          </m:r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A9DA54-C9FF-4C5E-B4D0-066FE7F5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03" y="3024049"/>
                <a:ext cx="2336990" cy="809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321EB8-23B1-4CB4-B097-599883B27367}"/>
              </a:ext>
            </a:extLst>
          </p:cNvPr>
          <p:cNvCxnSpPr>
            <a:cxnSpLocks/>
          </p:cNvCxnSpPr>
          <p:nvPr/>
        </p:nvCxnSpPr>
        <p:spPr>
          <a:xfrm flipV="1">
            <a:off x="4582160" y="4842624"/>
            <a:ext cx="873760" cy="69896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FFA162-F43C-4DE0-A879-4C822C63C62D}"/>
                  </a:ext>
                </a:extLst>
              </p:cNvPr>
              <p:cNvSpPr txBox="1"/>
              <p:nvPr/>
            </p:nvSpPr>
            <p:spPr>
              <a:xfrm>
                <a:off x="164497" y="5013719"/>
                <a:ext cx="2998851" cy="77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1500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1500" dirty="0"/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workers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who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can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receive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state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employer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benefits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b="0" i="0" dirty="0" smtClean="0"/>
                                <m:t>simultaneously</m:t>
                              </m:r>
                            </m:e>
                          </m:eqArr>
                        </m:num>
                        <m:den>
                          <m:r>
                            <m:rPr>
                              <m:nor/>
                            </m:rPr>
                            <a:rPr lang="en-US" sz="1500" dirty="0"/>
                            <m:t>#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workers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who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receive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any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employer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1500" b="0" i="0" dirty="0" smtClean="0"/>
                            <m:t>benefits</m:t>
                          </m:r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FFA162-F43C-4DE0-A879-4C822C63C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7" y="5013719"/>
                <a:ext cx="2998851" cy="779316"/>
              </a:xfrm>
              <a:prstGeom prst="rect">
                <a:avLst/>
              </a:prstGeom>
              <a:blipFill>
                <a:blip r:embed="rId4"/>
                <a:stretch>
                  <a:fillRect r="-43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C063890-DEBF-41B0-AF39-5CBD0F1F3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920" y="2277427"/>
            <a:ext cx="481216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328" y="402528"/>
            <a:ext cx="6088434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71" y="1469426"/>
            <a:ext cx="10552953" cy="3813467"/>
          </a:xfrm>
        </p:spPr>
        <p:txBody>
          <a:bodyPr>
            <a:noAutofit/>
          </a:bodyPr>
          <a:lstStyle/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AutoNum type="romanUcPeriod"/>
            </a:pPr>
            <a:r>
              <a:rPr lang="en-US" sz="3200" b="1" dirty="0">
                <a:solidFill>
                  <a:srgbClr val="FFFF00"/>
                </a:solidFill>
              </a:rPr>
              <a:t>Model Overview</a:t>
            </a: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Font typeface="Wingdings 3" charset="2"/>
              <a:buAutoNum type="romanUcPeriod"/>
            </a:pPr>
            <a:r>
              <a:rPr lang="en-US" sz="3200" b="1" dirty="0">
                <a:solidFill>
                  <a:srgbClr val="FFFF00"/>
                </a:solidFill>
              </a:rPr>
              <a:t>Accessing the Model</a:t>
            </a: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Font typeface="Wingdings 3" charset="2"/>
              <a:buAutoNum type="romanUcPeriod"/>
            </a:pPr>
            <a:r>
              <a:rPr lang="en-US" sz="3200" b="1" dirty="0">
                <a:solidFill>
                  <a:srgbClr val="FFFF00"/>
                </a:solidFill>
              </a:rPr>
              <a:t>Model Demonstration</a:t>
            </a: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Font typeface="Wingdings 3" charset="2"/>
              <a:buAutoNum type="romanUcPeriod"/>
            </a:pPr>
            <a:endParaRPr lang="en-US" sz="3200" b="1" dirty="0">
              <a:solidFill>
                <a:srgbClr val="FFFF00"/>
              </a:solidFill>
            </a:endParaRPr>
          </a:p>
          <a:p>
            <a:pPr marL="643372" lvl="1" indent="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None/>
            </a:pPr>
            <a:r>
              <a:rPr lang="en-US" sz="3200" b="1" dirty="0">
                <a:solidFill>
                  <a:srgbClr val="FFFF00"/>
                </a:solidFill>
              </a:rPr>
              <a:t>Appendix. 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294008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Specify simulation parameters </a:t>
            </a:r>
            <a:endParaRPr lang="en-US" sz="2400" i="1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9DA54-C9FF-4C5E-B4D0-066FE7F54A2B}"/>
              </a:ext>
            </a:extLst>
          </p:cNvPr>
          <p:cNvSpPr txBox="1"/>
          <p:nvPr/>
        </p:nvSpPr>
        <p:spPr>
          <a:xfrm>
            <a:off x="568960" y="2144715"/>
            <a:ext cx="3762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500" dirty="0"/>
            </a:br>
            <a:r>
              <a:rPr lang="en-US" sz="1500" dirty="0"/>
              <a:t>Option to run separate simulation with alternative state program parameters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FFA162-F43C-4DE0-A879-4C822C63C62D}"/>
              </a:ext>
            </a:extLst>
          </p:cNvPr>
          <p:cNvSpPr txBox="1"/>
          <p:nvPr/>
        </p:nvSpPr>
        <p:spPr>
          <a:xfrm>
            <a:off x="527772" y="4857252"/>
            <a:ext cx="41673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Integer factor to repeat ACS sample while reducing weight to get more granular simulation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F04F2E-29EA-4B42-8383-F81F568F4214}"/>
              </a:ext>
            </a:extLst>
          </p:cNvPr>
          <p:cNvSpPr txBox="1"/>
          <p:nvPr/>
        </p:nvSpPr>
        <p:spPr>
          <a:xfrm>
            <a:off x="164497" y="2794387"/>
            <a:ext cx="3684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500" dirty="0"/>
            </a:br>
            <a:r>
              <a:rPr lang="en-US" sz="1500" dirty="0"/>
              <a:t>Option to run separate simulation with most generous program features (full replacement, min eligibility </a:t>
            </a:r>
            <a:r>
              <a:rPr lang="en-US" sz="1500" dirty="0" err="1"/>
              <a:t>req’t</a:t>
            </a:r>
            <a:r>
              <a:rPr lang="en-US" sz="15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50064-5717-4D07-8B18-16ADAABD54C5}"/>
              </a:ext>
            </a:extLst>
          </p:cNvPr>
          <p:cNvSpPr txBox="1"/>
          <p:nvPr/>
        </p:nvSpPr>
        <p:spPr>
          <a:xfrm>
            <a:off x="1985169" y="5879041"/>
            <a:ext cx="41673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Random seed for replication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0ED9B1-DDBB-44A8-8303-ECB5CAF1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252" y="1919468"/>
            <a:ext cx="4375547" cy="44805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D9FC13-8F89-451B-85F5-83ACBB858B2A}"/>
              </a:ext>
            </a:extLst>
          </p:cNvPr>
          <p:cNvSpPr txBox="1"/>
          <p:nvPr/>
        </p:nvSpPr>
        <p:spPr>
          <a:xfrm>
            <a:off x="9954794" y="2389499"/>
            <a:ext cx="210728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Menu of classifiers: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Logit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Ridge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KNN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Naïve Bayes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SVM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Random Forest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718FB13-EFCB-40F0-BAD5-6F0C0D8675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02322" y="3058160"/>
            <a:ext cx="1517894" cy="370838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5D83A6-9C88-45AB-A504-DE6235BC63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87320" y="5621051"/>
            <a:ext cx="758947" cy="314414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B22571-47CC-4371-B01F-DB22EEAF7EF3}"/>
              </a:ext>
            </a:extLst>
          </p:cNvPr>
          <p:cNvSpPr txBox="1"/>
          <p:nvPr/>
        </p:nvSpPr>
        <p:spPr>
          <a:xfrm>
            <a:off x="10546267" y="5101048"/>
            <a:ext cx="1378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Option to show/hide advanced options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F937EA-75BD-4AB2-AB8B-45533BB4930C}"/>
              </a:ext>
            </a:extLst>
          </p:cNvPr>
          <p:cNvCxnSpPr>
            <a:cxnSpLocks/>
          </p:cNvCxnSpPr>
          <p:nvPr/>
        </p:nvCxnSpPr>
        <p:spPr>
          <a:xfrm>
            <a:off x="4242697" y="2744525"/>
            <a:ext cx="1271793" cy="116343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321EB8-23B1-4CB4-B097-599883B27367}"/>
              </a:ext>
            </a:extLst>
          </p:cNvPr>
          <p:cNvCxnSpPr>
            <a:cxnSpLocks/>
          </p:cNvCxnSpPr>
          <p:nvPr/>
        </p:nvCxnSpPr>
        <p:spPr>
          <a:xfrm flipV="1">
            <a:off x="4640730" y="4324876"/>
            <a:ext cx="873760" cy="69896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E32A5D-E072-4602-84C1-F8DA53914C88}"/>
              </a:ext>
            </a:extLst>
          </p:cNvPr>
          <p:cNvCxnSpPr>
            <a:cxnSpLocks/>
          </p:cNvCxnSpPr>
          <p:nvPr/>
        </p:nvCxnSpPr>
        <p:spPr>
          <a:xfrm>
            <a:off x="3853632" y="3377040"/>
            <a:ext cx="1682972" cy="71120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39D54CD-FCE5-4B27-A599-CBFF3FCB7868}"/>
              </a:ext>
            </a:extLst>
          </p:cNvPr>
          <p:cNvCxnSpPr>
            <a:cxnSpLocks/>
          </p:cNvCxnSpPr>
          <p:nvPr/>
        </p:nvCxnSpPr>
        <p:spPr>
          <a:xfrm flipV="1">
            <a:off x="4785553" y="4569633"/>
            <a:ext cx="731520" cy="147099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0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Total program outlay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B8C75-1A84-494F-B122-D8E45AE3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32" y="1898964"/>
            <a:ext cx="5486400" cy="47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5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financing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Breakdown of revenue source by worker subgroups (age, employer type, gender)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54E69-BBD2-4DAB-9161-C634C9B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20" y="3035300"/>
            <a:ext cx="5486400" cy="33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Program financing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Breakdown of revenue source by worker subgroups (age, employer type, gender)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67C3B6-6000-4639-AB50-DC775B8C62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87777" y="4759367"/>
            <a:ext cx="758947" cy="314414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9D7DFA-4B2D-4834-8B05-2DCFA9647E27}"/>
              </a:ext>
            </a:extLst>
          </p:cNvPr>
          <p:cNvSpPr txBox="1"/>
          <p:nvPr/>
        </p:nvSpPr>
        <p:spPr>
          <a:xfrm>
            <a:off x="9146724" y="4366952"/>
            <a:ext cx="25575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Option to re-run ABF module with alternative payroll tax schemes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D57EE-1CE8-47BC-9F0C-F498C98E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377" y="3060947"/>
            <a:ext cx="5486400" cy="23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21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2 – Impact on Low-Wage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One of policy goals of state might be to support lower wage workers with paid leaves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Can be done by analyzing the output micro-level data set from the simulation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For example, defined “low-income” as &lt;200% of the MD poverty line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2 – Impact on Low-Wage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many low-income individuals got benefits?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11" y="1821730"/>
            <a:ext cx="6046408" cy="47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2 – Impact on Low-Wage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many benefit $’s went to low-income families?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55" y="2001417"/>
            <a:ext cx="5150323" cy="44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9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2 – Impact on Low-Wage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much more leave taking were low-income individuals able to afford?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5" y="2227734"/>
            <a:ext cx="4813439" cy="41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42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More generally, what will the economic costs and benefits of this program have?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We can do this by analyzing the output micro-level data set from the simulation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6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Direct Benefits: 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Benefits </a:t>
            </a:r>
            <a:r>
              <a:rPr lang="en-US" sz="2400" dirty="0" err="1"/>
              <a:t>outlayed</a:t>
            </a: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Indirect Benefits: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Greater attachment to work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Less turnover and absenteeism for employers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Household economic security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Public assistance utilization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Health outcomes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6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28" y="2884659"/>
            <a:ext cx="11922483" cy="990529"/>
          </a:xfrm>
        </p:spPr>
        <p:txBody>
          <a:bodyPr>
            <a:noAutofit/>
          </a:bodyPr>
          <a:lstStyle/>
          <a:p>
            <a:pPr marL="643372" lvl="1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800" dirty="0">
                <a:solidFill>
                  <a:srgbClr val="FFFF00"/>
                </a:solidFill>
              </a:rPr>
              <a:t>					I. Model Overview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6922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Direct Costs: 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Benefits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Administrative Costs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Possible Indirect Costs: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Dead weight loss of additional tax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Foregone productivity while on leave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70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Benefit costs -&gt; results from Scenario 1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33" y="1943666"/>
            <a:ext cx="4967444" cy="43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08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Administrative costs -&gt; from ABF module</a:t>
            </a:r>
          </a:p>
          <a:p>
            <a:pPr marL="242887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3000" dirty="0"/>
          </a:p>
          <a:p>
            <a:pPr marL="242887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3000" dirty="0"/>
              <a:t>[Exhibit pending]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4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3 – Overall Economic Cost &amp; Impact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Indirect Costs/Benefits</a:t>
            </a:r>
          </a:p>
          <a:p>
            <a:pPr marL="242887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3000" dirty="0"/>
          </a:p>
          <a:p>
            <a:pPr marL="242887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3000"/>
              <a:t>[Exhibits/Slides </a:t>
            </a:r>
            <a:r>
              <a:rPr lang="en-US" sz="3000" dirty="0"/>
              <a:t>pending]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54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396" y="3081218"/>
            <a:ext cx="6831733" cy="1883801"/>
          </a:xfrm>
        </p:spPr>
        <p:txBody>
          <a:bodyPr>
            <a:noAutofit/>
          </a:bodyPr>
          <a:lstStyle/>
          <a:p>
            <a:pPr marL="643372" lvl="1" indent="0" algn="ctr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000" dirty="0">
                <a:solidFill>
                  <a:srgbClr val="FFFF00"/>
                </a:solidFill>
              </a:rPr>
              <a:t>Questions/Discussion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1993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Feedback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What kinds of research questions would be of most interest to you?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What features would help make this more useful?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could you see this model being used in your future research?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14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868" y="2732806"/>
            <a:ext cx="9300117" cy="880190"/>
          </a:xfrm>
        </p:spPr>
        <p:txBody>
          <a:bodyPr>
            <a:noAutofit/>
          </a:bodyPr>
          <a:lstStyle/>
          <a:p>
            <a:pPr marL="0" lvl="1" indent="0" algn="ctr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000" dirty="0">
                <a:solidFill>
                  <a:srgbClr val="FFFF00"/>
                </a:solidFill>
              </a:rPr>
              <a:t>Appendix. Technical Details</a:t>
            </a: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0547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5"/>
            <a:ext cx="10676509" cy="4278846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Part 1 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Starts with FMLA 2012 Survey data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Train models for 13 outcomes using the FMLA Survey data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Obtains probabilities associated with leave taking behavior conditional on some observable </a:t>
            </a:r>
            <a:r>
              <a:rPr lang="en-US" sz="2400" b="1" dirty="0">
                <a:solidFill>
                  <a:srgbClr val="FFFF00"/>
                </a:solidFill>
              </a:rPr>
              <a:t>x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Uses regression coefficients on a American Community Survey (ACS) sample to predict/impute conditional on observable </a:t>
            </a:r>
            <a:r>
              <a:rPr lang="en-US" sz="2400" b="1" dirty="0">
                <a:solidFill>
                  <a:srgbClr val="FFFF00"/>
                </a:solidFill>
              </a:rPr>
              <a:t>x </a:t>
            </a:r>
            <a:r>
              <a:rPr lang="en-US" sz="2400" dirty="0"/>
              <a:t>in the ACS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Update </a:t>
            </a:r>
            <a:r>
              <a:rPr lang="en-US" sz="2400" dirty="0"/>
              <a:t>when new FMLA Survey data are available</a:t>
            </a:r>
            <a:endParaRPr lang="en-US" sz="2400" b="1" dirty="0"/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1 Assumes 6 Leave Types x (Take, Need)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             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898" y="2838250"/>
          <a:ext cx="8817761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FFFF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FFFF"/>
                          </a:solidFill>
                        </a:rPr>
                        <a:t>Leave Taking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FFFF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FFFF"/>
                          </a:solidFill>
                        </a:rPr>
                        <a:t>Leave Needing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  <a:r>
                        <a:rPr lang="en-US" baseline="0" dirty="0"/>
                        <a:t> health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  <a:r>
                        <a:rPr lang="en-US" baseline="0" dirty="0"/>
                        <a:t> health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born 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born 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 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 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</a:t>
                      </a:r>
                      <a:r>
                        <a:rPr lang="en-US" baseline="0" dirty="0"/>
                        <a:t> spouse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</a:t>
                      </a:r>
                      <a:r>
                        <a:rPr lang="en-US" baseline="0" dirty="0"/>
                        <a:t> spouse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 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 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743246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1" y="1853249"/>
            <a:ext cx="10419763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1 Assumes a ‘positive responsiveness’ variable </a:t>
            </a:r>
            <a:r>
              <a:rPr lang="en-US" sz="2800" dirty="0">
                <a:solidFill>
                  <a:srgbClr val="FFFF00"/>
                </a:solidFill>
              </a:rPr>
              <a:t>(k=13)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A binary variable, =1 if worker would increase leave length under a more generous program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0/1 value determined by all FMLA variables about whether leave taking is </a:t>
            </a:r>
            <a:r>
              <a:rPr lang="en-US" sz="2400" b="1" u="sng" dirty="0">
                <a:solidFill>
                  <a:srgbClr val="FFFF00"/>
                </a:solidFill>
              </a:rPr>
              <a:t>financially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prstClr val="white"/>
                </a:solidFill>
              </a:rPr>
              <a:t>constrained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Set to 0 for FMLA workers without leave needs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Responsive workers (=1) will take longer leaves with new program / more generous program. 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</a:rPr>
              <a:t>How much longer? - a function of program parameters.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386403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64326" y="1528500"/>
            <a:ext cx="2892136" cy="4041024"/>
            <a:chOff x="800100" y="2037658"/>
            <a:chExt cx="2892136" cy="4041024"/>
          </a:xfrm>
        </p:grpSpPr>
        <p:grpSp>
          <p:nvGrpSpPr>
            <p:cNvPr id="6" name="Group 5"/>
            <p:cNvGrpSpPr/>
            <p:nvPr/>
          </p:nvGrpSpPr>
          <p:grpSpPr>
            <a:xfrm>
              <a:off x="800100" y="2406990"/>
              <a:ext cx="2892136" cy="3671692"/>
              <a:chOff x="800100" y="2406990"/>
              <a:chExt cx="2892136" cy="367169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00100" y="2406990"/>
                <a:ext cx="2892136" cy="102201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err="1"/>
                  <a:t>Albelda</a:t>
                </a:r>
                <a:r>
                  <a:rPr lang="en-US" sz="1500" dirty="0"/>
                  <a:t>-Clayton-Matthews-IWPR </a:t>
                </a:r>
                <a:br>
                  <a:rPr lang="en-US" sz="1500" dirty="0"/>
                </a:br>
                <a:r>
                  <a:rPr lang="en-US" sz="1500" dirty="0"/>
                  <a:t>(ACM-IWPR) model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00100" y="3429000"/>
                <a:ext cx="2892136" cy="26496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FMLA/ACS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Built in C++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Closed Source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Lacks transparency for analysis/development</a:t>
                </a:r>
                <a:endParaRPr 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501017" y="2037658"/>
              <a:ext cx="2191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Previous Model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5381" y="1528500"/>
            <a:ext cx="3580763" cy="4041024"/>
            <a:chOff x="6480464" y="2037658"/>
            <a:chExt cx="3042214" cy="4041024"/>
          </a:xfrm>
        </p:grpSpPr>
        <p:sp>
          <p:nvSpPr>
            <p:cNvPr id="7" name="Rectangle 6"/>
            <p:cNvSpPr/>
            <p:nvPr/>
          </p:nvSpPr>
          <p:spPr>
            <a:xfrm>
              <a:off x="6480464" y="2406990"/>
              <a:ext cx="2892136" cy="102201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IMPAQ-IWPR model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0464" y="3429000"/>
              <a:ext cx="2892136" cy="264968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FMLA/ACS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Built in Python/R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Open source, full transparency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Baseline 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Improved performance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Ease of use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31459" y="2037658"/>
              <a:ext cx="2191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Goals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557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092502" cy="742954"/>
          </a:xfrm>
        </p:spPr>
        <p:txBody>
          <a:bodyPr>
            <a:noAutofit/>
          </a:bodyPr>
          <a:lstStyle/>
          <a:p>
            <a:pPr marL="3543300" lvl="2" indent="-3432175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Our Current Model: 12 events </a:t>
            </a:r>
            <a:r>
              <a:rPr lang="en-US" sz="2800" i="1" dirty="0">
                <a:solidFill>
                  <a:srgbClr val="FFFF00"/>
                </a:solidFill>
              </a:rPr>
              <a:t>(</a:t>
            </a:r>
            <a:r>
              <a:rPr lang="en-US" sz="2800" i="1" dirty="0" err="1">
                <a:solidFill>
                  <a:srgbClr val="FFFF00"/>
                </a:solidFill>
              </a:rPr>
              <a:t>take_own</a:t>
            </a:r>
            <a:r>
              <a:rPr lang="en-US" sz="2800" i="1" dirty="0">
                <a:solidFill>
                  <a:srgbClr val="FFFF00"/>
                </a:solidFill>
              </a:rPr>
              <a:t>, </a:t>
            </a:r>
            <a:r>
              <a:rPr lang="en-US" sz="2800" i="1" dirty="0" err="1">
                <a:solidFill>
                  <a:srgbClr val="FFFF00"/>
                </a:solidFill>
              </a:rPr>
              <a:t>need_own</a:t>
            </a:r>
            <a:r>
              <a:rPr lang="en-US" sz="2800" i="1" dirty="0">
                <a:solidFill>
                  <a:srgbClr val="FFFF00"/>
                </a:solidFill>
              </a:rPr>
              <a:t>,…)</a:t>
            </a:r>
            <a:r>
              <a:rPr lang="en-US" sz="2800" dirty="0">
                <a:solidFill>
                  <a:srgbClr val="FFFF00"/>
                </a:solidFill>
              </a:rPr>
              <a:t>, </a:t>
            </a:r>
            <a:r>
              <a:rPr lang="en-US" sz="2800" b="1" i="1" dirty="0">
                <a:solidFill>
                  <a:srgbClr val="FFFF00"/>
                </a:solidFill>
              </a:rPr>
              <a:t>1 responsiveness </a:t>
            </a:r>
            <a:r>
              <a:rPr lang="en-US" sz="2800" i="1" dirty="0">
                <a:solidFill>
                  <a:srgbClr val="FFFF00"/>
                </a:solidFill>
              </a:rPr>
              <a:t>(</a:t>
            </a:r>
            <a:r>
              <a:rPr lang="en-US" sz="2800" i="1" dirty="0" err="1">
                <a:solidFill>
                  <a:srgbClr val="FFFF00"/>
                </a:solidFill>
              </a:rPr>
              <a:t>resp_len</a:t>
            </a:r>
            <a:r>
              <a:rPr lang="en-US" sz="2800" i="1" dirty="0">
                <a:solidFill>
                  <a:srgbClr val="FFFF00"/>
                </a:solidFill>
              </a:rPr>
              <a:t>)</a:t>
            </a:r>
            <a:endParaRPr lang="en-US" sz="2800" b="1" i="1" dirty="0">
              <a:solidFill>
                <a:srgbClr val="FFFF00"/>
              </a:solidFill>
            </a:endParaRP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             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8986" y="5868129"/>
            <a:ext cx="7797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35B9DF-6322-424A-87B9-B0DD0F44ADD5}"/>
                  </a:ext>
                </a:extLst>
              </p:cNvPr>
              <p:cNvSpPr txBox="1"/>
              <p:nvPr/>
            </p:nvSpPr>
            <p:spPr>
              <a:xfrm>
                <a:off x="1732704" y="2804022"/>
                <a:ext cx="9936006" cy="362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𝑒𝑣𝑒𝑛𝑡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𝑜𝑐𝑐𝑢𝑟𝑠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𝑤𝑜𝑢𝑙𝑑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𝑟𝑒𝑠𝑝𝑜𝑛𝑑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𝑑𝑖𝑑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𝑜𝑐𝑐𝑢𝑟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𝑤𝑜𝑢𝑙𝑑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𝑟𝑒𝑠𝑝𝑜𝑛𝑑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66FF33"/>
                  </a:solidFill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𝑐𝑐𝑢𝑟𝑠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b="1" dirty="0">
                    <a:solidFill>
                      <a:srgbClr val="00FFFF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𝑡𝑎𝑘𝑖𝑛𝑔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𝑜𝑤𝑛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h𝑒𝑎𝑙𝑡h</m:t>
                        </m:r>
                      </m:e>
                    </m:d>
                  </m:oMath>
                </a14:m>
                <a:endParaRPr lang="en-US" sz="2400" b="1" dirty="0">
                  <a:solidFill>
                    <a:srgbClr val="00FFFF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/>
                  <a:t>Probability of taking leave for own health if you have characteristic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800" b="1" dirty="0">
                  <a:solidFill>
                    <a:srgbClr val="66FF33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935B9DF-6322-424A-87B9-B0DD0F44A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04" y="2804022"/>
                <a:ext cx="9936006" cy="3628879"/>
              </a:xfrm>
              <a:prstGeom prst="rect">
                <a:avLst/>
              </a:prstGeom>
              <a:blipFill rotWithShape="0">
                <a:blip r:embed="rId3"/>
                <a:stretch>
                  <a:fillRect l="-1227" b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4163898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604330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Our Current Model: Summary 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975334" y="3044088"/>
            <a:ext cx="6978299" cy="844379"/>
            <a:chOff x="1893853" y="2596203"/>
            <a:chExt cx="6978299" cy="844379"/>
          </a:xfrm>
        </p:grpSpPr>
        <p:sp>
          <p:nvSpPr>
            <p:cNvPr id="2" name="Rectangle 1"/>
            <p:cNvSpPr/>
            <p:nvPr/>
          </p:nvSpPr>
          <p:spPr>
            <a:xfrm>
              <a:off x="4312509" y="2596203"/>
              <a:ext cx="45596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3200" dirty="0"/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893853" y="2697628"/>
              <a:ext cx="3806732" cy="7429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111125" lvl="2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r>
                <a:rPr lang="en-US" sz="2800" b="1" dirty="0">
                  <a:solidFill>
                    <a:srgbClr val="66FF33"/>
                  </a:solidFill>
                </a:rPr>
                <a:t> Starts with this</a:t>
              </a:r>
            </a:p>
            <a:p>
              <a:pPr marL="111125" lvl="3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r>
                <a:rPr lang="en-US" sz="2800" dirty="0">
                  <a:solidFill>
                    <a:srgbClr val="66FF33"/>
                  </a:solidFill>
                </a:rPr>
                <a:t>                                     </a:t>
              </a:r>
            </a:p>
            <a:p>
              <a:pPr marL="111125" lvl="3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endParaRPr lang="en-US" sz="2800" dirty="0">
                <a:solidFill>
                  <a:srgbClr val="66FF33"/>
                </a:solidFill>
              </a:endParaRPr>
            </a:p>
            <a:p>
              <a:pPr marL="111125" lvl="3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endParaRPr lang="en-US" sz="2800" dirty="0">
                <a:solidFill>
                  <a:srgbClr val="66FF3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C7A360-19E1-4670-AF7E-2E4FE71EB19A}"/>
                  </a:ext>
                </a:extLst>
              </p:cNvPr>
              <p:cNvSpPr/>
              <p:nvPr/>
            </p:nvSpPr>
            <p:spPr>
              <a:xfrm>
                <a:off x="3817143" y="2596203"/>
                <a:ext cx="5285229" cy="1468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sz="2800" b="1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CC7A360-19E1-4670-AF7E-2E4FE71EB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43" y="2596203"/>
                <a:ext cx="5285229" cy="14680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94882F-8E24-41DB-9DE1-74B16FD238ED}"/>
                  </a:ext>
                </a:extLst>
              </p:cNvPr>
              <p:cNvSpPr txBox="1"/>
              <p:nvPr/>
            </p:nvSpPr>
            <p:spPr>
              <a:xfrm>
                <a:off x="1128528" y="4140642"/>
                <a:ext cx="9304446" cy="1488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Indicator of outcome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for individual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Set of characteristics associated to individual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Random noise associated to individual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194882F-8E24-41DB-9DE1-74B16FD2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28" y="4140642"/>
                <a:ext cx="9304446" cy="1488484"/>
              </a:xfrm>
              <a:prstGeom prst="rect">
                <a:avLst/>
              </a:prstGeom>
              <a:blipFill rotWithShape="0">
                <a:blip r:embed="rId3"/>
                <a:stretch>
                  <a:fillRect t="-2459" b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12242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1401175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1 Summary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79083" y="2336302"/>
            <a:ext cx="10558562" cy="3626993"/>
            <a:chOff x="1378065" y="2659031"/>
            <a:chExt cx="10558562" cy="3626993"/>
          </a:xfrm>
        </p:grpSpPr>
        <p:grpSp>
          <p:nvGrpSpPr>
            <p:cNvPr id="6" name="Group 5"/>
            <p:cNvGrpSpPr/>
            <p:nvPr/>
          </p:nvGrpSpPr>
          <p:grpSpPr>
            <a:xfrm>
              <a:off x="1378065" y="2732333"/>
              <a:ext cx="4672206" cy="641535"/>
              <a:chOff x="6203253" y="1778936"/>
              <a:chExt cx="4459111" cy="6415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203253" y="1778936"/>
                <a:ext cx="4459111" cy="641535"/>
              </a:xfrm>
              <a:prstGeom prst="rect">
                <a:avLst/>
              </a:prstGeom>
              <a:noFill/>
              <a:ln w="603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7095480" y="1899648"/>
                    <a:ext cx="3318057" cy="42851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lvl="2">
                      <a:spcBef>
                        <a:spcPts val="844"/>
                      </a:spcBef>
                      <a:spcAft>
                        <a:spcPts val="844"/>
                      </a:spcAft>
                    </a:pPr>
                    <a:r>
                      <a:rPr lang="en-US" sz="2000" b="1" dirty="0">
                        <a:solidFill>
                          <a:srgbClr val="66FF33"/>
                        </a:solidFill>
                      </a:rPr>
                      <a:t>FMLA Survey Data </a:t>
                    </a:r>
                    <a14:m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  <m:r>
                          <a:rPr lang="en-US" sz="20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000" b="1" dirty="0">
                      <a:solidFill>
                        <a:srgbClr val="66FF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480" y="1899648"/>
                    <a:ext cx="3318057" cy="42851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930" t="-2857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378065" y="4968140"/>
              <a:ext cx="4672206" cy="1317884"/>
              <a:chOff x="5591723" y="3905459"/>
              <a:chExt cx="4459111" cy="131788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591723" y="4581808"/>
                <a:ext cx="4459111" cy="641535"/>
                <a:chOff x="6203253" y="1835814"/>
                <a:chExt cx="4459111" cy="641535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6203253" y="1835814"/>
                  <a:ext cx="4459111" cy="641535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6804255" y="1959494"/>
                      <a:ext cx="3500464" cy="4001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Estimated Parameters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4255" y="1959494"/>
                      <a:ext cx="3500464" cy="40011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830"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" name="Right Arrow 10"/>
              <p:cNvSpPr/>
              <p:nvPr/>
            </p:nvSpPr>
            <p:spPr>
              <a:xfrm rot="5400000">
                <a:off x="7502785" y="4023897"/>
                <a:ext cx="636986" cy="400110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378065" y="3495877"/>
              <a:ext cx="4672206" cy="1322297"/>
              <a:chOff x="5591723" y="2433196"/>
              <a:chExt cx="4459111" cy="1322297"/>
            </a:xfrm>
          </p:grpSpPr>
          <p:sp>
            <p:nvSpPr>
              <p:cNvPr id="15" name="Right Arrow 14"/>
              <p:cNvSpPr/>
              <p:nvPr/>
            </p:nvSpPr>
            <p:spPr>
              <a:xfrm rot="5400000">
                <a:off x="7502785" y="2551634"/>
                <a:ext cx="636986" cy="400110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591723" y="3113958"/>
                <a:ext cx="4459111" cy="641535"/>
                <a:chOff x="6203253" y="1835814"/>
                <a:chExt cx="4459111" cy="64153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6203253" y="1835814"/>
                  <a:ext cx="4459111" cy="641535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6382140" y="1961431"/>
                      <a:ext cx="4280224" cy="40799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 algn="ctr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Prediction Method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2140" y="1961431"/>
                      <a:ext cx="4280224" cy="40799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t="-7463" b="-253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Group 18"/>
            <p:cNvGrpSpPr/>
            <p:nvPr/>
          </p:nvGrpSpPr>
          <p:grpSpPr>
            <a:xfrm>
              <a:off x="6050271" y="4176639"/>
              <a:ext cx="5680175" cy="1872491"/>
              <a:chOff x="6050271" y="4176639"/>
              <a:chExt cx="5680175" cy="187249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271335" y="4176639"/>
                <a:ext cx="4459111" cy="641535"/>
                <a:chOff x="5953769" y="5088518"/>
                <a:chExt cx="4459111" cy="64153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5953769" y="5088518"/>
                  <a:ext cx="4459111" cy="641535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351373" y="5167245"/>
                      <a:ext cx="3932867" cy="40799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Apply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to ACS Samples </a:t>
                      </a:r>
                      <a14:m>
                        <m:oMath xmlns:m="http://schemas.openxmlformats.org/officeDocument/2006/math"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1373" y="5167245"/>
                      <a:ext cx="3932867" cy="40799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548" t="-5970" b="-253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" name="Bent-Up Arrow 20"/>
              <p:cNvSpPr/>
              <p:nvPr/>
            </p:nvSpPr>
            <p:spPr>
              <a:xfrm>
                <a:off x="6050271" y="4896902"/>
                <a:ext cx="3612713" cy="1152228"/>
              </a:xfrm>
              <a:prstGeom prst="bentUpArrow">
                <a:avLst>
                  <a:gd name="adj1" fmla="val 23461"/>
                  <a:gd name="adj2" fmla="val 20723"/>
                  <a:gd name="adj3" fmla="val 365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71369" y="2659031"/>
              <a:ext cx="5065258" cy="1365984"/>
              <a:chOff x="6871369" y="2659031"/>
              <a:chExt cx="5065258" cy="136598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871369" y="2659031"/>
                <a:ext cx="5065258" cy="652548"/>
                <a:chOff x="1462129" y="3332491"/>
                <a:chExt cx="3739818" cy="652548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462129" y="3332491"/>
                  <a:ext cx="3739818" cy="652548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676995" y="3432339"/>
                      <a:ext cx="3310086" cy="42851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 algn="ctr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National/Local Estimates of </a:t>
                      </a:r>
                      <a14:m>
                        <m:oMath xmlns:m="http://schemas.openxmlformats.org/officeDocument/2006/math"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995" y="3432339"/>
                      <a:ext cx="3310086" cy="42851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t="-4286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Right Arrow 25"/>
              <p:cNvSpPr/>
              <p:nvPr/>
            </p:nvSpPr>
            <p:spPr>
              <a:xfrm rot="16200000" flipV="1">
                <a:off x="9085505" y="3506467"/>
                <a:ext cx="636986" cy="400110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950529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Model: Structure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2  Summary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Administrative Benefits and Financing (ABF) module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Uses the probabilities and counts estimated from model Part 1.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Computes various costs associated with a paid leave program.</a:t>
            </a:r>
          </a:p>
        </p:txBody>
      </p:sp>
    </p:spTree>
    <p:extLst>
      <p:ext uri="{BB962C8B-B14F-4D97-AF65-F5344CB8AC3E}">
        <p14:creationId xmlns:p14="http://schemas.microsoft.com/office/powerpoint/2010/main" val="122269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Options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Methods Implemented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864123" y="2596203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Logistic Regression</a:t>
            </a: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864123" y="318477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Ridge Classifier</a:t>
            </a:r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8244182" y="3184778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Random Forest</a:t>
            </a:r>
          </a:p>
        </p:txBody>
      </p:sp>
      <p:sp>
        <p:nvSpPr>
          <p:cNvPr id="22" name="Rounded Rectangle 21">
            <a:hlinkClick r:id="rId2" action="ppaction://hlinksldjump"/>
          </p:cNvPr>
          <p:cNvSpPr/>
          <p:nvPr/>
        </p:nvSpPr>
        <p:spPr>
          <a:xfrm>
            <a:off x="4553799" y="2596203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66FF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Support Vector Machine</a:t>
            </a:r>
          </a:p>
        </p:txBody>
      </p:sp>
      <p:sp>
        <p:nvSpPr>
          <p:cNvPr id="23" name="Rounded Rectangle 22">
            <a:hlinkClick r:id="rId5" action="ppaction://hlinksldjump"/>
          </p:cNvPr>
          <p:cNvSpPr/>
          <p:nvPr/>
        </p:nvSpPr>
        <p:spPr>
          <a:xfrm>
            <a:off x="4553799" y="318477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Naïve Bayes</a:t>
            </a:r>
          </a:p>
        </p:txBody>
      </p:sp>
      <p:sp>
        <p:nvSpPr>
          <p:cNvPr id="28" name="Rounded Rectangle 27">
            <a:hlinkClick r:id="rId6" action="ppaction://hlinksldjump"/>
          </p:cNvPr>
          <p:cNvSpPr/>
          <p:nvPr/>
        </p:nvSpPr>
        <p:spPr>
          <a:xfrm>
            <a:off x="8244182" y="2596203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 Nearest Neighbor  </a:t>
            </a:r>
          </a:p>
        </p:txBody>
      </p:sp>
    </p:spTree>
    <p:extLst>
      <p:ext uri="{BB962C8B-B14F-4D97-AF65-F5344CB8AC3E}">
        <p14:creationId xmlns:p14="http://schemas.microsoft.com/office/powerpoint/2010/main" val="4052857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Options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01777" y="1125883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Forthcoming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895296" y="225962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Cell Mean</a:t>
            </a: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895296" y="284820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-NN Cell Mean</a:t>
            </a:r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905286" y="3426945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Multinomial Regression</a:t>
            </a:r>
          </a:p>
        </p:txBody>
      </p:sp>
      <p:sp>
        <p:nvSpPr>
          <p:cNvPr id="19" name="Rounded Rectangle 18">
            <a:hlinkClick r:id="rId5" action="ppaction://hlinksldjump"/>
          </p:cNvPr>
          <p:cNvSpPr/>
          <p:nvPr/>
        </p:nvSpPr>
        <p:spPr>
          <a:xfrm>
            <a:off x="905286" y="4015521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MICE</a:t>
            </a:r>
          </a:p>
        </p:txBody>
      </p:sp>
      <p:sp>
        <p:nvSpPr>
          <p:cNvPr id="20" name="Rounded Rectangle 19">
            <a:hlinkClick r:id="rId6" action="ppaction://hlinksldjump"/>
          </p:cNvPr>
          <p:cNvSpPr/>
          <p:nvPr/>
        </p:nvSpPr>
        <p:spPr>
          <a:xfrm>
            <a:off x="4584972" y="4604097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FBJD-DPMM</a:t>
            </a:r>
          </a:p>
        </p:txBody>
      </p:sp>
      <p:sp>
        <p:nvSpPr>
          <p:cNvPr id="22" name="Rounded Rectangle 21">
            <a:hlinkClick r:id="rId7" action="ppaction://hlinksldjump"/>
          </p:cNvPr>
          <p:cNvSpPr/>
          <p:nvPr/>
        </p:nvSpPr>
        <p:spPr>
          <a:xfrm>
            <a:off x="4584972" y="225962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66FF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Random Within Cell Hot Deck</a:t>
            </a:r>
          </a:p>
        </p:txBody>
      </p:sp>
      <p:sp>
        <p:nvSpPr>
          <p:cNvPr id="23" name="Rounded Rectangle 22">
            <a:hlinkClick r:id="rId8" action="ppaction://hlinksldjump"/>
          </p:cNvPr>
          <p:cNvSpPr/>
          <p:nvPr/>
        </p:nvSpPr>
        <p:spPr>
          <a:xfrm>
            <a:off x="4584972" y="284820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Fuzzy </a:t>
            </a:r>
            <a:r>
              <a:rPr lang="en-US" sz="1600" b="1" i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-mean</a:t>
            </a:r>
          </a:p>
        </p:txBody>
      </p:sp>
      <p:sp>
        <p:nvSpPr>
          <p:cNvPr id="24" name="Rounded Rectangle 23">
            <a:hlinkClick r:id="rId9" action="ppaction://hlinksldjump"/>
          </p:cNvPr>
          <p:cNvSpPr/>
          <p:nvPr/>
        </p:nvSpPr>
        <p:spPr>
          <a:xfrm>
            <a:off x="4594962" y="3426945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Singular Value Decomposition</a:t>
            </a:r>
          </a:p>
        </p:txBody>
      </p:sp>
      <p:sp>
        <p:nvSpPr>
          <p:cNvPr id="25" name="Rounded Rectangle 24">
            <a:hlinkClick r:id="rId10" action="ppaction://hlinksldjump"/>
          </p:cNvPr>
          <p:cNvSpPr/>
          <p:nvPr/>
        </p:nvSpPr>
        <p:spPr>
          <a:xfrm>
            <a:off x="4594962" y="4015521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66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Chained Equations with GLMs</a:t>
            </a:r>
          </a:p>
        </p:txBody>
      </p:sp>
      <p:sp>
        <p:nvSpPr>
          <p:cNvPr id="28" name="Rounded Rectangle 27">
            <a:hlinkClick r:id="rId11" action="ppaction://hlinksldjump"/>
          </p:cNvPr>
          <p:cNvSpPr/>
          <p:nvPr/>
        </p:nvSpPr>
        <p:spPr>
          <a:xfrm>
            <a:off x="8275355" y="225962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Nearest Neighbor WCHD</a:t>
            </a:r>
          </a:p>
        </p:txBody>
      </p:sp>
      <p:sp>
        <p:nvSpPr>
          <p:cNvPr id="29" name="Rounded Rectangle 28">
            <a:hlinkClick r:id="rId12" action="ppaction://hlinksldjump"/>
          </p:cNvPr>
          <p:cNvSpPr/>
          <p:nvPr/>
        </p:nvSpPr>
        <p:spPr>
          <a:xfrm>
            <a:off x="8275355" y="284820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Bayesian Nested HM</a:t>
            </a:r>
          </a:p>
        </p:txBody>
      </p:sp>
      <p:sp>
        <p:nvSpPr>
          <p:cNvPr id="30" name="Rounded Rectangle 29">
            <a:hlinkClick r:id="rId13" action="ppaction://hlinksldjump"/>
          </p:cNvPr>
          <p:cNvSpPr/>
          <p:nvPr/>
        </p:nvSpPr>
        <p:spPr>
          <a:xfrm>
            <a:off x="8285345" y="3426945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CCFF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Bayesian PCA</a:t>
            </a:r>
          </a:p>
        </p:txBody>
      </p:sp>
      <p:sp>
        <p:nvSpPr>
          <p:cNvPr id="31" name="Rounded Rectangle 30">
            <a:hlinkClick r:id="rId14" action="ppaction://hlinksldjump"/>
          </p:cNvPr>
          <p:cNvSpPr/>
          <p:nvPr/>
        </p:nvSpPr>
        <p:spPr>
          <a:xfrm>
            <a:off x="8285345" y="4015521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99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Chain Eq. Using Classification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-460670" y="169383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57387" lvl="3" indent="-457200" defTabSz="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  <a:ea typeface="+mj-ea"/>
                <a:cs typeface="+mj-cs"/>
              </a:rPr>
              <a:t>Traditional methods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460670" y="5136634"/>
            <a:ext cx="6518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7387" lvl="3" indent="-457200" defTabSz="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  <a:ea typeface="+mj-ea"/>
                <a:cs typeface="+mj-cs"/>
              </a:rPr>
              <a:t>Machine learning methods</a:t>
            </a:r>
          </a:p>
        </p:txBody>
      </p:sp>
      <p:sp>
        <p:nvSpPr>
          <p:cNvPr id="26" name="Rounded Rectangle 25">
            <a:hlinkClick r:id="rId15" action="ppaction://hlinksldjump"/>
          </p:cNvPr>
          <p:cNvSpPr/>
          <p:nvPr/>
        </p:nvSpPr>
        <p:spPr>
          <a:xfrm>
            <a:off x="988814" y="563486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LQDA</a:t>
            </a:r>
          </a:p>
        </p:txBody>
      </p:sp>
      <p:sp>
        <p:nvSpPr>
          <p:cNvPr id="27" name="Rounded Rectangle 26">
            <a:hlinkClick r:id="rId2" action="ppaction://hlinksldjump"/>
          </p:cNvPr>
          <p:cNvSpPr/>
          <p:nvPr/>
        </p:nvSpPr>
        <p:spPr>
          <a:xfrm>
            <a:off x="4594962" y="560128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Gaussian Processes</a:t>
            </a:r>
          </a:p>
        </p:txBody>
      </p:sp>
      <p:sp>
        <p:nvSpPr>
          <p:cNvPr id="32" name="Rounded Rectangle 31">
            <a:hlinkClick r:id="rId3" action="ppaction://hlinksldjump"/>
          </p:cNvPr>
          <p:cNvSpPr/>
          <p:nvPr/>
        </p:nvSpPr>
        <p:spPr>
          <a:xfrm>
            <a:off x="988814" y="615757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Multiplayer Perceptron</a:t>
            </a:r>
          </a:p>
        </p:txBody>
      </p:sp>
      <p:sp>
        <p:nvSpPr>
          <p:cNvPr id="33" name="Rounded Rectangle 32">
            <a:hlinkClick r:id="rId16" action="ppaction://hlinksldjump"/>
          </p:cNvPr>
          <p:cNvSpPr/>
          <p:nvPr/>
        </p:nvSpPr>
        <p:spPr>
          <a:xfrm>
            <a:off x="8368790" y="559829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193110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ABF Module Process Flow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2054" y="2985046"/>
            <a:ext cx="1949773" cy="1955040"/>
            <a:chOff x="432054" y="2985046"/>
            <a:chExt cx="1949773" cy="1955040"/>
          </a:xfrm>
        </p:grpSpPr>
        <p:sp>
          <p:nvSpPr>
            <p:cNvPr id="24" name="Rectangle 23"/>
            <p:cNvSpPr/>
            <p:nvPr/>
          </p:nvSpPr>
          <p:spPr>
            <a:xfrm>
              <a:off x="432054" y="3821775"/>
              <a:ext cx="1949773" cy="11183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Leave use &amp;</a:t>
              </a:r>
            </a:p>
            <a:p>
              <a:pPr algn="ctr"/>
              <a:r>
                <a:rPr lang="en-US" dirty="0"/>
                <a:t>Paid Leave Benefits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515401" y="2985046"/>
              <a:ext cx="13643" cy="761235"/>
            </a:xfrm>
            <a:prstGeom prst="straightConnector1">
              <a:avLst/>
            </a:pr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TextBox 2"/>
          <p:cNvSpPr txBox="1"/>
          <p:nvPr/>
        </p:nvSpPr>
        <p:spPr>
          <a:xfrm>
            <a:off x="912535" y="2034907"/>
            <a:ext cx="1469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Simulation Output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61566" y="2313693"/>
            <a:ext cx="3760836" cy="4066238"/>
            <a:chOff x="2297826" y="2301025"/>
            <a:chExt cx="3760836" cy="406623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297826" y="4334144"/>
              <a:ext cx="500262" cy="0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Rounded Rectangle 25"/>
            <p:cNvSpPr/>
            <p:nvPr/>
          </p:nvSpPr>
          <p:spPr>
            <a:xfrm>
              <a:off x="2921334" y="2301025"/>
              <a:ext cx="3137328" cy="406623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 hangingPunct="0">
                <a:spcBef>
                  <a:spcPts val="1700"/>
                </a:spcBef>
              </a:pPr>
              <a:r>
                <a:rPr lang="en-US" sz="1600" b="1" dirty="0">
                  <a:solidFill>
                    <a:srgbClr val="FFFF00"/>
                  </a:solidFill>
                </a:rPr>
                <a:t>Estimate Administrative Start-Up &amp; Ongoing Costs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Staffing Costs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Technology infrastructure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1600" dirty="0"/>
                <a:t>Capital (office space, computers)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Public Awareness Campaigns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Paid Leave Benefits</a:t>
              </a:r>
            </a:p>
            <a:p>
              <a:pPr algn="ctr"/>
              <a:endParaRPr 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28347" y="3780430"/>
            <a:ext cx="2099383" cy="1132764"/>
            <a:chOff x="6128347" y="3780430"/>
            <a:chExt cx="2099383" cy="1132764"/>
          </a:xfrm>
        </p:grpSpPr>
        <p:sp>
          <p:nvSpPr>
            <p:cNvPr id="22" name="Rectangle 21"/>
            <p:cNvSpPr/>
            <p:nvPr/>
          </p:nvSpPr>
          <p:spPr>
            <a:xfrm>
              <a:off x="6721178" y="3780430"/>
              <a:ext cx="1506552" cy="11327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 Program Costs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6128347" y="4380931"/>
              <a:ext cx="500262" cy="0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" name="Group 6"/>
          <p:cNvGrpSpPr/>
          <p:nvPr/>
        </p:nvGrpSpPr>
        <p:grpSpPr>
          <a:xfrm>
            <a:off x="8420661" y="1950487"/>
            <a:ext cx="3630312" cy="4573141"/>
            <a:chOff x="8420661" y="1950487"/>
            <a:chExt cx="3630312" cy="457314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8420661" y="1950487"/>
              <a:ext cx="27295" cy="4573141"/>
            </a:xfrm>
            <a:prstGeom prst="line">
              <a:avLst/>
            </a:prstGeom>
            <a:ln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9280478" y="2086944"/>
              <a:ext cx="2770495" cy="522512"/>
            </a:xfrm>
            <a:prstGeom prst="rect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FUNDING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430603" y="2784143"/>
              <a:ext cx="2511188" cy="3193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FF00"/>
                  </a:solidFill>
                </a:rPr>
                <a:t>What types of employers/employees contribute?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FF00"/>
                  </a:solidFill>
                </a:rPr>
                <a:t>Taxable wage base?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FF00"/>
                  </a:solidFill>
                </a:rPr>
                <a:t>Simulate Payroll Tax Rate to cover the costs</a:t>
              </a:r>
            </a:p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650636" y="4365651"/>
              <a:ext cx="500262" cy="0"/>
            </a:xfrm>
            <a:prstGeom prst="straightConnector1">
              <a:avLst/>
            </a:prstGeom>
            <a:noFill/>
            <a:ln w="38100" cap="flat">
              <a:solidFill>
                <a:srgbClr val="00FFFF"/>
              </a:solidFill>
              <a:prstDash val="solid"/>
              <a:miter lim="4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3463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ABF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828" y="1670954"/>
            <a:ext cx="8946541" cy="4195481"/>
          </a:xfrm>
        </p:spPr>
        <p:txBody>
          <a:bodyPr>
            <a:noAutofit/>
          </a:bodyPr>
          <a:lstStyle/>
          <a:p>
            <a:r>
              <a:rPr lang="en-US" sz="2200" dirty="0"/>
              <a:t>Provides a platform for: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Planning &amp; Estimation of Administrative cost</a:t>
            </a:r>
          </a:p>
          <a:p>
            <a:pPr lvl="2"/>
            <a:r>
              <a:rPr lang="en-US" sz="1800" i="1" dirty="0"/>
              <a:t>Cost Guidance Document </a:t>
            </a:r>
            <a:r>
              <a:rPr lang="en-US" sz="1800" dirty="0"/>
              <a:t>that summarizes costs estimates from past leave program</a:t>
            </a:r>
          </a:p>
          <a:p>
            <a:pPr lvl="2"/>
            <a:r>
              <a:rPr lang="en-US" sz="1800" i="1" dirty="0"/>
              <a:t>Shared insights</a:t>
            </a:r>
            <a:r>
              <a:rPr lang="en-US" sz="1800" dirty="0"/>
              <a:t> from current leave administrators</a:t>
            </a:r>
            <a:endParaRPr lang="en-US" sz="1600" dirty="0"/>
          </a:p>
          <a:p>
            <a:pPr lvl="2"/>
            <a:r>
              <a:rPr lang="en-US" sz="1800" i="1" dirty="0"/>
              <a:t>Excel Spreadsheet </a:t>
            </a:r>
            <a:r>
              <a:rPr lang="en-US" sz="1800" dirty="0"/>
              <a:t>for users to plan the setting up of a leave administrative unit (staffing, technology, etc.)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Payroll Tax simulation for Program funds</a:t>
            </a:r>
          </a:p>
          <a:p>
            <a:pPr lvl="2"/>
            <a:r>
              <a:rPr lang="en-US" sz="1800" dirty="0"/>
              <a:t>Users can simulate tax revenue estimates based on different payroll tax rate to reach a target or cover total costs</a:t>
            </a:r>
          </a:p>
          <a:p>
            <a:pPr lvl="2"/>
            <a:r>
              <a:rPr lang="en-US" sz="1800" dirty="0"/>
              <a:t>Part of the Microsimulation GUI</a:t>
            </a:r>
          </a:p>
        </p:txBody>
      </p:sp>
    </p:spTree>
    <p:extLst>
      <p:ext uri="{BB962C8B-B14F-4D97-AF65-F5344CB8AC3E}">
        <p14:creationId xmlns:p14="http://schemas.microsoft.com/office/powerpoint/2010/main" val="220420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ABF Cost Guidance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3313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 comprehensive starter guide for planning administrative costs of a family leave program</a:t>
            </a:r>
          </a:p>
          <a:p>
            <a:pPr lvl="1"/>
            <a:r>
              <a:rPr lang="en-US" sz="2200" dirty="0"/>
              <a:t>Provides cost factors &amp; estimates observed from states with current leave programs </a:t>
            </a:r>
          </a:p>
          <a:p>
            <a:pPr lvl="1"/>
            <a:r>
              <a:rPr lang="en-US" sz="2200" dirty="0"/>
              <a:t>Incorporates information from interviews of leave program administrators</a:t>
            </a:r>
          </a:p>
          <a:p>
            <a:pPr lvl="1"/>
            <a:r>
              <a:rPr lang="en-US" sz="2200" dirty="0"/>
              <a:t>Overall intends to provide some thinking material or ballpark estimates to policy planners</a:t>
            </a:r>
          </a:p>
          <a:p>
            <a:r>
              <a:rPr lang="en-US" sz="2400" dirty="0"/>
              <a:t>Document is based on extensive review of State Feasibility studies, Budget reports, Publically available leave data reports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968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ABF Cost Guidance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7574"/>
            <a:ext cx="8946541" cy="46309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Provides insights on the minimum to account for start-up as well as on-going costs</a:t>
            </a:r>
          </a:p>
          <a:p>
            <a:pPr lvl="1"/>
            <a:r>
              <a:rPr lang="en-US" dirty="0"/>
              <a:t>Claim volumes growth observed across states</a:t>
            </a:r>
          </a:p>
          <a:p>
            <a:pPr lvl="1"/>
            <a:r>
              <a:rPr lang="en-US" dirty="0"/>
              <a:t>Range of </a:t>
            </a:r>
            <a:r>
              <a:rPr lang="en-US" dirty="0">
                <a:solidFill>
                  <a:srgbClr val="FFFF00"/>
                </a:solidFill>
              </a:rPr>
              <a:t>FTE to claims</a:t>
            </a:r>
            <a:r>
              <a:rPr lang="en-US" dirty="0"/>
              <a:t> ratio observed across states. </a:t>
            </a:r>
          </a:p>
          <a:p>
            <a:pPr lvl="1"/>
            <a:r>
              <a:rPr lang="en-US" dirty="0"/>
              <a:t>Staffing mix in administrative units across past states</a:t>
            </a:r>
          </a:p>
          <a:p>
            <a:pPr lvl="1"/>
            <a:r>
              <a:rPr lang="en-US" dirty="0"/>
              <a:t>Changes in staffing over years as observed in past states</a:t>
            </a:r>
          </a:p>
          <a:p>
            <a:pPr lvl="1"/>
            <a:r>
              <a:rPr lang="en-US" dirty="0"/>
              <a:t>IT as well as claim adjudication experience from state interviews </a:t>
            </a:r>
          </a:p>
          <a:p>
            <a:r>
              <a:rPr lang="en-US" sz="2400" dirty="0"/>
              <a:t>User will have this comprehensive information to guide her assumptions</a:t>
            </a:r>
          </a:p>
        </p:txBody>
      </p:sp>
    </p:spTree>
    <p:extLst>
      <p:ext uri="{BB962C8B-B14F-4D97-AF65-F5344CB8AC3E}">
        <p14:creationId xmlns:p14="http://schemas.microsoft.com/office/powerpoint/2010/main" val="188754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0495" y="3994334"/>
            <a:ext cx="1406239" cy="10220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FMLA Employee Survey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9869" y="5154588"/>
            <a:ext cx="1406238" cy="55336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Training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32988" y="2820428"/>
            <a:ext cx="1406238" cy="10220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32988" y="3994334"/>
            <a:ext cx="1406239" cy="10220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Trained Models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32988" y="1660174"/>
            <a:ext cx="1406238" cy="10220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User Input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227" y="3308082"/>
            <a:ext cx="5535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39227" y="2197564"/>
            <a:ext cx="518389" cy="964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39227" y="3446462"/>
            <a:ext cx="527458" cy="1059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92791" y="2820428"/>
            <a:ext cx="1406238" cy="10220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Post-simulation ACS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403725" y="1906509"/>
            <a:ext cx="718567" cy="2785279"/>
            <a:chOff x="6612082" y="1418384"/>
            <a:chExt cx="747663" cy="2785279"/>
          </a:xfrm>
        </p:grpSpPr>
        <p:sp>
          <p:nvSpPr>
            <p:cNvPr id="28" name="Left Brace 27"/>
            <p:cNvSpPr/>
            <p:nvPr/>
          </p:nvSpPr>
          <p:spPr>
            <a:xfrm>
              <a:off x="6612082" y="1418384"/>
              <a:ext cx="737754" cy="2785279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980957" y="2206608"/>
              <a:ext cx="363680" cy="74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90868" y="3566899"/>
              <a:ext cx="3688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990868" y="2811887"/>
              <a:ext cx="3688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4992791" y="3991670"/>
            <a:ext cx="1406238" cy="102201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ABF Module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92791" y="1658009"/>
            <a:ext cx="1406238" cy="1022010"/>
          </a:xfrm>
          <a:prstGeom prst="rect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GUI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005780" y="1715535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Population Analysis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005780" y="2419432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Policy Simulation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005780" y="3107939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Counterfactual Simulation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05780" y="3814971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Cost Analysis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005780" y="4502675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Sandbox Capabilities</a:t>
            </a:r>
          </a:p>
        </p:txBody>
      </p:sp>
      <p:cxnSp>
        <p:nvCxnSpPr>
          <p:cNvPr id="73" name="Elbow Connector 72"/>
          <p:cNvCxnSpPr>
            <a:stCxn id="38" idx="2"/>
            <a:endCxn id="61" idx="3"/>
          </p:cNvCxnSpPr>
          <p:nvPr/>
        </p:nvCxnSpPr>
        <p:spPr>
          <a:xfrm rot="5400000" flipH="1" flipV="1">
            <a:off x="7187104" y="2561892"/>
            <a:ext cx="960593" cy="3942983"/>
          </a:xfrm>
          <a:prstGeom prst="bentConnector4">
            <a:avLst>
              <a:gd name="adj1" fmla="val -23798"/>
              <a:gd name="adj2" fmla="val 1057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V="1">
            <a:off x="8710030" y="2892040"/>
            <a:ext cx="2099435" cy="2226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64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75618" cy="1400530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  <a:latin typeface="Century Gothic" panose="020B0502020202020204" pitchFamily="34" charset="0"/>
              </a:rPr>
              <a:t>Example: Ongoing Costs of current states programs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20270" y="1208562"/>
          <a:ext cx="10502154" cy="53229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47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9251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State Feasibility Study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Total FTE Year 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Program Size (claims per year)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Total FTE to</a:t>
                      </a:r>
                      <a:r>
                        <a:rPr lang="en-US" sz="1800" baseline="0" dirty="0">
                          <a:solidFill>
                            <a:srgbClr val="FFFF00"/>
                          </a:solidFill>
                        </a:rPr>
                        <a:t> Claims Ratio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</a:rPr>
                        <a:t>Total Costs</a:t>
                      </a:r>
                      <a:r>
                        <a:rPr lang="en-US" sz="1800" b="1" baseline="0" dirty="0">
                          <a:solidFill>
                            <a:srgbClr val="FFFF00"/>
                          </a:solidFill>
                        </a:rPr>
                        <a:t> Year 3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Vermont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36.5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15,525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425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$1.9M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Hawaii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14.6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8,970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598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$0.9M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660">
                <a:tc>
                  <a:txBody>
                    <a:bodyPr/>
                    <a:lstStyle/>
                    <a:p>
                      <a:pPr marL="0" marR="0" lvl="0" indent="0" algn="l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Connecticut </a:t>
                      </a: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(full operating capacity)</a:t>
                      </a:r>
                      <a:endParaRPr lang="en-US" sz="1800" b="0" i="1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120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100,000 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833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$18.5M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Washington (year 4 in fiscal note)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111.4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156,000?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1,400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$15.8M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Colorado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20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75,000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per 3750 claims 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$9-$12M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Montgomery County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78,000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 FTE per 1,114 claims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53F562"/>
                          </a:solidFill>
                        </a:rPr>
                        <a:t>No</a:t>
                      </a:r>
                      <a:r>
                        <a:rPr lang="en-US" sz="1800" b="1" baseline="0" dirty="0">
                          <a:solidFill>
                            <a:srgbClr val="53F562"/>
                          </a:solidFill>
                        </a:rPr>
                        <a:t> info</a:t>
                      </a:r>
                      <a:endParaRPr lang="en-US" sz="1800" b="1" dirty="0">
                        <a:solidFill>
                          <a:srgbClr val="53F56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Rhode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Island (actual program. 2016?)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58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39,863 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staff to 683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No info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New Jersey</a:t>
                      </a:r>
                    </a:p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(actual program 2011)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30,701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$6.5M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California (actual Family Leave program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SFY16-17)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260,303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cap="none" spc="0" baseline="0" dirty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03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ABF Cost Excel 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507" y="1705677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Administrative Cost Spreadsheet </a:t>
            </a:r>
            <a:r>
              <a:rPr lang="en-US" sz="2400" dirty="0"/>
              <a:t>(part of the model)</a:t>
            </a:r>
          </a:p>
          <a:p>
            <a:pPr lvl="1"/>
            <a:r>
              <a:rPr lang="en-US" sz="2200" dirty="0"/>
              <a:t>Based on the research on Cost guidance document</a:t>
            </a:r>
          </a:p>
          <a:p>
            <a:pPr lvl="1"/>
            <a:r>
              <a:rPr lang="en-US" sz="2200" dirty="0"/>
              <a:t>Captures and presents the cost elements in an Excel format</a:t>
            </a:r>
          </a:p>
          <a:p>
            <a:pPr lvl="1"/>
            <a:r>
              <a:rPr lang="en-US" sz="2200" dirty="0"/>
              <a:t>Starter platform for planning the administrative unit set up</a:t>
            </a:r>
          </a:p>
          <a:p>
            <a:pPr lvl="1"/>
            <a:r>
              <a:rPr lang="en-US" sz="2200" dirty="0"/>
              <a:t>Flexibility for the user to add/delete any factor, vary unit costs and easily change the staff mix over time</a:t>
            </a:r>
          </a:p>
          <a:p>
            <a:pPr lvl="1"/>
            <a:r>
              <a:rPr lang="en-US" sz="2200" dirty="0"/>
              <a:t>Excel spreadsheet provides flexibility and convenience to quickly assess the costs for any given unit without large time commitment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1618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2624"/>
          </a:xfrm>
        </p:spPr>
        <p:txBody>
          <a:bodyPr/>
          <a:lstStyle/>
          <a:p>
            <a:r>
              <a:rPr lang="en-US" dirty="0"/>
              <a:t>Payroll Tax Simulator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Payroll tax simulator</a:t>
            </a:r>
            <a:r>
              <a:rPr lang="en-US" sz="2400" dirty="0"/>
              <a:t> is part of the GUI </a:t>
            </a:r>
          </a:p>
          <a:p>
            <a:r>
              <a:rPr lang="en-US" sz="2400" dirty="0"/>
              <a:t>Allows users to independently and quickly simulate different payroll taxes</a:t>
            </a:r>
          </a:p>
          <a:p>
            <a:r>
              <a:rPr lang="en-US" sz="2400" dirty="0"/>
              <a:t>Allow the user to choose the strategy and define the covered employees or employers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4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4" y="452718"/>
            <a:ext cx="10341437" cy="992624"/>
          </a:xfrm>
        </p:spPr>
        <p:txBody>
          <a:bodyPr/>
          <a:lstStyle/>
          <a:p>
            <a:r>
              <a:rPr lang="en-US" dirty="0"/>
              <a:t>Payroll Tax Simulator – Tax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023" y="1445342"/>
            <a:ext cx="8946541" cy="5014452"/>
          </a:xfrm>
        </p:spPr>
        <p:txBody>
          <a:bodyPr>
            <a:normAutofit/>
          </a:bodyPr>
          <a:lstStyle/>
          <a:p>
            <a:r>
              <a:rPr lang="en-US" sz="2800" dirty="0"/>
              <a:t>Taxable characteristics</a:t>
            </a:r>
          </a:p>
          <a:p>
            <a:pPr lvl="1"/>
            <a:r>
              <a:rPr lang="en-US" sz="2400" dirty="0"/>
              <a:t>Govt. or Private</a:t>
            </a:r>
          </a:p>
          <a:p>
            <a:pPr lvl="1"/>
            <a:r>
              <a:rPr lang="en-US" sz="2400" dirty="0"/>
              <a:t>Self-employed</a:t>
            </a:r>
          </a:p>
          <a:p>
            <a:pPr lvl="1"/>
            <a:r>
              <a:rPr lang="en-US" sz="2400" dirty="0"/>
              <a:t>Employer size </a:t>
            </a:r>
          </a:p>
          <a:p>
            <a:pPr lvl="1"/>
            <a:r>
              <a:rPr lang="en-US" sz="2400" dirty="0"/>
              <a:t>Place of work</a:t>
            </a:r>
            <a:endParaRPr lang="en-US" sz="2800" dirty="0"/>
          </a:p>
          <a:p>
            <a:r>
              <a:rPr lang="en-US" sz="2800" dirty="0"/>
              <a:t>Taxable wage limits</a:t>
            </a:r>
          </a:p>
          <a:p>
            <a:r>
              <a:rPr lang="en-US" sz="2800" dirty="0"/>
              <a:t>Cap on annual payroll deduction</a:t>
            </a:r>
          </a:p>
          <a:p>
            <a:pPr lvl="1"/>
            <a:endParaRPr lang="en-US" sz="2400" dirty="0"/>
          </a:p>
          <a:p>
            <a:endParaRPr lang="en-US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504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5244" cy="1400530"/>
          </a:xfrm>
        </p:spPr>
        <p:txBody>
          <a:bodyPr>
            <a:normAutofit/>
          </a:bodyPr>
          <a:lstStyle/>
          <a:p>
            <a:r>
              <a:rPr lang="en-US" dirty="0"/>
              <a:t>Payroll Tax Simulator – Simulate tax rates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6395" y="1835065"/>
            <a:ext cx="9590715" cy="4070090"/>
          </a:xfrm>
        </p:spPr>
        <p:txBody>
          <a:bodyPr>
            <a:noAutofit/>
          </a:bodyPr>
          <a:lstStyle/>
          <a:p>
            <a:r>
              <a:rPr lang="en-US" sz="2400" dirty="0"/>
              <a:t>Based on the defined tax parameters, the ABF simulates the </a:t>
            </a:r>
            <a:r>
              <a:rPr lang="en-US" sz="2400" dirty="0">
                <a:solidFill>
                  <a:srgbClr val="FFFF00"/>
                </a:solidFill>
              </a:rPr>
              <a:t>tax revenue generated</a:t>
            </a:r>
          </a:p>
          <a:p>
            <a:r>
              <a:rPr lang="en-US" sz="2400" dirty="0"/>
              <a:t>The tool uses </a:t>
            </a:r>
            <a:r>
              <a:rPr lang="en-US" sz="2400" dirty="0">
                <a:solidFill>
                  <a:srgbClr val="FFFF00"/>
                </a:solidFill>
              </a:rPr>
              <a:t>ACS </a:t>
            </a:r>
            <a:r>
              <a:rPr lang="en-US" sz="2400" dirty="0"/>
              <a:t>to filter the sub-population of interest</a:t>
            </a:r>
          </a:p>
          <a:p>
            <a:r>
              <a:rPr lang="en-US" sz="2200" dirty="0"/>
              <a:t>User-friendly to change the payroll tax rate to obtain alternative estimates</a:t>
            </a:r>
          </a:p>
          <a:p>
            <a:r>
              <a:rPr lang="en-US" sz="2200" dirty="0"/>
              <a:t>Generates exhibits &amp; tables into a Word document to allow users to share results and observation easily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110" y="1445624"/>
            <a:ext cx="10316755" cy="484897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0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for ACS estimated by mean of corresponding group in FMLA.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710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4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CC5B46-18BF-42B7-B4D6-9400DB50213E}"/>
              </a:ext>
            </a:extLst>
          </p:cNvPr>
          <p:cNvGraphicFramePr>
            <a:graphicFrameLocks noGrp="1"/>
          </p:cNvGraphicFramePr>
          <p:nvPr/>
        </p:nvGraphicFramePr>
        <p:xfrm>
          <a:off x="1015179" y="3464122"/>
          <a:ext cx="10480384" cy="3068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950">
                  <a:extLst>
                    <a:ext uri="{9D8B030D-6E8A-4147-A177-3AD203B41FA5}">
                      <a16:colId xmlns:a16="http://schemas.microsoft.com/office/drawing/2014/main" val="2655866717"/>
                    </a:ext>
                  </a:extLst>
                </a:gridCol>
                <a:gridCol w="1186379">
                  <a:extLst>
                    <a:ext uri="{9D8B030D-6E8A-4147-A177-3AD203B41FA5}">
                      <a16:colId xmlns:a16="http://schemas.microsoft.com/office/drawing/2014/main" val="3008818214"/>
                    </a:ext>
                  </a:extLst>
                </a:gridCol>
                <a:gridCol w="1184283">
                  <a:extLst>
                    <a:ext uri="{9D8B030D-6E8A-4147-A177-3AD203B41FA5}">
                      <a16:colId xmlns:a16="http://schemas.microsoft.com/office/drawing/2014/main" val="421549984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116516539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2023953016"/>
                    </a:ext>
                  </a:extLst>
                </a:gridCol>
                <a:gridCol w="880353">
                  <a:extLst>
                    <a:ext uri="{9D8B030D-6E8A-4147-A177-3AD203B41FA5}">
                      <a16:colId xmlns:a16="http://schemas.microsoft.com/office/drawing/2014/main" val="1288423487"/>
                    </a:ext>
                  </a:extLst>
                </a:gridCol>
                <a:gridCol w="1381314">
                  <a:extLst>
                    <a:ext uri="{9D8B030D-6E8A-4147-A177-3AD203B41FA5}">
                      <a16:colId xmlns:a16="http://schemas.microsoft.com/office/drawing/2014/main" val="2864318809"/>
                    </a:ext>
                  </a:extLst>
                </a:gridCol>
                <a:gridCol w="1081576">
                  <a:extLst>
                    <a:ext uri="{9D8B030D-6E8A-4147-A177-3AD203B41FA5}">
                      <a16:colId xmlns:a16="http://schemas.microsoft.com/office/drawing/2014/main" val="583294548"/>
                    </a:ext>
                  </a:extLst>
                </a:gridCol>
                <a:gridCol w="1377123">
                  <a:extLst>
                    <a:ext uri="{9D8B030D-6E8A-4147-A177-3AD203B41FA5}">
                      <a16:colId xmlns:a16="http://schemas.microsoft.com/office/drawing/2014/main" val="772857089"/>
                    </a:ext>
                  </a:extLst>
                </a:gridCol>
              </a:tblGrid>
              <a:tr h="446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8722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585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903386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1679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5138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83290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169674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486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3990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1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881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CC5B46-18BF-42B7-B4D6-9400DB50213E}"/>
              </a:ext>
            </a:extLst>
          </p:cNvPr>
          <p:cNvGraphicFramePr>
            <a:graphicFrameLocks noGrp="1"/>
          </p:cNvGraphicFramePr>
          <p:nvPr/>
        </p:nvGraphicFramePr>
        <p:xfrm>
          <a:off x="1015179" y="3464122"/>
          <a:ext cx="10480384" cy="3068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950">
                  <a:extLst>
                    <a:ext uri="{9D8B030D-6E8A-4147-A177-3AD203B41FA5}">
                      <a16:colId xmlns:a16="http://schemas.microsoft.com/office/drawing/2014/main" val="2655866717"/>
                    </a:ext>
                  </a:extLst>
                </a:gridCol>
                <a:gridCol w="1186379">
                  <a:extLst>
                    <a:ext uri="{9D8B030D-6E8A-4147-A177-3AD203B41FA5}">
                      <a16:colId xmlns:a16="http://schemas.microsoft.com/office/drawing/2014/main" val="3008818214"/>
                    </a:ext>
                  </a:extLst>
                </a:gridCol>
                <a:gridCol w="1184283">
                  <a:extLst>
                    <a:ext uri="{9D8B030D-6E8A-4147-A177-3AD203B41FA5}">
                      <a16:colId xmlns:a16="http://schemas.microsoft.com/office/drawing/2014/main" val="421549984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116516539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2023953016"/>
                    </a:ext>
                  </a:extLst>
                </a:gridCol>
                <a:gridCol w="880353">
                  <a:extLst>
                    <a:ext uri="{9D8B030D-6E8A-4147-A177-3AD203B41FA5}">
                      <a16:colId xmlns:a16="http://schemas.microsoft.com/office/drawing/2014/main" val="1288423487"/>
                    </a:ext>
                  </a:extLst>
                </a:gridCol>
                <a:gridCol w="1381314">
                  <a:extLst>
                    <a:ext uri="{9D8B030D-6E8A-4147-A177-3AD203B41FA5}">
                      <a16:colId xmlns:a16="http://schemas.microsoft.com/office/drawing/2014/main" val="2864318809"/>
                    </a:ext>
                  </a:extLst>
                </a:gridCol>
                <a:gridCol w="1081576">
                  <a:extLst>
                    <a:ext uri="{9D8B030D-6E8A-4147-A177-3AD203B41FA5}">
                      <a16:colId xmlns:a16="http://schemas.microsoft.com/office/drawing/2014/main" val="583294548"/>
                    </a:ext>
                  </a:extLst>
                </a:gridCol>
                <a:gridCol w="1377123">
                  <a:extLst>
                    <a:ext uri="{9D8B030D-6E8A-4147-A177-3AD203B41FA5}">
                      <a16:colId xmlns:a16="http://schemas.microsoft.com/office/drawing/2014/main" val="772857089"/>
                    </a:ext>
                  </a:extLst>
                </a:gridCol>
              </a:tblGrid>
              <a:tr h="446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8722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585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903386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1679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5138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83290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169674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4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13.5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486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4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13.5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3990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1069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67DD432-34CA-41EA-9AA0-DC34D1A81F19}"/>
              </a:ext>
            </a:extLst>
          </p:cNvPr>
          <p:cNvGrpSpPr/>
          <p:nvPr/>
        </p:nvGrpSpPr>
        <p:grpSpPr>
          <a:xfrm>
            <a:off x="1015179" y="4505900"/>
            <a:ext cx="10480385" cy="1696595"/>
            <a:chOff x="31750" y="0"/>
            <a:chExt cx="6000750" cy="1028700"/>
          </a:xfrm>
        </p:grpSpPr>
        <p:sp>
          <p:nvSpPr>
            <p:cNvPr id="12" name="Rounded Rectangle 1">
              <a:extLst>
                <a:ext uri="{FF2B5EF4-FFF2-40B4-BE49-F238E27FC236}">
                  <a16:creationId xmlns:a16="http://schemas.microsoft.com/office/drawing/2014/main" id="{7A48D786-5675-4B91-BC94-DC5EBF185406}"/>
                </a:ext>
              </a:extLst>
            </p:cNvPr>
            <p:cNvSpPr/>
            <p:nvPr/>
          </p:nvSpPr>
          <p:spPr>
            <a:xfrm>
              <a:off x="31750" y="0"/>
              <a:ext cx="6000750" cy="349250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326FD3A3-57B2-48A4-B29F-7FCD4B4A6A59}"/>
                </a:ext>
              </a:extLst>
            </p:cNvPr>
            <p:cNvSpPr/>
            <p:nvPr/>
          </p:nvSpPr>
          <p:spPr>
            <a:xfrm>
              <a:off x="31750" y="673100"/>
              <a:ext cx="6000750" cy="355600"/>
            </a:xfrm>
            <a:prstGeom prst="round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4" name="Elbow Connector 3">
              <a:extLst>
                <a:ext uri="{FF2B5EF4-FFF2-40B4-BE49-F238E27FC236}">
                  <a16:creationId xmlns:a16="http://schemas.microsoft.com/office/drawing/2014/main" id="{511BC138-5968-4A9E-8FAF-CE93CB71D701}"/>
                </a:ext>
              </a:extLst>
            </p:cNvPr>
            <p:cNvCxnSpPr>
              <a:stCxn id="12" idx="1"/>
              <a:endCxn id="13" idx="1"/>
            </p:cNvCxnSpPr>
            <p:nvPr/>
          </p:nvCxnSpPr>
          <p:spPr>
            <a:xfrm rot="10800000" flipV="1">
              <a:off x="31750" y="174624"/>
              <a:ext cx="12700" cy="676275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641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for continuous variables to be imputed.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Very fast.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Minimal computational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Attenuation effect.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Imposed independence.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Imposed dependence.</a:t>
            </a:r>
          </a:p>
        </p:txBody>
      </p:sp>
    </p:spTree>
    <p:extLst>
      <p:ext uri="{BB962C8B-B14F-4D97-AF65-F5344CB8AC3E}">
        <p14:creationId xmlns:p14="http://schemas.microsoft.com/office/powerpoint/2010/main" val="34147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for ACS estimated by random selection of individual of corresponding group in FMLA.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710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1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69002" y="630718"/>
            <a:ext cx="8988058" cy="6094353"/>
            <a:chOff x="1093593" y="599546"/>
            <a:chExt cx="8988058" cy="60943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93" y="1257298"/>
              <a:ext cx="4403198" cy="54366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791" y="599546"/>
              <a:ext cx="2536097" cy="205828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791" y="1932486"/>
              <a:ext cx="4584860" cy="476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5491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284947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748061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ABF999-5048-44F8-B57A-E168DAE2B449}"/>
              </a:ext>
            </a:extLst>
          </p:cNvPr>
          <p:cNvGraphicFramePr>
            <a:graphicFrameLocks noGrp="1"/>
          </p:cNvGraphicFramePr>
          <p:nvPr/>
        </p:nvGraphicFramePr>
        <p:xfrm>
          <a:off x="864123" y="3607340"/>
          <a:ext cx="10675553" cy="2892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369">
                  <a:extLst>
                    <a:ext uri="{9D8B030D-6E8A-4147-A177-3AD203B41FA5}">
                      <a16:colId xmlns:a16="http://schemas.microsoft.com/office/drawing/2014/main" val="201336862"/>
                    </a:ext>
                  </a:extLst>
                </a:gridCol>
                <a:gridCol w="1208472">
                  <a:extLst>
                    <a:ext uri="{9D8B030D-6E8A-4147-A177-3AD203B41FA5}">
                      <a16:colId xmlns:a16="http://schemas.microsoft.com/office/drawing/2014/main" val="2595833276"/>
                    </a:ext>
                  </a:extLst>
                </a:gridCol>
                <a:gridCol w="1206337">
                  <a:extLst>
                    <a:ext uri="{9D8B030D-6E8A-4147-A177-3AD203B41FA5}">
                      <a16:colId xmlns:a16="http://schemas.microsoft.com/office/drawing/2014/main" val="820426802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457804547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039615414"/>
                    </a:ext>
                  </a:extLst>
                </a:gridCol>
                <a:gridCol w="896747">
                  <a:extLst>
                    <a:ext uri="{9D8B030D-6E8A-4147-A177-3AD203B41FA5}">
                      <a16:colId xmlns:a16="http://schemas.microsoft.com/office/drawing/2014/main" val="1284613617"/>
                    </a:ext>
                  </a:extLst>
                </a:gridCol>
                <a:gridCol w="1407037">
                  <a:extLst>
                    <a:ext uri="{9D8B030D-6E8A-4147-A177-3AD203B41FA5}">
                      <a16:colId xmlns:a16="http://schemas.microsoft.com/office/drawing/2014/main" val="1215869307"/>
                    </a:ext>
                  </a:extLst>
                </a:gridCol>
                <a:gridCol w="1101717">
                  <a:extLst>
                    <a:ext uri="{9D8B030D-6E8A-4147-A177-3AD203B41FA5}">
                      <a16:colId xmlns:a16="http://schemas.microsoft.com/office/drawing/2014/main" val="2147482556"/>
                    </a:ext>
                  </a:extLst>
                </a:gridCol>
                <a:gridCol w="1402768">
                  <a:extLst>
                    <a:ext uri="{9D8B030D-6E8A-4147-A177-3AD203B41FA5}">
                      <a16:colId xmlns:a16="http://schemas.microsoft.com/office/drawing/2014/main" val="3331573036"/>
                    </a:ext>
                  </a:extLst>
                </a:gridCol>
              </a:tblGrid>
              <a:tr h="419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59115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908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8086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56130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35758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42319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9174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32667"/>
                  </a:ext>
                </a:extLst>
              </a:tr>
              <a:tr h="291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3614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55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87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284947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748061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ABF999-5048-44F8-B57A-E168DAE2B449}"/>
              </a:ext>
            </a:extLst>
          </p:cNvPr>
          <p:cNvGraphicFramePr>
            <a:graphicFrameLocks noGrp="1"/>
          </p:cNvGraphicFramePr>
          <p:nvPr/>
        </p:nvGraphicFramePr>
        <p:xfrm>
          <a:off x="864123" y="3607340"/>
          <a:ext cx="10675553" cy="2892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369">
                  <a:extLst>
                    <a:ext uri="{9D8B030D-6E8A-4147-A177-3AD203B41FA5}">
                      <a16:colId xmlns:a16="http://schemas.microsoft.com/office/drawing/2014/main" val="201336862"/>
                    </a:ext>
                  </a:extLst>
                </a:gridCol>
                <a:gridCol w="1208472">
                  <a:extLst>
                    <a:ext uri="{9D8B030D-6E8A-4147-A177-3AD203B41FA5}">
                      <a16:colId xmlns:a16="http://schemas.microsoft.com/office/drawing/2014/main" val="2595833276"/>
                    </a:ext>
                  </a:extLst>
                </a:gridCol>
                <a:gridCol w="1206337">
                  <a:extLst>
                    <a:ext uri="{9D8B030D-6E8A-4147-A177-3AD203B41FA5}">
                      <a16:colId xmlns:a16="http://schemas.microsoft.com/office/drawing/2014/main" val="820426802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457804547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039615414"/>
                    </a:ext>
                  </a:extLst>
                </a:gridCol>
                <a:gridCol w="896747">
                  <a:extLst>
                    <a:ext uri="{9D8B030D-6E8A-4147-A177-3AD203B41FA5}">
                      <a16:colId xmlns:a16="http://schemas.microsoft.com/office/drawing/2014/main" val="1284613617"/>
                    </a:ext>
                  </a:extLst>
                </a:gridCol>
                <a:gridCol w="1407037">
                  <a:extLst>
                    <a:ext uri="{9D8B030D-6E8A-4147-A177-3AD203B41FA5}">
                      <a16:colId xmlns:a16="http://schemas.microsoft.com/office/drawing/2014/main" val="1215869307"/>
                    </a:ext>
                  </a:extLst>
                </a:gridCol>
                <a:gridCol w="1101717">
                  <a:extLst>
                    <a:ext uri="{9D8B030D-6E8A-4147-A177-3AD203B41FA5}">
                      <a16:colId xmlns:a16="http://schemas.microsoft.com/office/drawing/2014/main" val="2147482556"/>
                    </a:ext>
                  </a:extLst>
                </a:gridCol>
                <a:gridCol w="1402768">
                  <a:extLst>
                    <a:ext uri="{9D8B030D-6E8A-4147-A177-3AD203B41FA5}">
                      <a16:colId xmlns:a16="http://schemas.microsoft.com/office/drawing/2014/main" val="3331573036"/>
                    </a:ext>
                  </a:extLst>
                </a:gridCol>
              </a:tblGrid>
              <a:tr h="419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59115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908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8086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56130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35758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42319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9174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6FF33"/>
                          </a:solidFill>
                          <a:effectLst/>
                        </a:rPr>
                        <a:t>3</a:t>
                      </a: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6FF33"/>
                          </a:solidFill>
                          <a:effectLst/>
                        </a:rPr>
                        <a:t>14</a:t>
                      </a: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32667"/>
                  </a:ext>
                </a:extLst>
              </a:tr>
              <a:tr h="291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3614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554551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A7D4D19-ACF8-4314-B816-44CA86A5B857}"/>
              </a:ext>
            </a:extLst>
          </p:cNvPr>
          <p:cNvGrpSpPr/>
          <p:nvPr/>
        </p:nvGrpSpPr>
        <p:grpSpPr>
          <a:xfrm>
            <a:off x="892365" y="4515074"/>
            <a:ext cx="10647311" cy="1400984"/>
            <a:chOff x="31750" y="-251458"/>
            <a:chExt cx="6000750" cy="1279206"/>
          </a:xfrm>
        </p:grpSpPr>
        <p:sp>
          <p:nvSpPr>
            <p:cNvPr id="16" name="Rounded Rectangle 24">
              <a:extLst>
                <a:ext uri="{FF2B5EF4-FFF2-40B4-BE49-F238E27FC236}">
                  <a16:creationId xmlns:a16="http://schemas.microsoft.com/office/drawing/2014/main" id="{E5BDB7B9-ECA6-4429-831C-F33BF3FB0063}"/>
                </a:ext>
              </a:extLst>
            </p:cNvPr>
            <p:cNvSpPr/>
            <p:nvPr/>
          </p:nvSpPr>
          <p:spPr>
            <a:xfrm>
              <a:off x="31750" y="-251458"/>
              <a:ext cx="6000750" cy="304800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ounded Rectangle 25">
              <a:extLst>
                <a:ext uri="{FF2B5EF4-FFF2-40B4-BE49-F238E27FC236}">
                  <a16:creationId xmlns:a16="http://schemas.microsoft.com/office/drawing/2014/main" id="{9BCA03E8-A289-4694-9F7B-1ACAF4DD54BE}"/>
                </a:ext>
              </a:extLst>
            </p:cNvPr>
            <p:cNvSpPr/>
            <p:nvPr/>
          </p:nvSpPr>
          <p:spPr>
            <a:xfrm>
              <a:off x="31750" y="771526"/>
              <a:ext cx="6000750" cy="256222"/>
            </a:xfrm>
            <a:prstGeom prst="round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Elbow Connector 26">
              <a:extLst>
                <a:ext uri="{FF2B5EF4-FFF2-40B4-BE49-F238E27FC236}">
                  <a16:creationId xmlns:a16="http://schemas.microsoft.com/office/drawing/2014/main" id="{E16AAA9A-1074-4355-8120-3AFCD72F158D}"/>
                </a:ext>
              </a:extLst>
            </p:cNvPr>
            <p:cNvCxnSpPr>
              <a:stCxn id="16" idx="1"/>
              <a:endCxn id="17" idx="1"/>
            </p:cNvCxnSpPr>
            <p:nvPr/>
          </p:nvCxnSpPr>
          <p:spPr>
            <a:xfrm rot="10800000" flipV="1">
              <a:off x="31750" y="-99058"/>
              <a:ext cx="12700" cy="998697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0797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for continuous variables to be imputed.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Very fast.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alleviate the issues of attenuation and imposed dependence.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group partitioning can result in a silo effect.</a:t>
            </a:r>
          </a:p>
        </p:txBody>
      </p:sp>
    </p:spTree>
    <p:extLst>
      <p:ext uri="{BB962C8B-B14F-4D97-AF65-F5344CB8AC3E}">
        <p14:creationId xmlns:p14="http://schemas.microsoft.com/office/powerpoint/2010/main" val="397309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Defined metric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Gives “distance” between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for ACS estimated nearest individual of corresponding group in FMLA.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273" b="-5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3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405482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6E70EE-8FE3-41E5-A824-B70AE72BC48E}"/>
              </a:ext>
            </a:extLst>
          </p:cNvPr>
          <p:cNvGraphicFramePr>
            <a:graphicFrameLocks noGrp="1"/>
          </p:cNvGraphicFramePr>
          <p:nvPr/>
        </p:nvGraphicFramePr>
        <p:xfrm>
          <a:off x="852714" y="3092795"/>
          <a:ext cx="10780159" cy="302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633">
                  <a:extLst>
                    <a:ext uri="{9D8B030D-6E8A-4147-A177-3AD203B41FA5}">
                      <a16:colId xmlns:a16="http://schemas.microsoft.com/office/drawing/2014/main" val="1352154809"/>
                    </a:ext>
                  </a:extLst>
                </a:gridCol>
                <a:gridCol w="1220313">
                  <a:extLst>
                    <a:ext uri="{9D8B030D-6E8A-4147-A177-3AD203B41FA5}">
                      <a16:colId xmlns:a16="http://schemas.microsoft.com/office/drawing/2014/main" val="1382099986"/>
                    </a:ext>
                  </a:extLst>
                </a:gridCol>
                <a:gridCol w="1218158">
                  <a:extLst>
                    <a:ext uri="{9D8B030D-6E8A-4147-A177-3AD203B41FA5}">
                      <a16:colId xmlns:a16="http://schemas.microsoft.com/office/drawing/2014/main" val="3050140121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4015594863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17392203"/>
                    </a:ext>
                  </a:extLst>
                </a:gridCol>
                <a:gridCol w="905534">
                  <a:extLst>
                    <a:ext uri="{9D8B030D-6E8A-4147-A177-3AD203B41FA5}">
                      <a16:colId xmlns:a16="http://schemas.microsoft.com/office/drawing/2014/main" val="3435789494"/>
                    </a:ext>
                  </a:extLst>
                </a:gridCol>
                <a:gridCol w="1420824">
                  <a:extLst>
                    <a:ext uri="{9D8B030D-6E8A-4147-A177-3AD203B41FA5}">
                      <a16:colId xmlns:a16="http://schemas.microsoft.com/office/drawing/2014/main" val="1477251169"/>
                    </a:ext>
                  </a:extLst>
                </a:gridCol>
                <a:gridCol w="1112512">
                  <a:extLst>
                    <a:ext uri="{9D8B030D-6E8A-4147-A177-3AD203B41FA5}">
                      <a16:colId xmlns:a16="http://schemas.microsoft.com/office/drawing/2014/main" val="1447755510"/>
                    </a:ext>
                  </a:extLst>
                </a:gridCol>
                <a:gridCol w="1416513">
                  <a:extLst>
                    <a:ext uri="{9D8B030D-6E8A-4147-A177-3AD203B41FA5}">
                      <a16:colId xmlns:a16="http://schemas.microsoft.com/office/drawing/2014/main" val="1913319389"/>
                    </a:ext>
                  </a:extLst>
                </a:gridCol>
              </a:tblGrid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8233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28347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584258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60261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68053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75184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12855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5610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8551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07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405482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6E70EE-8FE3-41E5-A824-B70AE72BC48E}"/>
              </a:ext>
            </a:extLst>
          </p:cNvPr>
          <p:cNvGraphicFramePr>
            <a:graphicFrameLocks noGrp="1"/>
          </p:cNvGraphicFramePr>
          <p:nvPr/>
        </p:nvGraphicFramePr>
        <p:xfrm>
          <a:off x="852714" y="3092795"/>
          <a:ext cx="10780159" cy="302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633">
                  <a:extLst>
                    <a:ext uri="{9D8B030D-6E8A-4147-A177-3AD203B41FA5}">
                      <a16:colId xmlns:a16="http://schemas.microsoft.com/office/drawing/2014/main" val="1352154809"/>
                    </a:ext>
                  </a:extLst>
                </a:gridCol>
                <a:gridCol w="1220313">
                  <a:extLst>
                    <a:ext uri="{9D8B030D-6E8A-4147-A177-3AD203B41FA5}">
                      <a16:colId xmlns:a16="http://schemas.microsoft.com/office/drawing/2014/main" val="1382099986"/>
                    </a:ext>
                  </a:extLst>
                </a:gridCol>
                <a:gridCol w="1218158">
                  <a:extLst>
                    <a:ext uri="{9D8B030D-6E8A-4147-A177-3AD203B41FA5}">
                      <a16:colId xmlns:a16="http://schemas.microsoft.com/office/drawing/2014/main" val="3050140121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4015594863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17392203"/>
                    </a:ext>
                  </a:extLst>
                </a:gridCol>
                <a:gridCol w="905534">
                  <a:extLst>
                    <a:ext uri="{9D8B030D-6E8A-4147-A177-3AD203B41FA5}">
                      <a16:colId xmlns:a16="http://schemas.microsoft.com/office/drawing/2014/main" val="3435789494"/>
                    </a:ext>
                  </a:extLst>
                </a:gridCol>
                <a:gridCol w="1420824">
                  <a:extLst>
                    <a:ext uri="{9D8B030D-6E8A-4147-A177-3AD203B41FA5}">
                      <a16:colId xmlns:a16="http://schemas.microsoft.com/office/drawing/2014/main" val="1477251169"/>
                    </a:ext>
                  </a:extLst>
                </a:gridCol>
                <a:gridCol w="1112512">
                  <a:extLst>
                    <a:ext uri="{9D8B030D-6E8A-4147-A177-3AD203B41FA5}">
                      <a16:colId xmlns:a16="http://schemas.microsoft.com/office/drawing/2014/main" val="1447755510"/>
                    </a:ext>
                  </a:extLst>
                </a:gridCol>
                <a:gridCol w="1416513">
                  <a:extLst>
                    <a:ext uri="{9D8B030D-6E8A-4147-A177-3AD203B41FA5}">
                      <a16:colId xmlns:a16="http://schemas.microsoft.com/office/drawing/2014/main" val="1913319389"/>
                    </a:ext>
                  </a:extLst>
                </a:gridCol>
              </a:tblGrid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8233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28347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584258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60261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68053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75184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12855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5610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8551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8218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2CF4C20-4B3A-4B02-9592-B4FC223EA2E4}"/>
              </a:ext>
            </a:extLst>
          </p:cNvPr>
          <p:cNvGrpSpPr/>
          <p:nvPr/>
        </p:nvGrpSpPr>
        <p:grpSpPr>
          <a:xfrm>
            <a:off x="811819" y="4275826"/>
            <a:ext cx="10780159" cy="1250918"/>
            <a:chOff x="31750" y="15238"/>
            <a:chExt cx="6000750" cy="896717"/>
          </a:xfrm>
        </p:grpSpPr>
        <p:sp>
          <p:nvSpPr>
            <p:cNvPr id="20" name="Rounded Rectangle 30">
              <a:extLst>
                <a:ext uri="{FF2B5EF4-FFF2-40B4-BE49-F238E27FC236}">
                  <a16:creationId xmlns:a16="http://schemas.microsoft.com/office/drawing/2014/main" id="{9CF4B20E-6B40-4AE6-88EF-6EFAABED01C3}"/>
                </a:ext>
              </a:extLst>
            </p:cNvPr>
            <p:cNvSpPr/>
            <p:nvPr/>
          </p:nvSpPr>
          <p:spPr>
            <a:xfrm>
              <a:off x="31750" y="15238"/>
              <a:ext cx="6000750" cy="258989"/>
            </a:xfrm>
            <a:prstGeom prst="roundRect">
              <a:avLst/>
            </a:prstGeom>
            <a:noFill/>
            <a:ln w="5080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Rounded Rectangle 32">
              <a:extLst>
                <a:ext uri="{FF2B5EF4-FFF2-40B4-BE49-F238E27FC236}">
                  <a16:creationId xmlns:a16="http://schemas.microsoft.com/office/drawing/2014/main" id="{9793820D-0860-4DBB-B831-107D8321C526}"/>
                </a:ext>
              </a:extLst>
            </p:cNvPr>
            <p:cNvSpPr/>
            <p:nvPr/>
          </p:nvSpPr>
          <p:spPr>
            <a:xfrm>
              <a:off x="31750" y="630208"/>
              <a:ext cx="6000750" cy="281747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2" name="Elbow Connector 33">
              <a:extLst>
                <a:ext uri="{FF2B5EF4-FFF2-40B4-BE49-F238E27FC236}">
                  <a16:creationId xmlns:a16="http://schemas.microsoft.com/office/drawing/2014/main" id="{F1C0763A-AF71-45C7-8614-E1C01DE774BC}"/>
                </a:ext>
              </a:extLst>
            </p:cNvPr>
            <p:cNvCxnSpPr>
              <a:stCxn id="20" idx="1"/>
              <a:endCxn id="21" idx="1"/>
            </p:cNvCxnSpPr>
            <p:nvPr/>
          </p:nvCxnSpPr>
          <p:spPr>
            <a:xfrm rot="10800000" flipV="1">
              <a:off x="31750" y="144732"/>
              <a:ext cx="7069" cy="626349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3032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Alleviates silo effect.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Lower likelihood of too many observations imputed from the same FMLA profile.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Dependent upon the number of neighbors.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Dependent upon the defined distance function.</a:t>
            </a:r>
          </a:p>
        </p:txBody>
      </p:sp>
    </p:spTree>
    <p:extLst>
      <p:ext uri="{BB962C8B-B14F-4D97-AF65-F5344CB8AC3E}">
        <p14:creationId xmlns:p14="http://schemas.microsoft.com/office/powerpoint/2010/main" val="104898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Defined metric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Gives “distance” between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Given ACS profile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Find k nearest FMLA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Mean of k nearest profiles.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188" t="-3356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0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56447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EF5B20-190A-41E2-9E58-56F29C5BAE29}"/>
              </a:ext>
            </a:extLst>
          </p:cNvPr>
          <p:cNvGraphicFramePr>
            <a:graphicFrameLocks noGrp="1"/>
          </p:cNvGraphicFramePr>
          <p:nvPr/>
        </p:nvGraphicFramePr>
        <p:xfrm>
          <a:off x="974395" y="3106699"/>
          <a:ext cx="10455007" cy="3025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946">
                  <a:extLst>
                    <a:ext uri="{9D8B030D-6E8A-4147-A177-3AD203B41FA5}">
                      <a16:colId xmlns:a16="http://schemas.microsoft.com/office/drawing/2014/main" val="2638488076"/>
                    </a:ext>
                  </a:extLst>
                </a:gridCol>
                <a:gridCol w="1183506">
                  <a:extLst>
                    <a:ext uri="{9D8B030D-6E8A-4147-A177-3AD203B41FA5}">
                      <a16:colId xmlns:a16="http://schemas.microsoft.com/office/drawing/2014/main" val="3855326976"/>
                    </a:ext>
                  </a:extLst>
                </a:gridCol>
                <a:gridCol w="1181416">
                  <a:extLst>
                    <a:ext uri="{9D8B030D-6E8A-4147-A177-3AD203B41FA5}">
                      <a16:colId xmlns:a16="http://schemas.microsoft.com/office/drawing/2014/main" val="2132421562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1868025229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3923289237"/>
                    </a:ext>
                  </a:extLst>
                </a:gridCol>
                <a:gridCol w="878221">
                  <a:extLst>
                    <a:ext uri="{9D8B030D-6E8A-4147-A177-3AD203B41FA5}">
                      <a16:colId xmlns:a16="http://schemas.microsoft.com/office/drawing/2014/main" val="11200935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164347158"/>
                    </a:ext>
                  </a:extLst>
                </a:gridCol>
                <a:gridCol w="1078957">
                  <a:extLst>
                    <a:ext uri="{9D8B030D-6E8A-4147-A177-3AD203B41FA5}">
                      <a16:colId xmlns:a16="http://schemas.microsoft.com/office/drawing/2014/main" val="4005802891"/>
                    </a:ext>
                  </a:extLst>
                </a:gridCol>
                <a:gridCol w="1373788">
                  <a:extLst>
                    <a:ext uri="{9D8B030D-6E8A-4147-A177-3AD203B41FA5}">
                      <a16:colId xmlns:a16="http://schemas.microsoft.com/office/drawing/2014/main" val="2231867599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0443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66381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79880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247525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4051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6296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634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3848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41839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8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972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56447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EF5B20-190A-41E2-9E58-56F29C5BAE29}"/>
              </a:ext>
            </a:extLst>
          </p:cNvPr>
          <p:cNvGraphicFramePr>
            <a:graphicFrameLocks noGrp="1"/>
          </p:cNvGraphicFramePr>
          <p:nvPr/>
        </p:nvGraphicFramePr>
        <p:xfrm>
          <a:off x="974395" y="3106699"/>
          <a:ext cx="10455007" cy="3025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946">
                  <a:extLst>
                    <a:ext uri="{9D8B030D-6E8A-4147-A177-3AD203B41FA5}">
                      <a16:colId xmlns:a16="http://schemas.microsoft.com/office/drawing/2014/main" val="2638488076"/>
                    </a:ext>
                  </a:extLst>
                </a:gridCol>
                <a:gridCol w="1183506">
                  <a:extLst>
                    <a:ext uri="{9D8B030D-6E8A-4147-A177-3AD203B41FA5}">
                      <a16:colId xmlns:a16="http://schemas.microsoft.com/office/drawing/2014/main" val="3855326976"/>
                    </a:ext>
                  </a:extLst>
                </a:gridCol>
                <a:gridCol w="1181416">
                  <a:extLst>
                    <a:ext uri="{9D8B030D-6E8A-4147-A177-3AD203B41FA5}">
                      <a16:colId xmlns:a16="http://schemas.microsoft.com/office/drawing/2014/main" val="2132421562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1868025229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3923289237"/>
                    </a:ext>
                  </a:extLst>
                </a:gridCol>
                <a:gridCol w="878221">
                  <a:extLst>
                    <a:ext uri="{9D8B030D-6E8A-4147-A177-3AD203B41FA5}">
                      <a16:colId xmlns:a16="http://schemas.microsoft.com/office/drawing/2014/main" val="11200935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164347158"/>
                    </a:ext>
                  </a:extLst>
                </a:gridCol>
                <a:gridCol w="1078957">
                  <a:extLst>
                    <a:ext uri="{9D8B030D-6E8A-4147-A177-3AD203B41FA5}">
                      <a16:colId xmlns:a16="http://schemas.microsoft.com/office/drawing/2014/main" val="4005802891"/>
                    </a:ext>
                  </a:extLst>
                </a:gridCol>
                <a:gridCol w="1373788">
                  <a:extLst>
                    <a:ext uri="{9D8B030D-6E8A-4147-A177-3AD203B41FA5}">
                      <a16:colId xmlns:a16="http://schemas.microsoft.com/office/drawing/2014/main" val="2231867599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0443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66381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79880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247525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4051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6296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634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16.5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3848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41839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8553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5688A4BA-4BB4-48ED-A91D-CF3B69A076BE}"/>
              </a:ext>
            </a:extLst>
          </p:cNvPr>
          <p:cNvGrpSpPr/>
          <p:nvPr/>
        </p:nvGrpSpPr>
        <p:grpSpPr>
          <a:xfrm>
            <a:off x="974397" y="4358152"/>
            <a:ext cx="10443963" cy="1201863"/>
            <a:chOff x="31750" y="-30482"/>
            <a:chExt cx="6007100" cy="1035671"/>
          </a:xfrm>
        </p:grpSpPr>
        <p:sp>
          <p:nvSpPr>
            <p:cNvPr id="12" name="Rounded Rectangle 45">
              <a:extLst>
                <a:ext uri="{FF2B5EF4-FFF2-40B4-BE49-F238E27FC236}">
                  <a16:creationId xmlns:a16="http://schemas.microsoft.com/office/drawing/2014/main" id="{DDDA3C6B-A22B-4815-8F81-C4369B1991DC}"/>
                </a:ext>
              </a:extLst>
            </p:cNvPr>
            <p:cNvSpPr/>
            <p:nvPr/>
          </p:nvSpPr>
          <p:spPr>
            <a:xfrm>
              <a:off x="31750" y="-30482"/>
              <a:ext cx="6000750" cy="542499"/>
            </a:xfrm>
            <a:prstGeom prst="roundRect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ounded Rectangle 46">
              <a:extLst>
                <a:ext uri="{FF2B5EF4-FFF2-40B4-BE49-F238E27FC236}">
                  <a16:creationId xmlns:a16="http://schemas.microsoft.com/office/drawing/2014/main" id="{8969BA5F-8B85-4ED2-B5CC-99A70DFB7FFA}"/>
                </a:ext>
              </a:extLst>
            </p:cNvPr>
            <p:cNvSpPr/>
            <p:nvPr/>
          </p:nvSpPr>
          <p:spPr>
            <a:xfrm>
              <a:off x="38100" y="701523"/>
              <a:ext cx="6000750" cy="303666"/>
            </a:xfrm>
            <a:prstGeom prst="roundRect">
              <a:avLst/>
            </a:prstGeom>
            <a:noFill/>
            <a:ln w="38100" cap="flat" cmpd="sng" algn="ctr">
              <a:solidFill>
                <a:srgbClr val="66FF33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5" name="Elbow Connector 47">
              <a:extLst>
                <a:ext uri="{FF2B5EF4-FFF2-40B4-BE49-F238E27FC236}">
                  <a16:creationId xmlns:a16="http://schemas.microsoft.com/office/drawing/2014/main" id="{E6D62219-B380-4BB8-B848-38D0C632C7C6}"/>
                </a:ext>
              </a:extLst>
            </p:cNvPr>
            <p:cNvCxnSpPr>
              <a:stCxn id="12" idx="1"/>
              <a:endCxn id="13" idx="1"/>
            </p:cNvCxnSpPr>
            <p:nvPr/>
          </p:nvCxnSpPr>
          <p:spPr>
            <a:xfrm rot="10800000" flipH="1" flipV="1">
              <a:off x="31750" y="240767"/>
              <a:ext cx="6350" cy="612588"/>
            </a:xfrm>
            <a:prstGeom prst="bentConnector3">
              <a:avLst>
                <a:gd name="adj1" fmla="val -2070652"/>
              </a:avLst>
            </a:prstGeom>
            <a:noFill/>
            <a:ln w="25400" cap="flat" cmpd="sng" algn="ctr">
              <a:solidFill>
                <a:srgbClr val="FFFF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4131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Model Use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Possible Uses: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Population analysis:  </a:t>
            </a:r>
            <a:r>
              <a:rPr lang="en-US" sz="2400" dirty="0"/>
              <a:t>Our model can be used to analyze what happens to a group of workers (e.g., female workers of child bearing age)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Policy simulation:</a:t>
            </a:r>
            <a:r>
              <a:rPr lang="en-US" sz="2400" dirty="0"/>
              <a:t> Our model can be used to simulate a leave policy (e.g. what would happen if all workers from California are given leave? How many would take it up? What would their leave taking behavior look like?)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	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71977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Imputation is based on any set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individuals, defined by a similarity metric.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attenuation effect.</a:t>
                </a:r>
              </a:p>
              <a:p>
                <a:r>
                  <a:rPr lang="en-US" sz="2800" dirty="0">
                    <a:solidFill>
                      <a:srgbClr val="66FF33"/>
                    </a:solidFill>
                  </a:rPr>
                  <a:t>Disadvantages: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Only accounts for rank of distance, and not magnitude, which allows for the nearest neighbors to be distant in some cases.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blipFill>
                <a:blip r:embed="rId2"/>
                <a:stretch>
                  <a:fillRect l="-1188" t="-1721" r="-416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439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Fuzzy k-means (FKM)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characteristics, allowing for individuals to have “partial” membership to multiple groups.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Defined metric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Gives “distance” between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Mean of k nearest profiles in corresponding group.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721" r="-1604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3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Fuzzy k-means (FKM)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Partial membership of groups alleviates silo effect.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Imputed value is related to behavior of entire population.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Very subjective to the manner in which groups are partitioned.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Large sample size can be 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1037693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Nested Hierarchical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Current logistic regression method ignores “cross-group” correlations.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Length of parent-illness leave for males with children should tell us something about the length of children-illness leave for males with children.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considering these cross-group correlations, better estimates can be obtained.</a:t>
            </a:r>
          </a:p>
        </p:txBody>
      </p:sp>
    </p:spTree>
    <p:extLst>
      <p:ext uri="{BB962C8B-B14F-4D97-AF65-F5344CB8AC3E}">
        <p14:creationId xmlns:p14="http://schemas.microsoft.com/office/powerpoint/2010/main" val="358915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Nested Hierarchical Models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Information from correlations improves upon estimation accuracy.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Method is subjective to groupings and to modeling approach.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/>
              <a:t>Method </a:t>
            </a:r>
            <a:r>
              <a:rPr lang="en-US" sz="2800" dirty="0"/>
              <a:t>can be 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17145671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847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Current logistic regression method assumes independence of possible outcomes.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the probability that regression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gives misleading information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then the probability of at least one regression giving misleading information is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847464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8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37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. That is, a large number of regressions implies a high likelihood of bad results.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Instead of modeling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regressions, we can consider one regression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possible outcomes.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376805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564" r="-1842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618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 (4 logistic regressions vs multinomial regression):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5" y="3346545"/>
            <a:ext cx="5079953" cy="3386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18" y="3346545"/>
            <a:ext cx="5114157" cy="33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956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Dependence of outcomes is accounted for.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likelihood of misleading information is significantly reduced.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model is similar to the original methods, and is easily understood.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Determining proper covariates for all possible outcomes is difficult.</a:t>
            </a:r>
          </a:p>
        </p:txBody>
      </p:sp>
    </p:spTree>
    <p:extLst>
      <p:ext uri="{BB962C8B-B14F-4D97-AF65-F5344CB8AC3E}">
        <p14:creationId xmlns:p14="http://schemas.microsoft.com/office/powerpoint/2010/main" val="14672608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Singular Value Decomposition (SVD)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Utilize principal component analysis (PCA) via SVD to generate a complete data matrix with imputed elements replacing missing data.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Construction is based upon the principal components that represent key factors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483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Model Use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Possible Uses: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Counterfactual simulation:</a:t>
            </a:r>
            <a:r>
              <a:rPr lang="en-US" sz="2400" dirty="0"/>
              <a:t> Our model can be used to simulate a counterfactual scenario (e.g. what would happen to Vermont if it adopts California rules?)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Cost Estimates </a:t>
            </a:r>
            <a:r>
              <a:rPr lang="en-US" sz="2400" dirty="0"/>
              <a:t>:  Our model can be used to estimate the cost of implementing a leave program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/>
              <a:t>Sandbox:  </a:t>
            </a:r>
            <a:r>
              <a:rPr lang="en-US" sz="2400" dirty="0"/>
              <a:t>Our framework can be used to study a number of related topics: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FMLA Survey sampling variation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ML methods vs Regression-based prediction methods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	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60204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Singular Value Decomposition (SVD)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568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PCA using SVD: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We begin with a data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rows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columns.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Determine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principal components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Generate the SVD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UΛ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Take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largest values on the diagonal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800" dirty="0"/>
                  <a:t> to generate the reduced rank diagonal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</m:oMath>
                </a14:m>
                <a:r>
                  <a:rPr lang="en-US" sz="2800" dirty="0"/>
                  <a:t>. Similarly 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800" dirty="0"/>
                  <a:t> to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568156"/>
              </a:xfrm>
              <a:prstGeom prst="rect">
                <a:avLst/>
              </a:prstGeom>
              <a:blipFill>
                <a:blip r:embed="rId2"/>
                <a:stretch>
                  <a:fillRect l="-1188" t="-1706" b="-3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54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Singular Value Decomposition (SVD)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D063B6-4872-4D4D-94D3-C496D41BC180}"/>
                  </a:ext>
                </a:extLst>
              </p:cNvPr>
              <p:cNvSpPr txBox="1"/>
              <p:nvPr/>
            </p:nvSpPr>
            <p:spPr>
              <a:xfrm>
                <a:off x="506180" y="2929996"/>
                <a:ext cx="5905041" cy="3221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66FF33"/>
                    </a:solidFill>
                  </a:rPr>
                  <a:t>PCA Example:</a:t>
                </a: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the example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with 2000 observations drawn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note that the locations of the PCA vectors are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</m:oMath>
                </a14:m>
                <a:r>
                  <a:rPr lang="en-US" sz="2400" dirty="0"/>
                  <a:t>, with the magnitude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D063B6-4872-4D4D-94D3-C496D41BC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0" y="2929996"/>
                <a:ext cx="5905041" cy="3221908"/>
              </a:xfrm>
              <a:prstGeom prst="rect">
                <a:avLst/>
              </a:prstGeom>
              <a:blipFill rotWithShape="0">
                <a:blip r:embed="rId3"/>
                <a:stretch>
                  <a:fillRect l="-2064" t="-2083" r="-2374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971C565-2564-47DF-928E-0478D7DA05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1005" y="2345839"/>
            <a:ext cx="5882896" cy="4390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1265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lack of uncertainty in SVD can be remedied by considering a Bayesian treatment of the imputed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This method allows for randomness in each iteration step of the imputation.</a:t>
            </a:r>
          </a:p>
        </p:txBody>
      </p:sp>
    </p:spTree>
    <p:extLst>
      <p:ext uri="{BB962C8B-B14F-4D97-AF65-F5344CB8AC3E}">
        <p14:creationId xmlns:p14="http://schemas.microsoft.com/office/powerpoint/2010/main" val="81042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401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It is assumed that the data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, where: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 is the </a:t>
                </a:r>
                <a:r>
                  <a:rPr lang="en-US" sz="2800" i="1" dirty="0"/>
                  <a:t>signal</a:t>
                </a:r>
                <a:r>
                  <a:rPr lang="en-US" sz="2800" dirty="0"/>
                  <a:t> matrix, estimated by classic PCA.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 is a matrix of random elements, each distributed 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has the least square estimate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are the respective elements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4016036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517" b="-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1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74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Initialization: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Demean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– Subtract the mean over all non-missing data from each data element.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 is the PCA estimate of the demeaned data matrix.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741263"/>
              </a:xfrm>
              <a:prstGeom prst="rect">
                <a:avLst/>
              </a:prstGeom>
              <a:blipFill>
                <a:blip r:embed="rId2"/>
                <a:stretch>
                  <a:fillRect l="-1188" t="-2222" b="-5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3272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Burn In: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This ensures stochastic stationarity of imputation. This is done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times,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is sufficiently large to achieve stationarity.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blipFill>
                <a:blip r:embed="rId2"/>
                <a:stretch>
                  <a:fillRect l="-1188" t="-2710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055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73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I-Step: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Restore the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/>
                  <a:t> by adding the mean values subtracted by demeaning.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735749"/>
              </a:xfrm>
              <a:prstGeom prst="rect">
                <a:avLst/>
              </a:prstGeom>
              <a:blipFill>
                <a:blip r:embed="rId2"/>
                <a:stretch>
                  <a:fillRect l="-1188" t="-2227" b="-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7373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4134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P-Step: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Generate new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, where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 is drawn from the posterior distribution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4134209"/>
              </a:xfrm>
              <a:prstGeom prst="rect">
                <a:avLst/>
              </a:prstGeom>
              <a:blipFill>
                <a:blip r:embed="rId2"/>
                <a:stretch>
                  <a:fillRect l="-1188" t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9512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D4791-0242-47E7-A6BA-4D3F29997C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3318219"/>
            <a:ext cx="8095964" cy="3357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02143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923925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55416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Bayesian PCA can improve upon the standard PCA by accounting for uncertainty in imputation.</a:t>
                </a:r>
              </a:p>
              <a:p>
                <a:r>
                  <a:rPr lang="en-US" sz="2800" dirty="0">
                    <a:solidFill>
                      <a:srgbClr val="66FF33"/>
                    </a:solidFill>
                  </a:rPr>
                  <a:t>Disadvantages: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There is no perfect method for determining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, and so, the imputed data may not be stochastically stationary.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Insufficient gap between consecutive versions of imputation can cause dependency between versions.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554160" cy="3539430"/>
              </a:xfrm>
              <a:prstGeom prst="rect">
                <a:avLst/>
              </a:prstGeom>
              <a:blipFill>
                <a:blip r:embed="rId2"/>
                <a:stretch>
                  <a:fillRect l="-1155" t="-1721" r="-231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49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2904089"/>
            <a:ext cx="9404723" cy="8410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II. Accessing the Model</a:t>
            </a:r>
          </a:p>
        </p:txBody>
      </p:sp>
    </p:spTree>
    <p:extLst>
      <p:ext uri="{BB962C8B-B14F-4D97-AF65-F5344CB8AC3E}">
        <p14:creationId xmlns:p14="http://schemas.microsoft.com/office/powerpoint/2010/main" val="24565691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Simultaneously impute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Iteratively consider one variable at a time, using the remaining variables for imputation.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iteration is stopped when difference in imputed values falls below a set threshold.</a:t>
            </a:r>
          </a:p>
        </p:txBody>
      </p:sp>
    </p:spTree>
    <p:extLst>
      <p:ext uri="{BB962C8B-B14F-4D97-AF65-F5344CB8AC3E}">
        <p14:creationId xmlns:p14="http://schemas.microsoft.com/office/powerpoint/2010/main" val="23433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Begin with simple method (e.g. cell mean) to initialize missing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Iteration: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Fix one variable for imputation as missing.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Estimate using regression on remaining variables.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Repeat until the difference in successive values falls below the set threshold.</a:t>
            </a:r>
          </a:p>
        </p:txBody>
      </p:sp>
    </p:spTree>
    <p:extLst>
      <p:ext uri="{BB962C8B-B14F-4D97-AF65-F5344CB8AC3E}">
        <p14:creationId xmlns:p14="http://schemas.microsoft.com/office/powerpoint/2010/main" val="12553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CFAA0-DCF9-4690-B8EF-143A3798F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14" y="2812978"/>
            <a:ext cx="7222574" cy="39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610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Multiple variables can be imputed simultaneously.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Method relies only on simple imputation methods.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Linear regression is restrictive.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Mechanical application may lead to logically inconsistent imputation models.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Time to convergence varies, is generally unknown, and in some cases, can be prohibitively long.</a:t>
            </a:r>
          </a:p>
        </p:txBody>
      </p:sp>
    </p:spTree>
    <p:extLst>
      <p:ext uri="{BB962C8B-B14F-4D97-AF65-F5344CB8AC3E}">
        <p14:creationId xmlns:p14="http://schemas.microsoft.com/office/powerpoint/2010/main" val="41327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Generalized Linear Models (GLMs)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MICE method is restricted to a linear regression, which may not be a proper model for the missing data.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Generalizes the MICE method by allowing for a generalized linear model (GLM).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Such models include ordinary least squares (OLS), log-linear models, and exponential model.</a:t>
            </a:r>
          </a:p>
        </p:txBody>
      </p:sp>
    </p:spTree>
    <p:extLst>
      <p:ext uri="{BB962C8B-B14F-4D97-AF65-F5344CB8AC3E}">
        <p14:creationId xmlns:p14="http://schemas.microsoft.com/office/powerpoint/2010/main" val="27768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Generalized Linear Models (GLMs)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 addition to those of the general MICE, this method offers better flexibility, which may lead to better simulation performance.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With the exception of the model restriction to a linear regression, this method has the same disadvantages as the MICE.</a:t>
            </a:r>
          </a:p>
        </p:txBody>
      </p:sp>
    </p:spTree>
    <p:extLst>
      <p:ext uri="{BB962C8B-B14F-4D97-AF65-F5344CB8AC3E}">
        <p14:creationId xmlns:p14="http://schemas.microsoft.com/office/powerpoint/2010/main" val="12152877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Classification and Regression Trees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Improve upon the MICE method through the use of regression tress.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use of regression trees will account for conditional behavior in leave taking that is missed by standard regression.</a:t>
            </a:r>
          </a:p>
        </p:txBody>
      </p:sp>
    </p:spTree>
    <p:extLst>
      <p:ext uri="{BB962C8B-B14F-4D97-AF65-F5344CB8AC3E}">
        <p14:creationId xmlns:p14="http://schemas.microsoft.com/office/powerpoint/2010/main" val="5923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Classification and Regression Trees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7D7EE-D992-4E92-89C6-1D8527E1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19" y="2837129"/>
            <a:ext cx="5600846" cy="38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99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Classification and Regression Trees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 addition to those of the general MICE, this method further considers conditional behavior in leave taking.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Risk of excessive complexity of tree structure can result in results that are difficult to determine.</a:t>
            </a:r>
          </a:p>
        </p:txBody>
      </p:sp>
    </p:spTree>
    <p:extLst>
      <p:ext uri="{BB962C8B-B14F-4D97-AF65-F5344CB8AC3E}">
        <p14:creationId xmlns:p14="http://schemas.microsoft.com/office/powerpoint/2010/main" val="22677143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Method used to impute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Imputes one variable at a time, conditional on the most recent information available for all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Iterative values are determined according to a posterior joint distribution that is conditional on the most recent information for all data.</a:t>
            </a:r>
          </a:p>
        </p:txBody>
      </p:sp>
    </p:spTree>
    <p:extLst>
      <p:ext uri="{BB962C8B-B14F-4D97-AF65-F5344CB8AC3E}">
        <p14:creationId xmlns:p14="http://schemas.microsoft.com/office/powerpoint/2010/main" val="33558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29383</TotalTime>
  <Words>5298</Words>
  <Application>Microsoft Office PowerPoint</Application>
  <PresentationFormat>Widescreen</PresentationFormat>
  <Paragraphs>1458</Paragraphs>
  <Slides>104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3" baseType="lpstr">
      <vt:lpstr>DIN Alternate</vt:lpstr>
      <vt:lpstr>Arial</vt:lpstr>
      <vt:lpstr>Calibri</vt:lpstr>
      <vt:lpstr>Cambria Math</vt:lpstr>
      <vt:lpstr>Century Gothic</vt:lpstr>
      <vt:lpstr>Consolas</vt:lpstr>
      <vt:lpstr>Times New Roman</vt:lpstr>
      <vt:lpstr>Wingdings 3</vt:lpstr>
      <vt:lpstr>Ion</vt:lpstr>
      <vt:lpstr>USDOL Worker Leave Simulation Model  Beta Version Demonstration</vt:lpstr>
      <vt:lpstr>Today</vt:lpstr>
      <vt:lpstr>PowerPoint Presentation</vt:lpstr>
      <vt:lpstr>Model Overview</vt:lpstr>
      <vt:lpstr>Model Overview</vt:lpstr>
      <vt:lpstr>Model Overview</vt:lpstr>
      <vt:lpstr>Examples of Model Use</vt:lpstr>
      <vt:lpstr>Examples of Model Use</vt:lpstr>
      <vt:lpstr>II. Accessing the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Structure</vt:lpstr>
      <vt:lpstr>Model Structure</vt:lpstr>
      <vt:lpstr>Model Structure</vt:lpstr>
      <vt:lpstr>Model Structure</vt:lpstr>
      <vt:lpstr>Model Structure</vt:lpstr>
      <vt:lpstr>Model Structure</vt:lpstr>
      <vt:lpstr>The Model: Structure</vt:lpstr>
      <vt:lpstr>Methods Options</vt:lpstr>
      <vt:lpstr>Methods Options</vt:lpstr>
      <vt:lpstr>ABF Module Process Flow</vt:lpstr>
      <vt:lpstr>ABF Module</vt:lpstr>
      <vt:lpstr>ABF Cost Guidance Document</vt:lpstr>
      <vt:lpstr>ABF Cost Guidance Document</vt:lpstr>
      <vt:lpstr>Example: Ongoing Costs of current states programs</vt:lpstr>
      <vt:lpstr>ABF Cost Excel Spreadsheet</vt:lpstr>
      <vt:lpstr>Payroll Tax Simulator</vt:lpstr>
      <vt:lpstr>Payroll Tax Simulator – Tax Parameters</vt:lpstr>
      <vt:lpstr>Payroll Tax Simulator – Simulate tax rates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Regression-based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 Technical Approach Slides</dc:title>
  <dc:creator>Minh Huynh</dc:creator>
  <cp:lastModifiedBy>Chris Zhang</cp:lastModifiedBy>
  <cp:revision>1124</cp:revision>
  <dcterms:created xsi:type="dcterms:W3CDTF">2015-09-25T18:52:43Z</dcterms:created>
  <dcterms:modified xsi:type="dcterms:W3CDTF">2019-12-05T08:15:42Z</dcterms:modified>
</cp:coreProperties>
</file>