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D634-DDF2-45C3-8EEA-5B4BD7296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E0B56-BDB3-4341-A7B6-18DB69F3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3BE3-0888-44AD-8E7F-7B0B7A9F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DF99-8135-4DE1-B767-1965F5CD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6418-793B-4319-AE4D-25703F97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A71E-BDF8-49D6-875E-D55D89B7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57F60-731D-4977-8296-E2B9D36A6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313E-03D9-414D-8C98-F90C237B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141A-57CF-40DD-8320-F25F1651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206E-44DD-449E-8ADD-322D803B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AFA1-B9F6-4B2E-A993-7A1E50DE1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15E5F-5DAD-41CF-AF87-807D5B3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2C89-1C43-47E6-AE69-DA903F2C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2E90-E2CC-46E8-BED2-1E895102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6AB0-EFDB-4A4D-BB5F-01784B83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EE1D-84E2-4892-9815-5E67FFE7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9570-0998-4656-B1A6-9CB13D36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A78A-535F-4638-B6E3-8F3E7082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0365-0905-496A-8B12-61C4986D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AE86-5370-44E8-BBB3-9F878D14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BBAA-A427-40DC-87A7-8C386A8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6D61-A2FD-4D87-8951-0E1496A0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9D67-FA58-44DD-A318-F89FE68E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C873-4664-41FB-B24F-19F9240F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0E83-0DB4-4826-BA54-887AE55F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047-ADE6-43F1-AFEF-A9B9D3B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6815-1F6E-428D-A95A-84814FDF7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7CEEA-23BE-4618-AF73-79B4A0B5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71C1-69D2-442C-8CE2-BBF92389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B350-A7A7-4116-9536-7B9AFE9A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04012-FC9D-4A2B-90EC-FBB8A352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BF37-5211-4992-9030-3F2383E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36AB-DC15-4607-85DA-10A1F16B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C16C-A183-41D0-8B1E-5677FA09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9AFA7-BE6E-4881-ABC2-817A69F68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3D94F-FB6F-4853-8775-765FAE9FF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5DED1-B50E-4889-A23F-DE3108FF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2C56-449F-4960-88C7-C8C08ECE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FB405-A95C-4AE1-B254-1D0E4C59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C5E3-2B8D-49DC-B46E-D5725AB1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CDBAA-A318-4A85-A755-EA68CABE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2DBDC-2C8A-4664-A39F-E1CD2D15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99383-FC56-49BC-A4D3-1D0167CB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78BB6-CD9A-4C21-95EF-63123BDB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ADC0F-B427-401C-8F99-FDEAC98F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3B5A-5D58-4C61-A629-CD1297F0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DB0-4FE8-402A-BA05-81D9C97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6385-D90A-4011-8E38-82A2BA42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881B-FB97-4AFC-92B7-B6882CBF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43E5D-F6F0-4B49-938B-06661A3A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A9CA-FAE8-463C-BAB5-62D768BB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3733A-F1A9-438C-8A13-7439921A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FD55-968C-4D89-8151-AD1BDAD5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61B56-A202-4141-99EF-5AE3C01A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12527-351C-4990-8DC0-20248300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9F9C-D7A0-414D-9413-60B159C9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BD9FD-0394-4E28-9868-8FD1022B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5240-C4DB-452B-8F40-498E8C3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A831-F467-494F-963C-0CEB46F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6BB7-D343-4AFB-9A63-0ABC3C1C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A4F8-8DEC-4654-8F9B-042D6ACB7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AD1A-C191-4320-A05B-AEA2E8EC29C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E12E-7CE4-4079-95A7-7BF2093A0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59B4-194A-4640-9F7B-58962239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3769-5445-49BA-A09F-E96A0101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9B086B-3C9F-4F19-AF44-76D62646582F}"/>
              </a:ext>
            </a:extLst>
          </p:cNvPr>
          <p:cNvCxnSpPr/>
          <p:nvPr/>
        </p:nvCxnSpPr>
        <p:spPr>
          <a:xfrm flipV="1">
            <a:off x="3749964" y="517238"/>
            <a:ext cx="0" cy="357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5C2EFF-02CE-4E9F-87DE-A265CF644CA1}"/>
              </a:ext>
            </a:extLst>
          </p:cNvPr>
          <p:cNvCxnSpPr/>
          <p:nvPr/>
        </p:nvCxnSpPr>
        <p:spPr>
          <a:xfrm>
            <a:off x="3768436" y="4091710"/>
            <a:ext cx="402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02ED5B-0F1F-42F6-B189-A3BF4C21FE65}"/>
              </a:ext>
            </a:extLst>
          </p:cNvPr>
          <p:cNvSpPr txBox="1"/>
          <p:nvPr/>
        </p:nvSpPr>
        <p:spPr>
          <a:xfrm>
            <a:off x="8007927" y="4091710"/>
            <a:ext cx="71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3E70D-CF51-4BE3-A7BC-E6A31E734DBE}"/>
              </a:ext>
            </a:extLst>
          </p:cNvPr>
          <p:cNvSpPr txBox="1"/>
          <p:nvPr/>
        </p:nvSpPr>
        <p:spPr>
          <a:xfrm>
            <a:off x="3394366" y="147907"/>
            <a:ext cx="148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Leave length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EF0FFE-1C37-4BFF-8CA2-6120276B90D1}"/>
              </a:ext>
            </a:extLst>
          </p:cNvPr>
          <p:cNvCxnSpPr/>
          <p:nvPr/>
        </p:nvCxnSpPr>
        <p:spPr>
          <a:xfrm>
            <a:off x="3749964" y="1256147"/>
            <a:ext cx="3038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4DDE4-0C43-43C9-8664-452077D07092}"/>
              </a:ext>
            </a:extLst>
          </p:cNvPr>
          <p:cNvCxnSpPr/>
          <p:nvPr/>
        </p:nvCxnSpPr>
        <p:spPr>
          <a:xfrm>
            <a:off x="6788727" y="1256147"/>
            <a:ext cx="0" cy="283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B7ADE6-887A-4508-A08D-1E5C60C199A8}"/>
              </a:ext>
            </a:extLst>
          </p:cNvPr>
          <p:cNvSpPr txBox="1"/>
          <p:nvPr/>
        </p:nvSpPr>
        <p:spPr>
          <a:xfrm>
            <a:off x="6550893" y="905349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</a:t>
            </a:r>
            <a:r>
              <a:rPr lang="en-US" dirty="0" err="1"/>
              <a:t>mnl</a:t>
            </a:r>
            <a:r>
              <a:rPr lang="en-US" dirty="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F997B-1DA2-4BCF-B079-C2781D6F981E}"/>
              </a:ext>
            </a:extLst>
          </p:cNvPr>
          <p:cNvCxnSpPr/>
          <p:nvPr/>
        </p:nvCxnSpPr>
        <p:spPr>
          <a:xfrm>
            <a:off x="3759200" y="3408219"/>
            <a:ext cx="1117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8CD917-3EC7-408E-B7AD-BD0DBFC866BE}"/>
              </a:ext>
            </a:extLst>
          </p:cNvPr>
          <p:cNvCxnSpPr/>
          <p:nvPr/>
        </p:nvCxnSpPr>
        <p:spPr>
          <a:xfrm>
            <a:off x="4876785" y="3408219"/>
            <a:ext cx="0" cy="683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3D8318-49B6-4B71-ACA3-E54052BC50FB}"/>
              </a:ext>
            </a:extLst>
          </p:cNvPr>
          <p:cNvSpPr txBox="1"/>
          <p:nvPr/>
        </p:nvSpPr>
        <p:spPr>
          <a:xfrm>
            <a:off x="4190978" y="2983469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rre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02D78-1A79-4858-973B-FA99CB98674F}"/>
              </a:ext>
            </a:extLst>
          </p:cNvPr>
          <p:cNvSpPr txBox="1"/>
          <p:nvPr/>
        </p:nvSpPr>
        <p:spPr>
          <a:xfrm>
            <a:off x="942108" y="4368953"/>
            <a:ext cx="10095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RRP = program replacement rate</a:t>
            </a:r>
          </a:p>
          <a:p>
            <a:r>
              <a:rPr lang="en-US" b="1" dirty="0">
                <a:solidFill>
                  <a:srgbClr val="FF0000"/>
                </a:solidFill>
              </a:rPr>
              <a:t>For single receivers</a:t>
            </a:r>
          </a:p>
          <a:p>
            <a:r>
              <a:rPr lang="en-US" dirty="0"/>
              <a:t>IF </a:t>
            </a:r>
            <a:r>
              <a:rPr lang="en-US" dirty="0" err="1"/>
              <a:t>rrp</a:t>
            </a:r>
            <a:r>
              <a:rPr lang="en-US" dirty="0"/>
              <a:t>&lt;=</a:t>
            </a:r>
            <a:r>
              <a:rPr lang="en-US" dirty="0" err="1"/>
              <a:t>rre</a:t>
            </a:r>
            <a:r>
              <a:rPr lang="en-US" dirty="0"/>
              <a:t>, then </a:t>
            </a:r>
            <a:r>
              <a:rPr lang="en-US" dirty="0" err="1"/>
              <a:t>cfl</a:t>
            </a:r>
            <a:r>
              <a:rPr lang="en-US" dirty="0"/>
              <a:t> =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rrp</a:t>
            </a:r>
            <a:r>
              <a:rPr lang="en-US" dirty="0"/>
              <a:t>&gt;</a:t>
            </a:r>
            <a:r>
              <a:rPr lang="en-US" dirty="0" err="1"/>
              <a:t>rre</a:t>
            </a:r>
            <a:r>
              <a:rPr lang="en-US" dirty="0"/>
              <a:t>, then interpolate as above.</a:t>
            </a:r>
          </a:p>
          <a:p>
            <a:r>
              <a:rPr lang="en-US" b="1" dirty="0">
                <a:solidFill>
                  <a:srgbClr val="FF0000"/>
                </a:solidFill>
              </a:rPr>
              <a:t>For dual receivers</a:t>
            </a:r>
          </a:p>
          <a:p>
            <a:r>
              <a:rPr lang="en-US" dirty="0"/>
              <a:t>Without program, effective </a:t>
            </a:r>
            <a:r>
              <a:rPr lang="en-US" dirty="0" err="1"/>
              <a:t>rr</a:t>
            </a:r>
            <a:r>
              <a:rPr lang="en-US" dirty="0"/>
              <a:t> = </a:t>
            </a:r>
            <a:r>
              <a:rPr lang="en-US" dirty="0" err="1"/>
              <a:t>rre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With program, effective </a:t>
            </a:r>
            <a:r>
              <a:rPr lang="en-US" dirty="0" err="1">
                <a:highlight>
                  <a:srgbClr val="FFFF00"/>
                </a:highlight>
              </a:rPr>
              <a:t>rr</a:t>
            </a:r>
            <a:r>
              <a:rPr lang="en-US" dirty="0">
                <a:highlight>
                  <a:srgbClr val="FFFF00"/>
                </a:highlight>
              </a:rPr>
              <a:t> =min(</a:t>
            </a:r>
            <a:r>
              <a:rPr lang="en-US" dirty="0" err="1">
                <a:highlight>
                  <a:srgbClr val="FFFF00"/>
                </a:highlight>
              </a:rPr>
              <a:t>rre+rrp</a:t>
            </a:r>
            <a:r>
              <a:rPr lang="en-US" dirty="0">
                <a:highlight>
                  <a:srgbClr val="FFFF00"/>
                </a:highlight>
              </a:rPr>
              <a:t>, 1), because not quite responsive if wage can be fully replaced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42B5A3-BC89-4B59-B314-910634AEA41D}"/>
              </a:ext>
            </a:extLst>
          </p:cNvPr>
          <p:cNvCxnSpPr/>
          <p:nvPr/>
        </p:nvCxnSpPr>
        <p:spPr>
          <a:xfrm flipV="1">
            <a:off x="4876785" y="1274681"/>
            <a:ext cx="1911942" cy="215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210A02-DC79-4CCF-A3E7-7C12C5451CEC}"/>
              </a:ext>
            </a:extLst>
          </p:cNvPr>
          <p:cNvCxnSpPr/>
          <p:nvPr/>
        </p:nvCxnSpPr>
        <p:spPr>
          <a:xfrm>
            <a:off x="6225309" y="1939638"/>
            <a:ext cx="0" cy="215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3B788B-F9E7-4B39-A20E-1905C7AF78C3}"/>
              </a:ext>
            </a:extLst>
          </p:cNvPr>
          <p:cNvCxnSpPr/>
          <p:nvPr/>
        </p:nvCxnSpPr>
        <p:spPr>
          <a:xfrm flipH="1">
            <a:off x="3759200" y="1930400"/>
            <a:ext cx="2447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E8B8A69-1B38-4766-84AE-C890E0FB6D31}"/>
              </a:ext>
            </a:extLst>
          </p:cNvPr>
          <p:cNvSpPr/>
          <p:nvPr/>
        </p:nvSpPr>
        <p:spPr>
          <a:xfrm>
            <a:off x="6206836" y="19119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6233CC-6743-4FE1-BEDF-B92712D025B4}"/>
              </a:ext>
            </a:extLst>
          </p:cNvPr>
          <p:cNvCxnSpPr>
            <a:cxnSpLocks/>
          </p:cNvCxnSpPr>
          <p:nvPr/>
        </p:nvCxnSpPr>
        <p:spPr>
          <a:xfrm flipH="1" flipV="1">
            <a:off x="6363853" y="1957650"/>
            <a:ext cx="1237225" cy="3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166953-CBB8-4D3A-87DD-8216B4575271}"/>
              </a:ext>
            </a:extLst>
          </p:cNvPr>
          <p:cNvSpPr txBox="1"/>
          <p:nvPr/>
        </p:nvSpPr>
        <p:spPr>
          <a:xfrm>
            <a:off x="7712376" y="2143083"/>
            <a:ext cx="359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rrp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Z+ (X-Z)*(</a:t>
            </a:r>
            <a:r>
              <a:rPr lang="en-US" b="1" dirty="0" err="1">
                <a:solidFill>
                  <a:srgbClr val="FF0000"/>
                </a:solidFill>
              </a:rPr>
              <a:t>rrp-rre</a:t>
            </a:r>
            <a:r>
              <a:rPr lang="en-US" b="1" dirty="0">
                <a:solidFill>
                  <a:srgbClr val="FF0000"/>
                </a:solidFill>
              </a:rPr>
              <a:t>)/(1-rre)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724ADC-5A63-45FA-A731-9899917664CD}"/>
              </a:ext>
            </a:extLst>
          </p:cNvPr>
          <p:cNvSpPr txBox="1"/>
          <p:nvPr/>
        </p:nvSpPr>
        <p:spPr>
          <a:xfrm>
            <a:off x="3338488" y="3251447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917CF4-3143-4EB3-AED0-A8F4EC24C329}"/>
              </a:ext>
            </a:extLst>
          </p:cNvPr>
          <p:cNvSpPr txBox="1"/>
          <p:nvPr/>
        </p:nvSpPr>
        <p:spPr>
          <a:xfrm>
            <a:off x="3355117" y="1090141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17B3A7-FE2E-42AA-B3A9-7653BD1D7131}"/>
              </a:ext>
            </a:extLst>
          </p:cNvPr>
          <p:cNvSpPr txBox="1"/>
          <p:nvPr/>
        </p:nvSpPr>
        <p:spPr>
          <a:xfrm>
            <a:off x="4687011" y="4050237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19BE54-D833-4AC3-B78C-DDCBE10D86D1}"/>
              </a:ext>
            </a:extLst>
          </p:cNvPr>
          <p:cNvSpPr txBox="1"/>
          <p:nvPr/>
        </p:nvSpPr>
        <p:spPr>
          <a:xfrm>
            <a:off x="6008244" y="4091710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rrp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A89143-DF50-4397-B75C-DA3FFA140EEC}"/>
              </a:ext>
            </a:extLst>
          </p:cNvPr>
          <p:cNvSpPr txBox="1"/>
          <p:nvPr/>
        </p:nvSpPr>
        <p:spPr>
          <a:xfrm>
            <a:off x="6612800" y="4124188"/>
            <a:ext cx="29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9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F8402A-5611-465B-AD93-54CF9D28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32461"/>
              </p:ext>
            </p:extLst>
          </p:nvPr>
        </p:nvGraphicFramePr>
        <p:xfrm>
          <a:off x="2032000" y="719666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91574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658793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606833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0848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964193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40841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32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Take_own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1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3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105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F97577-1E18-4B2B-AFB1-0B9F719DD988}"/>
              </a:ext>
            </a:extLst>
          </p:cNvPr>
          <p:cNvSpPr txBox="1"/>
          <p:nvPr/>
        </p:nvSpPr>
        <p:spPr>
          <a:xfrm>
            <a:off x="572655" y="2835564"/>
            <a:ext cx="1047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take up ‘factor’ = 0.5, then total leave takers = 0 + 50 + 50 = 100, then actual take up rate = 100/300 = </a:t>
            </a:r>
            <a:r>
              <a:rPr lang="en-US" b="1" dirty="0"/>
              <a:t>1/3</a:t>
            </a:r>
          </a:p>
          <a:p>
            <a:endParaRPr lang="en-US" b="1" dirty="0"/>
          </a:p>
          <a:p>
            <a:r>
              <a:rPr lang="en-US" b="1" dirty="0"/>
              <a:t>Problem to be solved:</a:t>
            </a:r>
          </a:p>
          <a:p>
            <a:r>
              <a:rPr lang="en-US" b="1" dirty="0"/>
              <a:t>What is the factor we need to apply to multiplier ACS weights to achieve a user-specified take up rate?</a:t>
            </a:r>
          </a:p>
        </p:txBody>
      </p:sp>
    </p:spTree>
    <p:extLst>
      <p:ext uri="{BB962C8B-B14F-4D97-AF65-F5344CB8AC3E}">
        <p14:creationId xmlns:p14="http://schemas.microsoft.com/office/powerpoint/2010/main" val="114880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Zhang</dc:creator>
  <cp:lastModifiedBy>Chris Zhang</cp:lastModifiedBy>
  <cp:revision>13</cp:revision>
  <dcterms:created xsi:type="dcterms:W3CDTF">2019-10-25T17:50:28Z</dcterms:created>
  <dcterms:modified xsi:type="dcterms:W3CDTF">2019-10-25T18:51:16Z</dcterms:modified>
</cp:coreProperties>
</file>