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2" r:id="rId5"/>
    <p:sldId id="259" r:id="rId6"/>
    <p:sldId id="268" r:id="rId7"/>
    <p:sldId id="260" r:id="rId8"/>
    <p:sldId id="267" r:id="rId9"/>
    <p:sldId id="261" r:id="rId10"/>
    <p:sldId id="275" r:id="rId11"/>
    <p:sldId id="264" r:id="rId12"/>
    <p:sldId id="270" r:id="rId13"/>
    <p:sldId id="271" r:id="rId14"/>
    <p:sldId id="278" r:id="rId15"/>
    <p:sldId id="272" r:id="rId16"/>
    <p:sldId id="276" r:id="rId17"/>
    <p:sldId id="273" r:id="rId18"/>
    <p:sldId id="263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4ABD-1169-4230-ACAE-267156F7CC8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proof is a 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series of pictures to illustrate the difference between a good proof, a bad proof, and a non-proof, with a few comments about style and strategy.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one asks too much of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://inapcache.boston.com/universal/site_graphics/blogs/bigpicture/typhoon_120712/bp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16267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248400"/>
            <a:ext cx="678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http://2eyeswatching.com/category/news/</a:t>
            </a:r>
          </a:p>
        </p:txBody>
      </p:sp>
    </p:spTree>
    <p:extLst>
      <p:ext uri="{BB962C8B-B14F-4D97-AF65-F5344CB8AC3E}">
        <p14:creationId xmlns:p14="http://schemas.microsoft.com/office/powerpoint/2010/main" val="41235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Pleasant to walk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62116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http://inhabitat.com/calatrava-reveals-new-foot-and-bike-bridge/</a:t>
            </a:r>
          </a:p>
        </p:txBody>
      </p:sp>
      <p:pic>
        <p:nvPicPr>
          <p:cNvPr id="10242" name="Picture 2" descr="santiago calatrava, calgary peace bridge, pedestrian bridge design, bridge design, calatrava bridge design, city bicycling, livable streets, pedestrian friendly, transportation planning, city infra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38940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bridge could be more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rooked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029200" cy="361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6248400"/>
            <a:ext cx="655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http://malaysia-today.net/mtcolumns/guest-columnists/32860-an-analysis-of-dr-mahathirs-crooked-bridge</a:t>
            </a:r>
          </a:p>
        </p:txBody>
      </p:sp>
    </p:spTree>
    <p:extLst>
      <p:ext uri="{BB962C8B-B14F-4D97-AF65-F5344CB8AC3E}">
        <p14:creationId xmlns:p14="http://schemas.microsoft.com/office/powerpoint/2010/main" val="30157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is fine for exploration, but once you know how to make the connections between the assumptions and the conclusions, make a proper bridge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Boy stepping stones in water Stock Photo - Rights-Managed, Artist: Cultura RM, Code: 839-03295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791200" cy="38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64008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http://www.masterfile.com/stock-photography/image/839-03295707/Boy-stepping-stones-in-water</a:t>
            </a:r>
          </a:p>
        </p:txBody>
      </p:sp>
    </p:spTree>
    <p:extLst>
      <p:ext uri="{BB962C8B-B14F-4D97-AF65-F5344CB8AC3E}">
        <p14:creationId xmlns:p14="http://schemas.microsoft.com/office/powerpoint/2010/main" val="19884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It takes time, work, and attention to detail to write a good proof</a:t>
            </a:r>
            <a:endParaRPr lang="en-US" dirty="0"/>
          </a:p>
        </p:txBody>
      </p:sp>
      <p:pic>
        <p:nvPicPr>
          <p:cNvPr id="15362" name="Picture 2" descr="http://images.publicradio.org/content/2008/05/20/20080520_bridge_construction4_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6248400"/>
            <a:ext cx="579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http://minnesota.publicradio.org/display/web/2008/05/21/35w_bridge_reconstruction_tour</a:t>
            </a:r>
          </a:p>
        </p:txBody>
      </p:sp>
    </p:spTree>
    <p:extLst>
      <p:ext uri="{BB962C8B-B14F-4D97-AF65-F5344CB8AC3E}">
        <p14:creationId xmlns:p14="http://schemas.microsoft.com/office/powerpoint/2010/main" val="21942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ancient Greeks built bridges that are still standing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://www.aristi.eu/uploads/photos740/zisis_topia/Kipi_bri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1987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6324600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http://www.aristi.eu/en/location</a:t>
            </a:r>
          </a:p>
        </p:txBody>
      </p:sp>
    </p:spTree>
    <p:extLst>
      <p:ext uri="{BB962C8B-B14F-4D97-AF65-F5344CB8AC3E}">
        <p14:creationId xmlns:p14="http://schemas.microsoft.com/office/powerpoint/2010/main" val="15423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Sometimes we work on a proof like this:  start from each side and try to meet in the middle</a:t>
            </a:r>
            <a:endParaRPr lang="en-US" dirty="0"/>
          </a:p>
        </p:txBody>
      </p:sp>
      <p:pic>
        <p:nvPicPr>
          <p:cNvPr id="14338" name="Picture 2" descr="http://www.geoffs-trains.com/images/Copy_of_VF_bridge_constru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63763"/>
            <a:ext cx="66960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477000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http://www.geoffs-trains.com/Bridge/bridgeconstruction.html</a:t>
            </a:r>
          </a:p>
        </p:txBody>
      </p:sp>
    </p:spTree>
    <p:extLst>
      <p:ext uri="{BB962C8B-B14F-4D97-AF65-F5344CB8AC3E}">
        <p14:creationId xmlns:p14="http://schemas.microsoft.com/office/powerpoint/2010/main" val="33142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Bridges come in many styles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://thelinkbetween.files.wordpress.com/2011/02/rainbowbridge.jpg?w=300&amp;h=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00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9624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http://thelinkbetween.wordpress.com/2011/02/16/bridge-building/</a:t>
            </a:r>
          </a:p>
        </p:txBody>
      </p:sp>
      <p:pic>
        <p:nvPicPr>
          <p:cNvPr id="11268" name="Picture 4" descr="Hell Gate Bridge/New York Connecting Railroad 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3022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5733" y="3916234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http://wirednewyork.com/bridges/hell_gate_bridge/</a:t>
            </a:r>
          </a:p>
        </p:txBody>
      </p:sp>
      <p:pic>
        <p:nvPicPr>
          <p:cNvPr id="11270" name="Picture 6" descr="The Bridge HD Wall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4362510"/>
            <a:ext cx="3505200" cy="197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55320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http://www.themebin.com/hd-wallpapers/bridge-hd-wallpaper-5/</a:t>
            </a:r>
          </a:p>
        </p:txBody>
      </p:sp>
      <p:pic>
        <p:nvPicPr>
          <p:cNvPr id="11272" name="Picture 8" descr="File:Gaoliang Brid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79388"/>
            <a:ext cx="2988733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2600" y="6553200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http://en.wikipedia.org/wiki/File:Gaoliang_Bridge.JPG</a:t>
            </a:r>
          </a:p>
        </p:txBody>
      </p:sp>
    </p:spTree>
    <p:extLst>
      <p:ext uri="{BB962C8B-B14F-4D97-AF65-F5344CB8AC3E}">
        <p14:creationId xmlns:p14="http://schemas.microsoft.com/office/powerpoint/2010/main" val="33983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smtClean="0"/>
              <a:t>and so do </a:t>
            </a:r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.abcnews.com/images/Technology/songdo-bridge_080528_s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5057775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are works of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millau-viaduct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247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324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http://www.amusingplanet.com/2012/03/millau-viaduct-france-tallest-bridge-in.html</a:t>
            </a:r>
          </a:p>
        </p:txBody>
      </p:sp>
    </p:spTree>
    <p:extLst>
      <p:ext uri="{BB962C8B-B14F-4D97-AF65-F5344CB8AC3E}">
        <p14:creationId xmlns:p14="http://schemas.microsoft.com/office/powerpoint/2010/main" val="22913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proof is a bridge from the assumptions to the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istorical Stone Arch Bridge in Black Sea Region Of Turkey  Stock Photo - 14634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39000" cy="4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http://www.123rf.com/photo_14634597_historical-stone-arch-bridge-in-black-sea-region-of-turkey.html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514600"/>
            <a:ext cx="1828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Assumptions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2514599"/>
            <a:ext cx="1600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Conclusion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32000" y="1851155"/>
            <a:ext cx="4718756" cy="892045"/>
          </a:xfrm>
          <a:custGeom>
            <a:avLst/>
            <a:gdLst>
              <a:gd name="connsiteX0" fmla="*/ 0 w 4718756"/>
              <a:gd name="connsiteY0" fmla="*/ 892045 h 892045"/>
              <a:gd name="connsiteX1" fmla="*/ 2370667 w 4718756"/>
              <a:gd name="connsiteY1" fmla="*/ 223 h 892045"/>
              <a:gd name="connsiteX2" fmla="*/ 4718756 w 4718756"/>
              <a:gd name="connsiteY2" fmla="*/ 824312 h 89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8756" h="892045">
                <a:moveTo>
                  <a:pt x="0" y="892045"/>
                </a:moveTo>
                <a:cubicBezTo>
                  <a:pt x="792104" y="451778"/>
                  <a:pt x="1584208" y="11512"/>
                  <a:pt x="2370667" y="223"/>
                </a:cubicBezTo>
                <a:cubicBezTo>
                  <a:pt x="3157126" y="-11066"/>
                  <a:pt x="3937941" y="406623"/>
                  <a:pt x="4718756" y="824312"/>
                </a:cubicBezTo>
              </a:path>
            </a:pathLst>
          </a:custGeom>
          <a:noFill/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this class we will write proofs that: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reliable</a:t>
            </a:r>
          </a:p>
          <a:p>
            <a:r>
              <a:rPr lang="en-US" dirty="0" smtClean="0"/>
              <a:t>Are not missing steps</a:t>
            </a:r>
          </a:p>
          <a:p>
            <a:r>
              <a:rPr lang="en-US" dirty="0" smtClean="0"/>
              <a:t>Do not have extra steps</a:t>
            </a:r>
          </a:p>
          <a:p>
            <a:r>
              <a:rPr lang="en-US" dirty="0"/>
              <a:t>Are a pleasure to go through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3992562"/>
          </a:xfrm>
        </p:spPr>
        <p:txBody>
          <a:bodyPr>
            <a:normAutofit/>
          </a:bodyPr>
          <a:lstStyle/>
          <a:p>
            <a:r>
              <a:rPr lang="en-US" dirty="0" smtClean="0"/>
              <a:t>A proof is how we know that a mathematical fact is true.  We need to be able to trust that it provides a reliable bridge from the assumptions to the 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bridge</a:t>
            </a:r>
            <a:endParaRPr lang="en-US" dirty="0"/>
          </a:p>
        </p:txBody>
      </p:sp>
      <p:pic>
        <p:nvPicPr>
          <p:cNvPr id="7170" name="Picture 2" descr="Coupland Tx Williamson County CR456 Thru Truss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33701"/>
            <a:ext cx="5486400" cy="41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94360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http://www.texasescapes.com/TexasHillCountryTowns/Coupland-Texas.htm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3459162"/>
          </a:xfrm>
        </p:spPr>
        <p:txBody>
          <a:bodyPr>
            <a:normAutofit/>
          </a:bodyPr>
          <a:lstStyle/>
          <a:p>
            <a:r>
              <a:rPr lang="en-US" dirty="0" smtClean="0"/>
              <a:t>This one has some important steps left out</a:t>
            </a:r>
            <a:endParaRPr lang="en-US" dirty="0"/>
          </a:p>
        </p:txBody>
      </p:sp>
      <p:pic>
        <p:nvPicPr>
          <p:cNvPr id="7170" name="Picture 2" descr="http://fc01.deviantart.net/fs32/i/2008/226/3/a/Rickety_Bridge_by_OverStock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390" y="159455"/>
            <a:ext cx="4305300" cy="64674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6324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http://overstocked.deviantart.com/art/Rickety-Bridge-94708710?q=gallery%3Aoverstocked%2F2875302&amp;qo=0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but 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Stone Bridge provided by European Stone Masonry LLC Raleigh 27604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89" y="1600200"/>
            <a:ext cx="6096000" cy="402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324600"/>
            <a:ext cx="632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http://www.merchantcircle.com/business/European.Stone.Masonry.919-832-1880/picture/view/1425063</a:t>
            </a:r>
          </a:p>
        </p:txBody>
      </p:sp>
    </p:spTree>
    <p:extLst>
      <p:ext uri="{BB962C8B-B14F-4D97-AF65-F5344CB8AC3E}">
        <p14:creationId xmlns:p14="http://schemas.microsoft.com/office/powerpoint/2010/main" val="24909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4221162"/>
          </a:xfrm>
        </p:spPr>
        <p:txBody>
          <a:bodyPr/>
          <a:lstStyle/>
          <a:p>
            <a:r>
              <a:rPr lang="en-US" dirty="0" smtClean="0"/>
              <a:t>Would you trust this bridge?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dadsbigplan.com/images/uploads/2010/03/rickety_bri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"/>
            <a:ext cx="4562475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464300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http://www.dadsbigplan.com/2010/03/acrophobia-support-group-straight-ahead/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bridge</a:t>
            </a:r>
            <a:endParaRPr lang="en-US" dirty="0"/>
          </a:p>
        </p:txBody>
      </p:sp>
      <p:pic>
        <p:nvPicPr>
          <p:cNvPr id="9218" name="Picture 2" descr="Picture of Millennium and Jubliee Pedestrian B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599"/>
            <a:ext cx="5791200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6019800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http://www.pps.org/great_public_spaces/one?public_place_id=658</a:t>
            </a:r>
          </a:p>
        </p:txBody>
      </p:sp>
    </p:spTree>
    <p:extLst>
      <p:ext uri="{BB962C8B-B14F-4D97-AF65-F5344CB8AC3E}">
        <p14:creationId xmlns:p14="http://schemas.microsoft.com/office/powerpoint/2010/main" val="12574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start, but not a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http://blog.lib.umn.edu/iac/electives/Bad_Brid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762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306</Words>
  <Application>Microsoft Office PowerPoint</Application>
  <PresentationFormat>On-screen Show (4:3)</PresentationFormat>
  <Paragraphs>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 proof is a bridge</vt:lpstr>
      <vt:lpstr>A proof is a bridge from the assumptions to the conclusion</vt:lpstr>
      <vt:lpstr>A proof is how we know that a mathematical fact is true.  We need to be able to trust that it provides a reliable bridge from the assumptions to the conclusion.</vt:lpstr>
      <vt:lpstr>This is a bridge</vt:lpstr>
      <vt:lpstr>This one has some important steps left out</vt:lpstr>
      <vt:lpstr>Short but solid</vt:lpstr>
      <vt:lpstr>Would you trust this bridge?</vt:lpstr>
      <vt:lpstr>This is a bridge</vt:lpstr>
      <vt:lpstr>This is a start, but not a bridge</vt:lpstr>
      <vt:lpstr>This one asks too much of the user</vt:lpstr>
      <vt:lpstr>Pleasant to walk across</vt:lpstr>
      <vt:lpstr>This bridge could be more direct</vt:lpstr>
      <vt:lpstr>This is fine for exploration, but once you know how to make the connections between the assumptions and the conclusions, make a proper bridge</vt:lpstr>
      <vt:lpstr>It takes time, work, and attention to detail to write a good proof</vt:lpstr>
      <vt:lpstr>The ancient Greeks built bridges that are still standing today</vt:lpstr>
      <vt:lpstr>Sometimes we work on a proof like this:  start from each side and try to meet in the middle</vt:lpstr>
      <vt:lpstr>Bridges come in many styles …</vt:lpstr>
      <vt:lpstr>… and so do proofs</vt:lpstr>
      <vt:lpstr>Some are works of art</vt:lpstr>
      <vt:lpstr>In this class we will write proofs that: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Zirbel</dc:creator>
  <cp:lastModifiedBy>Craig Zirbel</cp:lastModifiedBy>
  <cp:revision>26</cp:revision>
  <dcterms:created xsi:type="dcterms:W3CDTF">2013-01-08T02:28:52Z</dcterms:created>
  <dcterms:modified xsi:type="dcterms:W3CDTF">2014-12-15T20:41:35Z</dcterms:modified>
</cp:coreProperties>
</file>