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69" r:id="rId3"/>
    <p:sldId id="270" r:id="rId4"/>
    <p:sldId id="271" r:id="rId5"/>
    <p:sldId id="274" r:id="rId6"/>
    <p:sldId id="273" r:id="rId7"/>
    <p:sldId id="279"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23321F"/>
    <a:srgbClr val="F1EEE9"/>
    <a:srgbClr val="7178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00291-34D9-D63C-DCAF-EAC418D9E6B8}" v="1328" dt="2022-12-04T16:35:47.690"/>
    <p1510:client id="{FF59213F-8970-7972-641D-696FB1A1D8B9}" v="8" dt="2022-12-05T05:55:02.681"/>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53" d="100"/>
          <a:sy n="53" d="100"/>
        </p:scale>
        <p:origin x="10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7F181-C730-48BB-92EB-4403CE87B6C4}" type="datetimeFigureOut">
              <a:t>2022-12-04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E1F8C-0F9F-40B2-8933-7491B46544A0}" type="slidenum">
              <a:t>‹#›</a:t>
            </a:fld>
            <a:endParaRPr lang="ko-KR" altLang="en-US"/>
          </a:p>
        </p:txBody>
      </p:sp>
    </p:spTree>
    <p:extLst>
      <p:ext uri="{BB962C8B-B14F-4D97-AF65-F5344CB8AC3E}">
        <p14:creationId xmlns:p14="http://schemas.microsoft.com/office/powerpoint/2010/main" val="22366449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r>
              <a:rPr lang="en-US" altLang="ko-KR" dirty="0">
                <a:ea typeface="맑은 고딕"/>
              </a:rPr>
              <a:t>1.</a:t>
            </a:r>
            <a:r>
              <a:rPr lang="ko-KR" altLang="en-US" dirty="0">
                <a:ea typeface="맑은 고딕"/>
              </a:rPr>
              <a:t>만든</a:t>
            </a:r>
            <a:r>
              <a:rPr lang="en-US" altLang="ko-KR" dirty="0">
                <a:ea typeface="맑은 고딕"/>
              </a:rPr>
              <a:t> </a:t>
            </a:r>
            <a:r>
              <a:rPr lang="ko-KR" dirty="0">
                <a:ea typeface="맑은 고딕"/>
              </a:rPr>
              <a:t>목적 / 계기</a:t>
            </a:r>
            <a:endParaRPr lang="en-US" altLang="ko-KR" dirty="0">
              <a:ea typeface="맑은 고딕"/>
            </a:endParaRPr>
          </a:p>
          <a:p>
            <a:pPr algn="just"/>
            <a:r>
              <a:rPr lang="ko-KR" dirty="0">
                <a:ea typeface="맑은 고딕"/>
              </a:rPr>
              <a:t>언어를 공부할 때에 가장 중요한 것은 꾸준한 노출이지만, 매일매일 스스로 영어 단어 공부를 하는 것은 쉽지 않은 일이다. 막상 영어 공부를 하려고 하니 손이 가지 않는 경우가 많은데, 이때 매일 일정한 시간에 영어 단어 시험을 보라는 알림이 오면 좋을 것 같아서 프로그램을 만들기로 결정했다. </a:t>
            </a:r>
            <a:endParaRPr lang="en-US" altLang="ko-KR" dirty="0">
              <a:ea typeface="맑은 고딕"/>
            </a:endParaRPr>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2</a:t>
            </a:fld>
            <a:endParaRPr lang="ko-KR" altLang="en-US"/>
          </a:p>
        </p:txBody>
      </p:sp>
    </p:spTree>
    <p:extLst>
      <p:ext uri="{BB962C8B-B14F-4D97-AF65-F5344CB8AC3E}">
        <p14:creationId xmlns:p14="http://schemas.microsoft.com/office/powerpoint/2010/main" val="368007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r>
              <a:rPr lang="en-US" altLang="ko-KR" dirty="0">
                <a:ea typeface="맑은 고딕"/>
              </a:rPr>
              <a:t>2. </a:t>
            </a:r>
            <a:r>
              <a:rPr lang="ko-KR" altLang="en-US" dirty="0">
                <a:ea typeface="맑은 고딕"/>
              </a:rPr>
              <a:t>특징</a:t>
            </a:r>
            <a:endParaRPr lang="en-US" altLang="ko-KR">
              <a:ea typeface="맑은 고딕"/>
            </a:endParaRPr>
          </a:p>
          <a:p>
            <a:pPr algn="just"/>
            <a:r>
              <a:rPr lang="ko-KR" dirty="0">
                <a:ea typeface="맑은 고딕"/>
              </a:rPr>
              <a:t>기존에 존재하는 </a:t>
            </a:r>
            <a:r>
              <a:rPr lang="ko-KR" dirty="0" err="1">
                <a:ea typeface="맑은 고딕"/>
              </a:rPr>
              <a:t>영단어</a:t>
            </a:r>
            <a:r>
              <a:rPr lang="ko-KR" dirty="0">
                <a:ea typeface="맑은 고딕"/>
              </a:rPr>
              <a:t> 프로그램은 각 프로그램을 만든 회사의 단어들만 들어있다는 단점이 있었다.</a:t>
            </a:r>
            <a:endParaRPr lang="en-US" altLang="ko-KR">
              <a:ea typeface="맑은 고딕"/>
            </a:endParaRPr>
          </a:p>
          <a:p>
            <a:pPr algn="just"/>
            <a:r>
              <a:rPr lang="ko-KR" dirty="0">
                <a:ea typeface="맑은 고딕"/>
              </a:rPr>
              <a:t>이 프로그램을 이용하면, 내가 이미 가지고 있는 단어장을 이용해도 되고, 내가 부족한 단어들을 모아서 주도적으로 학습할 수도 있다.</a:t>
            </a:r>
            <a:endParaRPr lang="en-US" altLang="ko-KR">
              <a:ea typeface="맑은 고딕"/>
            </a:endParaRPr>
          </a:p>
          <a:p>
            <a:pPr algn="just"/>
            <a:r>
              <a:rPr lang="ko-KR" dirty="0">
                <a:ea typeface="맑은 고딕"/>
              </a:rPr>
              <a:t>틀린 단어들을 모아서 한 번에 단어장 파일로 만들어주기 때문에 공부의 효율을 </a:t>
            </a:r>
            <a:r>
              <a:rPr lang="ko-KR" dirty="0" err="1">
                <a:ea typeface="맑은 고딕"/>
              </a:rPr>
              <a:t>높힐</a:t>
            </a:r>
            <a:r>
              <a:rPr lang="ko-KR" dirty="0">
                <a:ea typeface="맑은 고딕"/>
              </a:rPr>
              <a:t> 수 있다.</a:t>
            </a:r>
            <a:endParaRPr lang="en-US" altLang="ko-KR">
              <a:ea typeface="맑은 고딕"/>
            </a:endParaRPr>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3</a:t>
            </a:fld>
            <a:endParaRPr lang="ko-KR" altLang="en-US"/>
          </a:p>
        </p:txBody>
      </p:sp>
    </p:spTree>
    <p:extLst>
      <p:ext uri="{BB962C8B-B14F-4D97-AF65-F5344CB8AC3E}">
        <p14:creationId xmlns:p14="http://schemas.microsoft.com/office/powerpoint/2010/main" val="3933650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r>
              <a:rPr lang="en-US" altLang="ko-KR" dirty="0">
                <a:ea typeface="맑은 고딕"/>
              </a:rPr>
              <a:t>3. </a:t>
            </a:r>
            <a:r>
              <a:rPr lang="ko-KR" altLang="en-US" dirty="0">
                <a:ea typeface="맑은 고딕"/>
              </a:rPr>
              <a:t>요구사항</a:t>
            </a:r>
            <a:r>
              <a:rPr lang="en-US" altLang="ko-KR" dirty="0">
                <a:ea typeface="맑은 고딕"/>
              </a:rPr>
              <a:t> </a:t>
            </a:r>
            <a:r>
              <a:rPr lang="ko-KR" altLang="en-US" dirty="0">
                <a:ea typeface="맑은 고딕"/>
              </a:rPr>
              <a:t>분석</a:t>
            </a:r>
            <a:endParaRPr lang="en-US" altLang="ko-KR" dirty="0">
              <a:ea typeface="맑은 고딕"/>
            </a:endParaRPr>
          </a:p>
          <a:p>
            <a:pPr marL="285750" indent="-285750" algn="just">
              <a:buFont typeface="Arial"/>
              <a:buChar char="•"/>
            </a:pPr>
            <a:r>
              <a:rPr lang="ko-KR" dirty="0">
                <a:ea typeface="맑은 고딕"/>
              </a:rPr>
              <a:t>프로그램의 기능적 요구사항</a:t>
            </a:r>
            <a:endParaRPr lang="en-US" altLang="ko-KR" dirty="0">
              <a:ea typeface="맑은 고딕"/>
            </a:endParaRPr>
          </a:p>
          <a:p>
            <a:pPr algn="just"/>
            <a:r>
              <a:rPr lang="ko-KR" dirty="0" err="1">
                <a:ea typeface="맑은 고딕"/>
              </a:rPr>
              <a:t>디스코드</a:t>
            </a:r>
            <a:r>
              <a:rPr lang="ko-KR" dirty="0">
                <a:ea typeface="맑은 고딕"/>
              </a:rPr>
              <a:t> 봇이 </a:t>
            </a:r>
            <a:r>
              <a:rPr lang="en-US" altLang="ko-KR" dirty="0">
                <a:ea typeface="맑은 고딕"/>
              </a:rPr>
              <a:t>Push</a:t>
            </a:r>
            <a:r>
              <a:rPr lang="ko-KR" dirty="0">
                <a:ea typeface="맑은 고딕"/>
              </a:rPr>
              <a:t> 알림을 보내서 매일 설정해 둔 같은 시간에 </a:t>
            </a:r>
            <a:r>
              <a:rPr lang="en-US" altLang="ko-KR" dirty="0">
                <a:ea typeface="맑은 고딕"/>
              </a:rPr>
              <a:t>3</a:t>
            </a:r>
            <a:r>
              <a:rPr lang="ko-KR" altLang="en-US" dirty="0">
                <a:ea typeface="맑은 고딕"/>
              </a:rPr>
              <a:t>개의</a:t>
            </a:r>
            <a:r>
              <a:rPr lang="en-US" altLang="ko-KR" dirty="0">
                <a:ea typeface="맑은 고딕"/>
              </a:rPr>
              <a:t> </a:t>
            </a:r>
            <a:r>
              <a:rPr lang="ko-KR" altLang="en-US" dirty="0" err="1">
                <a:ea typeface="맑은 고딕"/>
              </a:rPr>
              <a:t>단어를</a:t>
            </a:r>
            <a:r>
              <a:rPr lang="en-US" altLang="ko-KR" dirty="0">
                <a:ea typeface="맑은 고딕"/>
              </a:rPr>
              <a:t> </a:t>
            </a:r>
            <a:r>
              <a:rPr lang="ko-KR" altLang="en-US" dirty="0" err="1">
                <a:ea typeface="맑은 고딕"/>
              </a:rPr>
              <a:t>학습한다</a:t>
            </a:r>
            <a:r>
              <a:rPr lang="en-US" altLang="ko-KR" dirty="0">
                <a:ea typeface="맑은 고딕"/>
              </a:rPr>
              <a:t> </a:t>
            </a:r>
          </a:p>
          <a:p>
            <a:pPr algn="just"/>
            <a:r>
              <a:rPr lang="ko-KR" dirty="0"/>
              <a:t>추후에 다른 기능들을 추가할 수 있도록 코드 재사용성을 </a:t>
            </a:r>
            <a:r>
              <a:rPr lang="ko-KR" dirty="0" err="1"/>
              <a:t>보장해야한다</a:t>
            </a:r>
            <a:endParaRPr lang="en-US" altLang="ko-KR" dirty="0" err="1"/>
          </a:p>
          <a:p>
            <a:pPr algn="just"/>
            <a:r>
              <a:rPr lang="ko-KR" dirty="0"/>
              <a:t>사용자가 답을 입력하면, 틀린 단어의 개수를 말해준다.</a:t>
            </a:r>
            <a:endParaRPr lang="en-US" altLang="ko-KR" dirty="0"/>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4</a:t>
            </a:fld>
            <a:endParaRPr lang="ko-KR" altLang="en-US"/>
          </a:p>
        </p:txBody>
      </p:sp>
    </p:spTree>
    <p:extLst>
      <p:ext uri="{BB962C8B-B14F-4D97-AF65-F5344CB8AC3E}">
        <p14:creationId xmlns:p14="http://schemas.microsoft.com/office/powerpoint/2010/main" val="311868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endParaRPr lang="en-US" altLang="ko-KR" dirty="0"/>
          </a:p>
          <a:p>
            <a:pPr algn="just"/>
            <a:r>
              <a:rPr lang="ko-KR" dirty="0">
                <a:ea typeface="맑은 고딕"/>
              </a:rPr>
              <a:t>오답 단어들은 날짜와 함께  “</a:t>
            </a:r>
            <a:r>
              <a:rPr lang="ko-KR" dirty="0" err="1">
                <a:ea typeface="맑은 고딕"/>
              </a:rPr>
              <a:t>틀린_단어</a:t>
            </a:r>
            <a:r>
              <a:rPr lang="en-US" altLang="ko-KR" dirty="0">
                <a:ea typeface="맑은 고딕"/>
              </a:rPr>
              <a:t>.csv” </a:t>
            </a:r>
            <a:r>
              <a:rPr lang="ko-KR" altLang="en-US" dirty="0">
                <a:ea typeface="맑은 고딕"/>
              </a:rPr>
              <a:t>파일에</a:t>
            </a:r>
            <a:r>
              <a:rPr lang="en-US" altLang="ko-KR" dirty="0">
                <a:ea typeface="맑은 고딕"/>
              </a:rPr>
              <a:t> </a:t>
            </a:r>
            <a:r>
              <a:rPr lang="en-US" altLang="ko-KR" dirty="0" err="1">
                <a:ea typeface="맑은 고딕"/>
              </a:rPr>
              <a:t>write</a:t>
            </a:r>
            <a:r>
              <a:rPr lang="ko-KR" altLang="en-US" dirty="0" err="1">
                <a:ea typeface="맑은 고딕"/>
              </a:rPr>
              <a:t>된다</a:t>
            </a:r>
            <a:r>
              <a:rPr lang="ko-KR" dirty="0">
                <a:ea typeface="맑은 고딕"/>
              </a:rPr>
              <a:t>.</a:t>
            </a:r>
            <a:endParaRPr lang="en-US" altLang="ko-KR" dirty="0">
              <a:ea typeface="맑은 고딕"/>
            </a:endParaRPr>
          </a:p>
          <a:p>
            <a:pPr algn="just"/>
            <a:r>
              <a:rPr lang="ko-KR" dirty="0">
                <a:ea typeface="맑은 고딕"/>
              </a:rPr>
              <a:t>복습 기능에서 오늘 틀린 영단어와 한글 뜻을 출력하여 복습할 수 있도록 한다.</a:t>
            </a:r>
            <a:endParaRPr lang="en-US" altLang="ko-KR" dirty="0">
              <a:ea typeface="맑은 고딕"/>
            </a:endParaRPr>
          </a:p>
          <a:p>
            <a:pPr algn="just"/>
            <a:r>
              <a:rPr lang="ko-KR" dirty="0">
                <a:ea typeface="맑은 고딕"/>
              </a:rPr>
              <a:t>주간 기록 기능에서 “</a:t>
            </a:r>
            <a:r>
              <a:rPr lang="ko-KR" dirty="0" err="1">
                <a:ea typeface="맑은 고딕"/>
              </a:rPr>
              <a:t>틀린_단어</a:t>
            </a:r>
            <a:r>
              <a:rPr lang="en-US" altLang="ko-KR" dirty="0">
                <a:ea typeface="맑은 고딕"/>
              </a:rPr>
              <a:t>.csv” </a:t>
            </a:r>
            <a:r>
              <a:rPr lang="ko-KR" altLang="en-US" dirty="0" err="1">
                <a:ea typeface="맑은 고딕"/>
              </a:rPr>
              <a:t>파일에</a:t>
            </a:r>
            <a:r>
              <a:rPr lang="en-US" altLang="ko-KR" dirty="0">
                <a:ea typeface="맑은 고딕"/>
              </a:rPr>
              <a:t> </a:t>
            </a:r>
            <a:r>
              <a:rPr lang="ko-KR" altLang="en-US" dirty="0" err="1">
                <a:ea typeface="맑은 고딕"/>
              </a:rPr>
              <a:t>저장된</a:t>
            </a:r>
            <a:r>
              <a:rPr lang="en-US" altLang="ko-KR" dirty="0">
                <a:ea typeface="맑은 고딕"/>
              </a:rPr>
              <a:t> </a:t>
            </a:r>
            <a:r>
              <a:rPr lang="ko-KR" altLang="en-US" dirty="0" err="1">
                <a:ea typeface="맑은 고딕"/>
              </a:rPr>
              <a:t>단어들</a:t>
            </a:r>
            <a:r>
              <a:rPr lang="en-US" altLang="ko-KR" dirty="0">
                <a:ea typeface="맑은 고딕"/>
              </a:rPr>
              <a:t> </a:t>
            </a:r>
            <a:r>
              <a:rPr lang="ko-KR" altLang="en-US" dirty="0">
                <a:ea typeface="맑은 고딕"/>
              </a:rPr>
              <a:t>중</a:t>
            </a:r>
            <a:r>
              <a:rPr lang="en-US" altLang="ko-KR" dirty="0">
                <a:ea typeface="맑은 고딕"/>
              </a:rPr>
              <a:t> </a:t>
            </a:r>
            <a:r>
              <a:rPr lang="ko-KR" altLang="en-US" dirty="0" err="1">
                <a:ea typeface="맑은 고딕"/>
              </a:rPr>
              <a:t>최근</a:t>
            </a:r>
            <a:r>
              <a:rPr lang="en-US" altLang="ko-KR" dirty="0">
                <a:ea typeface="맑은 고딕"/>
              </a:rPr>
              <a:t> 7</a:t>
            </a:r>
            <a:r>
              <a:rPr lang="ko-KR" altLang="en-US" dirty="0">
                <a:ea typeface="맑은 고딕"/>
              </a:rPr>
              <a:t>일치의</a:t>
            </a:r>
            <a:r>
              <a:rPr lang="en-US" altLang="ko-KR" dirty="0">
                <a:ea typeface="맑은 고딕"/>
              </a:rPr>
              <a:t> </a:t>
            </a:r>
            <a:r>
              <a:rPr lang="ko-KR" altLang="en-US" dirty="0" err="1">
                <a:ea typeface="맑은 고딕"/>
              </a:rPr>
              <a:t>틀린</a:t>
            </a:r>
            <a:r>
              <a:rPr lang="en-US" altLang="ko-KR" dirty="0">
                <a:ea typeface="맑은 고딕"/>
              </a:rPr>
              <a:t> </a:t>
            </a:r>
            <a:r>
              <a:rPr lang="ko-KR" altLang="en-US" dirty="0" err="1">
                <a:ea typeface="맑은 고딕"/>
              </a:rPr>
              <a:t>단어들을</a:t>
            </a:r>
            <a:r>
              <a:rPr lang="en-US" altLang="ko-KR" dirty="0">
                <a:ea typeface="맑은 고딕"/>
              </a:rPr>
              <a:t> </a:t>
            </a:r>
            <a:r>
              <a:rPr lang="ko-KR" altLang="en-US" dirty="0" err="1">
                <a:ea typeface="맑은 고딕"/>
              </a:rPr>
              <a:t>복습한다</a:t>
            </a:r>
            <a:r>
              <a:rPr lang="en-US" altLang="ko-KR" dirty="0">
                <a:ea typeface="맑은 고딕"/>
              </a:rPr>
              <a:t>.</a:t>
            </a:r>
          </a:p>
          <a:p>
            <a:pPr algn="just"/>
            <a:endParaRPr lang="en-US" altLang="ko-KR" dirty="0"/>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5</a:t>
            </a:fld>
            <a:endParaRPr lang="ko-KR" altLang="en-US"/>
          </a:p>
        </p:txBody>
      </p:sp>
    </p:spTree>
    <p:extLst>
      <p:ext uri="{BB962C8B-B14F-4D97-AF65-F5344CB8AC3E}">
        <p14:creationId xmlns:p14="http://schemas.microsoft.com/office/powerpoint/2010/main" val="3815639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85750" indent="-285750" algn="just">
              <a:buFont typeface="Arial"/>
              <a:buChar char="•"/>
            </a:pPr>
            <a:r>
              <a:rPr lang="ko-KR" dirty="0">
                <a:ea typeface="맑은 고딕"/>
              </a:rPr>
              <a:t>프로그램의 로직의 기능적 요구사항</a:t>
            </a:r>
            <a:endParaRPr lang="en-US" altLang="ko-KR" dirty="0">
              <a:ea typeface="맑은 고딕"/>
            </a:endParaRPr>
          </a:p>
          <a:p>
            <a:pPr algn="just"/>
            <a:r>
              <a:rPr lang="ko-KR" dirty="0">
                <a:ea typeface="맑은 고딕"/>
              </a:rPr>
              <a:t>매일의 단어는 파일에서 랜덤으로 </a:t>
            </a:r>
            <a:r>
              <a:rPr lang="ko-KR" dirty="0" err="1">
                <a:ea typeface="맑은 고딕"/>
              </a:rPr>
              <a:t>선택되어야한다</a:t>
            </a:r>
            <a:r>
              <a:rPr lang="ko-KR" dirty="0">
                <a:ea typeface="맑은 고딕"/>
              </a:rPr>
              <a:t>.</a:t>
            </a:r>
            <a:endParaRPr lang="en-US" altLang="ko-KR" dirty="0">
              <a:ea typeface="맑은 고딕"/>
            </a:endParaRPr>
          </a:p>
          <a:p>
            <a:pPr algn="just"/>
            <a:r>
              <a:rPr lang="ko-KR" dirty="0">
                <a:ea typeface="맑은 고딕"/>
              </a:rPr>
              <a:t>사용자에게 정답을 </a:t>
            </a:r>
            <a:r>
              <a:rPr lang="ko-KR" dirty="0" err="1">
                <a:ea typeface="맑은 고딕"/>
              </a:rPr>
              <a:t>입력받을</a:t>
            </a:r>
            <a:r>
              <a:rPr lang="ko-KR" dirty="0">
                <a:ea typeface="맑은 고딕"/>
              </a:rPr>
              <a:t> 때에는 띄어쓰기를 기준으로 각 단어들을 구분한다.</a:t>
            </a:r>
            <a:endParaRPr lang="en-US" altLang="ko-KR" dirty="0">
              <a:ea typeface="맑은 고딕"/>
            </a:endParaRPr>
          </a:p>
          <a:p>
            <a:pPr algn="just"/>
            <a:r>
              <a:rPr lang="ko-KR" dirty="0" err="1">
                <a:ea typeface="맑은 고딕"/>
              </a:rPr>
              <a:t>디스코드</a:t>
            </a:r>
            <a:r>
              <a:rPr lang="ko-KR" dirty="0">
                <a:ea typeface="맑은 고딕"/>
              </a:rPr>
              <a:t> 봇과 연동할 때 사용할 채널과 토큰을 </a:t>
            </a:r>
            <a:r>
              <a:rPr lang="ko-KR" dirty="0" err="1">
                <a:ea typeface="맑은 고딕"/>
              </a:rPr>
              <a:t>저장해둔다</a:t>
            </a:r>
            <a:r>
              <a:rPr lang="ko-KR" dirty="0">
                <a:ea typeface="맑은 고딕"/>
              </a:rPr>
              <a:t>.</a:t>
            </a:r>
            <a:endParaRPr lang="en-US" altLang="ko-KR" dirty="0">
              <a:ea typeface="맑은 고딕"/>
            </a:endParaRPr>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6</a:t>
            </a:fld>
            <a:endParaRPr lang="ko-KR" altLang="en-US"/>
          </a:p>
        </p:txBody>
      </p:sp>
    </p:spTree>
    <p:extLst>
      <p:ext uri="{BB962C8B-B14F-4D97-AF65-F5344CB8AC3E}">
        <p14:creationId xmlns:p14="http://schemas.microsoft.com/office/powerpoint/2010/main" val="20364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586BD-0F56-465E-90DD-4F7EB5C22C4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62D75AF-8D7E-477A-B06A-773B54B18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22D08B3-A9A6-4CA5-94A5-60BE4193B856}"/>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825B2C64-F6D0-4564-A934-9F517F7C49AB}"/>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73881C62-2657-4643-9CC9-89D68799A768}"/>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7340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98AADC-F389-4BCD-9E52-49B7E64907E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1A3D60F-143D-47A7-90DD-8D2052D74E4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D2913F-34A8-4E19-BE54-298D842C8B47}"/>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C86ADB15-0821-4678-8A84-0615C961873F}"/>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FE5E1647-A311-42C8-900F-03252A535EA8}"/>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9676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42E21EA-AC61-43C5-AA22-71763E0491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ED08377-D434-4883-933D-05403373BCD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6BEFAE-52A5-4771-A24E-66D37EDBFE49}"/>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67F5FDAD-E360-45AB-9254-5D5A1437A3E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B879758A-1063-49CC-A47B-5A24925A912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03583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9BCD5E-CF2F-45CD-A1C5-FACE037AE6D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340CAA-7987-4F30-B10A-034CDBA23AC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08DEE94-B9EB-437B-B87B-4D63439559CF}"/>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20C7A974-A07A-49C2-B147-F6EC850539C3}"/>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894EDD24-940C-445F-B974-623173FA1A40}"/>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8590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55FC26-2554-4ACE-AD62-BF4C0D1507C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5F7A203-776E-48E1-8F52-E0C061723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22283AA-0163-40C4-BD15-4B5D9779A626}"/>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D1A8905D-720A-4884-BF88-251296BD5CD6}"/>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091F5B7E-479B-4C2C-9C2F-FC3D3BAF2427}"/>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33997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78C707-FFC8-4A24-BA23-EF9EC44675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2160DF4-3AB1-42B3-8971-B823E5CB29C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B6BFC4C-B0FA-4F91-8D27-3D1AF4C2C73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2FAC31B-12B8-44B6-A9E9-8F967BCFB495}"/>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5FFAD4C5-4E96-46C0-9033-3CF48A722307}"/>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F8F5A243-79AB-498E-9F6B-C0EA9EA192EC}"/>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89082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839153-E8CD-49CF-A352-CE2C89DD0C4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9D2D86D-B04B-4F6E-8B70-CEEE8EE74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ADF040F-70C5-4670-BDE4-017C92D5B3A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02EE54B-8A53-409D-B09E-64BD2F952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2B72209-6EC7-4418-A78D-417AB466F56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F99256C-B33C-4980-B58A-185F1B50800F}"/>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8" name="바닥글 개체 틀 7">
            <a:extLst>
              <a:ext uri="{FF2B5EF4-FFF2-40B4-BE49-F238E27FC236}">
                <a16:creationId xmlns:a16="http://schemas.microsoft.com/office/drawing/2014/main" id="{10D41821-F2CE-4C29-8132-70323EDD61F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9" name="슬라이드 번호 개체 틀 8">
            <a:extLst>
              <a:ext uri="{FF2B5EF4-FFF2-40B4-BE49-F238E27FC236}">
                <a16:creationId xmlns:a16="http://schemas.microsoft.com/office/drawing/2014/main" id="{98C219DB-B597-4742-98CD-2CAE4BE5026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50227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D106D-5995-4C96-A34B-80776AE9EE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FF2DA30-6E46-4781-A24E-22BEFDC9360A}"/>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4" name="바닥글 개체 틀 3">
            <a:extLst>
              <a:ext uri="{FF2B5EF4-FFF2-40B4-BE49-F238E27FC236}">
                <a16:creationId xmlns:a16="http://schemas.microsoft.com/office/drawing/2014/main" id="{B6E6DFE5-8E83-400E-805F-69D1FE731039}"/>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5" name="슬라이드 번호 개체 틀 4">
            <a:extLst>
              <a:ext uri="{FF2B5EF4-FFF2-40B4-BE49-F238E27FC236}">
                <a16:creationId xmlns:a16="http://schemas.microsoft.com/office/drawing/2014/main" id="{0DD16593-628A-472D-A9C3-C41BD8886B0A}"/>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04094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9B1C4D2-3722-4C1D-B0E4-3ABC0DA4CA9D}"/>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3" name="바닥글 개체 틀 2">
            <a:extLst>
              <a:ext uri="{FF2B5EF4-FFF2-40B4-BE49-F238E27FC236}">
                <a16:creationId xmlns:a16="http://schemas.microsoft.com/office/drawing/2014/main" id="{C3A393B7-AE11-4029-9D65-0BDEFB02DCD9}"/>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4" name="슬라이드 번호 개체 틀 3">
            <a:extLst>
              <a:ext uri="{FF2B5EF4-FFF2-40B4-BE49-F238E27FC236}">
                <a16:creationId xmlns:a16="http://schemas.microsoft.com/office/drawing/2014/main" id="{DB9F3B94-79EC-477D-B625-FF12E8701FD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70230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D40AC1-6795-4CA4-8863-90C130E9FF6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0AA3D37-5CDD-4F3C-8395-110B38116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E09C48F-85AB-4E64-BEFA-3A18C6A9F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6C7D03F-6B67-4E51-B669-6A0E67E1E6BB}"/>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085481C9-7778-4E3B-A752-9007B5C851F6}"/>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E0C20EB4-E727-4E37-91E3-2D601E7FF376}"/>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63142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0C0D57-3EBF-4D7D-9103-029D562A31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925C662-F8E6-4896-9E6B-19D16B209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57ED9F6B-4286-432D-A5CB-100E7F776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BAD39F7-71D8-4D10-B6E7-04E0D95EBDF0}"/>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043C73A8-E25B-4949-B956-80A5EC260FD8}"/>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777CE8D1-E11F-4E87-B585-E1E5C94635A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63112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718C337-9B27-40D3-A9B2-4005EE7EA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B69189F-28A1-4057-8CE9-3B76810BF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F256D8-7BB6-49E2-954E-EF9E05DBF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DB38B22D-A8A6-4CDF-89EF-E670765E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DEBBC4C3-52FC-436A-A3AE-F6A5F52B6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786324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TextBox 8">
            <a:extLst>
              <a:ext uri="{FF2B5EF4-FFF2-40B4-BE49-F238E27FC236}">
                <a16:creationId xmlns:a16="http://schemas.microsoft.com/office/drawing/2014/main" id="{92644C20-83C2-1778-08C0-FC9F04233707}"/>
              </a:ext>
            </a:extLst>
          </p:cNvPr>
          <p:cNvSpPr txBox="1"/>
          <p:nvPr/>
        </p:nvSpPr>
        <p:spPr>
          <a:xfrm>
            <a:off x="503239" y="413365"/>
            <a:ext cx="6096000" cy="369332"/>
          </a:xfrm>
          <a:prstGeom prst="rect">
            <a:avLst/>
          </a:prstGeom>
          <a:noFill/>
        </p:spPr>
        <p:txBody>
          <a:bodyPr wrap="square" lIns="91440" tIns="45720" rIns="91440" bIns="45720" anchor="t">
            <a:spAutoFit/>
          </a:bodyPr>
          <a:lstStyle/>
          <a:p>
            <a:pPr>
              <a:defRPr/>
            </a:pPr>
            <a:r>
              <a:rPr lang="ko-KR" altLang="en-US" b="1" kern="0" dirty="0">
                <a:ln w="9525">
                  <a:noFill/>
                </a:ln>
                <a:solidFill>
                  <a:schemeClr val="bg1"/>
                </a:solidFill>
                <a:latin typeface="Tmon몬소리 Black"/>
                <a:ea typeface="맑은 고딕"/>
              </a:rPr>
              <a:t>20223053 김민주 2022</a:t>
            </a:r>
          </a:p>
        </p:txBody>
      </p:sp>
      <p:sp>
        <p:nvSpPr>
          <p:cNvPr id="2" name="TextBox 1">
            <a:extLst>
              <a:ext uri="{FF2B5EF4-FFF2-40B4-BE49-F238E27FC236}">
                <a16:creationId xmlns:a16="http://schemas.microsoft.com/office/drawing/2014/main" id="{87EBE5B4-CC9F-BD7B-2C99-E93A153CDF7C}"/>
              </a:ext>
            </a:extLst>
          </p:cNvPr>
          <p:cNvSpPr txBox="1"/>
          <p:nvPr/>
        </p:nvSpPr>
        <p:spPr>
          <a:xfrm>
            <a:off x="2989854" y="2938292"/>
            <a:ext cx="6212292" cy="1569660"/>
          </a:xfrm>
          <a:prstGeom prst="rect">
            <a:avLst/>
          </a:prstGeom>
          <a:noFill/>
        </p:spPr>
        <p:txBody>
          <a:bodyPr wrap="square" lIns="91440" tIns="45720" rIns="91440" bIns="45720" anchor="t">
            <a:spAutoFit/>
          </a:bodyPr>
          <a:lstStyle/>
          <a:p>
            <a:pPr algn="ctr">
              <a:defRPr/>
            </a:pPr>
            <a:r>
              <a:rPr lang="en-US" altLang="ko-KR" sz="4800" b="1" kern="0" dirty="0" err="1">
                <a:ln w="9525">
                  <a:noFill/>
                </a:ln>
                <a:solidFill>
                  <a:srgbClr val="23321F"/>
                </a:solidFill>
                <a:ea typeface="Tmon몬소리 Black"/>
              </a:rPr>
              <a:t>매일</a:t>
            </a:r>
            <a:r>
              <a:rPr lang="en-US" altLang="ko-KR" sz="4800" b="1" kern="0" dirty="0">
                <a:ln w="9525">
                  <a:noFill/>
                </a:ln>
                <a:solidFill>
                  <a:srgbClr val="23321F"/>
                </a:solidFill>
                <a:ea typeface="Tmon몬소리 Black"/>
              </a:rPr>
              <a:t> </a:t>
            </a:r>
            <a:r>
              <a:rPr lang="en-US" altLang="ko-KR" sz="4800" b="1" kern="0" dirty="0" err="1">
                <a:ln w="9525">
                  <a:noFill/>
                </a:ln>
                <a:solidFill>
                  <a:srgbClr val="23321F"/>
                </a:solidFill>
                <a:ea typeface="Tmon몬소리 Black"/>
              </a:rPr>
              <a:t>영단어</a:t>
            </a:r>
            <a:r>
              <a:rPr lang="en-US" altLang="ko-KR" sz="4800" b="1" kern="0" dirty="0">
                <a:ln w="9525">
                  <a:noFill/>
                </a:ln>
                <a:solidFill>
                  <a:srgbClr val="23321F"/>
                </a:solidFill>
                <a:ea typeface="Tmon몬소리 Black"/>
              </a:rPr>
              <a:t> </a:t>
            </a:r>
            <a:r>
              <a:rPr lang="en-US" altLang="ko-KR" sz="4800" b="1" kern="0" dirty="0" err="1">
                <a:ln w="9525">
                  <a:noFill/>
                </a:ln>
                <a:solidFill>
                  <a:srgbClr val="23321F"/>
                </a:solidFill>
                <a:ea typeface="Tmon몬소리 Black"/>
              </a:rPr>
              <a:t>시험</a:t>
            </a:r>
            <a:r>
              <a:rPr lang="en-US" altLang="ko-KR" sz="4800" b="1" kern="0" dirty="0">
                <a:ln w="9525">
                  <a:noFill/>
                </a:ln>
                <a:solidFill>
                  <a:srgbClr val="23321F"/>
                </a:solidFill>
                <a:ea typeface="Tmon몬소리 Black"/>
              </a:rPr>
              <a:t>(</a:t>
            </a:r>
            <a:r>
              <a:rPr lang="en-US" altLang="ko-KR" sz="4800" b="1" kern="0" dirty="0" err="1">
                <a:ln w="9525">
                  <a:noFill/>
                </a:ln>
                <a:solidFill>
                  <a:srgbClr val="23321F"/>
                </a:solidFill>
                <a:ea typeface="Tmon몬소리 Black"/>
              </a:rPr>
              <a:t>이름</a:t>
            </a:r>
            <a:r>
              <a:rPr lang="en-US" altLang="ko-KR" sz="4800" b="1" kern="0" dirty="0">
                <a:ln w="9525">
                  <a:noFill/>
                </a:ln>
                <a:solidFill>
                  <a:srgbClr val="23321F"/>
                </a:solidFill>
                <a:ea typeface="Tmon몬소리 Black"/>
              </a:rPr>
              <a:t> </a:t>
            </a:r>
            <a:r>
              <a:rPr lang="en-US" altLang="ko-KR" sz="4800" b="1" kern="0" dirty="0" err="1">
                <a:ln w="9525">
                  <a:noFill/>
                </a:ln>
                <a:solidFill>
                  <a:srgbClr val="23321F"/>
                </a:solidFill>
                <a:ea typeface="Tmon몬소리 Black"/>
              </a:rPr>
              <a:t>뭐하지</a:t>
            </a:r>
            <a:r>
              <a:rPr lang="en-US" altLang="ko-KR" sz="4800" b="1" kern="0" dirty="0">
                <a:ln w="9525">
                  <a:noFill/>
                </a:ln>
                <a:solidFill>
                  <a:srgbClr val="23321F"/>
                </a:solidFill>
                <a:ea typeface="Tmon몬소리 Black"/>
              </a:rPr>
              <a:t>)</a:t>
            </a:r>
          </a:p>
        </p:txBody>
      </p:sp>
      <p:sp>
        <p:nvSpPr>
          <p:cNvPr id="3" name="TextBox 2">
            <a:extLst>
              <a:ext uri="{FF2B5EF4-FFF2-40B4-BE49-F238E27FC236}">
                <a16:creationId xmlns:a16="http://schemas.microsoft.com/office/drawing/2014/main" id="{E7593A7C-CD23-2710-9EE3-EE35D535F15B}"/>
              </a:ext>
            </a:extLst>
          </p:cNvPr>
          <p:cNvSpPr txBox="1"/>
          <p:nvPr/>
        </p:nvSpPr>
        <p:spPr>
          <a:xfrm>
            <a:off x="7591276" y="5445440"/>
            <a:ext cx="3536831" cy="923330"/>
          </a:xfrm>
          <a:prstGeom prst="rect">
            <a:avLst/>
          </a:prstGeom>
          <a:noFill/>
        </p:spPr>
        <p:txBody>
          <a:bodyPr wrap="square" lIns="91440" tIns="45720" rIns="91440" bIns="45720" anchor="t">
            <a:spAutoFit/>
          </a:bodyPr>
          <a:lstStyle/>
          <a:p>
            <a:pPr>
              <a:defRPr/>
            </a:pPr>
            <a:r>
              <a:rPr lang="ko-KR" altLang="en-US" b="1" kern="0" dirty="0">
                <a:ln w="9525">
                  <a:noFill/>
                </a:ln>
                <a:solidFill>
                  <a:srgbClr val="23321F"/>
                </a:solidFill>
                <a:latin typeface="Tmon몬소리 Black"/>
                <a:ea typeface="맑은 고딕"/>
              </a:rPr>
              <a:t>소프트웨어프로젝트2 AD 프로젝트</a:t>
            </a:r>
          </a:p>
          <a:p>
            <a:pPr>
              <a:defRPr/>
            </a:pPr>
            <a:r>
              <a:rPr lang="ko-KR" altLang="en-US" b="1" kern="0" dirty="0">
                <a:ln w="9525">
                  <a:noFill/>
                </a:ln>
                <a:solidFill>
                  <a:srgbClr val="23321F"/>
                </a:solidFill>
                <a:latin typeface="Tmon몬소리 Black"/>
                <a:ea typeface="맑은 고딕"/>
              </a:rPr>
              <a:t>2022. 12. 07.</a:t>
            </a:r>
          </a:p>
        </p:txBody>
      </p:sp>
    </p:spTree>
    <p:extLst>
      <p:ext uri="{BB962C8B-B14F-4D97-AF65-F5344CB8AC3E}">
        <p14:creationId xmlns:p14="http://schemas.microsoft.com/office/powerpoint/2010/main" val="337650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65" name="Group 5">
            <a:extLst>
              <a:ext uri="{FF2B5EF4-FFF2-40B4-BE49-F238E27FC236}">
                <a16:creationId xmlns:a16="http://schemas.microsoft.com/office/drawing/2014/main" id="{531F3088-C139-0081-F719-BA414A9139BD}"/>
              </a:ext>
            </a:extLst>
          </p:cNvPr>
          <p:cNvGrpSpPr/>
          <p:nvPr/>
        </p:nvGrpSpPr>
        <p:grpSpPr>
          <a:xfrm>
            <a:off x="940988" y="1520577"/>
            <a:ext cx="1033263" cy="1272751"/>
            <a:chOff x="1142271" y="1333671"/>
            <a:chExt cx="616320" cy="683280"/>
          </a:xfrm>
        </p:grpSpPr>
        <p:grpSp>
          <p:nvGrpSpPr>
            <p:cNvPr id="66" name="Group 6">
              <a:extLst>
                <a:ext uri="{FF2B5EF4-FFF2-40B4-BE49-F238E27FC236}">
                  <a16:creationId xmlns:a16="http://schemas.microsoft.com/office/drawing/2014/main" id="{E2996CF4-D513-E054-AD62-227F5286E559}"/>
                </a:ext>
              </a:extLst>
            </p:cNvPr>
            <p:cNvGrpSpPr/>
            <p:nvPr/>
          </p:nvGrpSpPr>
          <p:grpSpPr>
            <a:xfrm>
              <a:off x="1197351" y="1609791"/>
              <a:ext cx="451080" cy="186840"/>
              <a:chOff x="1197351" y="1609791"/>
              <a:chExt cx="451080" cy="186840"/>
            </a:xfrm>
          </p:grpSpPr>
          <p:sp>
            <p:nvSpPr>
              <p:cNvPr id="75" name="CustomShape 7">
                <a:extLst>
                  <a:ext uri="{FF2B5EF4-FFF2-40B4-BE49-F238E27FC236}">
                    <a16:creationId xmlns:a16="http://schemas.microsoft.com/office/drawing/2014/main" id="{13AEEFAF-531A-3065-5796-A5CD29F91B5F}"/>
                  </a:ext>
                </a:extLst>
              </p:cNvPr>
              <p:cNvSpPr/>
              <p:nvPr/>
            </p:nvSpPr>
            <p:spPr>
              <a:xfrm>
                <a:off x="1197351" y="1609791"/>
                <a:ext cx="451080" cy="2196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6" name="CustomShape 8">
                <a:extLst>
                  <a:ext uri="{FF2B5EF4-FFF2-40B4-BE49-F238E27FC236}">
                    <a16:creationId xmlns:a16="http://schemas.microsoft.com/office/drawing/2014/main" id="{F1B9708A-43E9-D78C-7625-5F030416BE66}"/>
                  </a:ext>
                </a:extLst>
              </p:cNvPr>
              <p:cNvSpPr/>
              <p:nvPr/>
            </p:nvSpPr>
            <p:spPr>
              <a:xfrm>
                <a:off x="1197351" y="1664871"/>
                <a:ext cx="451080" cy="2160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7" name="CustomShape 9">
                <a:extLst>
                  <a:ext uri="{FF2B5EF4-FFF2-40B4-BE49-F238E27FC236}">
                    <a16:creationId xmlns:a16="http://schemas.microsoft.com/office/drawing/2014/main" id="{9027D2B4-B2E3-AC8A-2E6E-6ECEBB51A2EC}"/>
                  </a:ext>
                </a:extLst>
              </p:cNvPr>
              <p:cNvSpPr/>
              <p:nvPr/>
            </p:nvSpPr>
            <p:spPr>
              <a:xfrm>
                <a:off x="1197351" y="1719951"/>
                <a:ext cx="451080" cy="2196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8" name="CustomShape 10">
                <a:extLst>
                  <a:ext uri="{FF2B5EF4-FFF2-40B4-BE49-F238E27FC236}">
                    <a16:creationId xmlns:a16="http://schemas.microsoft.com/office/drawing/2014/main" id="{564B9209-FE7C-BF40-D1DE-727CFE6C1110}"/>
                  </a:ext>
                </a:extLst>
              </p:cNvPr>
              <p:cNvSpPr/>
              <p:nvPr/>
            </p:nvSpPr>
            <p:spPr>
              <a:xfrm>
                <a:off x="1626831" y="1775031"/>
                <a:ext cx="21600" cy="2160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9" name="CustomShape 11">
                <a:extLst>
                  <a:ext uri="{FF2B5EF4-FFF2-40B4-BE49-F238E27FC236}">
                    <a16:creationId xmlns:a16="http://schemas.microsoft.com/office/drawing/2014/main" id="{E392E959-EB34-5CBF-FEE5-B4117D81C058}"/>
                  </a:ext>
                </a:extLst>
              </p:cNvPr>
              <p:cNvSpPr/>
              <p:nvPr/>
            </p:nvSpPr>
            <p:spPr>
              <a:xfrm>
                <a:off x="1571751" y="1775031"/>
                <a:ext cx="21960" cy="2160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80" name="CustomShape 12">
                <a:extLst>
                  <a:ext uri="{FF2B5EF4-FFF2-40B4-BE49-F238E27FC236}">
                    <a16:creationId xmlns:a16="http://schemas.microsoft.com/office/drawing/2014/main" id="{85A73F77-9AAD-A8DC-21FD-F7FBB798C48C}"/>
                  </a:ext>
                </a:extLst>
              </p:cNvPr>
              <p:cNvSpPr/>
              <p:nvPr/>
            </p:nvSpPr>
            <p:spPr>
              <a:xfrm>
                <a:off x="1516671" y="1775031"/>
                <a:ext cx="21600" cy="2160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grpSp>
        <p:grpSp>
          <p:nvGrpSpPr>
            <p:cNvPr id="67" name="Group 13">
              <a:extLst>
                <a:ext uri="{FF2B5EF4-FFF2-40B4-BE49-F238E27FC236}">
                  <a16:creationId xmlns:a16="http://schemas.microsoft.com/office/drawing/2014/main" id="{8AD82FA1-128A-F6A1-6D2E-7023549E7651}"/>
                </a:ext>
              </a:extLst>
            </p:cNvPr>
            <p:cNvGrpSpPr/>
            <p:nvPr/>
          </p:nvGrpSpPr>
          <p:grpSpPr>
            <a:xfrm>
              <a:off x="1142271" y="1333671"/>
              <a:ext cx="616320" cy="683280"/>
              <a:chOff x="1142271" y="1333671"/>
              <a:chExt cx="616320" cy="683280"/>
            </a:xfrm>
          </p:grpSpPr>
          <p:sp>
            <p:nvSpPr>
              <p:cNvPr id="68" name="CustomShape 14">
                <a:extLst>
                  <a:ext uri="{FF2B5EF4-FFF2-40B4-BE49-F238E27FC236}">
                    <a16:creationId xmlns:a16="http://schemas.microsoft.com/office/drawing/2014/main" id="{5102B81B-BA22-3F19-5D6C-D2C61F45353D}"/>
                  </a:ext>
                </a:extLst>
              </p:cNvPr>
              <p:cNvSpPr/>
              <p:nvPr/>
            </p:nvSpPr>
            <p:spPr>
              <a:xfrm>
                <a:off x="1142271" y="1333671"/>
                <a:ext cx="616320" cy="683280"/>
              </a:xfrm>
              <a:custGeom>
                <a:avLst/>
                <a:gdLst/>
                <a:ahLst/>
                <a:cxnLst/>
                <a:rect l="l" t="t" r="r" b="b"/>
                <a:pathLst>
                  <a:path w="8635" h="9571">
                    <a:moveTo>
                      <a:pt x="8326" y="9262"/>
                    </a:moveTo>
                    <a:lnTo>
                      <a:pt x="1079" y="9262"/>
                    </a:lnTo>
                    <a:lnTo>
                      <a:pt x="1079" y="8800"/>
                    </a:lnTo>
                    <a:lnTo>
                      <a:pt x="7864" y="8800"/>
                    </a:lnTo>
                    <a:lnTo>
                      <a:pt x="7864" y="2016"/>
                    </a:lnTo>
                    <a:lnTo>
                      <a:pt x="8326" y="2016"/>
                    </a:lnTo>
                    <a:lnTo>
                      <a:pt x="8326" y="9262"/>
                    </a:lnTo>
                    <a:close/>
                    <a:moveTo>
                      <a:pt x="309" y="1244"/>
                    </a:moveTo>
                    <a:lnTo>
                      <a:pt x="3159" y="1244"/>
                    </a:lnTo>
                    <a:lnTo>
                      <a:pt x="3091" y="1754"/>
                    </a:lnTo>
                    <a:lnTo>
                      <a:pt x="3087" y="1793"/>
                    </a:lnTo>
                    <a:lnTo>
                      <a:pt x="3084" y="1870"/>
                    </a:lnTo>
                    <a:lnTo>
                      <a:pt x="3089" y="1946"/>
                    </a:lnTo>
                    <a:lnTo>
                      <a:pt x="3100" y="2020"/>
                    </a:lnTo>
                    <a:lnTo>
                      <a:pt x="3120" y="2094"/>
                    </a:lnTo>
                    <a:lnTo>
                      <a:pt x="3148" y="2165"/>
                    </a:lnTo>
                    <a:lnTo>
                      <a:pt x="3181" y="2233"/>
                    </a:lnTo>
                    <a:lnTo>
                      <a:pt x="3222" y="2299"/>
                    </a:lnTo>
                    <a:lnTo>
                      <a:pt x="3246" y="2330"/>
                    </a:lnTo>
                    <a:lnTo>
                      <a:pt x="3270" y="2360"/>
                    </a:lnTo>
                    <a:lnTo>
                      <a:pt x="3322" y="2417"/>
                    </a:lnTo>
                    <a:lnTo>
                      <a:pt x="3380" y="2467"/>
                    </a:lnTo>
                    <a:lnTo>
                      <a:pt x="3443" y="2511"/>
                    </a:lnTo>
                    <a:lnTo>
                      <a:pt x="3507" y="2549"/>
                    </a:lnTo>
                    <a:lnTo>
                      <a:pt x="3577" y="2580"/>
                    </a:lnTo>
                    <a:lnTo>
                      <a:pt x="3650" y="2603"/>
                    </a:lnTo>
                    <a:lnTo>
                      <a:pt x="3725" y="2621"/>
                    </a:lnTo>
                    <a:lnTo>
                      <a:pt x="3764" y="2626"/>
                    </a:lnTo>
                    <a:lnTo>
                      <a:pt x="3812" y="2631"/>
                    </a:lnTo>
                    <a:lnTo>
                      <a:pt x="3860" y="2632"/>
                    </a:lnTo>
                    <a:lnTo>
                      <a:pt x="3896" y="2632"/>
                    </a:lnTo>
                    <a:lnTo>
                      <a:pt x="3967" y="2625"/>
                    </a:lnTo>
                    <a:lnTo>
                      <a:pt x="4035" y="2613"/>
                    </a:lnTo>
                    <a:lnTo>
                      <a:pt x="4102" y="2594"/>
                    </a:lnTo>
                    <a:lnTo>
                      <a:pt x="4167" y="2569"/>
                    </a:lnTo>
                    <a:lnTo>
                      <a:pt x="4228" y="2539"/>
                    </a:lnTo>
                    <a:lnTo>
                      <a:pt x="4287" y="2504"/>
                    </a:lnTo>
                    <a:lnTo>
                      <a:pt x="4342" y="2463"/>
                    </a:lnTo>
                    <a:lnTo>
                      <a:pt x="4394" y="2418"/>
                    </a:lnTo>
                    <a:lnTo>
                      <a:pt x="4442" y="2370"/>
                    </a:lnTo>
                    <a:lnTo>
                      <a:pt x="4485" y="2315"/>
                    </a:lnTo>
                    <a:lnTo>
                      <a:pt x="4524" y="2259"/>
                    </a:lnTo>
                    <a:lnTo>
                      <a:pt x="4558" y="2197"/>
                    </a:lnTo>
                    <a:lnTo>
                      <a:pt x="4585" y="2133"/>
                    </a:lnTo>
                    <a:lnTo>
                      <a:pt x="4607" y="2066"/>
                    </a:lnTo>
                    <a:lnTo>
                      <a:pt x="4623" y="1995"/>
                    </a:lnTo>
                    <a:lnTo>
                      <a:pt x="4629" y="1959"/>
                    </a:lnTo>
                    <a:lnTo>
                      <a:pt x="4630" y="1943"/>
                    </a:lnTo>
                    <a:lnTo>
                      <a:pt x="4628" y="1913"/>
                    </a:lnTo>
                    <a:lnTo>
                      <a:pt x="4620" y="1884"/>
                    </a:lnTo>
                    <a:lnTo>
                      <a:pt x="4607" y="1857"/>
                    </a:lnTo>
                    <a:lnTo>
                      <a:pt x="4589" y="1833"/>
                    </a:lnTo>
                    <a:lnTo>
                      <a:pt x="4567" y="1813"/>
                    </a:lnTo>
                    <a:lnTo>
                      <a:pt x="4541" y="1798"/>
                    </a:lnTo>
                    <a:lnTo>
                      <a:pt x="4512" y="1788"/>
                    </a:lnTo>
                    <a:lnTo>
                      <a:pt x="4496" y="1786"/>
                    </a:lnTo>
                    <a:lnTo>
                      <a:pt x="4480" y="1784"/>
                    </a:lnTo>
                    <a:lnTo>
                      <a:pt x="4450" y="1787"/>
                    </a:lnTo>
                    <a:lnTo>
                      <a:pt x="4421" y="1795"/>
                    </a:lnTo>
                    <a:lnTo>
                      <a:pt x="4394" y="1808"/>
                    </a:lnTo>
                    <a:lnTo>
                      <a:pt x="4370" y="1826"/>
                    </a:lnTo>
                    <a:lnTo>
                      <a:pt x="4351" y="1848"/>
                    </a:lnTo>
                    <a:lnTo>
                      <a:pt x="4336" y="1874"/>
                    </a:lnTo>
                    <a:lnTo>
                      <a:pt x="4326" y="1902"/>
                    </a:lnTo>
                    <a:lnTo>
                      <a:pt x="4323" y="1919"/>
                    </a:lnTo>
                    <a:lnTo>
                      <a:pt x="4316" y="1965"/>
                    </a:lnTo>
                    <a:lnTo>
                      <a:pt x="4285" y="2053"/>
                    </a:lnTo>
                    <a:lnTo>
                      <a:pt x="4238" y="2130"/>
                    </a:lnTo>
                    <a:lnTo>
                      <a:pt x="4179" y="2197"/>
                    </a:lnTo>
                    <a:lnTo>
                      <a:pt x="4109" y="2253"/>
                    </a:lnTo>
                    <a:lnTo>
                      <a:pt x="4029" y="2293"/>
                    </a:lnTo>
                    <a:lnTo>
                      <a:pt x="3941" y="2318"/>
                    </a:lnTo>
                    <a:lnTo>
                      <a:pt x="3850" y="2325"/>
                    </a:lnTo>
                    <a:lnTo>
                      <a:pt x="3802" y="2320"/>
                    </a:lnTo>
                    <a:lnTo>
                      <a:pt x="3756" y="2313"/>
                    </a:lnTo>
                    <a:lnTo>
                      <a:pt x="3668" y="2284"/>
                    </a:lnTo>
                    <a:lnTo>
                      <a:pt x="3590" y="2239"/>
                    </a:lnTo>
                    <a:lnTo>
                      <a:pt x="3520" y="2178"/>
                    </a:lnTo>
                    <a:lnTo>
                      <a:pt x="3490" y="2142"/>
                    </a:lnTo>
                    <a:lnTo>
                      <a:pt x="3462" y="2104"/>
                    </a:lnTo>
                    <a:lnTo>
                      <a:pt x="3422" y="2022"/>
                    </a:lnTo>
                    <a:lnTo>
                      <a:pt x="3398" y="1934"/>
                    </a:lnTo>
                    <a:lnTo>
                      <a:pt x="3392" y="1841"/>
                    </a:lnTo>
                    <a:lnTo>
                      <a:pt x="3396" y="1795"/>
                    </a:lnTo>
                    <a:lnTo>
                      <a:pt x="3470" y="1244"/>
                    </a:lnTo>
                    <a:lnTo>
                      <a:pt x="7555" y="1244"/>
                    </a:lnTo>
                    <a:lnTo>
                      <a:pt x="7555" y="8492"/>
                    </a:lnTo>
                    <a:lnTo>
                      <a:pt x="309" y="8492"/>
                    </a:lnTo>
                    <a:lnTo>
                      <a:pt x="309" y="1244"/>
                    </a:lnTo>
                    <a:close/>
                    <a:moveTo>
                      <a:pt x="3541" y="715"/>
                    </a:moveTo>
                    <a:lnTo>
                      <a:pt x="3549" y="667"/>
                    </a:lnTo>
                    <a:lnTo>
                      <a:pt x="3579" y="579"/>
                    </a:lnTo>
                    <a:lnTo>
                      <a:pt x="3625" y="502"/>
                    </a:lnTo>
                    <a:lnTo>
                      <a:pt x="3684" y="435"/>
                    </a:lnTo>
                    <a:lnTo>
                      <a:pt x="3755" y="380"/>
                    </a:lnTo>
                    <a:lnTo>
                      <a:pt x="3835" y="340"/>
                    </a:lnTo>
                    <a:lnTo>
                      <a:pt x="3923" y="315"/>
                    </a:lnTo>
                    <a:lnTo>
                      <a:pt x="4015" y="308"/>
                    </a:lnTo>
                    <a:lnTo>
                      <a:pt x="4063" y="312"/>
                    </a:lnTo>
                    <a:lnTo>
                      <a:pt x="4109" y="319"/>
                    </a:lnTo>
                    <a:lnTo>
                      <a:pt x="4196" y="348"/>
                    </a:lnTo>
                    <a:lnTo>
                      <a:pt x="4275" y="394"/>
                    </a:lnTo>
                    <a:lnTo>
                      <a:pt x="4345" y="455"/>
                    </a:lnTo>
                    <a:lnTo>
                      <a:pt x="4374" y="490"/>
                    </a:lnTo>
                    <a:lnTo>
                      <a:pt x="4401" y="529"/>
                    </a:lnTo>
                    <a:lnTo>
                      <a:pt x="4442" y="611"/>
                    </a:lnTo>
                    <a:lnTo>
                      <a:pt x="4466" y="700"/>
                    </a:lnTo>
                    <a:lnTo>
                      <a:pt x="4472" y="791"/>
                    </a:lnTo>
                    <a:lnTo>
                      <a:pt x="4467" y="837"/>
                    </a:lnTo>
                    <a:lnTo>
                      <a:pt x="4455" y="937"/>
                    </a:lnTo>
                    <a:lnTo>
                      <a:pt x="3987" y="937"/>
                    </a:lnTo>
                    <a:lnTo>
                      <a:pt x="4007" y="805"/>
                    </a:lnTo>
                    <a:lnTo>
                      <a:pt x="4009" y="789"/>
                    </a:lnTo>
                    <a:lnTo>
                      <a:pt x="4007" y="759"/>
                    </a:lnTo>
                    <a:lnTo>
                      <a:pt x="4000" y="730"/>
                    </a:lnTo>
                    <a:lnTo>
                      <a:pt x="3987" y="702"/>
                    </a:lnTo>
                    <a:lnTo>
                      <a:pt x="3970" y="679"/>
                    </a:lnTo>
                    <a:lnTo>
                      <a:pt x="3948" y="658"/>
                    </a:lnTo>
                    <a:lnTo>
                      <a:pt x="3923" y="643"/>
                    </a:lnTo>
                    <a:lnTo>
                      <a:pt x="3894" y="633"/>
                    </a:lnTo>
                    <a:lnTo>
                      <a:pt x="3878" y="629"/>
                    </a:lnTo>
                    <a:lnTo>
                      <a:pt x="3863" y="628"/>
                    </a:lnTo>
                    <a:lnTo>
                      <a:pt x="3831" y="629"/>
                    </a:lnTo>
                    <a:lnTo>
                      <a:pt x="3802" y="637"/>
                    </a:lnTo>
                    <a:lnTo>
                      <a:pt x="3776" y="650"/>
                    </a:lnTo>
                    <a:lnTo>
                      <a:pt x="3751" y="667"/>
                    </a:lnTo>
                    <a:lnTo>
                      <a:pt x="3732" y="689"/>
                    </a:lnTo>
                    <a:lnTo>
                      <a:pt x="3716" y="715"/>
                    </a:lnTo>
                    <a:lnTo>
                      <a:pt x="3705" y="744"/>
                    </a:lnTo>
                    <a:lnTo>
                      <a:pt x="3702" y="759"/>
                    </a:lnTo>
                    <a:lnTo>
                      <a:pt x="3675" y="937"/>
                    </a:lnTo>
                    <a:lnTo>
                      <a:pt x="3511" y="937"/>
                    </a:lnTo>
                    <a:lnTo>
                      <a:pt x="3541" y="715"/>
                    </a:lnTo>
                    <a:close/>
                    <a:moveTo>
                      <a:pt x="7864" y="1707"/>
                    </a:moveTo>
                    <a:lnTo>
                      <a:pt x="7864" y="937"/>
                    </a:lnTo>
                    <a:lnTo>
                      <a:pt x="4766" y="937"/>
                    </a:lnTo>
                    <a:lnTo>
                      <a:pt x="4773" y="879"/>
                    </a:lnTo>
                    <a:lnTo>
                      <a:pt x="4777" y="840"/>
                    </a:lnTo>
                    <a:lnTo>
                      <a:pt x="4781" y="762"/>
                    </a:lnTo>
                    <a:lnTo>
                      <a:pt x="4775" y="686"/>
                    </a:lnTo>
                    <a:lnTo>
                      <a:pt x="4763" y="612"/>
                    </a:lnTo>
                    <a:lnTo>
                      <a:pt x="4744" y="538"/>
                    </a:lnTo>
                    <a:lnTo>
                      <a:pt x="4716" y="467"/>
                    </a:lnTo>
                    <a:lnTo>
                      <a:pt x="4682" y="399"/>
                    </a:lnTo>
                    <a:lnTo>
                      <a:pt x="4642" y="333"/>
                    </a:lnTo>
                    <a:lnTo>
                      <a:pt x="4619" y="302"/>
                    </a:lnTo>
                    <a:lnTo>
                      <a:pt x="4595" y="272"/>
                    </a:lnTo>
                    <a:lnTo>
                      <a:pt x="4541" y="215"/>
                    </a:lnTo>
                    <a:lnTo>
                      <a:pt x="4484" y="165"/>
                    </a:lnTo>
                    <a:lnTo>
                      <a:pt x="4422" y="121"/>
                    </a:lnTo>
                    <a:lnTo>
                      <a:pt x="4356" y="83"/>
                    </a:lnTo>
                    <a:lnTo>
                      <a:pt x="4287" y="53"/>
                    </a:lnTo>
                    <a:lnTo>
                      <a:pt x="4214" y="29"/>
                    </a:lnTo>
                    <a:lnTo>
                      <a:pt x="4139" y="12"/>
                    </a:lnTo>
                    <a:lnTo>
                      <a:pt x="4101" y="6"/>
                    </a:lnTo>
                    <a:lnTo>
                      <a:pt x="4061" y="2"/>
                    </a:lnTo>
                    <a:lnTo>
                      <a:pt x="3983" y="0"/>
                    </a:lnTo>
                    <a:lnTo>
                      <a:pt x="3906" y="6"/>
                    </a:lnTo>
                    <a:lnTo>
                      <a:pt x="3832" y="20"/>
                    </a:lnTo>
                    <a:lnTo>
                      <a:pt x="3760" y="39"/>
                    </a:lnTo>
                    <a:lnTo>
                      <a:pt x="3690" y="67"/>
                    </a:lnTo>
                    <a:lnTo>
                      <a:pt x="3623" y="101"/>
                    </a:lnTo>
                    <a:lnTo>
                      <a:pt x="3561" y="140"/>
                    </a:lnTo>
                    <a:lnTo>
                      <a:pt x="3502" y="185"/>
                    </a:lnTo>
                    <a:lnTo>
                      <a:pt x="3447" y="236"/>
                    </a:lnTo>
                    <a:lnTo>
                      <a:pt x="3399" y="291"/>
                    </a:lnTo>
                    <a:lnTo>
                      <a:pt x="3355" y="353"/>
                    </a:lnTo>
                    <a:lnTo>
                      <a:pt x="3317" y="417"/>
                    </a:lnTo>
                    <a:lnTo>
                      <a:pt x="3284" y="486"/>
                    </a:lnTo>
                    <a:lnTo>
                      <a:pt x="3259" y="559"/>
                    </a:lnTo>
                    <a:lnTo>
                      <a:pt x="3242" y="634"/>
                    </a:lnTo>
                    <a:lnTo>
                      <a:pt x="3236" y="673"/>
                    </a:lnTo>
                    <a:lnTo>
                      <a:pt x="3200" y="937"/>
                    </a:lnTo>
                    <a:lnTo>
                      <a:pt x="0" y="937"/>
                    </a:lnTo>
                    <a:lnTo>
                      <a:pt x="0" y="8800"/>
                    </a:lnTo>
                    <a:lnTo>
                      <a:pt x="771" y="8800"/>
                    </a:lnTo>
                    <a:lnTo>
                      <a:pt x="771" y="9571"/>
                    </a:lnTo>
                    <a:lnTo>
                      <a:pt x="8635" y="9571"/>
                    </a:lnTo>
                    <a:lnTo>
                      <a:pt x="8635" y="1707"/>
                    </a:lnTo>
                    <a:lnTo>
                      <a:pt x="7864" y="1707"/>
                    </a:lnTo>
                    <a:close/>
                  </a:path>
                </a:pathLst>
              </a:cu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69" name="CustomShape 15">
                <a:extLst>
                  <a:ext uri="{FF2B5EF4-FFF2-40B4-BE49-F238E27FC236}">
                    <a16:creationId xmlns:a16="http://schemas.microsoft.com/office/drawing/2014/main" id="{CA3DFEB4-F6DE-6062-DCCA-2830DDA689ED}"/>
                  </a:ext>
                </a:extLst>
              </p:cNvPr>
              <p:cNvSpPr/>
              <p:nvPr/>
            </p:nvSpPr>
            <p:spPr>
              <a:xfrm>
                <a:off x="1197351" y="1587831"/>
                <a:ext cx="451080" cy="2160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0" name="CustomShape 16">
                <a:extLst>
                  <a:ext uri="{FF2B5EF4-FFF2-40B4-BE49-F238E27FC236}">
                    <a16:creationId xmlns:a16="http://schemas.microsoft.com/office/drawing/2014/main" id="{F593DA9E-0141-9025-F6A1-0EC3E9661DAD}"/>
                  </a:ext>
                </a:extLst>
              </p:cNvPr>
              <p:cNvSpPr/>
              <p:nvPr/>
            </p:nvSpPr>
            <p:spPr>
              <a:xfrm>
                <a:off x="1197351" y="1642911"/>
                <a:ext cx="451080" cy="2196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1" name="CustomShape 17">
                <a:extLst>
                  <a:ext uri="{FF2B5EF4-FFF2-40B4-BE49-F238E27FC236}">
                    <a16:creationId xmlns:a16="http://schemas.microsoft.com/office/drawing/2014/main" id="{88C49A90-0812-747C-5FC2-B52B48FAE2CE}"/>
                  </a:ext>
                </a:extLst>
              </p:cNvPr>
              <p:cNvSpPr/>
              <p:nvPr/>
            </p:nvSpPr>
            <p:spPr>
              <a:xfrm>
                <a:off x="1197351" y="1697991"/>
                <a:ext cx="451080" cy="2160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2" name="CustomShape 18">
                <a:extLst>
                  <a:ext uri="{FF2B5EF4-FFF2-40B4-BE49-F238E27FC236}">
                    <a16:creationId xmlns:a16="http://schemas.microsoft.com/office/drawing/2014/main" id="{E3E8751C-A701-0DA3-C039-DF4C500ACBBB}"/>
                  </a:ext>
                </a:extLst>
              </p:cNvPr>
              <p:cNvSpPr/>
              <p:nvPr/>
            </p:nvSpPr>
            <p:spPr>
              <a:xfrm>
                <a:off x="1626831" y="1753071"/>
                <a:ext cx="21600" cy="2196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3" name="CustomShape 19">
                <a:extLst>
                  <a:ext uri="{FF2B5EF4-FFF2-40B4-BE49-F238E27FC236}">
                    <a16:creationId xmlns:a16="http://schemas.microsoft.com/office/drawing/2014/main" id="{571173F1-0274-37C1-2B53-0DEB2965653D}"/>
                  </a:ext>
                </a:extLst>
              </p:cNvPr>
              <p:cNvSpPr/>
              <p:nvPr/>
            </p:nvSpPr>
            <p:spPr>
              <a:xfrm>
                <a:off x="1571751" y="1753071"/>
                <a:ext cx="21960" cy="2196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4" name="CustomShape 20">
                <a:extLst>
                  <a:ext uri="{FF2B5EF4-FFF2-40B4-BE49-F238E27FC236}">
                    <a16:creationId xmlns:a16="http://schemas.microsoft.com/office/drawing/2014/main" id="{3BEC3B58-F991-8AF4-BAB8-BD8B06309507}"/>
                  </a:ext>
                </a:extLst>
              </p:cNvPr>
              <p:cNvSpPr/>
              <p:nvPr/>
            </p:nvSpPr>
            <p:spPr>
              <a:xfrm>
                <a:off x="1516671" y="1753071"/>
                <a:ext cx="21600" cy="2196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grpSp>
      </p:grpSp>
      <p:sp>
        <p:nvSpPr>
          <p:cNvPr id="81" name="TextBox 80">
            <a:extLst>
              <a:ext uri="{FF2B5EF4-FFF2-40B4-BE49-F238E27FC236}">
                <a16:creationId xmlns:a16="http://schemas.microsoft.com/office/drawing/2014/main" id="{323A852D-ABDF-4BF0-2FFB-5871CE3688E1}"/>
              </a:ext>
            </a:extLst>
          </p:cNvPr>
          <p:cNvSpPr txBox="1"/>
          <p:nvPr/>
        </p:nvSpPr>
        <p:spPr>
          <a:xfrm>
            <a:off x="2551262" y="1356863"/>
            <a:ext cx="885825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3200" dirty="0">
                <a:ea typeface="맑은 고딕"/>
              </a:rPr>
              <a:t>1. 언어 공부에 대한 고민</a:t>
            </a:r>
          </a:p>
          <a:p>
            <a:endParaRPr lang="ko-KR" altLang="en-US" sz="3200" dirty="0">
              <a:ea typeface="맑은 고딕"/>
            </a:endParaRPr>
          </a:p>
          <a:p>
            <a:r>
              <a:rPr lang="ko-KR" altLang="en-US" sz="3200" dirty="0">
                <a:ea typeface="맑은 고딕"/>
              </a:rPr>
              <a:t>2. 매일 스스로 </a:t>
            </a:r>
            <a:r>
              <a:rPr lang="ko-KR" altLang="en-US" sz="3200" dirty="0" err="1">
                <a:ea typeface="맑은 고딕"/>
              </a:rPr>
              <a:t>영단어</a:t>
            </a:r>
            <a:r>
              <a:rPr lang="ko-KR" altLang="en-US" sz="3200" dirty="0">
                <a:ea typeface="맑은 고딕"/>
              </a:rPr>
              <a:t> 공부하는 것의 어려움</a:t>
            </a: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1. 만든 목적 / 계기</a:t>
            </a:r>
          </a:p>
        </p:txBody>
      </p:sp>
      <p:sp>
        <p:nvSpPr>
          <p:cNvPr id="2" name="사각형: 둥근 모서리 1">
            <a:extLst>
              <a:ext uri="{FF2B5EF4-FFF2-40B4-BE49-F238E27FC236}">
                <a16:creationId xmlns:a16="http://schemas.microsoft.com/office/drawing/2014/main" id="{BAD3D46C-0587-E7D2-F733-AE53D86C2C11}"/>
              </a:ext>
            </a:extLst>
          </p:cNvPr>
          <p:cNvSpPr/>
          <p:nvPr/>
        </p:nvSpPr>
        <p:spPr>
          <a:xfrm>
            <a:off x="1799326" y="3655802"/>
            <a:ext cx="9143999" cy="218535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3200" dirty="0">
                <a:ea typeface="WordVisi_MSFontService"/>
              </a:rPr>
              <a:t>매일</a:t>
            </a:r>
            <a:r>
              <a:rPr lang="ko-KR" sz="3200" dirty="0">
                <a:ea typeface="WordVisi_MSFontService"/>
              </a:rPr>
              <a:t> 일정한 시간에 영어 단어 시험을 보라는 </a:t>
            </a:r>
            <a:endParaRPr lang="ko-KR" altLang="en-US" sz="3200" dirty="0">
              <a:ea typeface="맑은 고딕"/>
            </a:endParaRPr>
          </a:p>
          <a:p>
            <a:pPr algn="ctr"/>
            <a:r>
              <a:rPr lang="ko-KR" sz="3200" dirty="0">
                <a:ea typeface="WordVisi_MSFontService"/>
              </a:rPr>
              <a:t>알림이 </a:t>
            </a:r>
            <a:r>
              <a:rPr lang="ko-KR" altLang="en-US" sz="3200" dirty="0">
                <a:ea typeface="WordVisi_MSFontService"/>
              </a:rPr>
              <a:t>오는 '</a:t>
            </a:r>
            <a:r>
              <a:rPr lang="ko-KR" altLang="en-US" sz="3200" dirty="0" err="1">
                <a:ea typeface="WordVisi_MSFontService"/>
              </a:rPr>
              <a:t>영단어</a:t>
            </a:r>
            <a:r>
              <a:rPr lang="ko-KR" altLang="en-US" sz="3200" dirty="0">
                <a:ea typeface="WordVisi_MSFontService"/>
              </a:rPr>
              <a:t> 공부 </a:t>
            </a:r>
            <a:r>
              <a:rPr lang="ko-KR" altLang="en-US" sz="3200" dirty="0" err="1">
                <a:ea typeface="WordVisi_MSFontService"/>
              </a:rPr>
              <a:t>프로그램'을</a:t>
            </a:r>
            <a:r>
              <a:rPr lang="ko-KR" altLang="en-US" sz="3200" dirty="0">
                <a:ea typeface="WordVisi_MSFontService"/>
              </a:rPr>
              <a:t> 개발하자 !</a:t>
            </a:r>
            <a:endParaRPr lang="ko-KR" altLang="en-US" sz="3200" dirty="0">
              <a:ea typeface="맑은 고딕"/>
            </a:endParaRPr>
          </a:p>
        </p:txBody>
      </p:sp>
    </p:spTree>
    <p:extLst>
      <p:ext uri="{BB962C8B-B14F-4D97-AF65-F5344CB8AC3E}">
        <p14:creationId xmlns:p14="http://schemas.microsoft.com/office/powerpoint/2010/main" val="343239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1" name="TextBox 80">
            <a:extLst>
              <a:ext uri="{FF2B5EF4-FFF2-40B4-BE49-F238E27FC236}">
                <a16:creationId xmlns:a16="http://schemas.microsoft.com/office/drawing/2014/main" id="{323A852D-ABDF-4BF0-2FFB-5871CE3688E1}"/>
              </a:ext>
            </a:extLst>
          </p:cNvPr>
          <p:cNvSpPr txBox="1"/>
          <p:nvPr/>
        </p:nvSpPr>
        <p:spPr>
          <a:xfrm>
            <a:off x="2163073" y="1831316"/>
            <a:ext cx="885825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sz="3600" dirty="0">
                <a:ea typeface="맑은 고딕"/>
              </a:rPr>
              <a:t>기존 </a:t>
            </a:r>
            <a:r>
              <a:rPr lang="ko-KR" altLang="en-US" sz="3600" dirty="0" err="1">
                <a:ea typeface="맑은 고딕"/>
              </a:rPr>
              <a:t>영단어</a:t>
            </a:r>
            <a:r>
              <a:rPr lang="ko-KR" altLang="en-US" sz="3600" dirty="0">
                <a:ea typeface="맑은 고딕"/>
              </a:rPr>
              <a:t> 프로그램의 단점 제거</a:t>
            </a:r>
          </a:p>
          <a:p>
            <a:pPr algn="ctr"/>
            <a:r>
              <a:rPr lang="ko-KR" altLang="en-US" sz="3600" dirty="0">
                <a:ea typeface="맑은 고딕"/>
              </a:rPr>
              <a:t>+</a:t>
            </a:r>
          </a:p>
          <a:p>
            <a:pPr algn="ctr"/>
            <a:endParaRPr lang="ko-KR" altLang="en-US" sz="2800" dirty="0">
              <a:ea typeface="맑은 고딕"/>
            </a:endParaRPr>
          </a:p>
          <a:p>
            <a:endParaRPr lang="ko-KR" altLang="en-US" sz="2800" dirty="0">
              <a:ea typeface="맑은 고딕"/>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2. 특징</a:t>
            </a:r>
          </a:p>
        </p:txBody>
      </p:sp>
      <p:sp>
        <p:nvSpPr>
          <p:cNvPr id="2" name="사각형: 둥근 모서리 1">
            <a:extLst>
              <a:ext uri="{FF2B5EF4-FFF2-40B4-BE49-F238E27FC236}">
                <a16:creationId xmlns:a16="http://schemas.microsoft.com/office/drawing/2014/main" id="{BAD3D46C-0587-E7D2-F733-AE53D86C2C11}"/>
              </a:ext>
            </a:extLst>
          </p:cNvPr>
          <p:cNvSpPr/>
          <p:nvPr/>
        </p:nvSpPr>
        <p:spPr>
          <a:xfrm>
            <a:off x="2029364" y="3195727"/>
            <a:ext cx="9143999" cy="2185358"/>
          </a:xfrm>
          <a:prstGeom prst="roundRec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ko-KR" sz="3200" dirty="0">
                <a:ea typeface="맑은 고딕"/>
              </a:rPr>
              <a:t>기존 단어장 활용 가능</a:t>
            </a:r>
          </a:p>
          <a:p>
            <a:pPr algn="ctr"/>
            <a:r>
              <a:rPr lang="ko-KR" altLang="en-US" sz="3200" dirty="0">
                <a:ea typeface="맑은 고딕"/>
              </a:rPr>
              <a:t>부족한 단어들만 모아서 학습 가능</a:t>
            </a:r>
          </a:p>
          <a:p>
            <a:pPr algn="ctr"/>
            <a:r>
              <a:rPr lang="ko-KR" altLang="en-US" sz="3200" dirty="0">
                <a:ea typeface="맑은 고딕"/>
              </a:rPr>
              <a:t>틀린 단어들만 모아서 단어장 파일 생성</a:t>
            </a:r>
          </a:p>
        </p:txBody>
      </p:sp>
    </p:spTree>
    <p:extLst>
      <p:ext uri="{BB962C8B-B14F-4D97-AF65-F5344CB8AC3E}">
        <p14:creationId xmlns:p14="http://schemas.microsoft.com/office/powerpoint/2010/main" val="28754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8511396"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3. 요구사항 분석 -  1) 프로그램의 기능적 요구사항</a:t>
            </a:r>
          </a:p>
        </p:txBody>
      </p:sp>
      <p:sp>
        <p:nvSpPr>
          <p:cNvPr id="2" name="사각형: 둥근 모서리 1">
            <a:extLst>
              <a:ext uri="{FF2B5EF4-FFF2-40B4-BE49-F238E27FC236}">
                <a16:creationId xmlns:a16="http://schemas.microsoft.com/office/drawing/2014/main" id="{BAD3D46C-0587-E7D2-F733-AE53D86C2C11}"/>
              </a:ext>
            </a:extLst>
          </p:cNvPr>
          <p:cNvSpPr/>
          <p:nvPr/>
        </p:nvSpPr>
        <p:spPr>
          <a:xfrm>
            <a:off x="1281742" y="1240406"/>
            <a:ext cx="9877243" cy="2659810"/>
          </a:xfrm>
          <a:prstGeom prst="roundRec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altLang="ko-KR" sz="2400" dirty="0">
                <a:ea typeface="+mn-lt"/>
              </a:rPr>
              <a:t>1. </a:t>
            </a:r>
            <a:r>
              <a:rPr lang="ko-KR" sz="2400" dirty="0" err="1">
                <a:ea typeface="+mn-lt"/>
              </a:rPr>
              <a:t>디스코드</a:t>
            </a:r>
            <a:r>
              <a:rPr lang="ko-KR" sz="2400" dirty="0">
                <a:ea typeface="+mn-lt"/>
                <a:cs typeface="+mn-lt"/>
              </a:rPr>
              <a:t> 봇이 </a:t>
            </a:r>
            <a:r>
              <a:rPr lang="en-US" altLang="ko-KR" sz="2400" dirty="0">
                <a:ea typeface="+mn-lt"/>
                <a:cs typeface="+mn-lt"/>
              </a:rPr>
              <a:t>Push</a:t>
            </a:r>
            <a:r>
              <a:rPr lang="ko-KR" sz="2400" dirty="0">
                <a:ea typeface="+mn-lt"/>
                <a:cs typeface="+mn-lt"/>
              </a:rPr>
              <a:t> 알림을 보내서 매일 </a:t>
            </a:r>
            <a:r>
              <a:rPr lang="ko-KR" altLang="en-US" sz="2400" dirty="0">
                <a:ea typeface="+mn-lt"/>
                <a:cs typeface="+mn-lt"/>
              </a:rPr>
              <a:t>설정해 둔 같은 </a:t>
            </a:r>
            <a:r>
              <a:rPr lang="ko-KR" sz="2400" dirty="0">
                <a:ea typeface="+mn-lt"/>
                <a:cs typeface="+mn-lt"/>
              </a:rPr>
              <a:t>시간에 </a:t>
            </a:r>
            <a:r>
              <a:rPr lang="en-US" altLang="ko-KR" sz="2400" dirty="0">
                <a:ea typeface="+mn-lt"/>
                <a:cs typeface="+mn-lt"/>
              </a:rPr>
              <a:t>3</a:t>
            </a:r>
            <a:r>
              <a:rPr lang="ko-KR" altLang="en-US" sz="2400" dirty="0">
                <a:ea typeface="+mn-lt"/>
                <a:cs typeface="+mn-lt"/>
              </a:rPr>
              <a:t>개의</a:t>
            </a:r>
            <a:r>
              <a:rPr lang="en-US" altLang="ko-KR" sz="2400" dirty="0">
                <a:ea typeface="+mn-lt"/>
                <a:cs typeface="+mn-lt"/>
              </a:rPr>
              <a:t> </a:t>
            </a:r>
            <a:r>
              <a:rPr lang="ko-KR" altLang="en-US" sz="2400" dirty="0">
                <a:ea typeface="+mn-lt"/>
                <a:cs typeface="+mn-lt"/>
              </a:rPr>
              <a:t>단어를</a:t>
            </a:r>
            <a:r>
              <a:rPr lang="en-US" altLang="ko-KR" sz="2400" dirty="0">
                <a:ea typeface="+mn-lt"/>
                <a:cs typeface="+mn-lt"/>
              </a:rPr>
              <a:t> </a:t>
            </a:r>
            <a:r>
              <a:rPr lang="ko-KR" altLang="en-US" sz="2400" dirty="0">
                <a:ea typeface="+mn-lt"/>
                <a:cs typeface="+mn-lt"/>
              </a:rPr>
              <a:t>학습한다</a:t>
            </a:r>
            <a:r>
              <a:rPr lang="en-US" altLang="ko-KR" sz="2400" dirty="0">
                <a:ea typeface="+mn-lt"/>
                <a:cs typeface="+mn-lt"/>
              </a:rPr>
              <a:t> </a:t>
            </a:r>
            <a:endParaRPr lang="ko-KR" altLang="en-US" sz="2400" dirty="0">
              <a:ea typeface="+mn-lt"/>
              <a:cs typeface="+mn-lt"/>
            </a:endParaRPr>
          </a:p>
          <a:p>
            <a:pPr algn="just"/>
            <a:endParaRPr lang="en-US" altLang="ko-KR" sz="2400" dirty="0">
              <a:ea typeface="+mn-lt"/>
              <a:cs typeface="+mn-lt"/>
            </a:endParaRPr>
          </a:p>
          <a:p>
            <a:pPr algn="just"/>
            <a:r>
              <a:rPr lang="ko-KR" altLang="en-US" sz="2400" dirty="0">
                <a:ea typeface="+mn-lt"/>
                <a:cs typeface="+mn-lt"/>
              </a:rPr>
              <a:t>2. 추후에 다른 기능들을 추가할 수 있도록 코드 재사용성을 </a:t>
            </a:r>
            <a:r>
              <a:rPr lang="ko-KR" altLang="en-US" sz="2400" dirty="0" err="1">
                <a:ea typeface="+mn-lt"/>
                <a:cs typeface="+mn-lt"/>
              </a:rPr>
              <a:t>보장해야한다</a:t>
            </a:r>
            <a:endParaRPr lang="ko-KR" altLang="en-US" sz="2400" dirty="0">
              <a:ea typeface="+mn-lt"/>
              <a:cs typeface="+mn-lt"/>
            </a:endParaRPr>
          </a:p>
          <a:p>
            <a:pPr algn="just"/>
            <a:endParaRPr lang="ko-KR" altLang="en-US" sz="2400" dirty="0">
              <a:ea typeface="+mn-lt"/>
              <a:cs typeface="+mn-lt"/>
            </a:endParaRPr>
          </a:p>
          <a:p>
            <a:pPr algn="just"/>
            <a:r>
              <a:rPr lang="ko-KR" altLang="en-US" sz="2400" dirty="0">
                <a:ea typeface="+mn-lt"/>
                <a:cs typeface="+mn-lt"/>
              </a:rPr>
              <a:t>3. 사용자가 답을 입력하면</a:t>
            </a:r>
            <a:r>
              <a:rPr lang="en-US" altLang="ko-KR" sz="2400" dirty="0">
                <a:ea typeface="+mn-lt"/>
                <a:cs typeface="+mn-lt"/>
              </a:rPr>
              <a:t>,</a:t>
            </a:r>
            <a:r>
              <a:rPr lang="ko-KR" altLang="en-US" sz="2400" dirty="0">
                <a:ea typeface="+mn-lt"/>
                <a:cs typeface="+mn-lt"/>
              </a:rPr>
              <a:t> 틀린 단어의 개수를 말해준다</a:t>
            </a:r>
            <a:r>
              <a:rPr lang="en-US" altLang="ko-KR" sz="2400" dirty="0">
                <a:ea typeface="+mn-lt"/>
                <a:cs typeface="+mn-lt"/>
              </a:rPr>
              <a:t>.</a:t>
            </a:r>
            <a:r>
              <a:rPr lang="en-US" altLang="ko-KR" sz="2400" dirty="0">
                <a:solidFill>
                  <a:srgbClr val="0070C0"/>
                </a:solidFill>
                <a:ea typeface="+mn-lt"/>
                <a:cs typeface="+mn-lt"/>
              </a:rPr>
              <a:t> !!</a:t>
            </a:r>
            <a:r>
              <a:rPr lang="en-US" altLang="ko-KR" sz="2400" dirty="0" err="1">
                <a:solidFill>
                  <a:srgbClr val="0070C0"/>
                </a:solidFill>
                <a:ea typeface="+mn-lt"/>
                <a:cs typeface="+mn-lt"/>
              </a:rPr>
              <a:t>봇실행사진첨부</a:t>
            </a:r>
            <a:endParaRPr lang="ko-KR" altLang="en-US" sz="2400" dirty="0" err="1">
              <a:solidFill>
                <a:srgbClr val="0070C0"/>
              </a:solidFill>
              <a:ea typeface="+mn-lt"/>
              <a:cs typeface="+mn-lt"/>
            </a:endParaRPr>
          </a:p>
        </p:txBody>
      </p:sp>
    </p:spTree>
    <p:extLst>
      <p:ext uri="{BB962C8B-B14F-4D97-AF65-F5344CB8AC3E}">
        <p14:creationId xmlns:p14="http://schemas.microsoft.com/office/powerpoint/2010/main" val="40740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8511396"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3. 요구사항 분석 -  1) 프로그램의 기능적 요구사항</a:t>
            </a:r>
          </a:p>
        </p:txBody>
      </p:sp>
      <p:sp>
        <p:nvSpPr>
          <p:cNvPr id="2" name="사각형: 둥근 모서리 1">
            <a:extLst>
              <a:ext uri="{FF2B5EF4-FFF2-40B4-BE49-F238E27FC236}">
                <a16:creationId xmlns:a16="http://schemas.microsoft.com/office/drawing/2014/main" id="{BAD3D46C-0587-E7D2-F733-AE53D86C2C11}"/>
              </a:ext>
            </a:extLst>
          </p:cNvPr>
          <p:cNvSpPr/>
          <p:nvPr/>
        </p:nvSpPr>
        <p:spPr>
          <a:xfrm>
            <a:off x="1281742" y="1240406"/>
            <a:ext cx="9877243" cy="2875470"/>
          </a:xfrm>
          <a:prstGeom prst="roundRec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ko-KR" altLang="en-US" sz="2400" dirty="0">
                <a:ea typeface="+mn-lt"/>
                <a:cs typeface="+mn-lt"/>
              </a:rPr>
              <a:t>4. 오답 단어들은 날짜와 함께  “틀린</a:t>
            </a:r>
            <a:r>
              <a:rPr lang="en-US" altLang="ko-KR" sz="2400" dirty="0">
                <a:ea typeface="+mn-lt"/>
                <a:cs typeface="+mn-lt"/>
              </a:rPr>
              <a:t>_</a:t>
            </a:r>
            <a:r>
              <a:rPr lang="ko-KR" altLang="en-US" sz="2400" dirty="0">
                <a:ea typeface="+mn-lt"/>
                <a:cs typeface="+mn-lt"/>
              </a:rPr>
              <a:t>단어</a:t>
            </a:r>
            <a:r>
              <a:rPr lang="en-US" altLang="ko-KR" sz="2400" dirty="0">
                <a:ea typeface="+mn-lt"/>
                <a:cs typeface="+mn-lt"/>
              </a:rPr>
              <a:t>.csv” </a:t>
            </a:r>
            <a:r>
              <a:rPr lang="ko-KR" altLang="en-US" sz="2400" dirty="0">
                <a:ea typeface="+mn-lt"/>
                <a:cs typeface="+mn-lt"/>
              </a:rPr>
              <a:t>파일에</a:t>
            </a:r>
            <a:r>
              <a:rPr lang="en-US" altLang="ko-KR" sz="2400" dirty="0">
                <a:ea typeface="+mn-lt"/>
                <a:cs typeface="+mn-lt"/>
              </a:rPr>
              <a:t> write</a:t>
            </a:r>
            <a:r>
              <a:rPr lang="ko-KR" altLang="en-US" sz="2400" dirty="0">
                <a:ea typeface="+mn-lt"/>
                <a:cs typeface="+mn-lt"/>
              </a:rPr>
              <a:t>된다</a:t>
            </a:r>
            <a:r>
              <a:rPr lang="en-US" altLang="ko-KR" sz="2400" dirty="0">
                <a:ea typeface="+mn-lt"/>
                <a:cs typeface="+mn-lt"/>
              </a:rPr>
              <a:t>.</a:t>
            </a:r>
            <a:endParaRPr lang="ko-KR" altLang="en-US" sz="2400" dirty="0">
              <a:ea typeface="+mn-lt"/>
              <a:cs typeface="+mn-lt"/>
            </a:endParaRPr>
          </a:p>
          <a:p>
            <a:pPr algn="just"/>
            <a:endParaRPr lang="en-US" altLang="ko-KR" sz="2400" dirty="0">
              <a:ea typeface="+mn-lt"/>
              <a:cs typeface="+mn-lt"/>
            </a:endParaRPr>
          </a:p>
          <a:p>
            <a:pPr algn="just"/>
            <a:r>
              <a:rPr lang="ko-KR" altLang="en-US" sz="2400" dirty="0">
                <a:ea typeface="+mn-lt"/>
                <a:cs typeface="+mn-lt"/>
              </a:rPr>
              <a:t>5. 복습 기능에서 오늘 틀린 영단어와 한글 뜻을 출력하여 복습할 수 있도록 한다</a:t>
            </a:r>
            <a:r>
              <a:rPr lang="en-US" altLang="ko-KR" sz="2400" dirty="0">
                <a:ea typeface="+mn-lt"/>
                <a:cs typeface="+mn-lt"/>
              </a:rPr>
              <a:t>.</a:t>
            </a:r>
            <a:endParaRPr lang="ko-KR" altLang="en-US" sz="2400" dirty="0">
              <a:ea typeface="+mn-lt"/>
              <a:cs typeface="+mn-lt"/>
            </a:endParaRPr>
          </a:p>
          <a:p>
            <a:pPr algn="just"/>
            <a:endParaRPr lang="en-US" altLang="ko-KR" sz="2400" dirty="0">
              <a:ea typeface="+mn-lt"/>
              <a:cs typeface="+mn-lt"/>
            </a:endParaRPr>
          </a:p>
          <a:p>
            <a:pPr algn="just"/>
            <a:r>
              <a:rPr lang="ko-KR" altLang="en-US" sz="2400" dirty="0">
                <a:ea typeface="+mn-lt"/>
                <a:cs typeface="+mn-lt"/>
              </a:rPr>
              <a:t>6. 주간 기록 기능에서 “틀린</a:t>
            </a:r>
            <a:r>
              <a:rPr lang="en-US" altLang="ko-KR" sz="2400" dirty="0">
                <a:ea typeface="+mn-lt"/>
                <a:cs typeface="+mn-lt"/>
              </a:rPr>
              <a:t>_</a:t>
            </a:r>
            <a:r>
              <a:rPr lang="ko-KR" sz="2400" dirty="0">
                <a:ea typeface="+mn-lt"/>
                <a:cs typeface="+mn-lt"/>
              </a:rPr>
              <a:t>단어</a:t>
            </a:r>
            <a:r>
              <a:rPr lang="en-US" altLang="ko-KR" sz="2400" dirty="0">
                <a:ea typeface="+mn-lt"/>
                <a:cs typeface="+mn-lt"/>
              </a:rPr>
              <a:t>.csv” </a:t>
            </a:r>
            <a:r>
              <a:rPr lang="ko-KR" altLang="en-US" sz="2400" dirty="0">
                <a:ea typeface="+mn-lt"/>
                <a:cs typeface="+mn-lt"/>
              </a:rPr>
              <a:t>파일에</a:t>
            </a:r>
            <a:r>
              <a:rPr lang="en-US" altLang="ko-KR" sz="2400" dirty="0">
                <a:ea typeface="+mn-lt"/>
                <a:cs typeface="+mn-lt"/>
              </a:rPr>
              <a:t> </a:t>
            </a:r>
            <a:r>
              <a:rPr lang="ko-KR" altLang="en-US" sz="2400" dirty="0">
                <a:ea typeface="+mn-lt"/>
                <a:cs typeface="+mn-lt"/>
              </a:rPr>
              <a:t>저장된</a:t>
            </a:r>
            <a:r>
              <a:rPr lang="en-US" altLang="ko-KR" sz="2400" dirty="0">
                <a:ea typeface="+mn-lt"/>
                <a:cs typeface="+mn-lt"/>
              </a:rPr>
              <a:t> </a:t>
            </a:r>
            <a:r>
              <a:rPr lang="ko-KR" altLang="en-US" sz="2400" dirty="0">
                <a:ea typeface="+mn-lt"/>
                <a:cs typeface="+mn-lt"/>
              </a:rPr>
              <a:t>단어들</a:t>
            </a:r>
            <a:r>
              <a:rPr lang="en-US" altLang="ko-KR" sz="2400" dirty="0">
                <a:ea typeface="+mn-lt"/>
                <a:cs typeface="+mn-lt"/>
              </a:rPr>
              <a:t> </a:t>
            </a:r>
            <a:r>
              <a:rPr lang="ko-KR" altLang="en-US" sz="2400" dirty="0">
                <a:ea typeface="+mn-lt"/>
                <a:cs typeface="+mn-lt"/>
              </a:rPr>
              <a:t>중</a:t>
            </a:r>
            <a:r>
              <a:rPr lang="en-US" altLang="ko-KR" sz="2400" dirty="0">
                <a:ea typeface="+mn-lt"/>
                <a:cs typeface="+mn-lt"/>
              </a:rPr>
              <a:t> </a:t>
            </a:r>
            <a:r>
              <a:rPr lang="ko-KR" altLang="en-US" sz="2400" dirty="0">
                <a:ea typeface="+mn-lt"/>
                <a:cs typeface="+mn-lt"/>
              </a:rPr>
              <a:t>최근</a:t>
            </a:r>
            <a:r>
              <a:rPr lang="en-US" altLang="ko-KR" sz="2400" dirty="0">
                <a:ea typeface="+mn-lt"/>
                <a:cs typeface="+mn-lt"/>
              </a:rPr>
              <a:t> 7</a:t>
            </a:r>
            <a:r>
              <a:rPr lang="ko-KR" altLang="en-US" sz="2400" dirty="0">
                <a:ea typeface="+mn-lt"/>
                <a:cs typeface="+mn-lt"/>
              </a:rPr>
              <a:t>일치의</a:t>
            </a:r>
            <a:r>
              <a:rPr lang="en-US" altLang="ko-KR" sz="2400" dirty="0">
                <a:ea typeface="+mn-lt"/>
                <a:cs typeface="+mn-lt"/>
              </a:rPr>
              <a:t> </a:t>
            </a:r>
            <a:r>
              <a:rPr lang="ko-KR" altLang="en-US" sz="2400" dirty="0">
                <a:ea typeface="+mn-lt"/>
                <a:cs typeface="+mn-lt"/>
              </a:rPr>
              <a:t>틀린</a:t>
            </a:r>
            <a:r>
              <a:rPr lang="en-US" altLang="ko-KR" sz="2400" dirty="0">
                <a:ea typeface="+mn-lt"/>
                <a:cs typeface="+mn-lt"/>
              </a:rPr>
              <a:t> </a:t>
            </a:r>
            <a:r>
              <a:rPr lang="ko-KR" altLang="en-US" sz="2400" dirty="0">
                <a:ea typeface="+mn-lt"/>
                <a:cs typeface="+mn-lt"/>
              </a:rPr>
              <a:t>단어들을</a:t>
            </a:r>
            <a:r>
              <a:rPr lang="en-US" altLang="ko-KR" sz="2400" dirty="0">
                <a:ea typeface="+mn-lt"/>
                <a:cs typeface="+mn-lt"/>
              </a:rPr>
              <a:t> </a:t>
            </a:r>
            <a:r>
              <a:rPr lang="ko-KR" altLang="en-US" sz="2400" dirty="0">
                <a:ea typeface="+mn-lt"/>
                <a:cs typeface="+mn-lt"/>
              </a:rPr>
              <a:t>복습한다</a:t>
            </a:r>
            <a:r>
              <a:rPr lang="en-US" altLang="ko-KR" sz="2400" dirty="0">
                <a:ea typeface="+mn-lt"/>
                <a:cs typeface="+mn-lt"/>
              </a:rPr>
              <a:t>.            </a:t>
            </a:r>
            <a:r>
              <a:rPr lang="en-US" altLang="ko-KR" sz="2400" dirty="0">
                <a:solidFill>
                  <a:srgbClr val="0070C0"/>
                </a:solidFill>
                <a:ea typeface="+mn-lt"/>
                <a:cs typeface="+mn-lt"/>
              </a:rPr>
              <a:t>!!!(</a:t>
            </a:r>
            <a:r>
              <a:rPr lang="en-US" altLang="ko-KR" sz="2400" dirty="0" err="1">
                <a:solidFill>
                  <a:srgbClr val="0070C0"/>
                </a:solidFill>
                <a:ea typeface="+mn-lt"/>
                <a:cs typeface="+mn-lt"/>
              </a:rPr>
              <a:t>아래에</a:t>
            </a:r>
            <a:r>
              <a:rPr lang="en-US" altLang="ko-KR" sz="2400" dirty="0">
                <a:solidFill>
                  <a:srgbClr val="0070C0"/>
                </a:solidFill>
                <a:ea typeface="+mn-lt"/>
                <a:cs typeface="+mn-lt"/>
              </a:rPr>
              <a:t> </a:t>
            </a:r>
            <a:r>
              <a:rPr lang="en-US" altLang="ko-KR" sz="2400" dirty="0" err="1">
                <a:solidFill>
                  <a:srgbClr val="0070C0"/>
                </a:solidFill>
                <a:ea typeface="+mn-lt"/>
                <a:cs typeface="+mn-lt"/>
              </a:rPr>
              <a:t>틀린단어</a:t>
            </a:r>
            <a:r>
              <a:rPr lang="en-US" altLang="ko-KR" sz="2400" dirty="0">
                <a:solidFill>
                  <a:srgbClr val="0070C0"/>
                </a:solidFill>
                <a:ea typeface="+mn-lt"/>
                <a:cs typeface="+mn-lt"/>
              </a:rPr>
              <a:t> </a:t>
            </a:r>
            <a:r>
              <a:rPr lang="en-US" altLang="ko-KR" sz="2400" dirty="0" err="1">
                <a:solidFill>
                  <a:srgbClr val="0070C0"/>
                </a:solidFill>
                <a:ea typeface="+mn-lt"/>
                <a:cs typeface="+mn-lt"/>
              </a:rPr>
              <a:t>파일</a:t>
            </a:r>
            <a:r>
              <a:rPr lang="en-US" altLang="ko-KR" sz="2400" dirty="0">
                <a:solidFill>
                  <a:srgbClr val="0070C0"/>
                </a:solidFill>
                <a:ea typeface="+mn-lt"/>
                <a:cs typeface="+mn-lt"/>
              </a:rPr>
              <a:t> </a:t>
            </a:r>
            <a:r>
              <a:rPr lang="en-US" altLang="ko-KR" sz="2400" dirty="0" err="1">
                <a:solidFill>
                  <a:srgbClr val="0070C0"/>
                </a:solidFill>
                <a:ea typeface="+mn-lt"/>
                <a:cs typeface="+mn-lt"/>
              </a:rPr>
              <a:t>사진</a:t>
            </a:r>
            <a:r>
              <a:rPr lang="en-US" altLang="ko-KR" sz="2400" dirty="0">
                <a:solidFill>
                  <a:srgbClr val="0070C0"/>
                </a:solidFill>
                <a:ea typeface="+mn-lt"/>
                <a:cs typeface="+mn-lt"/>
              </a:rPr>
              <a:t> </a:t>
            </a:r>
            <a:r>
              <a:rPr lang="en-US" altLang="ko-KR" sz="2400" dirty="0" err="1">
                <a:solidFill>
                  <a:srgbClr val="0070C0"/>
                </a:solidFill>
                <a:ea typeface="+mn-lt"/>
                <a:cs typeface="+mn-lt"/>
              </a:rPr>
              <a:t>첨부</a:t>
            </a:r>
            <a:r>
              <a:rPr lang="en-US" altLang="ko-KR" sz="2400" dirty="0">
                <a:solidFill>
                  <a:srgbClr val="0070C0"/>
                </a:solidFill>
                <a:ea typeface="+mn-lt"/>
                <a:cs typeface="+mn-lt"/>
              </a:rPr>
              <a:t>!!)</a:t>
            </a:r>
          </a:p>
        </p:txBody>
      </p:sp>
    </p:spTree>
    <p:extLst>
      <p:ext uri="{BB962C8B-B14F-4D97-AF65-F5344CB8AC3E}">
        <p14:creationId xmlns:p14="http://schemas.microsoft.com/office/powerpoint/2010/main" val="113998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8511396" cy="954107"/>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3. 요구사항 분석 - 2) 프로그램 로직의 기능적 요구사항</a:t>
            </a:r>
          </a:p>
        </p:txBody>
      </p:sp>
      <p:sp>
        <p:nvSpPr>
          <p:cNvPr id="5" name="사각형: 둥근 모서리 4">
            <a:extLst>
              <a:ext uri="{FF2B5EF4-FFF2-40B4-BE49-F238E27FC236}">
                <a16:creationId xmlns:a16="http://schemas.microsoft.com/office/drawing/2014/main" id="{673CFE09-BC7A-A31A-003D-74B1496D41F0}"/>
              </a:ext>
            </a:extLst>
          </p:cNvPr>
          <p:cNvSpPr/>
          <p:nvPr/>
        </p:nvSpPr>
        <p:spPr>
          <a:xfrm>
            <a:off x="1281742" y="1240406"/>
            <a:ext cx="9877243" cy="2702942"/>
          </a:xfrm>
          <a:prstGeom prst="roundRec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altLang="ko-KR" sz="2400" dirty="0">
                <a:ea typeface="+mn-lt"/>
                <a:cs typeface="+mn-lt"/>
              </a:rPr>
              <a:t>1.</a:t>
            </a:r>
            <a:r>
              <a:rPr lang="ko-KR" altLang="en-US" sz="2400" dirty="0">
                <a:ea typeface="+mn-lt"/>
                <a:cs typeface="+mn-lt"/>
              </a:rPr>
              <a:t> </a:t>
            </a:r>
            <a:r>
              <a:rPr lang="ko-KR" sz="2400" dirty="0">
                <a:ea typeface="+mn-lt"/>
                <a:cs typeface="+mn-lt"/>
              </a:rPr>
              <a:t>매일의 </a:t>
            </a:r>
            <a:r>
              <a:rPr lang="ko-KR" altLang="en-US" sz="2400" dirty="0">
                <a:ea typeface="+mn-lt"/>
                <a:cs typeface="+mn-lt"/>
              </a:rPr>
              <a:t>단어는 </a:t>
            </a:r>
            <a:r>
              <a:rPr lang="ko-KR" sz="2400" dirty="0">
                <a:ea typeface="+mn-lt"/>
                <a:cs typeface="+mn-lt"/>
              </a:rPr>
              <a:t>파일에서 랜덤으로 </a:t>
            </a:r>
            <a:r>
              <a:rPr lang="ko-KR" sz="2400" dirty="0" err="1">
                <a:ea typeface="+mn-lt"/>
                <a:cs typeface="+mn-lt"/>
              </a:rPr>
              <a:t>선택되어야한다</a:t>
            </a:r>
            <a:r>
              <a:rPr lang="en-US" altLang="ko-KR" sz="2400" dirty="0">
                <a:ea typeface="+mn-lt"/>
                <a:cs typeface="+mn-lt"/>
              </a:rPr>
              <a:t>.</a:t>
            </a:r>
            <a:endParaRPr lang="ko-KR" altLang="en-US" sz="2400" dirty="0">
              <a:ea typeface="+mn-lt"/>
              <a:cs typeface="+mn-lt"/>
            </a:endParaRPr>
          </a:p>
          <a:p>
            <a:pPr algn="just"/>
            <a:endParaRPr lang="en-US" altLang="ko-KR" sz="2400" dirty="0">
              <a:ea typeface="+mn-lt"/>
              <a:cs typeface="+mn-lt"/>
            </a:endParaRPr>
          </a:p>
          <a:p>
            <a:pPr algn="just"/>
            <a:r>
              <a:rPr lang="ko-KR" altLang="en-US" sz="2400" dirty="0">
                <a:ea typeface="+mn-lt"/>
                <a:cs typeface="+mn-lt"/>
              </a:rPr>
              <a:t>2. 사용자에게 정답을 </a:t>
            </a:r>
            <a:r>
              <a:rPr lang="ko-KR" altLang="en-US" sz="2400" dirty="0" err="1">
                <a:ea typeface="+mn-lt"/>
                <a:cs typeface="+mn-lt"/>
              </a:rPr>
              <a:t>입력받을</a:t>
            </a:r>
            <a:r>
              <a:rPr lang="ko-KR" altLang="en-US" sz="2400" dirty="0">
                <a:ea typeface="+mn-lt"/>
                <a:cs typeface="+mn-lt"/>
              </a:rPr>
              <a:t> 때에는</a:t>
            </a:r>
            <a:r>
              <a:rPr lang="ko-KR" sz="2400" dirty="0">
                <a:ea typeface="+mn-lt"/>
                <a:cs typeface="+mn-lt"/>
              </a:rPr>
              <a:t> 띄어쓰기를</a:t>
            </a:r>
            <a:r>
              <a:rPr lang="ko-KR" altLang="en-US" sz="2400" dirty="0">
                <a:ea typeface="+mn-lt"/>
                <a:cs typeface="+mn-lt"/>
              </a:rPr>
              <a:t> </a:t>
            </a:r>
            <a:r>
              <a:rPr lang="ko-KR" sz="2400" dirty="0">
                <a:ea typeface="+mn-lt"/>
                <a:cs typeface="+mn-lt"/>
              </a:rPr>
              <a:t>기준으로</a:t>
            </a:r>
            <a:r>
              <a:rPr lang="ko-KR" altLang="en-US" sz="2400" dirty="0">
                <a:ea typeface="+mn-lt"/>
                <a:cs typeface="+mn-lt"/>
              </a:rPr>
              <a:t> </a:t>
            </a:r>
            <a:r>
              <a:rPr lang="ko-KR" sz="2400" dirty="0">
                <a:ea typeface="+mn-lt"/>
                <a:cs typeface="+mn-lt"/>
              </a:rPr>
              <a:t>각 단어들을 구분한다</a:t>
            </a:r>
            <a:r>
              <a:rPr lang="en-US" altLang="ko-KR" sz="2400" dirty="0">
                <a:ea typeface="+mn-lt"/>
                <a:cs typeface="+mn-lt"/>
              </a:rPr>
              <a:t>.</a:t>
            </a:r>
            <a:endParaRPr lang="ko-KR" altLang="en-US" sz="2400" dirty="0">
              <a:ea typeface="+mn-lt"/>
              <a:cs typeface="+mn-lt"/>
            </a:endParaRPr>
          </a:p>
          <a:p>
            <a:pPr algn="just"/>
            <a:endParaRPr lang="ko-KR" altLang="en-US" sz="2400" dirty="0">
              <a:ea typeface="+mn-lt"/>
              <a:cs typeface="+mn-lt"/>
            </a:endParaRPr>
          </a:p>
          <a:p>
            <a:pPr algn="just"/>
            <a:r>
              <a:rPr lang="ko-KR" altLang="en-US" sz="2400" dirty="0">
                <a:ea typeface="+mn-lt"/>
                <a:cs typeface="+mn-lt"/>
              </a:rPr>
              <a:t>3. </a:t>
            </a:r>
            <a:r>
              <a:rPr lang="ko-KR" altLang="en-US" sz="2400" dirty="0" err="1">
                <a:ea typeface="+mn-lt"/>
                <a:cs typeface="+mn-lt"/>
              </a:rPr>
              <a:t>디스코드</a:t>
            </a:r>
            <a:r>
              <a:rPr lang="ko-KR" altLang="en-US" sz="2400" dirty="0">
                <a:ea typeface="+mn-lt"/>
                <a:cs typeface="+mn-lt"/>
              </a:rPr>
              <a:t> 봇과 연동할 때 사용할 채널과 토큰을 </a:t>
            </a:r>
            <a:r>
              <a:rPr lang="ko-KR" altLang="en-US" sz="2400" dirty="0" err="1">
                <a:ea typeface="+mn-lt"/>
                <a:cs typeface="+mn-lt"/>
              </a:rPr>
              <a:t>저장해둔다</a:t>
            </a:r>
            <a:r>
              <a:rPr lang="en-US" altLang="ko-KR" sz="2400" dirty="0">
                <a:ea typeface="+mn-lt"/>
                <a:cs typeface="+mn-lt"/>
              </a:rPr>
              <a:t>.</a:t>
            </a:r>
            <a:r>
              <a:rPr lang="en-US" altLang="ko-KR" sz="2400" dirty="0">
                <a:solidFill>
                  <a:srgbClr val="0070C0"/>
                </a:solidFill>
                <a:ea typeface="+mn-lt"/>
                <a:cs typeface="+mn-lt"/>
              </a:rPr>
              <a:t> !!</a:t>
            </a:r>
            <a:r>
              <a:rPr lang="en-US" altLang="ko-KR" sz="2400" dirty="0" err="1">
                <a:solidFill>
                  <a:srgbClr val="0070C0"/>
                </a:solidFill>
                <a:ea typeface="+mn-lt"/>
                <a:cs typeface="+mn-lt"/>
              </a:rPr>
              <a:t>관련사진들</a:t>
            </a:r>
            <a:endParaRPr lang="en-US" sz="2400" dirty="0" err="1">
              <a:solidFill>
                <a:srgbClr val="0070C0"/>
              </a:solidFill>
              <a:ea typeface="+mn-lt"/>
              <a:cs typeface="+mn-lt"/>
            </a:endParaRPr>
          </a:p>
        </p:txBody>
      </p:sp>
    </p:spTree>
    <p:extLst>
      <p:ext uri="{BB962C8B-B14F-4D97-AF65-F5344CB8AC3E}">
        <p14:creationId xmlns:p14="http://schemas.microsoft.com/office/powerpoint/2010/main" val="131147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TextBox 4">
            <a:extLst>
              <a:ext uri="{FF2B5EF4-FFF2-40B4-BE49-F238E27FC236}">
                <a16:creationId xmlns:a16="http://schemas.microsoft.com/office/drawing/2014/main" id="{4F761FAD-B76F-778C-AC0B-ECAC35287078}"/>
              </a:ext>
            </a:extLst>
          </p:cNvPr>
          <p:cNvSpPr txBox="1"/>
          <p:nvPr/>
        </p:nvSpPr>
        <p:spPr>
          <a:xfrm>
            <a:off x="2989854" y="2938292"/>
            <a:ext cx="6212292" cy="830997"/>
          </a:xfrm>
          <a:prstGeom prst="rect">
            <a:avLst/>
          </a:prstGeom>
          <a:noFill/>
        </p:spPr>
        <p:txBody>
          <a:bodyPr wrap="square" lIns="91440" tIns="45720" rIns="91440" bIns="45720" anchor="t">
            <a:spAutoFit/>
          </a:bodyPr>
          <a:lstStyle/>
          <a:p>
            <a:pPr algn="ctr">
              <a:defRPr/>
            </a:pPr>
            <a:r>
              <a:rPr lang="en-US" altLang="ko-KR" sz="4800" b="1" kern="0" dirty="0" err="1">
                <a:ln w="9525">
                  <a:noFill/>
                </a:ln>
                <a:solidFill>
                  <a:srgbClr val="23321F"/>
                </a:solidFill>
                <a:ea typeface="Tmon몬소리 Black"/>
              </a:rPr>
              <a:t>감사합니다</a:t>
            </a:r>
          </a:p>
        </p:txBody>
      </p:sp>
      <p:sp>
        <p:nvSpPr>
          <p:cNvPr id="3" name="TextBox 2">
            <a:extLst>
              <a:ext uri="{FF2B5EF4-FFF2-40B4-BE49-F238E27FC236}">
                <a16:creationId xmlns:a16="http://schemas.microsoft.com/office/drawing/2014/main" id="{F5C3420B-B985-3AC5-5DDE-46CA1C8B3636}"/>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en-US" altLang="ko-KR" sz="2800" b="1" kern="0" dirty="0">
                <a:ln w="9525">
                  <a:noFill/>
                </a:ln>
                <a:solidFill>
                  <a:schemeClr val="bg1"/>
                </a:solidFill>
                <a:ea typeface="맑은 고딕"/>
              </a:rPr>
              <a:t>5.</a:t>
            </a:r>
            <a:r>
              <a:rPr lang="ko-KR" altLang="en-US" sz="2800" b="1" kern="0" dirty="0">
                <a:ln w="9525">
                  <a:noFill/>
                </a:ln>
                <a:solidFill>
                  <a:schemeClr val="bg1"/>
                </a:solidFill>
                <a:ea typeface="맑은 고딕"/>
              </a:rPr>
              <a:t> 통합 테스트 영상</a:t>
            </a:r>
            <a:endParaRPr lang="ko-KR" sz="2800" b="1" kern="0" dirty="0">
              <a:ln w="9525">
                <a:noFill/>
              </a:ln>
              <a:solidFill>
                <a:schemeClr val="bg1"/>
              </a:solidFill>
              <a:ea typeface="맑은 고딕"/>
            </a:endParaRPr>
          </a:p>
        </p:txBody>
      </p:sp>
    </p:spTree>
    <p:extLst>
      <p:ext uri="{BB962C8B-B14F-4D97-AF65-F5344CB8AC3E}">
        <p14:creationId xmlns:p14="http://schemas.microsoft.com/office/powerpoint/2010/main" val="3834248840"/>
      </p:ext>
    </p:extLst>
  </p:cSld>
  <p:clrMapOvr>
    <a:masterClrMapping/>
  </p:clrMapOvr>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510</Words>
  <Application>Microsoft Office PowerPoint</Application>
  <PresentationFormat>와이드스크린</PresentationFormat>
  <Paragraphs>140</Paragraphs>
  <Slides>7</Slides>
  <Notes>5</Notes>
  <HiddenSlides>0</HiddenSlides>
  <MMClips>0</MMClips>
  <ScaleCrop>false</ScaleCrop>
  <HeadingPairs>
    <vt:vector size="4" baseType="variant">
      <vt:variant>
        <vt:lpstr>테마</vt:lpstr>
      </vt:variant>
      <vt:variant>
        <vt:i4>1</vt:i4>
      </vt:variant>
      <vt:variant>
        <vt:lpstr>슬라이드 제목</vt:lpstr>
      </vt:variant>
      <vt:variant>
        <vt:i4>7</vt:i4>
      </vt:variant>
    </vt:vector>
  </HeadingPairs>
  <TitlesOfParts>
    <vt:vector size="8" baseType="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계정</dc:creator>
  <cp:lastModifiedBy>Microsoft 계정</cp:lastModifiedBy>
  <cp:revision>277</cp:revision>
  <dcterms:created xsi:type="dcterms:W3CDTF">2022-11-13T05:15:54Z</dcterms:created>
  <dcterms:modified xsi:type="dcterms:W3CDTF">2022-12-05T05:56:30Z</dcterms:modified>
</cp:coreProperties>
</file>