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1760" y="126648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1760" y="299160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7"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4"/>
          <p:cNvSpPr>
            <a:spLocks noGrp="1"/>
          </p:cNvSpPr>
          <p:nvPr>
            <p:ph type="body"/>
          </p:nvPr>
        </p:nvSpPr>
        <p:spPr>
          <a:xfrm>
            <a:off x="31176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5"/>
          <p:cNvSpPr>
            <a:spLocks noGrp="1"/>
          </p:cNvSpPr>
          <p:nvPr>
            <p:ph type="body"/>
          </p:nvPr>
        </p:nvSpPr>
        <p:spPr>
          <a:xfrm>
            <a:off x="467712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2" name="PlaceHolder 2"/>
          <p:cNvSpPr>
            <a:spLocks noGrp="1"/>
          </p:cNvSpPr>
          <p:nvPr>
            <p:ph type="body"/>
          </p:nvPr>
        </p:nvSpPr>
        <p:spPr>
          <a:xfrm>
            <a:off x="31176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 name="PlaceHolder 3"/>
          <p:cNvSpPr>
            <a:spLocks noGrp="1"/>
          </p:cNvSpPr>
          <p:nvPr>
            <p:ph type="body"/>
          </p:nvPr>
        </p:nvSpPr>
        <p:spPr>
          <a:xfrm>
            <a:off x="319248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 name="PlaceHolder 4"/>
          <p:cNvSpPr>
            <a:spLocks noGrp="1"/>
          </p:cNvSpPr>
          <p:nvPr>
            <p:ph type="body"/>
          </p:nvPr>
        </p:nvSpPr>
        <p:spPr>
          <a:xfrm>
            <a:off x="607320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 name="PlaceHolder 5"/>
          <p:cNvSpPr>
            <a:spLocks noGrp="1"/>
          </p:cNvSpPr>
          <p:nvPr>
            <p:ph type="body"/>
          </p:nvPr>
        </p:nvSpPr>
        <p:spPr>
          <a:xfrm>
            <a:off x="31176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6" name="PlaceHolder 6"/>
          <p:cNvSpPr>
            <a:spLocks noGrp="1"/>
          </p:cNvSpPr>
          <p:nvPr>
            <p:ph type="body"/>
          </p:nvPr>
        </p:nvSpPr>
        <p:spPr>
          <a:xfrm>
            <a:off x="319248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7"/>
          <p:cNvSpPr>
            <a:spLocks noGrp="1"/>
          </p:cNvSpPr>
          <p:nvPr>
            <p:ph type="body"/>
          </p:nvPr>
        </p:nvSpPr>
        <p:spPr>
          <a:xfrm>
            <a:off x="607320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4" name="PlaceHolder 2"/>
          <p:cNvSpPr>
            <a:spLocks noGrp="1"/>
          </p:cNvSpPr>
          <p:nvPr>
            <p:ph type="subTitle"/>
          </p:nvPr>
        </p:nvSpPr>
        <p:spPr>
          <a:xfrm>
            <a:off x="311760" y="1266480"/>
            <a:ext cx="8519760" cy="33019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311760" y="1266480"/>
            <a:ext cx="8519760" cy="3301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8" name="PlaceHolder 2"/>
          <p:cNvSpPr>
            <a:spLocks noGrp="1"/>
          </p:cNvSpPr>
          <p:nvPr>
            <p:ph type="body"/>
          </p:nvPr>
        </p:nvSpPr>
        <p:spPr>
          <a:xfrm>
            <a:off x="31176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3"/>
          <p:cNvSpPr>
            <a:spLocks noGrp="1"/>
          </p:cNvSpPr>
          <p:nvPr>
            <p:ph type="body"/>
          </p:nvPr>
        </p:nvSpPr>
        <p:spPr>
          <a:xfrm>
            <a:off x="467712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311760" y="444960"/>
            <a:ext cx="8519760" cy="32770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467712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4"/>
          <p:cNvSpPr>
            <a:spLocks noGrp="1"/>
          </p:cNvSpPr>
          <p:nvPr>
            <p:ph type="body"/>
          </p:nvPr>
        </p:nvSpPr>
        <p:spPr>
          <a:xfrm>
            <a:off x="31176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 name="PlaceHolder 2"/>
          <p:cNvSpPr>
            <a:spLocks noGrp="1"/>
          </p:cNvSpPr>
          <p:nvPr>
            <p:ph type="subTitle"/>
          </p:nvPr>
        </p:nvSpPr>
        <p:spPr>
          <a:xfrm>
            <a:off x="311760" y="1266480"/>
            <a:ext cx="8519760" cy="33019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31176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467712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311760" y="299160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311760" y="126648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311760" y="299160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8"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4"/>
          <p:cNvSpPr>
            <a:spLocks noGrp="1"/>
          </p:cNvSpPr>
          <p:nvPr>
            <p:ph type="body"/>
          </p:nvPr>
        </p:nvSpPr>
        <p:spPr>
          <a:xfrm>
            <a:off x="31176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5"/>
          <p:cNvSpPr>
            <a:spLocks noGrp="1"/>
          </p:cNvSpPr>
          <p:nvPr>
            <p:ph type="body"/>
          </p:nvPr>
        </p:nvSpPr>
        <p:spPr>
          <a:xfrm>
            <a:off x="467712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3" name="PlaceHolder 2"/>
          <p:cNvSpPr>
            <a:spLocks noGrp="1"/>
          </p:cNvSpPr>
          <p:nvPr>
            <p:ph type="body"/>
          </p:nvPr>
        </p:nvSpPr>
        <p:spPr>
          <a:xfrm>
            <a:off x="31176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3"/>
          <p:cNvSpPr>
            <a:spLocks noGrp="1"/>
          </p:cNvSpPr>
          <p:nvPr>
            <p:ph type="body"/>
          </p:nvPr>
        </p:nvSpPr>
        <p:spPr>
          <a:xfrm>
            <a:off x="319248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4"/>
          <p:cNvSpPr>
            <a:spLocks noGrp="1"/>
          </p:cNvSpPr>
          <p:nvPr>
            <p:ph type="body"/>
          </p:nvPr>
        </p:nvSpPr>
        <p:spPr>
          <a:xfrm>
            <a:off x="607320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5"/>
          <p:cNvSpPr>
            <a:spLocks noGrp="1"/>
          </p:cNvSpPr>
          <p:nvPr>
            <p:ph type="body"/>
          </p:nvPr>
        </p:nvSpPr>
        <p:spPr>
          <a:xfrm>
            <a:off x="31176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6"/>
          <p:cNvSpPr>
            <a:spLocks noGrp="1"/>
          </p:cNvSpPr>
          <p:nvPr>
            <p:ph type="body"/>
          </p:nvPr>
        </p:nvSpPr>
        <p:spPr>
          <a:xfrm>
            <a:off x="319248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7"/>
          <p:cNvSpPr>
            <a:spLocks noGrp="1"/>
          </p:cNvSpPr>
          <p:nvPr>
            <p:ph type="body"/>
          </p:nvPr>
        </p:nvSpPr>
        <p:spPr>
          <a:xfrm>
            <a:off x="607320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5" name="PlaceHolder 2"/>
          <p:cNvSpPr>
            <a:spLocks noGrp="1"/>
          </p:cNvSpPr>
          <p:nvPr>
            <p:ph type="subTitle"/>
          </p:nvPr>
        </p:nvSpPr>
        <p:spPr>
          <a:xfrm>
            <a:off x="311760" y="1266480"/>
            <a:ext cx="8519760" cy="33019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1760" y="1266480"/>
            <a:ext cx="8519760" cy="3301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9" name="PlaceHolder 2"/>
          <p:cNvSpPr>
            <a:spLocks noGrp="1"/>
          </p:cNvSpPr>
          <p:nvPr>
            <p:ph type="body"/>
          </p:nvPr>
        </p:nvSpPr>
        <p:spPr>
          <a:xfrm>
            <a:off x="31176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3"/>
          <p:cNvSpPr>
            <a:spLocks noGrp="1"/>
          </p:cNvSpPr>
          <p:nvPr>
            <p:ph type="body"/>
          </p:nvPr>
        </p:nvSpPr>
        <p:spPr>
          <a:xfrm>
            <a:off x="467712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311760" y="1266480"/>
            <a:ext cx="8519760" cy="3301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11760" y="444960"/>
            <a:ext cx="8519760" cy="32770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467712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4"/>
          <p:cNvSpPr>
            <a:spLocks noGrp="1"/>
          </p:cNvSpPr>
          <p:nvPr>
            <p:ph type="body"/>
          </p:nvPr>
        </p:nvSpPr>
        <p:spPr>
          <a:xfrm>
            <a:off x="31176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8" name="PlaceHolder 2"/>
          <p:cNvSpPr>
            <a:spLocks noGrp="1"/>
          </p:cNvSpPr>
          <p:nvPr>
            <p:ph type="body"/>
          </p:nvPr>
        </p:nvSpPr>
        <p:spPr>
          <a:xfrm>
            <a:off x="31176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4"/>
          <p:cNvSpPr>
            <a:spLocks noGrp="1"/>
          </p:cNvSpPr>
          <p:nvPr>
            <p:ph type="body"/>
          </p:nvPr>
        </p:nvSpPr>
        <p:spPr>
          <a:xfrm>
            <a:off x="467712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1760" y="299160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6" name="PlaceHolder 2"/>
          <p:cNvSpPr>
            <a:spLocks noGrp="1"/>
          </p:cNvSpPr>
          <p:nvPr>
            <p:ph type="body"/>
          </p:nvPr>
        </p:nvSpPr>
        <p:spPr>
          <a:xfrm>
            <a:off x="311760" y="126648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3"/>
          <p:cNvSpPr>
            <a:spLocks noGrp="1"/>
          </p:cNvSpPr>
          <p:nvPr>
            <p:ph type="body"/>
          </p:nvPr>
        </p:nvSpPr>
        <p:spPr>
          <a:xfrm>
            <a:off x="311760" y="299160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9"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4"/>
          <p:cNvSpPr>
            <a:spLocks noGrp="1"/>
          </p:cNvSpPr>
          <p:nvPr>
            <p:ph type="body"/>
          </p:nvPr>
        </p:nvSpPr>
        <p:spPr>
          <a:xfrm>
            <a:off x="31176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5"/>
          <p:cNvSpPr>
            <a:spLocks noGrp="1"/>
          </p:cNvSpPr>
          <p:nvPr>
            <p:ph type="body"/>
          </p:nvPr>
        </p:nvSpPr>
        <p:spPr>
          <a:xfrm>
            <a:off x="467712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24" name="PlaceHolder 2"/>
          <p:cNvSpPr>
            <a:spLocks noGrp="1"/>
          </p:cNvSpPr>
          <p:nvPr>
            <p:ph type="body"/>
          </p:nvPr>
        </p:nvSpPr>
        <p:spPr>
          <a:xfrm>
            <a:off x="31176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3"/>
          <p:cNvSpPr>
            <a:spLocks noGrp="1"/>
          </p:cNvSpPr>
          <p:nvPr>
            <p:ph type="body"/>
          </p:nvPr>
        </p:nvSpPr>
        <p:spPr>
          <a:xfrm>
            <a:off x="319248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4"/>
          <p:cNvSpPr>
            <a:spLocks noGrp="1"/>
          </p:cNvSpPr>
          <p:nvPr>
            <p:ph type="body"/>
          </p:nvPr>
        </p:nvSpPr>
        <p:spPr>
          <a:xfrm>
            <a:off x="6073200" y="126648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5"/>
          <p:cNvSpPr>
            <a:spLocks noGrp="1"/>
          </p:cNvSpPr>
          <p:nvPr>
            <p:ph type="body"/>
          </p:nvPr>
        </p:nvSpPr>
        <p:spPr>
          <a:xfrm>
            <a:off x="31176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6"/>
          <p:cNvSpPr>
            <a:spLocks noGrp="1"/>
          </p:cNvSpPr>
          <p:nvPr>
            <p:ph type="body"/>
          </p:nvPr>
        </p:nvSpPr>
        <p:spPr>
          <a:xfrm>
            <a:off x="319248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9" name="PlaceHolder 7"/>
          <p:cNvSpPr>
            <a:spLocks noGrp="1"/>
          </p:cNvSpPr>
          <p:nvPr>
            <p:ph type="body"/>
          </p:nvPr>
        </p:nvSpPr>
        <p:spPr>
          <a:xfrm>
            <a:off x="6073200" y="2991600"/>
            <a:ext cx="274320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12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311760" y="444960"/>
            <a:ext cx="8519760" cy="32770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7712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176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1760" y="1266480"/>
            <a:ext cx="4157280" cy="3301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4"/>
          <p:cNvSpPr>
            <a:spLocks noGrp="1"/>
          </p:cNvSpPr>
          <p:nvPr>
            <p:ph type="body"/>
          </p:nvPr>
        </p:nvSpPr>
        <p:spPr>
          <a:xfrm>
            <a:off x="4677120" y="299160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19760" cy="7066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31176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3"/>
          <p:cNvSpPr>
            <a:spLocks noGrp="1"/>
          </p:cNvSpPr>
          <p:nvPr>
            <p:ph type="body"/>
          </p:nvPr>
        </p:nvSpPr>
        <p:spPr>
          <a:xfrm>
            <a:off x="4677120" y="1266480"/>
            <a:ext cx="4157280" cy="15750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4"/>
          <p:cNvSpPr>
            <a:spLocks noGrp="1"/>
          </p:cNvSpPr>
          <p:nvPr>
            <p:ph type="body"/>
          </p:nvPr>
        </p:nvSpPr>
        <p:spPr>
          <a:xfrm>
            <a:off x="311760" y="2991600"/>
            <a:ext cx="8519760" cy="15750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Google Shape;6;p1"/>
          <p:cNvPicPr/>
          <p:nvPr/>
        </p:nvPicPr>
        <p:blipFill>
          <a:blip r:embed="rId14"/>
          <a:stretch/>
        </p:blipFill>
        <p:spPr>
          <a:xfrm>
            <a:off x="8140680" y="4217400"/>
            <a:ext cx="637200" cy="694800"/>
          </a:xfrm>
          <a:prstGeom prst="rect">
            <a:avLst/>
          </a:prstGeom>
          <a:ln>
            <a:noFill/>
          </a:ln>
        </p:spPr>
      </p:pic>
      <p:sp>
        <p:nvSpPr>
          <p:cNvPr id="13" name="CustomShape 1"/>
          <p:cNvSpPr/>
          <p:nvPr/>
        </p:nvSpPr>
        <p:spPr>
          <a:xfrm>
            <a:off x="7007760" y="3177000"/>
            <a:ext cx="561600" cy="360"/>
          </a:xfrm>
          <a:custGeom>
            <a:avLst/>
            <a:gdLst/>
            <a:ahLst/>
            <a:cxnLst/>
            <a:rect l="l" t="t" r="r" b="b"/>
            <a:pathLst>
              <a:path w="21600" h="21600">
                <a:moveTo>
                  <a:pt x="0" y="0"/>
                </a:moveTo>
                <a:lnTo>
                  <a:pt x="21600" y="21600"/>
                </a:lnTo>
              </a:path>
            </a:pathLst>
          </a:custGeom>
          <a:noFill/>
          <a:ln w="76320">
            <a:solidFill>
              <a:srgbClr val="B3A77D"/>
            </a:solidFill>
            <a:round/>
          </a:ln>
        </p:spPr>
        <p:style>
          <a:lnRef idx="0">
            <a:scrgbClr r="0" g="0" b="0"/>
          </a:lnRef>
          <a:fillRef idx="0">
            <a:scrgbClr r="0" g="0" b="0"/>
          </a:fillRef>
          <a:effectRef idx="0">
            <a:scrgbClr r="0" g="0" b="0"/>
          </a:effectRef>
          <a:fontRef idx="minor"/>
        </p:style>
      </p:sp>
      <p:sp>
        <p:nvSpPr>
          <p:cNvPr id="2" name="CustomShape 2"/>
          <p:cNvSpPr/>
          <p:nvPr/>
        </p:nvSpPr>
        <p:spPr>
          <a:xfrm>
            <a:off x="1575000" y="3158280"/>
            <a:ext cx="561600" cy="360"/>
          </a:xfrm>
          <a:custGeom>
            <a:avLst/>
            <a:gdLst/>
            <a:ahLst/>
            <a:cxnLst/>
            <a:rect l="l" t="t" r="r" b="b"/>
            <a:pathLst>
              <a:path w="21600" h="21600">
                <a:moveTo>
                  <a:pt x="0" y="0"/>
                </a:moveTo>
                <a:lnTo>
                  <a:pt x="21600" y="21600"/>
                </a:lnTo>
              </a:path>
            </a:pathLst>
          </a:custGeom>
          <a:noFill/>
          <a:ln w="76320">
            <a:solidFill>
              <a:srgbClr val="B3A77D"/>
            </a:solidFill>
            <a:round/>
          </a:ln>
        </p:spPr>
        <p:style>
          <a:lnRef idx="0">
            <a:scrgbClr r="0" g="0" b="0"/>
          </a:lnRef>
          <a:fillRef idx="0">
            <a:scrgbClr r="0" g="0" b="0"/>
          </a:fillRef>
          <a:effectRef idx="0">
            <a:scrgbClr r="0" g="0" b="0"/>
          </a:effectRef>
          <a:fontRef idx="minor"/>
        </p:style>
      </p:sp>
      <p:grpSp>
        <p:nvGrpSpPr>
          <p:cNvPr id="3" name="Group 3"/>
          <p:cNvGrpSpPr/>
          <p:nvPr/>
        </p:nvGrpSpPr>
        <p:grpSpPr>
          <a:xfrm>
            <a:off x="1004760" y="1021680"/>
            <a:ext cx="7135920" cy="152640"/>
            <a:chOff x="1004760" y="1021680"/>
            <a:chExt cx="7135920" cy="152640"/>
          </a:xfrm>
        </p:grpSpPr>
        <p:sp>
          <p:nvSpPr>
            <p:cNvPr id="4" name="CustomShape 4"/>
            <p:cNvSpPr/>
            <p:nvPr/>
          </p:nvSpPr>
          <p:spPr>
            <a:xfrm rot="10800000">
              <a:off x="1004760" y="1021680"/>
              <a:ext cx="7135920" cy="360"/>
            </a:xfrm>
            <a:custGeom>
              <a:avLst/>
              <a:gdLst/>
              <a:ahLst/>
              <a:cxnLst/>
              <a:rect l="l" t="t" r="r" b="b"/>
              <a:pathLst>
                <a:path w="21600" h="21600">
                  <a:moveTo>
                    <a:pt x="0" y="0"/>
                  </a:moveTo>
                  <a:lnTo>
                    <a:pt x="21600" y="21600"/>
                  </a:lnTo>
                </a:path>
              </a:pathLst>
            </a:custGeom>
            <a:noFill/>
            <a:ln w="76320">
              <a:solidFill>
                <a:srgbClr val="4DB6AC"/>
              </a:solidFill>
              <a:round/>
            </a:ln>
          </p:spPr>
          <p:style>
            <a:lnRef idx="0">
              <a:scrgbClr r="0" g="0" b="0"/>
            </a:lnRef>
            <a:fillRef idx="0">
              <a:scrgbClr r="0" g="0" b="0"/>
            </a:fillRef>
            <a:effectRef idx="0">
              <a:scrgbClr r="0" g="0" b="0"/>
            </a:effectRef>
            <a:fontRef idx="minor"/>
          </p:style>
        </p:sp>
        <p:sp>
          <p:nvSpPr>
            <p:cNvPr id="5" name="CustomShape 5"/>
            <p:cNvSpPr/>
            <p:nvPr/>
          </p:nvSpPr>
          <p:spPr>
            <a:xfrm rot="10800000">
              <a:off x="1004760" y="1173960"/>
              <a:ext cx="7135920" cy="360"/>
            </a:xfrm>
            <a:custGeom>
              <a:avLst/>
              <a:gdLst/>
              <a:ahLst/>
              <a:cxnLst/>
              <a:rect l="l" t="t" r="r" b="b"/>
              <a:pathLst>
                <a:path w="21600" h="21600">
                  <a:moveTo>
                    <a:pt x="0" y="0"/>
                  </a:moveTo>
                  <a:lnTo>
                    <a:pt x="21600" y="21600"/>
                  </a:lnTo>
                </a:path>
              </a:pathLst>
            </a:custGeom>
            <a:noFill/>
            <a:ln w="9360">
              <a:solidFill>
                <a:srgbClr val="4DB6AC"/>
              </a:solidFill>
              <a:round/>
            </a:ln>
          </p:spPr>
          <p:style>
            <a:lnRef idx="0">
              <a:scrgbClr r="0" g="0" b="0"/>
            </a:lnRef>
            <a:fillRef idx="0">
              <a:scrgbClr r="0" g="0" b="0"/>
            </a:fillRef>
            <a:effectRef idx="0">
              <a:scrgbClr r="0" g="0" b="0"/>
            </a:effectRef>
            <a:fontRef idx="minor"/>
          </p:style>
        </p:sp>
      </p:grpSp>
      <p:grpSp>
        <p:nvGrpSpPr>
          <p:cNvPr id="6" name="Group 6"/>
          <p:cNvGrpSpPr/>
          <p:nvPr/>
        </p:nvGrpSpPr>
        <p:grpSpPr>
          <a:xfrm>
            <a:off x="1004040" y="3969000"/>
            <a:ext cx="7135920" cy="153000"/>
            <a:chOff x="1004040" y="3969000"/>
            <a:chExt cx="7135920" cy="153000"/>
          </a:xfrm>
        </p:grpSpPr>
        <p:sp>
          <p:nvSpPr>
            <p:cNvPr id="7" name="CustomShape 7"/>
            <p:cNvSpPr/>
            <p:nvPr/>
          </p:nvSpPr>
          <p:spPr>
            <a:xfrm>
              <a:off x="1004040" y="4121640"/>
              <a:ext cx="7135920" cy="360"/>
            </a:xfrm>
            <a:custGeom>
              <a:avLst/>
              <a:gdLst/>
              <a:ahLst/>
              <a:cxnLst/>
              <a:rect l="l" t="t" r="r" b="b"/>
              <a:pathLst>
                <a:path w="21600" h="21600">
                  <a:moveTo>
                    <a:pt x="0" y="0"/>
                  </a:moveTo>
                  <a:lnTo>
                    <a:pt x="21600" y="21600"/>
                  </a:lnTo>
                </a:path>
              </a:pathLst>
            </a:custGeom>
            <a:noFill/>
            <a:ln w="76320">
              <a:solidFill>
                <a:srgbClr val="4DB6AC"/>
              </a:solidFill>
              <a:round/>
            </a:ln>
          </p:spPr>
          <p:style>
            <a:lnRef idx="0">
              <a:scrgbClr r="0" g="0" b="0"/>
            </a:lnRef>
            <a:fillRef idx="0">
              <a:scrgbClr r="0" g="0" b="0"/>
            </a:fillRef>
            <a:effectRef idx="0">
              <a:scrgbClr r="0" g="0" b="0"/>
            </a:effectRef>
            <a:fontRef idx="minor"/>
          </p:style>
        </p:sp>
        <p:sp>
          <p:nvSpPr>
            <p:cNvPr id="8" name="CustomShape 8"/>
            <p:cNvSpPr/>
            <p:nvPr/>
          </p:nvSpPr>
          <p:spPr>
            <a:xfrm>
              <a:off x="1004040" y="3969000"/>
              <a:ext cx="7135920" cy="360"/>
            </a:xfrm>
            <a:custGeom>
              <a:avLst/>
              <a:gdLst/>
              <a:ahLst/>
              <a:cxnLst/>
              <a:rect l="l" t="t" r="r" b="b"/>
              <a:pathLst>
                <a:path w="21600" h="21600">
                  <a:moveTo>
                    <a:pt x="0" y="0"/>
                  </a:moveTo>
                  <a:lnTo>
                    <a:pt x="21600" y="21600"/>
                  </a:lnTo>
                </a:path>
              </a:pathLst>
            </a:custGeom>
            <a:noFill/>
            <a:ln w="9360">
              <a:solidFill>
                <a:srgbClr val="4DB6AC"/>
              </a:solidFill>
              <a:round/>
            </a:ln>
          </p:spPr>
          <p:style>
            <a:lnRef idx="0">
              <a:scrgbClr r="0" g="0" b="0"/>
            </a:lnRef>
            <a:fillRef idx="0">
              <a:scrgbClr r="0" g="0" b="0"/>
            </a:fillRef>
            <a:effectRef idx="0">
              <a:scrgbClr r="0" g="0" b="0"/>
            </a:effectRef>
            <a:fontRef idx="minor"/>
          </p:style>
        </p:sp>
      </p:grpSp>
      <p:pic>
        <p:nvPicPr>
          <p:cNvPr id="9" name="Google Shape;17;p1"/>
          <p:cNvPicPr/>
          <p:nvPr/>
        </p:nvPicPr>
        <p:blipFill>
          <a:blip r:embed="rId14"/>
          <a:stretch/>
        </p:blipFill>
        <p:spPr>
          <a:xfrm>
            <a:off x="8140680" y="4217400"/>
            <a:ext cx="637200" cy="694800"/>
          </a:xfrm>
          <a:prstGeom prst="rect">
            <a:avLst/>
          </a:prstGeom>
          <a:ln>
            <a:noFill/>
          </a:ln>
        </p:spPr>
      </p:pic>
      <p:sp>
        <p:nvSpPr>
          <p:cNvPr id="10" name="PlaceHolder 9"/>
          <p:cNvSpPr>
            <a:spLocks noGrp="1"/>
          </p:cNvSpPr>
          <p:nvPr>
            <p:ph type="title"/>
          </p:nvPr>
        </p:nvSpPr>
        <p:spPr>
          <a:xfrm>
            <a:off x="311760" y="444960"/>
            <a:ext cx="8519760" cy="70668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11" name="PlaceHolder 10"/>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 name="Google Shape;68;p14"/>
          <p:cNvPicPr/>
          <p:nvPr/>
        </p:nvPicPr>
        <p:blipFill>
          <a:blip r:embed="rId14"/>
          <a:stretch/>
        </p:blipFill>
        <p:spPr>
          <a:xfrm>
            <a:off x="8140680" y="4217400"/>
            <a:ext cx="637200" cy="694800"/>
          </a:xfrm>
          <a:prstGeom prst="rect">
            <a:avLst/>
          </a:prstGeom>
          <a:ln>
            <a:noFill/>
          </a:ln>
        </p:spPr>
      </p:pic>
      <p:sp>
        <p:nvSpPr>
          <p:cNvPr id="49" name="CustomShape 1"/>
          <p:cNvSpPr/>
          <p:nvPr/>
        </p:nvSpPr>
        <p:spPr>
          <a:xfrm>
            <a:off x="0" y="5045760"/>
            <a:ext cx="9143280" cy="97200"/>
          </a:xfrm>
          <a:prstGeom prst="rect">
            <a:avLst/>
          </a:prstGeom>
          <a:solidFill>
            <a:srgbClr val="4DB6AC"/>
          </a:solidFill>
          <a:ln>
            <a:noFill/>
          </a:ln>
        </p:spPr>
        <p:style>
          <a:lnRef idx="0">
            <a:scrgbClr r="0" g="0" b="0"/>
          </a:lnRef>
          <a:fillRef idx="0">
            <a:scrgbClr r="0" g="0" b="0"/>
          </a:fillRef>
          <a:effectRef idx="0">
            <a:scrgbClr r="0" g="0" b="0"/>
          </a:effectRef>
          <a:fontRef idx="minor"/>
        </p:style>
      </p:sp>
      <p:pic>
        <p:nvPicPr>
          <p:cNvPr id="50" name="Google Shape;73;p14"/>
          <p:cNvPicPr/>
          <p:nvPr/>
        </p:nvPicPr>
        <p:blipFill>
          <a:blip r:embed="rId14"/>
          <a:stretch/>
        </p:blipFill>
        <p:spPr>
          <a:xfrm>
            <a:off x="8126280" y="4172040"/>
            <a:ext cx="637200" cy="694800"/>
          </a:xfrm>
          <a:prstGeom prst="rect">
            <a:avLst/>
          </a:prstGeom>
          <a:ln>
            <a:noFill/>
          </a:ln>
        </p:spPr>
      </p:pic>
      <p:sp>
        <p:nvSpPr>
          <p:cNvPr id="51" name="PlaceHolder 2"/>
          <p:cNvSpPr>
            <a:spLocks noGrp="1"/>
          </p:cNvSpPr>
          <p:nvPr>
            <p:ph type="title"/>
          </p:nvPr>
        </p:nvSpPr>
        <p:spPr>
          <a:xfrm>
            <a:off x="311760" y="444960"/>
            <a:ext cx="8519760" cy="70668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52" name="PlaceHolder 3"/>
          <p:cNvSpPr>
            <a:spLocks noGrp="1"/>
          </p:cNvSpPr>
          <p:nvPr>
            <p:ph type="body"/>
          </p:nvPr>
        </p:nvSpPr>
        <p:spPr>
          <a:xfrm>
            <a:off x="311760" y="1266480"/>
            <a:ext cx="8519760" cy="3301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9" name="Google Shape;68;p14"/>
          <p:cNvPicPr/>
          <p:nvPr/>
        </p:nvPicPr>
        <p:blipFill>
          <a:blip r:embed="rId14"/>
          <a:stretch/>
        </p:blipFill>
        <p:spPr>
          <a:xfrm>
            <a:off x="8140680" y="4217400"/>
            <a:ext cx="637200" cy="694800"/>
          </a:xfrm>
          <a:prstGeom prst="rect">
            <a:avLst/>
          </a:prstGeom>
          <a:ln>
            <a:noFill/>
          </a:ln>
        </p:spPr>
      </p:pic>
      <p:sp>
        <p:nvSpPr>
          <p:cNvPr id="90" name="CustomShape 1"/>
          <p:cNvSpPr/>
          <p:nvPr/>
        </p:nvSpPr>
        <p:spPr>
          <a:xfrm>
            <a:off x="0" y="5045760"/>
            <a:ext cx="9143280" cy="97200"/>
          </a:xfrm>
          <a:prstGeom prst="rect">
            <a:avLst/>
          </a:prstGeom>
          <a:solidFill>
            <a:srgbClr val="4DB6AC"/>
          </a:solidFill>
          <a:ln>
            <a:noFill/>
          </a:ln>
        </p:spPr>
        <p:style>
          <a:lnRef idx="0">
            <a:scrgbClr r="0" g="0" b="0"/>
          </a:lnRef>
          <a:fillRef idx="0">
            <a:scrgbClr r="0" g="0" b="0"/>
          </a:fillRef>
          <a:effectRef idx="0">
            <a:scrgbClr r="0" g="0" b="0"/>
          </a:effectRef>
          <a:fontRef idx="minor"/>
        </p:style>
      </p:sp>
      <p:pic>
        <p:nvPicPr>
          <p:cNvPr id="91" name="Google Shape;73;p14"/>
          <p:cNvPicPr/>
          <p:nvPr/>
        </p:nvPicPr>
        <p:blipFill>
          <a:blip r:embed="rId14"/>
          <a:stretch/>
        </p:blipFill>
        <p:spPr>
          <a:xfrm>
            <a:off x="8126280" y="4172040"/>
            <a:ext cx="637200" cy="694800"/>
          </a:xfrm>
          <a:prstGeom prst="rect">
            <a:avLst/>
          </a:prstGeom>
          <a:ln>
            <a:noFill/>
          </a:ln>
        </p:spPr>
      </p:pic>
      <p:sp>
        <p:nvSpPr>
          <p:cNvPr id="92" name="PlaceHolder 2"/>
          <p:cNvSpPr>
            <a:spLocks noGrp="1"/>
          </p:cNvSpPr>
          <p:nvPr>
            <p:ph type="title"/>
          </p:nvPr>
        </p:nvSpPr>
        <p:spPr>
          <a:xfrm>
            <a:off x="311760" y="444960"/>
            <a:ext cx="8519760" cy="70668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93" name="PlaceHolder 3"/>
          <p:cNvSpPr>
            <a:spLocks noGrp="1"/>
          </p:cNvSpPr>
          <p:nvPr>
            <p:ph type="body"/>
          </p:nvPr>
        </p:nvSpPr>
        <p:spPr>
          <a:xfrm>
            <a:off x="311760" y="1266480"/>
            <a:ext cx="8519760" cy="3301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hyperlink" Target="https://gfw.go101.org/article/unofficial-faq.html#final-zero-size-field"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golang/go/issues/19367"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hyperlink" Target="https://gfw.go101.org/" TargetMode="External"/><Relationship Id="rId2" Type="http://schemas.openxmlformats.org/officeDocument/2006/relationships/hyperlink" Target="https://github.com/golang101/golang101"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0" y="1751760"/>
            <a:ext cx="9144000" cy="102168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gn="ctr">
              <a:lnSpc>
                <a:spcPct val="100000"/>
              </a:lnSpc>
            </a:pPr>
            <a:r>
              <a:rPr lang="en-US" sz="5400" b="1" strike="noStrike" spc="-1">
                <a:solidFill>
                  <a:srgbClr val="EF6C00"/>
                </a:solidFill>
                <a:latin typeface="PT Sans Narrow"/>
                <a:ea typeface="PT Sans Narrow"/>
              </a:rPr>
              <a:t>Go中的非类型安全指针</a:t>
            </a:r>
            <a:endParaRPr lang="en-US" sz="5400" b="0" strike="noStrike" spc="-1">
              <a:latin typeface="Arial"/>
            </a:endParaRPr>
          </a:p>
        </p:txBody>
      </p:sp>
      <p:sp>
        <p:nvSpPr>
          <p:cNvPr id="131" name="CustomShape 2"/>
          <p:cNvSpPr/>
          <p:nvPr/>
        </p:nvSpPr>
        <p:spPr>
          <a:xfrm>
            <a:off x="2137320" y="2850120"/>
            <a:ext cx="4869720" cy="7920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b="0" strike="noStrike" spc="-1">
                <a:solidFill>
                  <a:srgbClr val="695D46"/>
                </a:solidFill>
                <a:latin typeface="Open Sans"/>
                <a:ea typeface="Open Sans"/>
              </a:rPr>
              <a:t>Go 夜读 SIG 小组</a:t>
            </a:r>
            <a:endParaRPr lang="en-US" sz="2400" b="0" strike="noStrike" spc="-1">
              <a:latin typeface="Arial"/>
            </a:endParaRPr>
          </a:p>
          <a:p>
            <a:pPr algn="ctr">
              <a:lnSpc>
                <a:spcPct val="100000"/>
              </a:lnSpc>
            </a:pPr>
            <a:r>
              <a:rPr lang="en-US" sz="2400" b="0" strike="noStrike" spc="-1">
                <a:solidFill>
                  <a:srgbClr val="695D46"/>
                </a:solidFill>
                <a:latin typeface="Open Sans"/>
                <a:ea typeface="Open Sans"/>
              </a:rPr>
              <a:t>2020-04-23</a:t>
            </a:r>
            <a:endParaRPr lang="en-US" sz="2400" b="0" strike="noStrike" spc="-1">
              <a:latin typeface="Arial"/>
            </a:endParaRPr>
          </a:p>
        </p:txBody>
      </p:sp>
      <p:sp>
        <p:nvSpPr>
          <p:cNvPr id="132" name="CustomShape 3"/>
          <p:cNvSpPr/>
          <p:nvPr/>
        </p:nvSpPr>
        <p:spPr>
          <a:xfrm>
            <a:off x="111240" y="471240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C301EEEC-EEA9-4A1E-A635-7A3EC7A9E382}" type="slidenum">
              <a:rPr lang="en-US" sz="1800" b="0" strike="noStrike" spc="-1">
                <a:latin typeface="Arial"/>
              </a:rPr>
              <a:t>1</a:t>
            </a:fld>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事实四：一个值的生命范围可能并没有代码中看上去的大</a:t>
            </a:r>
            <a:endParaRPr lang="en-US" sz="3600" b="0" strike="noStrike" spc="-1">
              <a:latin typeface="Arial"/>
            </a:endParaRPr>
          </a:p>
        </p:txBody>
      </p:sp>
      <p:sp>
        <p:nvSpPr>
          <p:cNvPr id="158"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E44C48EB-3A9B-4D01-BC8B-3AB828C275F9}" type="slidenum">
              <a:rPr lang="en-US" sz="1800" b="0" strike="noStrike" spc="-1">
                <a:latin typeface="Arial"/>
              </a:rPr>
              <a:t>10</a:t>
            </a:fld>
            <a:endParaRPr lang="en-US" sz="1800" b="0" strike="noStrike" spc="-1">
              <a:latin typeface="Arial"/>
            </a:endParaRPr>
          </a:p>
        </p:txBody>
      </p:sp>
      <p:sp>
        <p:nvSpPr>
          <p:cNvPr id="159" name="CustomShape 3"/>
          <p:cNvSpPr/>
          <p:nvPr/>
        </p:nvSpPr>
        <p:spPr>
          <a:xfrm>
            <a:off x="457200" y="1463040"/>
            <a:ext cx="8229240" cy="3296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T struct {x int; y *[1024]byte}</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bar()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 := T{y: new([1&lt;&lt;23]byte)}</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 := uintptr(unsafe.Pointer(&amp;t.y[0]))</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 一个聪明的编译器能够觉察到值t.y将不会再被用到而回收之。</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*(*byte)(unsafe.Pointer(p)) = 1 // 危险操作！</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println(t.x) // ok。继续使用值t，但只使用t.x字段。</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a:p>
            <a:pPr>
              <a:lnSpc>
                <a:spcPct val="150000"/>
              </a:lnSpc>
            </a:pP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事实五：*unsafe.Pointer是一个类型安全指针类型</a:t>
            </a:r>
            <a:r>
              <a:rPr lang="en-US" sz="2200" b="1" strike="noStrike" spc="-1">
                <a:solidFill>
                  <a:srgbClr val="2A6099"/>
                </a:solidFill>
                <a:latin typeface="PT Sans Narrow"/>
                <a:ea typeface="PT Sans Narrow"/>
              </a:rPr>
              <a:t>（这个对指针值的原子操作很有用）</a:t>
            </a:r>
            <a:endParaRPr lang="en-US" sz="2200" b="0" strike="noStrike" spc="-1">
              <a:latin typeface="Arial"/>
            </a:endParaRPr>
          </a:p>
        </p:txBody>
      </p:sp>
      <p:sp>
        <p:nvSpPr>
          <p:cNvPr id="161"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DE6CF559-C780-4AC2-8831-AE70B82AF05B}" type="slidenum">
              <a:rPr lang="en-US" sz="1800" b="0" strike="noStrike" spc="-1">
                <a:latin typeface="Arial"/>
              </a:rPr>
              <a:t>11</a:t>
            </a:fld>
            <a:endParaRPr lang="en-US" sz="1800" b="0" strike="noStrike" spc="-1">
              <a:latin typeface="Arial"/>
            </a:endParaRPr>
          </a:p>
        </p:txBody>
      </p:sp>
      <p:sp>
        <p:nvSpPr>
          <p:cNvPr id="162" name="CustomShape 3"/>
          <p:cNvSpPr/>
          <p:nvPr/>
        </p:nvSpPr>
        <p:spPr>
          <a:xfrm>
            <a:off x="457200" y="1463040"/>
            <a:ext cx="8229240" cy="3017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func main()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type T struct {x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var p *T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var unsafePPT = (*unsafe.Pointer)(unsafe.Pointer(&amp;p))</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atomic.StorePointer(unsafePPT, unsafe.Pointer(&amp;T{123}))</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fmt.Println(p) // &amp;{123}</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a:p>
            <a:pPr>
              <a:lnSpc>
                <a:spcPct val="150000"/>
              </a:lnSpc>
            </a:pP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使用模式1: 将类型*T1的一个值转换为非类型安全指针值，然后将此非类型安全指针值转换为类型*T2 </a:t>
            </a:r>
            <a:r>
              <a:rPr lang="en-US" sz="1800" b="0" strike="noStrike" spc="-1">
                <a:solidFill>
                  <a:srgbClr val="0B5394"/>
                </a:solidFill>
                <a:latin typeface="Open Sans"/>
                <a:ea typeface="Open Sans"/>
              </a:rPr>
              <a:t>（要求：T1的尺寸不小于T2）</a:t>
            </a:r>
            <a:endParaRPr lang="en-US" sz="1800" b="0" strike="noStrike" spc="-1">
              <a:latin typeface="Arial"/>
            </a:endParaRPr>
          </a:p>
        </p:txBody>
      </p:sp>
      <p:sp>
        <p:nvSpPr>
          <p:cNvPr id="164"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0F86DA35-A941-48DB-ADD6-9BD61EEB9CAB}" type="slidenum">
              <a:rPr lang="en-US" sz="1800" b="0" strike="noStrike" spc="-1">
                <a:latin typeface="Arial"/>
              </a:rPr>
              <a:t>12</a:t>
            </a:fld>
            <a:endParaRPr lang="en-US" sz="1800" b="0" strike="noStrike" spc="-1">
              <a:latin typeface="Arial"/>
            </a:endParaRPr>
          </a:p>
        </p:txBody>
      </p:sp>
      <p:sp>
        <p:nvSpPr>
          <p:cNvPr id="165" name="CustomShape 3"/>
          <p:cNvSpPr/>
          <p:nvPr/>
        </p:nvSpPr>
        <p:spPr>
          <a:xfrm>
            <a:off x="457020" y="1688760"/>
            <a:ext cx="8229240" cy="2921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dirty="0" err="1">
                <a:solidFill>
                  <a:srgbClr val="0B5394"/>
                </a:solidFill>
                <a:latin typeface="Open Sans"/>
                <a:ea typeface="Open Sans"/>
              </a:rPr>
              <a:t>func</a:t>
            </a:r>
            <a:r>
              <a:rPr lang="en-US" sz="1800" b="0" strike="noStrike" spc="-1" dirty="0">
                <a:solidFill>
                  <a:srgbClr val="0B5394"/>
                </a:solidFill>
                <a:latin typeface="Open Sans"/>
                <a:ea typeface="Open Sans"/>
              </a:rPr>
              <a:t> Float64bits(f float64) uint64 {</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	return *(*uint64)(</a:t>
            </a:r>
            <a:r>
              <a:rPr lang="en-US" sz="1800" b="0" strike="noStrike" spc="-1" dirty="0" err="1">
                <a:solidFill>
                  <a:srgbClr val="0B5394"/>
                </a:solidFill>
                <a:latin typeface="Open Sans"/>
                <a:ea typeface="Open Sans"/>
              </a:rPr>
              <a:t>unsafe.Pointer</a:t>
            </a:r>
            <a:r>
              <a:rPr lang="en-US" sz="1800" b="0" strike="noStrike" spc="-1" dirty="0">
                <a:solidFill>
                  <a:srgbClr val="0B5394"/>
                </a:solidFill>
                <a:latin typeface="Open Sans"/>
                <a:ea typeface="Open Sans"/>
              </a:rPr>
              <a:t>(&amp;f))</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a:t>
            </a:r>
            <a:endParaRPr lang="en-US" sz="1800" b="0" strike="noStrike" spc="-1" dirty="0">
              <a:latin typeface="Arial"/>
            </a:endParaRPr>
          </a:p>
          <a:p>
            <a:pPr>
              <a:lnSpc>
                <a:spcPct val="150000"/>
              </a:lnSpc>
            </a:pPr>
            <a:endParaRPr lang="en-US" sz="1800" b="0" strike="noStrike" spc="-1" dirty="0">
              <a:latin typeface="Arial"/>
            </a:endParaRPr>
          </a:p>
          <a:p>
            <a:pPr>
              <a:lnSpc>
                <a:spcPct val="150000"/>
              </a:lnSpc>
            </a:pPr>
            <a:r>
              <a:rPr lang="en-US" sz="1800" b="0" strike="noStrike" spc="-1" dirty="0" err="1">
                <a:solidFill>
                  <a:srgbClr val="0B5394"/>
                </a:solidFill>
                <a:latin typeface="Open Sans"/>
                <a:ea typeface="Open Sans"/>
              </a:rPr>
              <a:t>func</a:t>
            </a:r>
            <a:r>
              <a:rPr lang="en-US" sz="1800" b="0" strike="noStrike" spc="-1" dirty="0">
                <a:solidFill>
                  <a:srgbClr val="0B5394"/>
                </a:solidFill>
                <a:latin typeface="Open Sans"/>
                <a:ea typeface="Open Sans"/>
              </a:rPr>
              <a:t> Float64frombits(b uint64) float64 {</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	return *(*float64)(</a:t>
            </a:r>
            <a:r>
              <a:rPr lang="en-US" sz="1800" b="0" strike="noStrike" spc="-1" dirty="0" err="1">
                <a:solidFill>
                  <a:srgbClr val="0B5394"/>
                </a:solidFill>
                <a:latin typeface="Open Sans"/>
                <a:ea typeface="Open Sans"/>
              </a:rPr>
              <a:t>unsafe.Pointer</a:t>
            </a:r>
            <a:r>
              <a:rPr lang="en-US" sz="1800" b="0" strike="noStrike" spc="-1" dirty="0">
                <a:solidFill>
                  <a:srgbClr val="0B5394"/>
                </a:solidFill>
                <a:latin typeface="Open Sans"/>
                <a:ea typeface="Open Sans"/>
              </a:rPr>
              <a:t>(&amp;b))</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a:t>
            </a:r>
            <a:endParaRPr lang="en-US" sz="1800" b="0" strike="noStrike" spc="-1" dirty="0">
              <a:latin typeface="Arial"/>
            </a:endParaRPr>
          </a:p>
          <a:p>
            <a:pPr>
              <a:lnSpc>
                <a:spcPct val="150000"/>
              </a:lnSpc>
            </a:pPr>
            <a:endParaRPr lang="en-US" sz="1800" b="0" strike="noStrike" spc="-1" dirty="0">
              <a:latin typeface="Arial"/>
            </a:endParaRPr>
          </a:p>
        </p:txBody>
      </p:sp>
      <p:sp>
        <p:nvSpPr>
          <p:cNvPr id="166" name="TextShape 4"/>
          <p:cNvSpPr txBox="1"/>
          <p:nvPr/>
        </p:nvSpPr>
        <p:spPr>
          <a:xfrm>
            <a:off x="6583680" y="2377440"/>
            <a:ext cx="1828800" cy="346320"/>
          </a:xfrm>
          <a:prstGeom prst="rect">
            <a:avLst/>
          </a:prstGeom>
          <a:solidFill>
            <a:srgbClr val="CCCCCC"/>
          </a:solidFill>
          <a:ln>
            <a:noFill/>
          </a:ln>
        </p:spPr>
        <p:txBody>
          <a:bodyPr lIns="90000" tIns="45000" rIns="90000" bIns="45000">
            <a:spAutoFit/>
          </a:bodyPr>
          <a:lstStyle/>
          <a:p>
            <a:r>
              <a:rPr lang="en-US" sz="1800" b="0" strike="noStrike" spc="-1">
                <a:latin typeface="Arial"/>
              </a:rPr>
              <a:t>math标准库包</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使用模式1: 将类型*T1的一个值转换为非类型安全指针值，然后将此非类型安全指针值转换为类型*T2 </a:t>
            </a:r>
            <a:r>
              <a:rPr lang="en-US" sz="1800" b="0" strike="noStrike" spc="-1">
                <a:solidFill>
                  <a:srgbClr val="0B5394"/>
                </a:solidFill>
                <a:latin typeface="Open Sans"/>
                <a:ea typeface="Open Sans"/>
              </a:rPr>
              <a:t>（要求：T1的尺寸不小于T2）</a:t>
            </a:r>
            <a:endParaRPr lang="en-US" sz="1800" b="0" strike="noStrike" spc="-1">
              <a:latin typeface="Arial"/>
            </a:endParaRPr>
          </a:p>
        </p:txBody>
      </p:sp>
      <p:sp>
        <p:nvSpPr>
          <p:cNvPr id="168"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1785C6AA-EE91-4D4B-848B-D652F05091BD}" type="slidenum">
              <a:rPr lang="en-US" sz="1400" b="0" strike="noStrike" spc="-1">
                <a:latin typeface="Arial"/>
              </a:rPr>
              <a:t>13</a:t>
            </a:fld>
            <a:endParaRPr lang="en-US" sz="1400" b="0" strike="noStrike" spc="-1">
              <a:latin typeface="Arial"/>
            </a:endParaRPr>
          </a:p>
        </p:txBody>
      </p:sp>
      <p:sp>
        <p:nvSpPr>
          <p:cNvPr id="169" name="CustomShape 3"/>
          <p:cNvSpPr/>
          <p:nvPr/>
        </p:nvSpPr>
        <p:spPr>
          <a:xfrm>
            <a:off x="457200" y="1837440"/>
            <a:ext cx="8229240" cy="2921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func ByteSlice2String(bs []byte) string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return *(*string)(unsafe.Pointer(&amp;bs))</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a:p>
            <a:pPr>
              <a:lnSpc>
                <a:spcPct val="150000"/>
              </a:lnSpc>
            </a:pPr>
            <a:endParaRPr lang="en-US" sz="1800" b="0" strike="noStrike" spc="-1">
              <a:latin typeface="Arial"/>
            </a:endParaRPr>
          </a:p>
        </p:txBody>
      </p:sp>
      <p:sp>
        <p:nvSpPr>
          <p:cNvPr id="170" name="TextShape 4"/>
          <p:cNvSpPr txBox="1"/>
          <p:nvPr/>
        </p:nvSpPr>
        <p:spPr>
          <a:xfrm>
            <a:off x="5852160" y="2377440"/>
            <a:ext cx="2743200" cy="830880"/>
          </a:xfrm>
          <a:prstGeom prst="rect">
            <a:avLst/>
          </a:prstGeom>
          <a:solidFill>
            <a:srgbClr val="CCCCCC"/>
          </a:solidFill>
          <a:ln>
            <a:noFill/>
          </a:ln>
        </p:spPr>
        <p:txBody>
          <a:bodyPr lIns="90000" tIns="45000" rIns="90000" bIns="45000">
            <a:spAutoFit/>
          </a:bodyPr>
          <a:lstStyle/>
          <a:p>
            <a:r>
              <a:rPr lang="en-US" sz="1800" b="0" strike="noStrike" spc="-1">
                <a:latin typeface="Arial"/>
              </a:rPr>
              <a:t>strings标准库包中strings.Builder.String() 方法的实现</a:t>
            </a:r>
          </a:p>
        </p:txBody>
      </p:sp>
      <p:sp>
        <p:nvSpPr>
          <p:cNvPr id="171" name="TextShape 5"/>
          <p:cNvSpPr txBox="1"/>
          <p:nvPr/>
        </p:nvSpPr>
        <p:spPr>
          <a:xfrm>
            <a:off x="2743200" y="3840480"/>
            <a:ext cx="4846320" cy="602280"/>
          </a:xfrm>
          <a:prstGeom prst="rect">
            <a:avLst/>
          </a:prstGeom>
          <a:solidFill>
            <a:srgbClr val="CCCCCC"/>
          </a:solidFill>
          <a:ln>
            <a:noFill/>
          </a:ln>
        </p:spPr>
        <p:txBody>
          <a:bodyPr lIns="90000" tIns="45000" rIns="90000" bIns="45000">
            <a:spAutoFit/>
          </a:bodyPr>
          <a:lstStyle/>
          <a:p>
            <a:r>
              <a:rPr lang="en-US" sz="1800" b="0" strike="noStrike" spc="-1" dirty="0">
                <a:latin typeface="Arial"/>
              </a:rPr>
              <a:t>标准库不是100%标准，轻微依赖于官方编译器和运行时（runtime）的实现。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使用模式1: 将类型*T1的一个值转换为非类型安全指针值，然后将此非类型安全指针值转换为类型*T2 </a:t>
            </a:r>
            <a:r>
              <a:rPr lang="en-US" sz="1800" b="0" strike="noStrike" spc="-1">
                <a:solidFill>
                  <a:srgbClr val="0B5394"/>
                </a:solidFill>
                <a:latin typeface="Open Sans"/>
                <a:ea typeface="Open Sans"/>
              </a:rPr>
              <a:t>（要求：T1的尺寸不小于T2）</a:t>
            </a:r>
            <a:endParaRPr lang="en-US" sz="1800" b="0" strike="noStrike" spc="-1">
              <a:latin typeface="Arial"/>
            </a:endParaRPr>
          </a:p>
        </p:txBody>
      </p:sp>
      <p:sp>
        <p:nvSpPr>
          <p:cNvPr id="173"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C0A2B423-622E-435D-94D1-1EF1CABC5E45}" type="slidenum">
              <a:rPr lang="en-US" sz="1400" b="0" strike="noStrike" spc="-1">
                <a:latin typeface="Arial"/>
              </a:rPr>
              <a:t>14</a:t>
            </a:fld>
            <a:endParaRPr lang="en-US" sz="1400" b="0" strike="noStrike" spc="-1">
              <a:latin typeface="Arial"/>
            </a:endParaRPr>
          </a:p>
        </p:txBody>
      </p:sp>
      <p:sp>
        <p:nvSpPr>
          <p:cNvPr id="174" name="CustomShape 3"/>
          <p:cNvSpPr/>
          <p:nvPr/>
        </p:nvSpPr>
        <p:spPr>
          <a:xfrm>
            <a:off x="457200" y="1645920"/>
            <a:ext cx="8229240" cy="31132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Calibri"/>
                <a:ea typeface="Open Sans"/>
              </a:rPr>
              <a:t>func String2ByteSlice(str string) []byte {</a:t>
            </a:r>
            <a:endParaRPr lang="en-US" sz="1800" b="0" strike="noStrike" spc="-1">
              <a:latin typeface="Arial"/>
            </a:endParaRPr>
          </a:p>
          <a:p>
            <a:pPr>
              <a:lnSpc>
                <a:spcPct val="150000"/>
              </a:lnSpc>
            </a:pPr>
            <a:r>
              <a:rPr lang="en-US" sz="1800" b="0" strike="noStrike" spc="-1">
                <a:solidFill>
                  <a:srgbClr val="0B5394"/>
                </a:solidFill>
                <a:latin typeface="Calibri"/>
                <a:ea typeface="Open Sans"/>
              </a:rPr>
              <a:t>	return *(*[]byte)(unsafe.Pointer(&amp;str))</a:t>
            </a:r>
            <a:endParaRPr lang="en-US" sz="1800" b="0" strike="noStrike" spc="-1">
              <a:latin typeface="Arial"/>
            </a:endParaRPr>
          </a:p>
          <a:p>
            <a:pPr>
              <a:lnSpc>
                <a:spcPct val="150000"/>
              </a:lnSpc>
            </a:pPr>
            <a:r>
              <a:rPr lang="en-US" sz="1800" b="0" strike="noStrike" spc="-1">
                <a:solidFill>
                  <a:srgbClr val="0B5394"/>
                </a:solidFill>
                <a:latin typeface="Calibri"/>
                <a:ea typeface="Open Sans"/>
              </a:rPr>
              <a:t>}</a:t>
            </a:r>
            <a:endParaRPr lang="en-US" sz="1800" b="0" strike="noStrike" spc="-1">
              <a:latin typeface="Arial"/>
            </a:endParaRPr>
          </a:p>
          <a:p>
            <a:pPr>
              <a:lnSpc>
                <a:spcPct val="150000"/>
              </a:lnSpc>
            </a:pPr>
            <a:endParaRPr lang="en-US" sz="1800" b="0" strike="noStrike" spc="-1">
              <a:latin typeface="Arial"/>
            </a:endParaRPr>
          </a:p>
          <a:p>
            <a:pPr>
              <a:lnSpc>
                <a:spcPct val="150000"/>
              </a:lnSpc>
            </a:pPr>
            <a:r>
              <a:rPr lang="en-US" sz="1800" b="0" strike="noStrike" spc="-1">
                <a:solidFill>
                  <a:srgbClr val="0B5394"/>
                </a:solidFill>
                <a:latin typeface="Calibri"/>
                <a:ea typeface="Open Sans"/>
              </a:rPr>
              <a:t>x := String2ByteSlice("abc")</a:t>
            </a:r>
            <a:endParaRPr lang="en-US" sz="1800" b="0" strike="noStrike" spc="-1">
              <a:latin typeface="Arial"/>
            </a:endParaRPr>
          </a:p>
          <a:p>
            <a:pPr>
              <a:lnSpc>
                <a:spcPct val="150000"/>
              </a:lnSpc>
            </a:pPr>
            <a:r>
              <a:rPr lang="en-US" sz="1800" b="0" strike="noStrike" spc="-1">
                <a:solidFill>
                  <a:srgbClr val="0B5394"/>
                </a:solidFill>
                <a:latin typeface="Calibri"/>
                <a:ea typeface="Open Sans"/>
              </a:rPr>
              <a:t>fmt.Println(x)              // [97 98 99]</a:t>
            </a:r>
            <a:endParaRPr lang="en-US" sz="1800" b="0" strike="noStrike" spc="-1">
              <a:latin typeface="Arial"/>
            </a:endParaRPr>
          </a:p>
          <a:p>
            <a:pPr>
              <a:lnSpc>
                <a:spcPct val="150000"/>
              </a:lnSpc>
            </a:pPr>
            <a:r>
              <a:rPr lang="en-US" sz="1800" b="0" strike="noStrike" spc="-1">
                <a:solidFill>
                  <a:srgbClr val="0B5394"/>
                </a:solidFill>
                <a:latin typeface="Calibri"/>
                <a:ea typeface="Open Sans"/>
              </a:rPr>
              <a:t>fmt.Println(len(x), cap(x)) // 3 824634327128</a:t>
            </a:r>
            <a:endParaRPr lang="en-US" sz="1800" b="0" strike="noStrike" spc="-1">
              <a:latin typeface="Arial"/>
            </a:endParaRPr>
          </a:p>
          <a:p>
            <a:pPr>
              <a:lnSpc>
                <a:spcPct val="150000"/>
              </a:lnSpc>
            </a:pPr>
            <a:endParaRPr lang="en-US" sz="1800" b="0" strike="noStrike" spc="-1">
              <a:latin typeface="Arial"/>
            </a:endParaRPr>
          </a:p>
        </p:txBody>
      </p:sp>
      <p:sp>
        <p:nvSpPr>
          <p:cNvPr id="175" name="TextShape 4"/>
          <p:cNvSpPr txBox="1"/>
          <p:nvPr/>
        </p:nvSpPr>
        <p:spPr>
          <a:xfrm>
            <a:off x="5310829" y="1218260"/>
            <a:ext cx="3629248" cy="2706980"/>
          </a:xfrm>
          <a:prstGeom prst="rect">
            <a:avLst/>
          </a:prstGeom>
          <a:solidFill>
            <a:srgbClr val="CCCCCC"/>
          </a:solidFill>
          <a:ln>
            <a:noFill/>
          </a:ln>
        </p:spPr>
        <p:txBody>
          <a:bodyPr wrap="square" lIns="90000" tIns="45000" rIns="90000" bIns="45000">
            <a:spAutoFit/>
          </a:bodyPr>
          <a:lstStyle/>
          <a:p>
            <a:r>
              <a:rPr lang="en-US" sz="1800" b="0" strike="noStrike" spc="-1" dirty="0">
                <a:solidFill>
                  <a:srgbClr val="2A6099"/>
                </a:solidFill>
                <a:latin typeface="Arial"/>
              </a:rPr>
              <a:t>type slice struct {</a:t>
            </a:r>
            <a:endParaRPr lang="en-US" sz="1800" b="0" strike="noStrike" spc="-1" dirty="0">
              <a:latin typeface="Arial"/>
            </a:endParaRPr>
          </a:p>
          <a:p>
            <a:r>
              <a:rPr lang="en-US" sz="1800" b="0" strike="noStrike" spc="-1" dirty="0">
                <a:solidFill>
                  <a:srgbClr val="2A6099"/>
                </a:solidFill>
                <a:latin typeface="Arial"/>
              </a:rPr>
              <a:t>	data     </a:t>
            </a:r>
            <a:r>
              <a:rPr lang="en-US" sz="1800" b="0" strike="noStrike" spc="-1" dirty="0" err="1">
                <a:solidFill>
                  <a:srgbClr val="2A6099"/>
                </a:solidFill>
                <a:latin typeface="Arial"/>
              </a:rPr>
              <a:t>unsafe.Pointer</a:t>
            </a:r>
            <a:endParaRPr lang="en-US" sz="1800" b="0" strike="noStrike" spc="-1" dirty="0">
              <a:latin typeface="Arial"/>
            </a:endParaRPr>
          </a:p>
          <a:p>
            <a:r>
              <a:rPr lang="en-US" sz="1800" b="0" strike="noStrike" spc="-1" dirty="0">
                <a:solidFill>
                  <a:srgbClr val="2A6099"/>
                </a:solidFill>
                <a:latin typeface="Arial"/>
              </a:rPr>
              <a:t>	</a:t>
            </a:r>
            <a:r>
              <a:rPr lang="en-US" sz="1800" b="0" strike="noStrike" spc="-1" dirty="0" err="1">
                <a:solidFill>
                  <a:srgbClr val="2A6099"/>
                </a:solidFill>
                <a:latin typeface="Arial"/>
              </a:rPr>
              <a:t>len</a:t>
            </a:r>
            <a:r>
              <a:rPr lang="en-US" sz="1800" b="0" strike="noStrike" spc="-1" dirty="0">
                <a:solidFill>
                  <a:srgbClr val="2A6099"/>
                </a:solidFill>
                <a:latin typeface="Arial"/>
              </a:rPr>
              <a:t>, cap int</a:t>
            </a:r>
            <a:endParaRPr lang="en-US" sz="1800" b="0" strike="noStrike" spc="-1" dirty="0">
              <a:latin typeface="Arial"/>
            </a:endParaRPr>
          </a:p>
          <a:p>
            <a:r>
              <a:rPr lang="en-US" sz="1800" b="0" strike="noStrike" spc="-1" dirty="0">
                <a:solidFill>
                  <a:srgbClr val="2A6099"/>
                </a:solidFill>
                <a:latin typeface="Arial"/>
              </a:rPr>
              <a:t>}</a:t>
            </a:r>
            <a:endParaRPr lang="en-US" sz="1800" b="0" strike="noStrike" spc="-1" dirty="0">
              <a:latin typeface="Arial"/>
            </a:endParaRPr>
          </a:p>
          <a:p>
            <a:r>
              <a:rPr lang="en-US" sz="1800" b="0" strike="noStrike" spc="-1" dirty="0">
                <a:solidFill>
                  <a:srgbClr val="2A6099"/>
                </a:solidFill>
                <a:latin typeface="Arial"/>
              </a:rPr>
              <a:t>type string struct {</a:t>
            </a:r>
            <a:endParaRPr lang="en-US" sz="1800" b="0" strike="noStrike" spc="-1" dirty="0">
              <a:latin typeface="Arial"/>
            </a:endParaRPr>
          </a:p>
          <a:p>
            <a:r>
              <a:rPr lang="en-US" sz="1800" b="0" strike="noStrike" spc="-1" dirty="0">
                <a:solidFill>
                  <a:srgbClr val="2A6099"/>
                </a:solidFill>
                <a:latin typeface="Arial"/>
              </a:rPr>
              <a:t>	data </a:t>
            </a:r>
            <a:r>
              <a:rPr lang="en-US" sz="1800" b="0" strike="noStrike" spc="-1" dirty="0" err="1">
                <a:solidFill>
                  <a:srgbClr val="2A6099"/>
                </a:solidFill>
                <a:latin typeface="Arial"/>
              </a:rPr>
              <a:t>unsafe.Pointer</a:t>
            </a:r>
            <a:endParaRPr lang="en-US" sz="1800" b="0" strike="noStrike" spc="-1" dirty="0">
              <a:latin typeface="Arial"/>
            </a:endParaRPr>
          </a:p>
          <a:p>
            <a:r>
              <a:rPr lang="en-US" sz="1800" b="0" strike="noStrike" spc="-1" dirty="0">
                <a:solidFill>
                  <a:srgbClr val="2A6099"/>
                </a:solidFill>
                <a:latin typeface="Arial"/>
              </a:rPr>
              <a:t>	</a:t>
            </a:r>
            <a:r>
              <a:rPr lang="en-US" sz="1800" b="0" strike="noStrike" spc="-1" dirty="0" err="1">
                <a:solidFill>
                  <a:srgbClr val="2A6099"/>
                </a:solidFill>
                <a:latin typeface="Arial"/>
              </a:rPr>
              <a:t>len</a:t>
            </a:r>
            <a:r>
              <a:rPr lang="en-US" sz="1800" b="0" strike="noStrike" spc="-1" dirty="0">
                <a:solidFill>
                  <a:srgbClr val="2A6099"/>
                </a:solidFill>
                <a:latin typeface="Arial"/>
              </a:rPr>
              <a:t>  int</a:t>
            </a:r>
            <a:endParaRPr lang="en-US" sz="1800" b="0" strike="noStrike" spc="-1" dirty="0">
              <a:latin typeface="Arial"/>
            </a:endParaRPr>
          </a:p>
          <a:p>
            <a:r>
              <a:rPr lang="en-US" sz="1800" b="0" strike="noStrike" spc="-1" dirty="0">
                <a:solidFill>
                  <a:srgbClr val="2A6099"/>
                </a:solidFill>
                <a:latin typeface="Arial"/>
              </a:rPr>
              <a:t>}</a:t>
            </a:r>
            <a:endParaRPr lang="en-US" sz="1800" b="0" strike="noStrike" spc="-1" dirty="0">
              <a:latin typeface="Arial"/>
            </a:endParaRPr>
          </a:p>
          <a:p>
            <a:r>
              <a:rPr lang="en-US" sz="2600" b="0" strike="noStrike" spc="-1" dirty="0" err="1">
                <a:solidFill>
                  <a:srgbClr val="FF0000"/>
                </a:solidFill>
                <a:latin typeface="Arial"/>
              </a:rPr>
              <a:t>违背了此模式</a:t>
            </a:r>
            <a:endParaRPr lang="en-US" sz="26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使用模式1: 将类型*T1的一个值转换为非类型安全指针值，然后将此非类型安全指针值转换为类型*T2 </a:t>
            </a:r>
            <a:r>
              <a:rPr lang="en-US" sz="1800" b="0" strike="noStrike" spc="-1">
                <a:solidFill>
                  <a:srgbClr val="0B5394"/>
                </a:solidFill>
                <a:latin typeface="Open Sans"/>
                <a:ea typeface="Open Sans"/>
              </a:rPr>
              <a:t>（要求：T1的尺寸不小于T2）</a:t>
            </a:r>
            <a:endParaRPr lang="en-US" sz="1800" b="0" strike="noStrike" spc="-1">
              <a:latin typeface="Arial"/>
            </a:endParaRPr>
          </a:p>
        </p:txBody>
      </p:sp>
      <p:sp>
        <p:nvSpPr>
          <p:cNvPr id="177"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67CC8C33-8C53-4D48-B7AD-DDF857218B73}" type="slidenum">
              <a:rPr lang="en-US" sz="1400" b="0" strike="noStrike" spc="-1">
                <a:latin typeface="Arial"/>
              </a:rPr>
              <a:t>15</a:t>
            </a:fld>
            <a:endParaRPr lang="en-US" sz="1400" b="0" strike="noStrike" spc="-1">
              <a:latin typeface="Arial"/>
            </a:endParaRPr>
          </a:p>
        </p:txBody>
      </p:sp>
      <p:sp>
        <p:nvSpPr>
          <p:cNvPr id="178" name="CustomShape 3"/>
          <p:cNvSpPr/>
          <p:nvPr/>
        </p:nvSpPr>
        <p:spPr>
          <a:xfrm>
            <a:off x="457020" y="1759334"/>
            <a:ext cx="8229240" cy="31132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dirty="0">
                <a:solidFill>
                  <a:srgbClr val="0B5394"/>
                </a:solidFill>
                <a:latin typeface="Open Sans"/>
                <a:ea typeface="Open Sans"/>
              </a:rPr>
              <a:t>type </a:t>
            </a:r>
            <a:r>
              <a:rPr lang="en-US" sz="1800" b="0" strike="noStrike" spc="-1" dirty="0" err="1">
                <a:solidFill>
                  <a:srgbClr val="0B5394"/>
                </a:solidFill>
                <a:latin typeface="Open Sans"/>
                <a:ea typeface="Open Sans"/>
              </a:rPr>
              <a:t>StringEx</a:t>
            </a:r>
            <a:r>
              <a:rPr lang="en-US" sz="1800" b="0" strike="noStrike" spc="-1" dirty="0">
                <a:solidFill>
                  <a:srgbClr val="0B5394"/>
                </a:solidFill>
                <a:latin typeface="Open Sans"/>
                <a:ea typeface="Open Sans"/>
              </a:rPr>
              <a:t> struct {string; cap int}</a:t>
            </a:r>
            <a:endParaRPr lang="en-US" sz="1800" b="0" strike="noStrike" spc="-1" dirty="0">
              <a:latin typeface="Arial"/>
            </a:endParaRPr>
          </a:p>
          <a:p>
            <a:pPr>
              <a:lnSpc>
                <a:spcPct val="150000"/>
              </a:lnSpc>
            </a:pPr>
            <a:endParaRPr lang="en-US" sz="1800" b="0" strike="noStrike" spc="-1" dirty="0">
              <a:latin typeface="Arial"/>
            </a:endParaRPr>
          </a:p>
          <a:p>
            <a:pPr>
              <a:lnSpc>
                <a:spcPct val="150000"/>
              </a:lnSpc>
            </a:pPr>
            <a:r>
              <a:rPr lang="en-US" sz="1800" b="0" strike="noStrike" spc="-1" dirty="0" err="1">
                <a:solidFill>
                  <a:srgbClr val="0B5394"/>
                </a:solidFill>
                <a:latin typeface="Open Sans"/>
                <a:ea typeface="Open Sans"/>
              </a:rPr>
              <a:t>func</a:t>
            </a:r>
            <a:r>
              <a:rPr lang="en-US" sz="1800" b="0" strike="noStrike" spc="-1" dirty="0">
                <a:solidFill>
                  <a:srgbClr val="0B5394"/>
                </a:solidFill>
                <a:latin typeface="Open Sans"/>
                <a:ea typeface="Open Sans"/>
              </a:rPr>
              <a:t> String2ByteSlice(str string) []byte {</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	se := </a:t>
            </a:r>
            <a:r>
              <a:rPr lang="en-US" sz="1800" b="0" strike="noStrike" spc="-1" dirty="0" err="1">
                <a:solidFill>
                  <a:srgbClr val="0B5394"/>
                </a:solidFill>
                <a:latin typeface="Open Sans"/>
                <a:ea typeface="Open Sans"/>
              </a:rPr>
              <a:t>StringEx</a:t>
            </a:r>
            <a:r>
              <a:rPr lang="en-US" sz="1800" b="0" strike="noStrike" spc="-1" dirty="0">
                <a:solidFill>
                  <a:srgbClr val="0B5394"/>
                </a:solidFill>
                <a:latin typeface="Open Sans"/>
                <a:ea typeface="Open Sans"/>
              </a:rPr>
              <a:t>{string: str, </a:t>
            </a:r>
            <a:r>
              <a:rPr lang="en-US" sz="1800" b="0" strike="noStrike" spc="-1" dirty="0" err="1">
                <a:solidFill>
                  <a:srgbClr val="0B5394"/>
                </a:solidFill>
                <a:latin typeface="Open Sans"/>
                <a:ea typeface="Open Sans"/>
              </a:rPr>
              <a:t>cap:len</a:t>
            </a:r>
            <a:r>
              <a:rPr lang="en-US" sz="1800" b="0" strike="noStrike" spc="-1" dirty="0">
                <a:solidFill>
                  <a:srgbClr val="0B5394"/>
                </a:solidFill>
                <a:latin typeface="Open Sans"/>
                <a:ea typeface="Open Sans"/>
              </a:rPr>
              <a:t>(str)}</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	return *(*[]byte)(</a:t>
            </a:r>
            <a:r>
              <a:rPr lang="en-US" sz="1800" b="0" strike="noStrike" spc="-1" dirty="0" err="1">
                <a:solidFill>
                  <a:srgbClr val="0B5394"/>
                </a:solidFill>
                <a:latin typeface="Open Sans"/>
                <a:ea typeface="Open Sans"/>
              </a:rPr>
              <a:t>unsafe.Pointer</a:t>
            </a:r>
            <a:r>
              <a:rPr lang="en-US" sz="1800" b="0" strike="noStrike" spc="-1" dirty="0">
                <a:solidFill>
                  <a:srgbClr val="0B5394"/>
                </a:solidFill>
                <a:latin typeface="Open Sans"/>
                <a:ea typeface="Open Sans"/>
              </a:rPr>
              <a:t>(&amp;se))</a:t>
            </a: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a:t>
            </a:r>
            <a:endParaRPr lang="en-US"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使用模式2：将一个非类型安全指针值转换为一个uintptr值，然后使用此uintptr值</a:t>
            </a:r>
            <a:endParaRPr lang="en-US" sz="3000" b="0" strike="noStrike" spc="-1">
              <a:latin typeface="Arial"/>
            </a:endParaRPr>
          </a:p>
        </p:txBody>
      </p:sp>
      <p:sp>
        <p:nvSpPr>
          <p:cNvPr id="180"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E65E3267-8DDD-47B4-A72B-0E0473F681C3}" type="slidenum">
              <a:rPr lang="en-US" sz="1400" b="0" strike="noStrike" spc="-1">
                <a:latin typeface="Arial"/>
              </a:rPr>
              <a:t>16</a:t>
            </a:fld>
            <a:endParaRPr lang="en-US" sz="1400" b="0" strike="noStrike" spc="-1">
              <a:latin typeface="Arial"/>
            </a:endParaRPr>
          </a:p>
        </p:txBody>
      </p:sp>
      <p:sp>
        <p:nvSpPr>
          <p:cNvPr id="181" name="CustomShape 3"/>
          <p:cNvSpPr/>
          <p:nvPr/>
        </p:nvSpPr>
        <p:spPr>
          <a:xfrm>
            <a:off x="457200" y="1554480"/>
            <a:ext cx="8229240" cy="3204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func main()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type T struct{a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var t 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fmt.Printf("%p\n", &amp;t)                          // 0xc6233120a8</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println(&amp;t)                                     // 0xc6233120a8</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fmt.Printf("%x\n", uintptr(unsafe.Pointer(&amp;t))) // c6233120a8</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
        <p:nvSpPr>
          <p:cNvPr id="182" name="TextShape 4"/>
          <p:cNvSpPr txBox="1"/>
          <p:nvPr/>
        </p:nvSpPr>
        <p:spPr>
          <a:xfrm>
            <a:off x="5577840" y="1692720"/>
            <a:ext cx="1645920" cy="501840"/>
          </a:xfrm>
          <a:prstGeom prst="rect">
            <a:avLst/>
          </a:prstGeom>
          <a:solidFill>
            <a:srgbClr val="CCCCCC"/>
          </a:solidFill>
          <a:ln>
            <a:noFill/>
          </a:ln>
        </p:spPr>
        <p:txBody>
          <a:bodyPr lIns="90000" tIns="45000" rIns="90000" bIns="45000">
            <a:spAutoFit/>
          </a:bodyPr>
          <a:lstStyle/>
          <a:p>
            <a:r>
              <a:rPr lang="en-US" sz="2200" b="0" strike="noStrike" spc="-1">
                <a:latin typeface="Arial"/>
              </a:rPr>
              <a:t>不是太有用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使用模式3：将一个非类型安全指针转换为一个uintptr值，然后此uintptr值参与各种算术运算，再将算术运算的结果uintptr值转回非类型安全指针</a:t>
            </a:r>
            <a:endParaRPr lang="en-US" sz="3000" b="0" strike="noStrike" spc="-1">
              <a:latin typeface="Arial"/>
            </a:endParaRPr>
          </a:p>
        </p:txBody>
      </p:sp>
      <p:sp>
        <p:nvSpPr>
          <p:cNvPr id="184"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89D173BE-E921-47F4-ABA5-CA208440D533}" type="slidenum">
              <a:rPr lang="en-US" sz="1400" b="0" strike="noStrike" spc="-1">
                <a:latin typeface="Arial"/>
              </a:rPr>
              <a:t>17</a:t>
            </a:fld>
            <a:endParaRPr lang="en-US" sz="1400" b="0" strike="noStrike" spc="-1">
              <a:latin typeface="Arial"/>
            </a:endParaRPr>
          </a:p>
        </p:txBody>
      </p:sp>
      <p:sp>
        <p:nvSpPr>
          <p:cNvPr id="185" name="CustomShape 3"/>
          <p:cNvSpPr/>
          <p:nvPr/>
        </p:nvSpPr>
        <p:spPr>
          <a:xfrm>
            <a:off x="457200" y="2194560"/>
            <a:ext cx="8229240" cy="2564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ptr2 = unsafe.Pointer(uintptr(ptr1) + offset)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ptr2 = unsafe.Pointer(uintptr(ptr1) &amp;^ 7) // 8字节对齐</a:t>
            </a:r>
            <a:endParaRPr lang="en-US" sz="1800" b="0" strike="noStrike" spc="-1">
              <a:latin typeface="Arial"/>
            </a:endParaRPr>
          </a:p>
        </p:txBody>
      </p:sp>
      <p:sp>
        <p:nvSpPr>
          <p:cNvPr id="186" name="TextShape 4"/>
          <p:cNvSpPr txBox="1"/>
          <p:nvPr/>
        </p:nvSpPr>
        <p:spPr>
          <a:xfrm>
            <a:off x="6217920" y="2011680"/>
            <a:ext cx="2194560" cy="410400"/>
          </a:xfrm>
          <a:prstGeom prst="rect">
            <a:avLst/>
          </a:prstGeom>
          <a:solidFill>
            <a:srgbClr val="CCCCCC"/>
          </a:solidFill>
          <a:ln>
            <a:noFill/>
          </a:ln>
        </p:spPr>
        <p:txBody>
          <a:bodyPr lIns="90000" tIns="45000" rIns="90000" bIns="45000">
            <a:spAutoFit/>
          </a:bodyPr>
          <a:lstStyle/>
          <a:p>
            <a:r>
              <a:rPr lang="en-US" sz="2200" b="0" strike="noStrike" spc="-1">
                <a:latin typeface="Arial"/>
              </a:rPr>
              <a:t>有点C的感觉了</a:t>
            </a:r>
          </a:p>
        </p:txBody>
      </p:sp>
      <p:sp>
        <p:nvSpPr>
          <p:cNvPr id="187" name="TextShape 5"/>
          <p:cNvSpPr txBox="1"/>
          <p:nvPr/>
        </p:nvSpPr>
        <p:spPr>
          <a:xfrm>
            <a:off x="1240465" y="3383279"/>
            <a:ext cx="6247535" cy="1443901"/>
          </a:xfrm>
          <a:prstGeom prst="rect">
            <a:avLst/>
          </a:prstGeom>
          <a:solidFill>
            <a:srgbClr val="CCCCCC"/>
          </a:solidFill>
          <a:ln>
            <a:noFill/>
          </a:ln>
        </p:spPr>
        <p:txBody>
          <a:bodyPr wrap="square" lIns="90000" tIns="45000" rIns="90000" bIns="45000">
            <a:spAutoFit/>
          </a:bodyPr>
          <a:lstStyle/>
          <a:p>
            <a:r>
              <a:rPr lang="en-US" sz="2200" b="0" strike="noStrike" spc="-1" dirty="0" err="1">
                <a:latin typeface="Arial"/>
              </a:rPr>
              <a:t>要求</a:t>
            </a:r>
            <a:r>
              <a:rPr lang="en-US" sz="2200" b="0" strike="noStrike" spc="-1" dirty="0">
                <a:latin typeface="Arial"/>
              </a:rPr>
              <a:t>：</a:t>
            </a:r>
          </a:p>
          <a:p>
            <a:pPr marL="216000" indent="-216000">
              <a:buClr>
                <a:srgbClr val="000000"/>
              </a:buClr>
              <a:buFont typeface="StarSymbol"/>
              <a:buAutoNum type="arabicParenR"/>
            </a:pPr>
            <a:r>
              <a:rPr lang="en-US" sz="2200" b="0" strike="noStrike" spc="-1" dirty="0">
                <a:latin typeface="Arial"/>
              </a:rPr>
              <a:t>转换前后的非类型安全指针（这里的ptr1和ptr2）必须指向同一个内存块。</a:t>
            </a:r>
          </a:p>
          <a:p>
            <a:pPr marL="216000" indent="-216000">
              <a:buClr>
                <a:srgbClr val="000000"/>
              </a:buClr>
              <a:buFont typeface="StarSymbol"/>
              <a:buAutoNum type="arabicParenR"/>
            </a:pPr>
            <a:r>
              <a:rPr lang="en-US" sz="2200" b="0" strike="noStrike" spc="-1" dirty="0" err="1">
                <a:latin typeface="Arial"/>
              </a:rPr>
              <a:t>两次转换必须在同一条语句中</a:t>
            </a:r>
            <a:r>
              <a:rPr lang="en-US" sz="2200" b="0" strike="noStrike" spc="-1" dirty="0">
                <a:latin typeface="Aria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使用模式3：例子1</a:t>
            </a:r>
            <a:endParaRPr lang="en-US" sz="3000" b="0" strike="noStrike" spc="-1">
              <a:latin typeface="Arial"/>
            </a:endParaRPr>
          </a:p>
        </p:txBody>
      </p:sp>
      <p:sp>
        <p:nvSpPr>
          <p:cNvPr id="189"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A708B200-0B43-4464-B47A-0FE0ED50E652}" type="slidenum">
              <a:rPr lang="en-US" sz="1400" b="0" strike="noStrike" spc="-1">
                <a:latin typeface="Arial"/>
              </a:rPr>
              <a:t>18</a:t>
            </a:fld>
            <a:endParaRPr lang="en-US" sz="1400" b="0" strike="noStrike" spc="-1">
              <a:latin typeface="Arial"/>
            </a:endParaRPr>
          </a:p>
        </p:txBody>
      </p:sp>
      <p:sp>
        <p:nvSpPr>
          <p:cNvPr id="190" name="CustomShape 3"/>
          <p:cNvSpPr/>
          <p:nvPr/>
        </p:nvSpPr>
        <p:spPr>
          <a:xfrm>
            <a:off x="457200" y="822960"/>
            <a:ext cx="8229240" cy="3936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T struct {x bool; y [3]int16}</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N = unsafe.Offsetof(T{}.y)</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M = unsafe.Sizeof(T{}.y[0])</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main()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 := T{y: [3]int16{123, 456, 789}}</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 := unsafe.Pointer(&amp;t)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ty2 := (*int16)(unsafe.Pointer(uintptr(p)+N+M+M))</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fmt.Println(*ty2) // 789</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使用模式3：例子2</a:t>
            </a:r>
            <a:endParaRPr lang="en-US" sz="3000" b="0" strike="noStrike" spc="-1">
              <a:latin typeface="Arial"/>
            </a:endParaRPr>
          </a:p>
        </p:txBody>
      </p:sp>
      <p:sp>
        <p:nvSpPr>
          <p:cNvPr id="192"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BCDBDDC7-16BB-4A9C-B229-426CF077DAC2}" type="slidenum">
              <a:rPr lang="en-US" sz="1400" b="0" strike="noStrike" spc="-1">
                <a:latin typeface="Arial"/>
              </a:rPr>
              <a:t>19</a:t>
            </a:fld>
            <a:endParaRPr lang="en-US" sz="1400" b="0" strike="noStrike" spc="-1">
              <a:latin typeface="Arial"/>
            </a:endParaRPr>
          </a:p>
        </p:txBody>
      </p:sp>
      <p:sp>
        <p:nvSpPr>
          <p:cNvPr id="193" name="CustomShape 3"/>
          <p:cNvSpPr/>
          <p:nvPr/>
        </p:nvSpPr>
        <p:spPr>
          <a:xfrm>
            <a:off x="457200" y="822960"/>
            <a:ext cx="8229240" cy="3936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T struct {x bool; y [3]int16}</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var t = T{y: [3]int16{123, 456, 789}}</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N = unsafe.Offsetof(T{}.y)</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y2t(yAddr unsafe.Pointer) *T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return (*T)(unsafe.Pointer(uintptr(yAddr)-N))</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main()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fmt.Println(y2t(unsafe.Pointer(&amp;t.y))) // &amp;{false [123 456 789]}</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unsafe.Pointer简介</a:t>
            </a:r>
            <a:endParaRPr lang="en-US" sz="3600" b="0" strike="noStrike" spc="-1">
              <a:latin typeface="Arial"/>
            </a:endParaRPr>
          </a:p>
        </p:txBody>
      </p:sp>
      <p:sp>
        <p:nvSpPr>
          <p:cNvPr id="134" name="CustomShape 2"/>
          <p:cNvSpPr/>
          <p:nvPr/>
        </p:nvSpPr>
        <p:spPr>
          <a:xfrm>
            <a:off x="600480" y="1135800"/>
            <a:ext cx="7886520" cy="30614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360">
              <a:lnSpc>
                <a:spcPct val="150000"/>
              </a:lnSpc>
              <a:buClr>
                <a:srgbClr val="0B5394"/>
              </a:buClr>
              <a:buFont typeface="Open Sans"/>
              <a:buChar char="●"/>
            </a:pPr>
            <a:r>
              <a:rPr lang="en-US" sz="1800" b="0" strike="noStrike" spc="-1">
                <a:solidFill>
                  <a:srgbClr val="0B5394"/>
                </a:solidFill>
                <a:latin typeface="Open Sans"/>
                <a:ea typeface="Open Sans"/>
              </a:rPr>
              <a:t>类似C语言中的无类型指针void*</a:t>
            </a:r>
            <a:endParaRPr lang="en-US" sz="1800" b="0" strike="noStrike" spc="-1">
              <a:latin typeface="Arial"/>
            </a:endParaRPr>
          </a:p>
          <a:p>
            <a:pPr marL="457200" indent="-342360">
              <a:lnSpc>
                <a:spcPct val="150000"/>
              </a:lnSpc>
              <a:buClr>
                <a:srgbClr val="0B5394"/>
              </a:buClr>
              <a:buFont typeface="Open Sans"/>
              <a:buChar char="●"/>
            </a:pPr>
            <a:r>
              <a:rPr lang="en-US" sz="1800" b="0" strike="noStrike" spc="-1">
                <a:solidFill>
                  <a:srgbClr val="0B5394"/>
                </a:solidFill>
                <a:latin typeface="Open Sans"/>
                <a:ea typeface="Open Sans"/>
              </a:rPr>
              <a:t>借助unsafe.Pointer有时候可以挽回Go运行时（Go runtime）为了安全而牺牲的一些性能。</a:t>
            </a:r>
            <a:endParaRPr lang="en-US" sz="1800" b="0" strike="noStrike" spc="-1">
              <a:latin typeface="Arial"/>
            </a:endParaRPr>
          </a:p>
          <a:p>
            <a:pPr marL="457200" indent="-342360">
              <a:lnSpc>
                <a:spcPct val="150000"/>
              </a:lnSpc>
              <a:buClr>
                <a:srgbClr val="0B5394"/>
              </a:buClr>
              <a:buFont typeface="Open Sans"/>
              <a:buChar char="●"/>
            </a:pPr>
            <a:r>
              <a:rPr lang="en-US" sz="1800" b="0" strike="noStrike" spc="-1">
                <a:solidFill>
                  <a:srgbClr val="0B5394"/>
                </a:solidFill>
                <a:latin typeface="Open Sans"/>
                <a:ea typeface="Open Sans"/>
              </a:rPr>
              <a:t>必须小心按照官方文档中的说明使用unsafe.Pointer。稍有不慎，将使Go类型系统（不包括非类型安全指针部分）精心设立内存安全壁垒的努力前功尽弃。</a:t>
            </a:r>
            <a:endParaRPr lang="en-US" sz="1800" b="0" strike="noStrike" spc="-1">
              <a:latin typeface="Arial"/>
            </a:endParaRPr>
          </a:p>
          <a:p>
            <a:pPr marL="457200" indent="-342360">
              <a:lnSpc>
                <a:spcPct val="150000"/>
              </a:lnSpc>
              <a:buClr>
                <a:srgbClr val="0B5394"/>
              </a:buClr>
              <a:buFont typeface="Open Sans"/>
              <a:buChar char="●"/>
            </a:pPr>
            <a:r>
              <a:rPr lang="en-US" sz="1800" b="0" strike="noStrike" spc="-1">
                <a:solidFill>
                  <a:srgbClr val="0B5394"/>
                </a:solidFill>
                <a:latin typeface="Open Sans"/>
                <a:ea typeface="Open Sans"/>
              </a:rPr>
              <a:t>使用了unsafe.Pointer的代码不受Go 1兼容性保证。</a:t>
            </a:r>
            <a:endParaRPr lang="en-US" sz="1800" b="0" strike="noStrike" spc="-1">
              <a:latin typeface="Arial"/>
            </a:endParaRPr>
          </a:p>
        </p:txBody>
      </p:sp>
      <p:sp>
        <p:nvSpPr>
          <p:cNvPr id="135" name="CustomShape 3"/>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51D76BC5-EDE6-4963-AB0F-170340D99811}" type="slidenum">
              <a:rPr lang="en-US" sz="1800" b="0" strike="noStrike" spc="-1">
                <a:latin typeface="Arial"/>
              </a:rPr>
              <a:t>2</a:t>
            </a:fld>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使用模式3：</a:t>
            </a:r>
            <a:r>
              <a:rPr lang="en-US" sz="3000" b="1" strike="noStrike" spc="-1">
                <a:solidFill>
                  <a:srgbClr val="3465A4"/>
                </a:solidFill>
                <a:latin typeface="PT Sans Narrow"/>
                <a:ea typeface="PT Sans Narrow"/>
              </a:rPr>
              <a:t>错误使用1</a:t>
            </a:r>
            <a:endParaRPr lang="en-US" sz="3000" b="0" strike="noStrike" spc="-1">
              <a:latin typeface="Arial"/>
            </a:endParaRPr>
          </a:p>
        </p:txBody>
      </p:sp>
      <p:sp>
        <p:nvSpPr>
          <p:cNvPr id="195"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AE7FC289-F823-4C08-A0F4-9E12604D9971}" type="slidenum">
              <a:rPr lang="en-US" sz="1400" b="0" strike="noStrike" spc="-1">
                <a:latin typeface="Arial"/>
              </a:rPr>
              <a:t>20</a:t>
            </a:fld>
            <a:endParaRPr lang="en-US" sz="1400" b="0" strike="noStrike" spc="-1">
              <a:latin typeface="Arial"/>
            </a:endParaRPr>
          </a:p>
        </p:txBody>
      </p:sp>
      <p:sp>
        <p:nvSpPr>
          <p:cNvPr id="196" name="CustomShape 3"/>
          <p:cNvSpPr/>
          <p:nvPr/>
        </p:nvSpPr>
        <p:spPr>
          <a:xfrm>
            <a:off x="457200" y="822960"/>
            <a:ext cx="8229240" cy="3936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T struct {x bool; y [3]int16}</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N = unsafe.Offsetof(T{}.y)</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M = unsafe.Sizeof(T{}.y[0])</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main()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 := T{y: [3]int16{123, 456, 789}}</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 := unsafe.Pointer(&amp;t)</a:t>
            </a:r>
            <a:endParaRPr lang="en-US" sz="1800" b="0" strike="noStrike" spc="-1">
              <a:latin typeface="Arial"/>
            </a:endParaRPr>
          </a:p>
          <a:p>
            <a:pPr>
              <a:lnSpc>
                <a:spcPct val="150000"/>
              </a:lnSpc>
            </a:pPr>
            <a:r>
              <a:rPr lang="en-US" sz="1800" b="1" strike="noStrike" spc="-1">
                <a:solidFill>
                  <a:srgbClr val="0B5394"/>
                </a:solidFill>
                <a:latin typeface="Open Sans"/>
                <a:ea typeface="Open Sans"/>
              </a:rPr>
              <a:t>	addr := uintptr(p)+N+M+M</a:t>
            </a:r>
            <a:endParaRPr lang="en-US" sz="1800" b="0" strike="noStrike" spc="-1">
              <a:latin typeface="Arial"/>
            </a:endParaRPr>
          </a:p>
          <a:p>
            <a:pPr>
              <a:lnSpc>
                <a:spcPct val="150000"/>
              </a:lnSpc>
            </a:pPr>
            <a:r>
              <a:rPr lang="en-US" sz="1800" b="1" strike="noStrike" spc="-1">
                <a:solidFill>
                  <a:srgbClr val="0B5394"/>
                </a:solidFill>
                <a:latin typeface="Open Sans"/>
                <a:ea typeface="Open Sans"/>
              </a:rPr>
              <a:t>	ty2 := (*int16)(unsafe.Pointer(addr))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a:t>
            </a:r>
            <a:endParaRPr lang="en-US" sz="1800" b="0" strike="noStrike" spc="-1">
              <a:latin typeface="Arial"/>
            </a:endParaRPr>
          </a:p>
        </p:txBody>
      </p:sp>
      <p:sp>
        <p:nvSpPr>
          <p:cNvPr id="197" name="TextShape 4"/>
          <p:cNvSpPr txBox="1"/>
          <p:nvPr/>
        </p:nvSpPr>
        <p:spPr>
          <a:xfrm>
            <a:off x="6287386" y="2011679"/>
            <a:ext cx="1942214" cy="767987"/>
          </a:xfrm>
          <a:prstGeom prst="rect">
            <a:avLst/>
          </a:prstGeom>
          <a:solidFill>
            <a:srgbClr val="CCCCCC"/>
          </a:solidFill>
          <a:ln>
            <a:noFill/>
          </a:ln>
        </p:spPr>
        <p:txBody>
          <a:bodyPr wrap="square" lIns="90000" tIns="45000" rIns="90000" bIns="45000">
            <a:spAutoFit/>
          </a:bodyPr>
          <a:lstStyle/>
          <a:p>
            <a:r>
              <a:rPr lang="en-US" sz="2200" b="0" strike="noStrike" spc="-1" dirty="0" err="1">
                <a:latin typeface="Arial"/>
              </a:rPr>
              <a:t>有一处例外，后面会讲</a:t>
            </a:r>
            <a:endParaRPr lang="en-US" sz="22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使用模式3：</a:t>
            </a:r>
            <a:r>
              <a:rPr lang="en-US" sz="3000" b="1" strike="noStrike" spc="-1">
                <a:solidFill>
                  <a:srgbClr val="3465A4"/>
                </a:solidFill>
                <a:latin typeface="PT Sans Narrow"/>
                <a:ea typeface="PT Sans Narrow"/>
              </a:rPr>
              <a:t>错误使用2</a:t>
            </a:r>
            <a:endParaRPr lang="en-US" sz="3000" b="0" strike="noStrike" spc="-1">
              <a:latin typeface="Arial"/>
            </a:endParaRPr>
          </a:p>
        </p:txBody>
      </p:sp>
      <p:sp>
        <p:nvSpPr>
          <p:cNvPr id="199"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15FEAD90-A3F6-421A-8E4A-35EE1D507DE5}" type="slidenum">
              <a:rPr lang="en-US" sz="1400" b="0" strike="noStrike" spc="-1">
                <a:latin typeface="Arial"/>
              </a:rPr>
              <a:t>21</a:t>
            </a:fld>
            <a:endParaRPr lang="en-US" sz="1400" b="0" strike="noStrike" spc="-1">
              <a:latin typeface="Arial"/>
            </a:endParaRPr>
          </a:p>
        </p:txBody>
      </p:sp>
      <p:sp>
        <p:nvSpPr>
          <p:cNvPr id="200" name="CustomShape 3"/>
          <p:cNvSpPr/>
          <p:nvPr/>
        </p:nvSpPr>
        <p:spPr>
          <a:xfrm>
            <a:off x="457200" y="822960"/>
            <a:ext cx="8229240" cy="3936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T struct {x bool; y [3]int16}</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N = unsafe.Offsetof(T{}.y)</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const M = unsafe.Sizeof(T{}.y[0])</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main()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 := T{y: [3]int16{123, 456, 789}}</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 := unsafe.Pointer(&amp;t)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ty2 := (*int16)(unsafe.Pointer(uintptr(p)+N+M+M</a:t>
            </a:r>
            <a:r>
              <a:rPr lang="en-US" sz="1800" b="1" strike="noStrike" spc="-1">
                <a:solidFill>
                  <a:srgbClr val="0B5394"/>
                </a:solidFill>
                <a:latin typeface="Open Sans"/>
                <a:ea typeface="Open Sans"/>
              </a:rPr>
              <a:t>+M</a:t>
            </a:r>
            <a:r>
              <a:rPr lang="en-US" sz="1800" b="0" strike="noStrike" spc="-1">
                <a:solidFill>
                  <a:srgbClr val="0B5394"/>
                </a:solidFill>
                <a:latin typeface="Open Sans"/>
                <a:ea typeface="Open Sans"/>
              </a:rPr>
              <a: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a:t>
            </a:r>
            <a:endParaRPr lang="en-US" sz="1800" b="0" strike="noStrike" spc="-1">
              <a:latin typeface="Arial"/>
            </a:endParaRPr>
          </a:p>
          <a:p>
            <a:pPr>
              <a:lnSpc>
                <a:spcPct val="150000"/>
              </a:lnSpc>
            </a:pPr>
            <a:r>
              <a:rPr lang="en-US" sz="1600" b="0" strike="noStrike" spc="-1">
                <a:solidFill>
                  <a:srgbClr val="0B5394"/>
                </a:solidFill>
                <a:latin typeface="Open Sans"/>
                <a:ea typeface="Open Sans"/>
              </a:rPr>
              <a:t>// </a:t>
            </a:r>
            <a:r>
              <a:rPr lang="en-US" sz="1600" b="0" strike="noStrike" spc="-1">
                <a:solidFill>
                  <a:srgbClr val="00A933"/>
                </a:solidFill>
                <a:latin typeface="Open Sans"/>
                <a:ea typeface="Open Sans"/>
                <a:hlinkClick r:id="rId2"/>
              </a:rPr>
              <a:t>https://gfw.go101.org/article/unofficial-faq.html#final-zero-size-field</a:t>
            </a:r>
            <a:endParaRPr lang="en-US" sz="16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使用模式3：</a:t>
            </a:r>
            <a:r>
              <a:rPr lang="en-US" sz="3000" b="1" strike="noStrike" spc="-1">
                <a:solidFill>
                  <a:srgbClr val="3465A4"/>
                </a:solidFill>
                <a:latin typeface="PT Sans Narrow"/>
                <a:ea typeface="PT Sans Narrow"/>
              </a:rPr>
              <a:t>错误使用2</a:t>
            </a:r>
            <a:endParaRPr lang="en-US" sz="3000" b="0" strike="noStrike" spc="-1">
              <a:latin typeface="Arial"/>
            </a:endParaRPr>
          </a:p>
        </p:txBody>
      </p:sp>
      <p:sp>
        <p:nvSpPr>
          <p:cNvPr id="202"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2CC55F44-B638-4367-8CC1-A32059CA1C2A}" type="slidenum">
              <a:rPr lang="en-US" sz="1400" b="0" strike="noStrike" spc="-1">
                <a:latin typeface="Arial"/>
              </a:rPr>
              <a:t>22</a:t>
            </a:fld>
            <a:endParaRPr lang="en-US" sz="1400" b="0" strike="noStrike" spc="-1">
              <a:latin typeface="Arial"/>
            </a:endParaRPr>
          </a:p>
        </p:txBody>
      </p:sp>
      <p:sp>
        <p:nvSpPr>
          <p:cNvPr id="203" name="CustomShape 3"/>
          <p:cNvSpPr/>
          <p:nvPr/>
        </p:nvSpPr>
        <p:spPr>
          <a:xfrm>
            <a:off x="457200" y="822960"/>
            <a:ext cx="8229240" cy="3936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 假设此函数不会被内联。</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DoSomething(addr uintptr)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ptr := unsafe.Poiner(addr)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 对处于传递进来的地址处的值进行读写...</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*(*int)(ptr) = 123</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a:p>
            <a:pPr>
              <a:lnSpc>
                <a:spcPct val="150000"/>
              </a:lnSpc>
            </a:pPr>
            <a:endParaRPr lang="en-US" sz="1800" b="0" strike="noStrike" spc="-1">
              <a:latin typeface="Arial"/>
            </a:endParaRPr>
          </a:p>
          <a:p>
            <a:pPr>
              <a:lnSpc>
                <a:spcPct val="150000"/>
              </a:lnSpc>
            </a:pPr>
            <a:r>
              <a:rPr lang="en-US" sz="1800" b="0" strike="noStrike" spc="-1">
                <a:solidFill>
                  <a:srgbClr val="0B5394"/>
                </a:solidFill>
                <a:latin typeface="Open Sans"/>
                <a:ea typeface="Open Sans"/>
              </a:rPr>
              <a:t>var a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DoSomething(unsafe.Pointer(&amp;a))</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使用模式4：需要将reflect.Value.Pointer或者reflect.Value.UnsafeAddr方法的uintptr返回值转换为非类型安全指针</a:t>
            </a:r>
            <a:endParaRPr lang="en-US" sz="3000" b="0" strike="noStrike" spc="-1">
              <a:latin typeface="Arial"/>
            </a:endParaRPr>
          </a:p>
        </p:txBody>
      </p:sp>
      <p:sp>
        <p:nvSpPr>
          <p:cNvPr id="205"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2841DEBB-BC29-4C1B-AA88-840073789EF6}" type="slidenum">
              <a:rPr lang="en-US" sz="1400" b="0" strike="noStrike" spc="-1">
                <a:latin typeface="Arial"/>
              </a:rPr>
              <a:t>23</a:t>
            </a:fld>
            <a:endParaRPr lang="en-US" sz="1400" b="0" strike="noStrike" spc="-1">
              <a:latin typeface="Arial"/>
            </a:endParaRPr>
          </a:p>
        </p:txBody>
      </p:sp>
      <p:sp>
        <p:nvSpPr>
          <p:cNvPr id="206" name="TextShape 3"/>
          <p:cNvSpPr txBox="1"/>
          <p:nvPr/>
        </p:nvSpPr>
        <p:spPr>
          <a:xfrm>
            <a:off x="442080" y="2015820"/>
            <a:ext cx="7498080" cy="2926080"/>
          </a:xfrm>
          <a:prstGeom prst="rect">
            <a:avLst/>
          </a:prstGeom>
          <a:noFill/>
          <a:ln>
            <a:noFill/>
          </a:ln>
        </p:spPr>
        <p:txBody>
          <a:bodyPr lIns="90000" tIns="45000" rIns="90000" bIns="45000">
            <a:spAutoFit/>
          </a:bodyPr>
          <a:lstStyle/>
          <a:p>
            <a:r>
              <a:rPr lang="en-US" sz="2200" b="0" strike="noStrike" spc="-1" dirty="0">
                <a:latin typeface="Arial"/>
              </a:rPr>
              <a:t>设计目的：避免不引用unsafe包就可以将这两个方法的返回值（如果是unsafe.Pointer类型）转换为任何类型安全指针类型。</a:t>
            </a:r>
          </a:p>
          <a:p>
            <a:endParaRPr lang="en-US" sz="2200" b="0" strike="noStrike" spc="-1" dirty="0">
              <a:latin typeface="Arial"/>
            </a:endParaRPr>
          </a:p>
          <a:p>
            <a:r>
              <a:rPr lang="en-US" sz="2200" b="0" strike="noStrike" spc="-1" dirty="0" err="1">
                <a:latin typeface="Arial"/>
              </a:rPr>
              <a:t>不立即转换为unsafe.Pointer，将出现一个可能导致处于返回的地址处的内存块被回收掉的时间窗</a:t>
            </a:r>
            <a:r>
              <a:rPr lang="en-US" sz="2200" b="0" strike="noStrike" spc="-1" dirty="0">
                <a:latin typeface="Aria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使用模式4：需要将reflect.Value.Pointer或者reflect.Value.UnsafeAddr方法的uintptr返回值转换为非类型安全指针</a:t>
            </a:r>
            <a:endParaRPr lang="en-US" sz="3000" b="0" strike="noStrike" spc="-1">
              <a:latin typeface="Arial"/>
            </a:endParaRPr>
          </a:p>
        </p:txBody>
      </p:sp>
      <p:sp>
        <p:nvSpPr>
          <p:cNvPr id="208"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0A05B893-2EE7-4DC7-BAAA-A5D297D2B161}" type="slidenum">
              <a:rPr lang="en-US" sz="1400" b="0" strike="noStrike" spc="-1">
                <a:latin typeface="Arial"/>
              </a:rPr>
              <a:t>24</a:t>
            </a:fld>
            <a:endParaRPr lang="en-US" sz="1400" b="0" strike="noStrike" spc="-1">
              <a:latin typeface="Arial"/>
            </a:endParaRPr>
          </a:p>
        </p:txBody>
      </p:sp>
      <p:sp>
        <p:nvSpPr>
          <p:cNvPr id="209" name="CustomShape 3"/>
          <p:cNvSpPr/>
          <p:nvPr/>
        </p:nvSpPr>
        <p:spPr>
          <a:xfrm>
            <a:off x="457200" y="1645920"/>
            <a:ext cx="8503920" cy="2926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p := (*int)(unsafe.Pointer(reflect.ValueOf(new(int)).Pointer())) // ok</a:t>
            </a:r>
            <a:endParaRPr lang="en-US" sz="1800" b="0" strike="noStrike" spc="-1">
              <a:latin typeface="Arial"/>
            </a:endParaRPr>
          </a:p>
          <a:p>
            <a:pPr>
              <a:lnSpc>
                <a:spcPct val="150000"/>
              </a:lnSpc>
            </a:pPr>
            <a:endParaRPr lang="en-US" sz="1800" b="0" strike="noStrike" spc="-1">
              <a:latin typeface="Arial"/>
            </a:endParaRPr>
          </a:p>
          <a:p>
            <a:pPr>
              <a:lnSpc>
                <a:spcPct val="150000"/>
              </a:lnSpc>
            </a:pPr>
            <a:r>
              <a:rPr lang="en-US" sz="1800" b="0" strike="noStrike" spc="-1">
                <a:solidFill>
                  <a:srgbClr val="0B5394"/>
                </a:solidFill>
                <a:latin typeface="Open Sans"/>
                <a:ea typeface="Open Sans"/>
              </a:rPr>
              <a:t>// 而下面这样使用是危险的：</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u := reflect.ValueOf(new(int)).Pointer()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在这个时刻，处于存储在u中的地址处的内存块可能会被回收掉。</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p := (*int)(unsafe.Pointer(u))</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使用模式5：reflect.SliceHeader或者reflect.StringHeader值的Data字段和非类型安全指针之间的相互转换</a:t>
            </a:r>
            <a:endParaRPr lang="en-US" sz="3000" b="0" strike="noStrike" spc="-1">
              <a:latin typeface="Arial"/>
            </a:endParaRPr>
          </a:p>
        </p:txBody>
      </p:sp>
      <p:sp>
        <p:nvSpPr>
          <p:cNvPr id="211"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B8D3DD60-1C9B-4792-93F8-03B360B46B2B}" type="slidenum">
              <a:rPr lang="en-US" sz="1400" b="0" strike="noStrike" spc="-1">
                <a:latin typeface="Arial"/>
              </a:rPr>
              <a:t>25</a:t>
            </a:fld>
            <a:endParaRPr lang="en-US" sz="1400" b="0" strike="noStrike" spc="-1">
              <a:latin typeface="Arial"/>
            </a:endParaRPr>
          </a:p>
        </p:txBody>
      </p:sp>
      <p:sp>
        <p:nvSpPr>
          <p:cNvPr id="212" name="CustomShape 3"/>
          <p:cNvSpPr/>
          <p:nvPr/>
        </p:nvSpPr>
        <p:spPr>
          <a:xfrm>
            <a:off x="457200" y="1645920"/>
            <a:ext cx="3291840" cy="21945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SliceHeader struct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Data uintptr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Len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Cap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
        <p:nvSpPr>
          <p:cNvPr id="213" name="CustomShape 4"/>
          <p:cNvSpPr/>
          <p:nvPr/>
        </p:nvSpPr>
        <p:spPr>
          <a:xfrm>
            <a:off x="4777200" y="1645920"/>
            <a:ext cx="3291840" cy="21945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StringHeader struct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Data uintptr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Len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
        <p:nvSpPr>
          <p:cNvPr id="214" name="TextShape 5"/>
          <p:cNvSpPr txBox="1"/>
          <p:nvPr/>
        </p:nvSpPr>
        <p:spPr>
          <a:xfrm>
            <a:off x="1209985" y="3438974"/>
            <a:ext cx="6530517" cy="1445096"/>
          </a:xfrm>
          <a:prstGeom prst="rect">
            <a:avLst/>
          </a:prstGeom>
          <a:solidFill>
            <a:srgbClr val="CCCCCC"/>
          </a:solidFill>
          <a:ln>
            <a:noFill/>
          </a:ln>
        </p:spPr>
        <p:txBody>
          <a:bodyPr wrap="square" lIns="90000" tIns="45000" rIns="90000" bIns="45000">
            <a:spAutoFit/>
          </a:bodyPr>
          <a:lstStyle/>
          <a:p>
            <a:r>
              <a:rPr lang="en-US" sz="2200" b="0" strike="noStrike" spc="-1">
                <a:latin typeface="Arial"/>
              </a:rPr>
              <a:t>reflect.SliceHeader和切片的内部结构一致；</a:t>
            </a:r>
          </a:p>
          <a:p>
            <a:r>
              <a:rPr lang="en-US" sz="2200" b="0" strike="noStrike" spc="-1">
                <a:latin typeface="Arial"/>
              </a:rPr>
              <a:t>reflect.StringHeader和字符串的内部结构一致。</a:t>
            </a:r>
          </a:p>
          <a:p>
            <a:r>
              <a:rPr lang="en-US" sz="2200" b="0" strike="noStrike" spc="-1">
                <a:latin typeface="Arial"/>
                <a:ea typeface="Linux Libertine G"/>
              </a:rPr>
              <a:t>使用原则：不要凭空生成SliceHeader和</a:t>
            </a:r>
            <a:r>
              <a:rPr lang="en-US" sz="2200" b="0" strike="noStrike" spc="-1">
                <a:latin typeface="Arial"/>
              </a:rPr>
              <a:t>StringHeader，要从切片和字符串转换出它们。</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使用模式5：例子1</a:t>
            </a:r>
            <a:endParaRPr lang="en-US" sz="3000" b="0" strike="noStrike" spc="-1">
              <a:latin typeface="Arial"/>
            </a:endParaRPr>
          </a:p>
        </p:txBody>
      </p:sp>
      <p:sp>
        <p:nvSpPr>
          <p:cNvPr id="216"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9CD1ECB2-7657-4845-A860-F60860D7C490}" type="slidenum">
              <a:rPr lang="en-US" sz="1400" b="0" strike="noStrike" spc="-1">
                <a:latin typeface="Arial"/>
              </a:rPr>
              <a:t>26</a:t>
            </a:fld>
            <a:endParaRPr lang="en-US" sz="1400" b="0" strike="noStrike" spc="-1">
              <a:latin typeface="Arial"/>
            </a:endParaRPr>
          </a:p>
        </p:txBody>
      </p:sp>
      <p:sp>
        <p:nvSpPr>
          <p:cNvPr id="217" name="CustomShape 3"/>
          <p:cNvSpPr/>
          <p:nvPr/>
        </p:nvSpPr>
        <p:spPr>
          <a:xfrm>
            <a:off x="457200" y="731520"/>
            <a:ext cx="8138160" cy="2651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a := [...]byte{'G', 'o', 'l', 'a', 'n', 'g'}</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s := "Java"</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hdr := (*reflect.StringHeader)(unsafe.Pointer(&amp;s))</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hdr.Data = uintptr(unsafe.Pointer(&amp;a))</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hdr.Len = len(a)</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fmt.Println(s) // Golang</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现在，字符串s和切片a共享着底层的byte字节序列</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a[2], a[3], a[4], a[5] = 'o', 'g', 'l', 'e'</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fmt.Println(s) // Google</a:t>
            </a:r>
            <a:endParaRPr lang="en-US" sz="1800" b="0" strike="noStrike" spc="-1">
              <a:latin typeface="Arial"/>
            </a:endParaRPr>
          </a:p>
        </p:txBody>
      </p:sp>
      <p:sp>
        <p:nvSpPr>
          <p:cNvPr id="218" name="TextShape 4"/>
          <p:cNvSpPr txBox="1"/>
          <p:nvPr/>
        </p:nvSpPr>
        <p:spPr>
          <a:xfrm>
            <a:off x="6152707" y="365760"/>
            <a:ext cx="2716973" cy="3137867"/>
          </a:xfrm>
          <a:prstGeom prst="rect">
            <a:avLst/>
          </a:prstGeom>
          <a:solidFill>
            <a:srgbClr val="CCCCCC"/>
          </a:solidFill>
          <a:ln>
            <a:noFill/>
          </a:ln>
        </p:spPr>
        <p:txBody>
          <a:bodyPr wrap="square" lIns="90000" tIns="45000" rIns="90000" bIns="45000">
            <a:spAutoFit/>
          </a:bodyPr>
          <a:lstStyle/>
          <a:p>
            <a:r>
              <a:rPr lang="en-US" sz="2200" b="0" strike="noStrike" spc="-1" dirty="0" err="1">
                <a:latin typeface="Arial"/>
              </a:rPr>
              <a:t>编译没问题，也符合基本运行时原则</a:t>
            </a:r>
            <a:r>
              <a:rPr lang="en-US" sz="2200" b="0" strike="noStrike" spc="-1" dirty="0">
                <a:latin typeface="Arial"/>
              </a:rPr>
              <a:t>。</a:t>
            </a:r>
          </a:p>
          <a:p>
            <a:endParaRPr lang="en-US" sz="2200" b="0" strike="noStrike" spc="-1" dirty="0">
              <a:latin typeface="Arial"/>
            </a:endParaRPr>
          </a:p>
          <a:p>
            <a:r>
              <a:rPr lang="en-US" sz="2200" b="0" strike="noStrike" spc="-1" dirty="0" err="1">
                <a:latin typeface="Arial"/>
              </a:rPr>
              <a:t>但是不推荐这么做，因为这打破了对字符串的不变性的预期</a:t>
            </a:r>
            <a:r>
              <a:rPr lang="en-US" sz="2200" b="0" strike="noStrike" spc="-1" dirty="0">
                <a:latin typeface="Arial"/>
              </a:rPr>
              <a:t>。</a:t>
            </a:r>
          </a:p>
          <a:p>
            <a:endParaRPr lang="en-US" sz="2200" b="0" strike="noStrike" spc="-1" dirty="0">
              <a:latin typeface="Arial"/>
            </a:endParaRPr>
          </a:p>
          <a:p>
            <a:r>
              <a:rPr lang="en-US" sz="2200" b="0" strike="noStrike" spc="-1" dirty="0" err="1">
                <a:latin typeface="Arial"/>
              </a:rPr>
              <a:t>结果字符串不应传递给外部使用</a:t>
            </a:r>
            <a:r>
              <a:rPr lang="en-US" sz="2200" b="0" strike="noStrike" spc="-1" dirty="0">
                <a:latin typeface="Aria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使用模式5：例子2</a:t>
            </a:r>
            <a:endParaRPr lang="en-US" sz="3000" b="0" strike="noStrike" spc="-1">
              <a:latin typeface="Arial"/>
            </a:endParaRPr>
          </a:p>
        </p:txBody>
      </p:sp>
      <p:sp>
        <p:nvSpPr>
          <p:cNvPr id="220"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5460E435-32EC-43D4-A0CF-DB13AB9053A3}" type="slidenum">
              <a:rPr lang="en-US" sz="1400" b="0" strike="noStrike" spc="-1">
                <a:latin typeface="Arial"/>
              </a:rPr>
              <a:t>27</a:t>
            </a:fld>
            <a:endParaRPr lang="en-US" sz="1400" b="0" strike="noStrike" spc="-1">
              <a:latin typeface="Arial"/>
            </a:endParaRPr>
          </a:p>
        </p:txBody>
      </p:sp>
      <p:sp>
        <p:nvSpPr>
          <p:cNvPr id="221" name="CustomShape 3"/>
          <p:cNvSpPr/>
          <p:nvPr/>
        </p:nvSpPr>
        <p:spPr>
          <a:xfrm>
            <a:off x="457200" y="731520"/>
            <a:ext cx="8138160" cy="2651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func String2ByteSlice(str string) (bs []byte)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strHdr := (*reflect.StringHeader)(unsafe.Pointer(&amp;str))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sliceHdr := (*reflect.SliceHeader)(unsafe.Pointer(&amp;bs))</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sliceHdr.Data = strHdr.Data</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sliceHdr.Cap = strHdr.Len</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sliceHdr.Len = strHdr.Len</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runtime.KeepAlive(&amp;str) // 这里的KeepAlive是必要的。</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return</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使用模式5：例子2</a:t>
            </a:r>
            <a:endParaRPr lang="en-US" sz="3000" b="0" strike="noStrike" spc="-1">
              <a:latin typeface="Arial"/>
            </a:endParaRPr>
          </a:p>
        </p:txBody>
      </p:sp>
      <p:sp>
        <p:nvSpPr>
          <p:cNvPr id="223"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E3609D0F-1328-4639-8154-D047BD1B374D}" type="slidenum">
              <a:rPr lang="en-US" sz="1400" b="0" strike="noStrike" spc="-1">
                <a:latin typeface="Arial"/>
              </a:rPr>
              <a:t>28</a:t>
            </a:fld>
            <a:endParaRPr lang="en-US" sz="1400" b="0" strike="noStrike" spc="-1">
              <a:latin typeface="Arial"/>
            </a:endParaRPr>
          </a:p>
        </p:txBody>
      </p:sp>
      <p:sp>
        <p:nvSpPr>
          <p:cNvPr id="224" name="CustomShape 3"/>
          <p:cNvSpPr/>
          <p:nvPr/>
        </p:nvSpPr>
        <p:spPr>
          <a:xfrm>
            <a:off x="457200" y="731520"/>
            <a:ext cx="3291840" cy="23774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SliceHeader struct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Data </a:t>
            </a:r>
            <a:r>
              <a:rPr lang="en-US" sz="1800" b="1" strike="noStrike" spc="-1">
                <a:solidFill>
                  <a:srgbClr val="0B5394"/>
                </a:solidFill>
                <a:latin typeface="Open Sans"/>
                <a:ea typeface="Open Sans"/>
              </a:rPr>
              <a:t>unsafe.Pointer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Len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Cap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
        <p:nvSpPr>
          <p:cNvPr id="225" name="CustomShape 4"/>
          <p:cNvSpPr/>
          <p:nvPr/>
        </p:nvSpPr>
        <p:spPr>
          <a:xfrm>
            <a:off x="4453200" y="731520"/>
            <a:ext cx="3291840" cy="23774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type StringHeader struct {</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Data </a:t>
            </a:r>
            <a:r>
              <a:rPr lang="en-US" sz="1800" b="1" strike="noStrike" spc="-1">
                <a:solidFill>
                  <a:srgbClr val="0B5394"/>
                </a:solidFill>
                <a:latin typeface="Open Sans"/>
                <a:ea typeface="Open Sans"/>
              </a:rPr>
              <a:t>unsafe.Pointer</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	Len  int</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a:t>
            </a:r>
            <a:endParaRPr lang="en-US" sz="1800" b="0" strike="noStrike" spc="-1">
              <a:latin typeface="Arial"/>
            </a:endParaRPr>
          </a:p>
        </p:txBody>
      </p:sp>
      <p:sp>
        <p:nvSpPr>
          <p:cNvPr id="226" name="TextShape 5"/>
          <p:cNvSpPr txBox="1"/>
          <p:nvPr/>
        </p:nvSpPr>
        <p:spPr>
          <a:xfrm>
            <a:off x="1280160" y="3200400"/>
            <a:ext cx="6583680" cy="1340280"/>
          </a:xfrm>
          <a:prstGeom prst="rect">
            <a:avLst/>
          </a:prstGeom>
          <a:solidFill>
            <a:srgbClr val="CCCCCC"/>
          </a:solidFill>
          <a:ln>
            <a:noFill/>
          </a:ln>
        </p:spPr>
        <p:txBody>
          <a:bodyPr lIns="90000" tIns="45000" rIns="90000" bIns="45000">
            <a:spAutoFit/>
          </a:bodyPr>
          <a:lstStyle/>
          <a:p>
            <a:r>
              <a:rPr lang="en-US" sz="2200" b="0" strike="noStrike" spc="-1">
                <a:latin typeface="Arial"/>
              </a:rPr>
              <a:t>则上一页中的runtime.KeepAlive调用不再必要</a:t>
            </a:r>
          </a:p>
          <a:p>
            <a:endParaRPr lang="en-US" sz="2200" b="0" strike="noStrike" spc="-1">
              <a:latin typeface="Arial"/>
            </a:endParaRPr>
          </a:p>
          <a:p>
            <a:r>
              <a:rPr lang="en-US" sz="2200" b="0" strike="noStrike" spc="-1">
                <a:latin typeface="Arial"/>
                <a:hlinkClick r:id="rId2"/>
              </a:rPr>
              <a:t>https://github.com/golang/go/issues/19367</a:t>
            </a:r>
            <a:endParaRPr lang="en-US" sz="22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使用模式6：将非类型安全指针值转换为uintptr值并传递给syscall.Syscall函数调用</a:t>
            </a:r>
            <a:endParaRPr lang="en-US" sz="3000" b="0" strike="noStrike" spc="-1">
              <a:latin typeface="Arial"/>
            </a:endParaRPr>
          </a:p>
        </p:txBody>
      </p:sp>
      <p:sp>
        <p:nvSpPr>
          <p:cNvPr id="228"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BDACD3A2-5675-48F4-AE90-376F098ACBA7}" type="slidenum">
              <a:rPr lang="en-US" sz="1400" b="0" strike="noStrike" spc="-1">
                <a:latin typeface="Arial"/>
              </a:rPr>
              <a:t>29</a:t>
            </a:fld>
            <a:endParaRPr lang="en-US" sz="1400" b="0" strike="noStrike" spc="-1">
              <a:latin typeface="Arial"/>
            </a:endParaRPr>
          </a:p>
        </p:txBody>
      </p:sp>
      <p:sp>
        <p:nvSpPr>
          <p:cNvPr id="229" name="CustomShape 3"/>
          <p:cNvSpPr/>
          <p:nvPr/>
        </p:nvSpPr>
        <p:spPr>
          <a:xfrm>
            <a:off x="457200" y="1371600"/>
            <a:ext cx="8046720" cy="21945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func DoSomething(addr uintptr) {…} // 危险</a:t>
            </a:r>
            <a:endParaRPr lang="en-US" sz="1800" b="0" strike="noStrike" spc="-1">
              <a:latin typeface="Arial"/>
            </a:endParaRPr>
          </a:p>
          <a:p>
            <a:pPr>
              <a:lnSpc>
                <a:spcPct val="150000"/>
              </a:lnSpc>
            </a:pPr>
            <a:endParaRPr lang="en-US" sz="1800" b="0" strike="noStrike" spc="-1">
              <a:latin typeface="Arial"/>
            </a:endParaRPr>
          </a:p>
          <a:p>
            <a:pPr>
              <a:lnSpc>
                <a:spcPct val="150000"/>
              </a:lnSpc>
            </a:pPr>
            <a:r>
              <a:rPr lang="en-US" sz="1800" b="0" strike="noStrike" spc="-1">
                <a:solidFill>
                  <a:srgbClr val="0B5394"/>
                </a:solidFill>
                <a:latin typeface="Open Sans"/>
                <a:ea typeface="Open Sans"/>
              </a:rPr>
              <a:t>// syscall标准库包</a:t>
            </a:r>
            <a:endParaRPr lang="en-US" sz="1800" b="0" strike="noStrike" spc="-1">
              <a:latin typeface="Arial"/>
            </a:endParaRPr>
          </a:p>
          <a:p>
            <a:pPr>
              <a:lnSpc>
                <a:spcPct val="150000"/>
              </a:lnSpc>
            </a:pPr>
            <a:r>
              <a:rPr lang="en-US" sz="1800" b="0" strike="noStrike" spc="-1">
                <a:solidFill>
                  <a:srgbClr val="0B5394"/>
                </a:solidFill>
                <a:latin typeface="Open Sans"/>
                <a:ea typeface="Open Sans"/>
              </a:rPr>
              <a:t>func Syscall(trap, a1, a2, a3 uintptr) (r1, r2 uintptr, err Errno) // ok</a:t>
            </a:r>
            <a:endParaRPr lang="en-US" sz="1800" b="0" strike="noStrike" spc="-1">
              <a:latin typeface="Arial"/>
            </a:endParaRPr>
          </a:p>
        </p:txBody>
      </p:sp>
      <p:sp>
        <p:nvSpPr>
          <p:cNvPr id="230" name="TextShape 4"/>
          <p:cNvSpPr txBox="1"/>
          <p:nvPr/>
        </p:nvSpPr>
        <p:spPr>
          <a:xfrm>
            <a:off x="527375" y="3244591"/>
            <a:ext cx="7406640" cy="1424520"/>
          </a:xfrm>
          <a:prstGeom prst="rect">
            <a:avLst/>
          </a:prstGeom>
          <a:solidFill>
            <a:srgbClr val="CCCCCC"/>
          </a:solidFill>
          <a:ln>
            <a:noFill/>
          </a:ln>
        </p:spPr>
        <p:txBody>
          <a:bodyPr lIns="90000" tIns="45000" rIns="90000" bIns="45000">
            <a:spAutoFit/>
          </a:bodyPr>
          <a:lstStyle/>
          <a:p>
            <a:r>
              <a:rPr lang="en-US" sz="2200" b="0" strike="noStrike" spc="-1" dirty="0">
                <a:latin typeface="Arial"/>
              </a:rPr>
              <a:t>这是syscall.Syscall这样的函数的特权，编译器将对它们的调用特殊处理。此使用模式不适用于普通自定义函数。此使用模式也适用于Windows系统中的syscall.Proc.Call和syscall.LazyProc.Call系统调用。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11760" y="275760"/>
            <a:ext cx="874044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unsafe.Pointer相关类型转换</a:t>
            </a:r>
            <a:r>
              <a:rPr lang="en-US" sz="3600" b="1" strike="noStrike" spc="-1">
                <a:solidFill>
                  <a:srgbClr val="2A6099"/>
                </a:solidFill>
                <a:latin typeface="PT Sans Narrow"/>
                <a:ea typeface="PT Sans Narrow"/>
              </a:rPr>
              <a:t>编译</a:t>
            </a:r>
            <a:r>
              <a:rPr lang="en-US" sz="3600" b="1" strike="noStrike" spc="-1">
                <a:solidFill>
                  <a:srgbClr val="EF6C00"/>
                </a:solidFill>
                <a:latin typeface="PT Sans Narrow"/>
                <a:ea typeface="PT Sans Narrow"/>
              </a:rPr>
              <a:t>规则</a:t>
            </a:r>
            <a:endParaRPr lang="en-US" sz="3600" b="0" strike="noStrike" spc="-1">
              <a:latin typeface="Arial"/>
            </a:endParaRPr>
          </a:p>
        </p:txBody>
      </p:sp>
      <p:sp>
        <p:nvSpPr>
          <p:cNvPr id="137" name="CustomShape 2"/>
          <p:cNvSpPr/>
          <p:nvPr/>
        </p:nvSpPr>
        <p:spPr>
          <a:xfrm>
            <a:off x="581247" y="1548810"/>
            <a:ext cx="7789275" cy="2838893"/>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360">
              <a:lnSpc>
                <a:spcPct val="115000"/>
              </a:lnSpc>
              <a:buClr>
                <a:srgbClr val="0B5394"/>
              </a:buClr>
              <a:buFont typeface="StarSymbol"/>
              <a:buAutoNum type="arabicPeriod"/>
            </a:pPr>
            <a:r>
              <a:rPr lang="en-US" sz="1800" b="0" strike="noStrike" spc="-1" dirty="0" err="1">
                <a:solidFill>
                  <a:srgbClr val="0B5394"/>
                </a:solidFill>
                <a:latin typeface="Open Sans"/>
                <a:ea typeface="Open Sans"/>
              </a:rPr>
              <a:t>一个类型安全指针值可以被显式转换为一个非类型安全指针类型（unsafe.Pointer</a:t>
            </a:r>
            <a:r>
              <a:rPr lang="en-US" sz="1800" b="0" strike="noStrike" spc="-1" dirty="0">
                <a:solidFill>
                  <a:srgbClr val="0B5394"/>
                </a:solidFill>
                <a:latin typeface="Open Sans"/>
                <a:ea typeface="Open Sans"/>
              </a:rPr>
              <a:t>），</a:t>
            </a:r>
            <a:r>
              <a:rPr lang="en-US" sz="1800" b="0" strike="noStrike" spc="-1" dirty="0" err="1">
                <a:solidFill>
                  <a:srgbClr val="0B5394"/>
                </a:solidFill>
                <a:latin typeface="Open Sans"/>
                <a:ea typeface="Open Sans"/>
              </a:rPr>
              <a:t>反之亦然</a:t>
            </a:r>
            <a:r>
              <a:rPr lang="en-US" sz="1800" b="0" strike="noStrike" spc="-1" dirty="0">
                <a:solidFill>
                  <a:srgbClr val="0B5394"/>
                </a:solidFill>
                <a:latin typeface="Open Sans"/>
                <a:ea typeface="Open Sans"/>
              </a:rPr>
              <a:t>。</a:t>
            </a:r>
            <a:endParaRPr lang="en-US" sz="1800" b="0" strike="noStrike" spc="-1" dirty="0">
              <a:latin typeface="Arial"/>
            </a:endParaRPr>
          </a:p>
          <a:p>
            <a:pPr marL="457200" indent="-342360">
              <a:lnSpc>
                <a:spcPct val="115000"/>
              </a:lnSpc>
              <a:buClr>
                <a:srgbClr val="0B5394"/>
              </a:buClr>
              <a:buFont typeface="StarSymbol"/>
              <a:buAutoNum type="arabicPeriod"/>
            </a:pPr>
            <a:r>
              <a:rPr lang="en-US" sz="1800" b="0" strike="noStrike" spc="-1" dirty="0" err="1">
                <a:solidFill>
                  <a:srgbClr val="0B5394"/>
                </a:solidFill>
                <a:latin typeface="Open Sans"/>
                <a:ea typeface="Open Sans"/>
              </a:rPr>
              <a:t>一个uintptr值可以被显式转换为一个非类型安全指针类型，反之亦然</a:t>
            </a:r>
            <a:r>
              <a:rPr lang="en-US" sz="1800" b="0" strike="noStrike" spc="-1" dirty="0">
                <a:solidFill>
                  <a:srgbClr val="0B5394"/>
                </a:solidFill>
                <a:latin typeface="Open Sans"/>
                <a:ea typeface="Open Sans"/>
              </a:rPr>
              <a:t>。</a:t>
            </a:r>
            <a:endParaRPr lang="en-US" sz="1800" b="0" strike="noStrike" spc="-1" dirty="0">
              <a:latin typeface="Arial"/>
            </a:endParaRPr>
          </a:p>
          <a:p>
            <a:pPr>
              <a:lnSpc>
                <a:spcPct val="100000"/>
              </a:lnSpc>
              <a:spcBef>
                <a:spcPts val="3200"/>
              </a:spcBef>
            </a:pPr>
            <a:r>
              <a:rPr lang="en-US" sz="1800" b="1" strike="noStrike" spc="-1" dirty="0">
                <a:solidFill>
                  <a:srgbClr val="0B5394"/>
                </a:solidFill>
                <a:latin typeface="Open Sans"/>
                <a:ea typeface="Open Sans"/>
              </a:rPr>
              <a:t>注意：这些规则是编译器接收的规则。满足这些规则的代码编译没问题，但并不意味着在运行的时候是安全的。在使用非类型安全指针时，必须遵循一些原则以防止不安全的情况发生。</a:t>
            </a:r>
            <a:endParaRPr lang="en-US" sz="1800" b="0" strike="noStrike" spc="-1" dirty="0">
              <a:latin typeface="Arial"/>
            </a:endParaRPr>
          </a:p>
        </p:txBody>
      </p:sp>
      <p:sp>
        <p:nvSpPr>
          <p:cNvPr id="138" name="CustomShape 3"/>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A47795DC-E065-4AD2-8172-0F7290FBFE85}" type="slidenum">
              <a:rPr lang="en-US" sz="1800" b="0" strike="noStrike" spc="-1">
                <a:latin typeface="Arial"/>
              </a:rPr>
              <a:t>3</a:t>
            </a:fld>
            <a:endParaRPr lang="en-US"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总结</a:t>
            </a:r>
            <a:endParaRPr lang="en-US" sz="3000" b="0" strike="noStrike" spc="-1">
              <a:latin typeface="Arial"/>
            </a:endParaRPr>
          </a:p>
        </p:txBody>
      </p:sp>
      <p:sp>
        <p:nvSpPr>
          <p:cNvPr id="232"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571DF5FA-878C-4680-8A87-4A53B3809AB1}" type="slidenum">
              <a:rPr lang="en-US" sz="1400" b="0" strike="noStrike" spc="-1">
                <a:latin typeface="Arial"/>
              </a:rPr>
              <a:t>30</a:t>
            </a:fld>
            <a:endParaRPr lang="en-US" sz="1400" b="0" strike="noStrike" spc="-1">
              <a:latin typeface="Arial"/>
            </a:endParaRPr>
          </a:p>
        </p:txBody>
      </p:sp>
      <p:sp>
        <p:nvSpPr>
          <p:cNvPr id="233" name="CustomShape 3"/>
          <p:cNvSpPr/>
          <p:nvPr/>
        </p:nvSpPr>
        <p:spPr>
          <a:xfrm>
            <a:off x="457200" y="1188720"/>
            <a:ext cx="8046720" cy="23774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16000" indent="-216000">
              <a:lnSpc>
                <a:spcPct val="150000"/>
              </a:lnSpc>
              <a:buClr>
                <a:srgbClr val="000000"/>
              </a:buClr>
              <a:buSzPct val="45000"/>
              <a:buFont typeface="Wingdings" charset="2"/>
              <a:buChar char=""/>
            </a:pPr>
            <a:r>
              <a:rPr lang="en-US" sz="1800" b="0" strike="noStrike" spc="-1">
                <a:solidFill>
                  <a:srgbClr val="0B5394"/>
                </a:solidFill>
                <a:latin typeface="Open Sans"/>
                <a:ea typeface="Open Sans"/>
              </a:rPr>
              <a:t>非类型安全机制可以帮助我们写出运行效率更高的代码</a:t>
            </a:r>
            <a:endParaRPr lang="en-US"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B5394"/>
                </a:solidFill>
                <a:latin typeface="Open Sans"/>
                <a:ea typeface="Open Sans"/>
              </a:rPr>
              <a:t>但是使用不当，将造成一些重现几率非常低的微妙的bug</a:t>
            </a:r>
            <a:endParaRPr lang="en-US" sz="1800" b="0" strike="noStrike" spc="-1">
              <a:latin typeface="Arial"/>
            </a:endParaRPr>
          </a:p>
          <a:p>
            <a:pPr marL="216000" indent="-216000">
              <a:lnSpc>
                <a:spcPct val="150000"/>
              </a:lnSpc>
              <a:buClr>
                <a:srgbClr val="000000"/>
              </a:buClr>
              <a:buSzPct val="45000"/>
              <a:buFont typeface="Wingdings" charset="2"/>
              <a:buChar char=""/>
            </a:pPr>
            <a:r>
              <a:rPr lang="en-US" sz="1800" b="0" strike="noStrike" spc="-1">
                <a:solidFill>
                  <a:srgbClr val="0B5394"/>
                </a:solidFill>
                <a:latin typeface="Open Sans"/>
                <a:ea typeface="Open Sans"/>
              </a:rPr>
              <a:t>我们应该知晓当前的非类型安全机制规则和使用模式可能在以后的Go版本中完全失效。 当然，目前没有任何迹象表明这种变化将很快会来到。但是，一旦发生这种变化，前面列出的当前是正确的代码将变得不再安全甚至编译不通过。</a:t>
            </a:r>
            <a:endParaRPr lang="en-US"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311760" y="44496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参考资料</a:t>
            </a:r>
            <a:endParaRPr lang="en-US" sz="3600" b="0" strike="noStrike" spc="-1">
              <a:latin typeface="Arial"/>
            </a:endParaRPr>
          </a:p>
        </p:txBody>
      </p:sp>
      <p:sp>
        <p:nvSpPr>
          <p:cNvPr id="235" name="CustomShape 2"/>
          <p:cNvSpPr/>
          <p:nvPr/>
        </p:nvSpPr>
        <p:spPr>
          <a:xfrm>
            <a:off x="311760" y="1266480"/>
            <a:ext cx="8519760" cy="3301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360">
              <a:lnSpc>
                <a:spcPct val="115000"/>
              </a:lnSpc>
              <a:buClr>
                <a:srgbClr val="695D46"/>
              </a:buClr>
              <a:buFont typeface="StarSymbol"/>
              <a:buAutoNum type="arabicPeriod"/>
            </a:pPr>
            <a:r>
              <a:rPr lang="en-US" sz="1800" b="0" strike="noStrike" spc="-1">
                <a:solidFill>
                  <a:srgbClr val="695D46"/>
                </a:solidFill>
                <a:latin typeface="Open Sans"/>
                <a:ea typeface="Open Sans"/>
              </a:rPr>
              <a:t>Go 101项目：</a:t>
            </a:r>
            <a:r>
              <a:rPr lang="en-US" sz="1800" b="0" u="sng" strike="noStrike" spc="-1">
                <a:solidFill>
                  <a:srgbClr val="0000FF"/>
                </a:solidFill>
                <a:uFillTx/>
                <a:latin typeface="Open Sans"/>
                <a:ea typeface="Open Sans"/>
                <a:hlinkClick r:id="rId2"/>
              </a:rPr>
              <a:t>https://github.com/golang101/golang101</a:t>
            </a:r>
            <a:endParaRPr lang="en-US" sz="1800" b="0" strike="noStrike" spc="-1">
              <a:latin typeface="Arial"/>
            </a:endParaRPr>
          </a:p>
          <a:p>
            <a:pPr marL="457200" indent="-342360">
              <a:lnSpc>
                <a:spcPct val="115000"/>
              </a:lnSpc>
              <a:buClr>
                <a:srgbClr val="695D46"/>
              </a:buClr>
              <a:buFont typeface="StarSymbol"/>
              <a:buAutoNum type="arabicPeriod"/>
            </a:pPr>
            <a:r>
              <a:rPr lang="en-US" sz="1800" b="0" strike="noStrike" spc="-1">
                <a:solidFill>
                  <a:srgbClr val="695D46"/>
                </a:solidFill>
                <a:latin typeface="Open Sans"/>
                <a:ea typeface="Open Sans"/>
              </a:rPr>
              <a:t>Go 101官网：</a:t>
            </a:r>
            <a:r>
              <a:rPr lang="en-US" sz="1800" b="0" u="sng" strike="noStrike" spc="-1">
                <a:solidFill>
                  <a:srgbClr val="0000FF"/>
                </a:solidFill>
                <a:uFillTx/>
                <a:latin typeface="Open Sans"/>
                <a:ea typeface="Open Sans"/>
                <a:hlinkClick r:id="rId3"/>
              </a:rPr>
              <a:t>https://gfw.go101.org</a:t>
            </a:r>
            <a:endParaRPr lang="en-US" sz="1800" b="0" strike="noStrike" spc="-1">
              <a:latin typeface="Arial"/>
            </a:endParaRPr>
          </a:p>
          <a:p>
            <a:pPr marL="457200" indent="-342360">
              <a:lnSpc>
                <a:spcPct val="115000"/>
              </a:lnSpc>
              <a:buClr>
                <a:srgbClr val="695D46"/>
              </a:buClr>
              <a:buFont typeface="StarSymbol"/>
              <a:buAutoNum type="arabicPeriod"/>
            </a:pPr>
            <a:r>
              <a:rPr lang="en-US" sz="1800" b="0" strike="noStrike" spc="-1">
                <a:solidFill>
                  <a:srgbClr val="695D46"/>
                </a:solidFill>
                <a:latin typeface="Open Sans"/>
                <a:ea typeface="Open Sans"/>
              </a:rPr>
              <a:t>Go 101公众号</a:t>
            </a:r>
            <a:endParaRPr lang="en-US" sz="1800" b="0" strike="noStrike" spc="-1">
              <a:latin typeface="Arial"/>
            </a:endParaRPr>
          </a:p>
          <a:p>
            <a:pPr marL="457200">
              <a:lnSpc>
                <a:spcPct val="115000"/>
              </a:lnSpc>
              <a:spcBef>
                <a:spcPts val="1599"/>
              </a:spcBef>
            </a:pPr>
            <a:endParaRPr lang="en-US" sz="1800" b="0" strike="noStrike" spc="-1">
              <a:latin typeface="Arial"/>
            </a:endParaRPr>
          </a:p>
        </p:txBody>
      </p:sp>
      <p:sp>
        <p:nvSpPr>
          <p:cNvPr id="236" name="CustomShape 3"/>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69B4ADF3-1A55-41C6-89B4-11D09CD1C1A0}" type="slidenum">
              <a:rPr lang="en-US" sz="1800" b="0" strike="noStrike" spc="-1">
                <a:latin typeface="Arial"/>
              </a:rPr>
              <a:t>31</a:t>
            </a:fld>
            <a:endParaRPr lang="en-US" sz="1800" b="0" strike="noStrike" spc="-1">
              <a:latin typeface="Arial"/>
            </a:endParaRPr>
          </a:p>
        </p:txBody>
      </p:sp>
      <p:pic>
        <p:nvPicPr>
          <p:cNvPr id="237" name="Google Shape;430;p66"/>
          <p:cNvPicPr/>
          <p:nvPr/>
        </p:nvPicPr>
        <p:blipFill>
          <a:blip r:embed="rId4"/>
          <a:stretch/>
        </p:blipFill>
        <p:spPr>
          <a:xfrm>
            <a:off x="2420640" y="1987200"/>
            <a:ext cx="1860480" cy="18604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11760" y="201600"/>
            <a:ext cx="883188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使用unsafe.Pointer的基本运行时原则</a:t>
            </a:r>
            <a:endParaRPr lang="en-US" sz="3600" b="0" strike="noStrike" spc="-1">
              <a:latin typeface="Arial"/>
            </a:endParaRPr>
          </a:p>
        </p:txBody>
      </p:sp>
      <p:sp>
        <p:nvSpPr>
          <p:cNvPr id="140"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738B84EA-3FF3-4CD2-9ADF-991779EE78F3}" type="slidenum">
              <a:rPr lang="en-US" sz="1800" b="0" strike="noStrike" spc="-1">
                <a:latin typeface="Arial"/>
              </a:rPr>
              <a:t>4</a:t>
            </a:fld>
            <a:endParaRPr lang="en-US" sz="1800" b="0" strike="noStrike" spc="-1">
              <a:latin typeface="Arial"/>
            </a:endParaRPr>
          </a:p>
        </p:txBody>
      </p:sp>
      <p:sp>
        <p:nvSpPr>
          <p:cNvPr id="141" name="CustomShape 3"/>
          <p:cNvSpPr/>
          <p:nvPr/>
        </p:nvSpPr>
        <p:spPr>
          <a:xfrm>
            <a:off x="914400" y="1436104"/>
            <a:ext cx="7315200" cy="2925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360">
              <a:lnSpc>
                <a:spcPct val="150000"/>
              </a:lnSpc>
              <a:buClr>
                <a:srgbClr val="0B5394"/>
              </a:buClr>
              <a:buFont typeface="StarSymbol"/>
              <a:buAutoNum type="arabicParenR"/>
            </a:pPr>
            <a:r>
              <a:rPr lang="en-US" sz="2200" b="0" strike="noStrike" spc="-1" dirty="0">
                <a:solidFill>
                  <a:srgbClr val="0B5394"/>
                </a:solidFill>
                <a:latin typeface="Open Sans"/>
                <a:ea typeface="Open Sans"/>
              </a:rPr>
              <a:t>保证要使用的值在unsafe操作前后时时刻刻要被有效的指针引用着，无论类型安全指针还是非类型安全指针。否则此值有可能被垃圾回收器回收掉。</a:t>
            </a:r>
            <a:endParaRPr lang="en-US" sz="2200" b="0" strike="noStrike" spc="-1" dirty="0">
              <a:latin typeface="Arial"/>
            </a:endParaRPr>
          </a:p>
          <a:p>
            <a:pPr marL="457200" indent="-342360">
              <a:lnSpc>
                <a:spcPct val="150000"/>
              </a:lnSpc>
              <a:buClr>
                <a:srgbClr val="0B5394"/>
              </a:buClr>
              <a:buFont typeface="StarSymbol"/>
              <a:buAutoNum type="arabicParenR"/>
            </a:pPr>
            <a:r>
              <a:rPr lang="en-US" sz="2200" b="0" strike="noStrike" spc="-1" dirty="0" err="1">
                <a:solidFill>
                  <a:srgbClr val="0B5394"/>
                </a:solidFill>
                <a:latin typeface="Open Sans"/>
                <a:ea typeface="Open Sans"/>
              </a:rPr>
              <a:t>任何指针都不应该引用未知内存快</a:t>
            </a:r>
            <a:r>
              <a:rPr lang="en-US" sz="2200" b="0" strike="noStrike" spc="-1" dirty="0">
                <a:solidFill>
                  <a:srgbClr val="0B5394"/>
                </a:solidFill>
                <a:latin typeface="Open Sans"/>
                <a:ea typeface="Open Sans"/>
              </a:rPr>
              <a:t>。</a:t>
            </a:r>
            <a:endParaRPr lang="en-US" sz="2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非类型安全指针相关的事实</a:t>
            </a:r>
            <a:endParaRPr lang="en-US" sz="3600" b="0" strike="noStrike" spc="-1">
              <a:latin typeface="Arial"/>
            </a:endParaRPr>
          </a:p>
        </p:txBody>
      </p:sp>
      <p:sp>
        <p:nvSpPr>
          <p:cNvPr id="143"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D4F69091-88A8-4B9C-9860-302ECE284CCD}" type="slidenum">
              <a:rPr lang="en-US" sz="1800" b="0" strike="noStrike" spc="-1">
                <a:latin typeface="Arial"/>
              </a:rPr>
              <a:t>5</a:t>
            </a:fld>
            <a:endParaRPr lang="en-US" sz="1800" b="0" strike="noStrike" spc="-1">
              <a:latin typeface="Arial"/>
            </a:endParaRPr>
          </a:p>
        </p:txBody>
      </p:sp>
      <p:sp>
        <p:nvSpPr>
          <p:cNvPr id="144" name="CustomShape 3"/>
          <p:cNvSpPr/>
          <p:nvPr/>
        </p:nvSpPr>
        <p:spPr>
          <a:xfrm>
            <a:off x="571083" y="1238850"/>
            <a:ext cx="7794360" cy="26658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360">
              <a:lnSpc>
                <a:spcPct val="150000"/>
              </a:lnSpc>
              <a:buClr>
                <a:srgbClr val="0B5394"/>
              </a:buClr>
              <a:buFont typeface="Open Sans"/>
              <a:buChar char="●"/>
            </a:pPr>
            <a:r>
              <a:rPr lang="en-US" sz="1800" b="0" strike="noStrike" spc="-1" dirty="0" err="1">
                <a:solidFill>
                  <a:srgbClr val="0B5394"/>
                </a:solidFill>
                <a:latin typeface="Open Sans"/>
                <a:ea typeface="Open Sans"/>
              </a:rPr>
              <a:t>事实一：非类型安全指针值是指针但uintptr值是整数。整数从不</a:t>
            </a:r>
            <a:r>
              <a:rPr lang="zh-CN" altLang="en-US" sz="1800" b="0" strike="noStrike" spc="-1">
                <a:solidFill>
                  <a:srgbClr val="0B5394"/>
                </a:solidFill>
                <a:latin typeface="Open Sans"/>
                <a:ea typeface="Open Sans"/>
              </a:rPr>
              <a:t>引用</a:t>
            </a:r>
            <a:r>
              <a:rPr lang="en-US" sz="1800" b="0" strike="noStrike" spc="-1">
                <a:solidFill>
                  <a:srgbClr val="0B5394"/>
                </a:solidFill>
                <a:latin typeface="Open Sans"/>
                <a:ea typeface="Open Sans"/>
              </a:rPr>
              <a:t>其它值</a:t>
            </a:r>
            <a:r>
              <a:rPr lang="en-US" sz="1800" b="0" strike="noStrike" spc="-1" dirty="0">
                <a:solidFill>
                  <a:srgbClr val="0B5394"/>
                </a:solidFill>
                <a:latin typeface="Open Sans"/>
                <a:ea typeface="Open Sans"/>
              </a:rPr>
              <a:t>。</a:t>
            </a:r>
            <a:endParaRPr lang="en-US" sz="1800" b="0" strike="noStrike" spc="-1" dirty="0">
              <a:latin typeface="Arial"/>
            </a:endParaRPr>
          </a:p>
          <a:p>
            <a:pPr marL="457200" indent="-342360">
              <a:lnSpc>
                <a:spcPct val="150000"/>
              </a:lnSpc>
              <a:buClr>
                <a:srgbClr val="0B5394"/>
              </a:buClr>
              <a:buFont typeface="Open Sans"/>
              <a:buChar char="●"/>
            </a:pPr>
            <a:r>
              <a:rPr lang="en-US" sz="1800" b="0" strike="noStrike" spc="-1" dirty="0" err="1">
                <a:solidFill>
                  <a:srgbClr val="0B5394"/>
                </a:solidFill>
                <a:latin typeface="Open Sans"/>
                <a:ea typeface="Open Sans"/>
              </a:rPr>
              <a:t>事实二：不再被使用的内存块的回收时间点是不确定的</a:t>
            </a:r>
            <a:endParaRPr lang="en-US" sz="1800" b="0" strike="noStrike" spc="-1" dirty="0">
              <a:latin typeface="Arial"/>
            </a:endParaRPr>
          </a:p>
          <a:p>
            <a:pPr marL="457200" indent="-342360">
              <a:lnSpc>
                <a:spcPct val="150000"/>
              </a:lnSpc>
              <a:buClr>
                <a:srgbClr val="0B5394"/>
              </a:buClr>
              <a:buFont typeface="Open Sans"/>
              <a:buChar char="●"/>
            </a:pPr>
            <a:r>
              <a:rPr lang="en-US" sz="1800" b="0" strike="noStrike" spc="-1" dirty="0" err="1">
                <a:solidFill>
                  <a:srgbClr val="0B5394"/>
                </a:solidFill>
                <a:latin typeface="Open Sans"/>
                <a:ea typeface="Open Sans"/>
              </a:rPr>
              <a:t>事实三：某些值的地址在程序运行中可能改变</a:t>
            </a:r>
            <a:endParaRPr lang="en-US" sz="1800" b="0" strike="noStrike" spc="-1" dirty="0">
              <a:latin typeface="Arial"/>
            </a:endParaRPr>
          </a:p>
          <a:p>
            <a:pPr marL="457200" indent="-342360">
              <a:lnSpc>
                <a:spcPct val="150000"/>
              </a:lnSpc>
              <a:buClr>
                <a:srgbClr val="0B5394"/>
              </a:buClr>
              <a:buFont typeface="Open Sans"/>
              <a:buChar char="●"/>
            </a:pPr>
            <a:r>
              <a:rPr lang="en-US" sz="1800" b="0" strike="noStrike" spc="-1" dirty="0" err="1">
                <a:solidFill>
                  <a:srgbClr val="0B5394"/>
                </a:solidFill>
                <a:latin typeface="Open Sans"/>
                <a:ea typeface="Open Sans"/>
              </a:rPr>
              <a:t>事实四：一个值的生命范围可能并没有代码中看上去的大</a:t>
            </a:r>
            <a:endParaRPr lang="en-US" sz="1800" b="0" strike="noStrike" spc="-1" dirty="0">
              <a:latin typeface="Arial"/>
            </a:endParaRPr>
          </a:p>
          <a:p>
            <a:pPr marL="457200" indent="-342360">
              <a:lnSpc>
                <a:spcPct val="150000"/>
              </a:lnSpc>
              <a:buClr>
                <a:srgbClr val="0B5394"/>
              </a:buClr>
              <a:buFont typeface="Open Sans"/>
              <a:buChar char="●"/>
            </a:pPr>
            <a:r>
              <a:rPr lang="en-US" sz="1800" b="0" strike="noStrike" spc="-1" dirty="0" err="1">
                <a:solidFill>
                  <a:srgbClr val="0B5394"/>
                </a:solidFill>
                <a:latin typeface="Open Sans"/>
                <a:ea typeface="Open Sans"/>
              </a:rPr>
              <a:t>事实五</a:t>
            </a:r>
            <a:r>
              <a:rPr lang="en-US" sz="1800" b="0" strike="noStrike" spc="-1" dirty="0">
                <a:solidFill>
                  <a:srgbClr val="0B5394"/>
                </a:solidFill>
                <a:latin typeface="Open Sans"/>
                <a:ea typeface="Open Sans"/>
              </a:rPr>
              <a:t>：*</a:t>
            </a:r>
            <a:r>
              <a:rPr lang="en-US" sz="1800" b="0" strike="noStrike" spc="-1" dirty="0" err="1">
                <a:solidFill>
                  <a:srgbClr val="0B5394"/>
                </a:solidFill>
                <a:latin typeface="Open Sans"/>
                <a:ea typeface="Open Sans"/>
              </a:rPr>
              <a:t>unsafe.Pointer是一个类型安全指针类型，它的基类型是unsafe.Pointer</a:t>
            </a:r>
            <a:endParaRPr lang="en-US"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简单介绍一下垃圾回收机制</a:t>
            </a:r>
            <a:endParaRPr lang="en-US" sz="3600" b="0" strike="noStrike" spc="-1">
              <a:latin typeface="Arial"/>
            </a:endParaRPr>
          </a:p>
        </p:txBody>
      </p:sp>
      <p:sp>
        <p:nvSpPr>
          <p:cNvPr id="146"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64EC8EEF-5B5E-4EC0-BE5A-B8E4B4ED4DEA}" type="slidenum">
              <a:rPr lang="en-US" sz="1800" b="0" strike="noStrike" spc="-1">
                <a:latin typeface="Arial"/>
              </a:rPr>
              <a:t>6</a:t>
            </a:fld>
            <a:endParaRPr lang="en-US" sz="1800" b="0" strike="noStrike" spc="-1">
              <a:latin typeface="Arial"/>
            </a:endParaRPr>
          </a:p>
        </p:txBody>
      </p:sp>
      <p:sp>
        <p:nvSpPr>
          <p:cNvPr id="147" name="CustomShape 3"/>
          <p:cNvSpPr/>
          <p:nvPr/>
        </p:nvSpPr>
        <p:spPr>
          <a:xfrm>
            <a:off x="548640" y="822960"/>
            <a:ext cx="8046360" cy="3657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三色算法：</a:t>
            </a:r>
            <a:endParaRPr lang="en-US" sz="1800" b="0" strike="noStrike" spc="-1">
              <a:latin typeface="Arial"/>
            </a:endParaRPr>
          </a:p>
          <a:p>
            <a:pPr marL="457200" indent="-342360">
              <a:lnSpc>
                <a:spcPct val="150000"/>
              </a:lnSpc>
              <a:buClr>
                <a:srgbClr val="0B5394"/>
              </a:buClr>
              <a:buFont typeface="StarSymbol"/>
              <a:buAutoNum type="arabicParenR"/>
            </a:pPr>
            <a:r>
              <a:rPr lang="en-US" sz="1800" b="0" strike="noStrike" spc="-1">
                <a:solidFill>
                  <a:srgbClr val="0B5394"/>
                </a:solidFill>
                <a:latin typeface="Open Sans"/>
                <a:ea typeface="Open Sans"/>
              </a:rPr>
              <a:t>在每一轮垃圾回收过程的开始，所有的内存块将被标记为白色。然后垃圾回收器将所有开辟在栈和全局内存区上的内存块标记为灰色，并把它们加入一个灰色内存块列表。</a:t>
            </a:r>
            <a:endParaRPr lang="en-US" sz="1800" b="0" strike="noStrike" spc="-1">
              <a:latin typeface="Arial"/>
            </a:endParaRPr>
          </a:p>
          <a:p>
            <a:pPr marL="457200" indent="-342360">
              <a:lnSpc>
                <a:spcPct val="150000"/>
              </a:lnSpc>
              <a:buClr>
                <a:srgbClr val="0B5394"/>
              </a:buClr>
              <a:buFont typeface="StarSymbol"/>
              <a:buAutoNum type="arabicParenR"/>
            </a:pPr>
            <a:r>
              <a:rPr lang="en-US" sz="1800" b="0" strike="noStrike" spc="-1">
                <a:solidFill>
                  <a:srgbClr val="0B5394"/>
                </a:solidFill>
                <a:latin typeface="Open Sans"/>
                <a:ea typeface="Open Sans"/>
              </a:rPr>
              <a:t>循环直到灰色内存块列表直到其为空：从个灰色内存块列表中取出一个内存块，并把它标记为黑色。然后扫描承载在此内存块上的指针值，并通过这些指针找到它们引用着的内存块。 如果一个引用着的内存块为白色的，则将其标记为灰色并加入灰色内存块列表；否则，忽略之。</a:t>
            </a:r>
            <a:endParaRPr lang="en-US" sz="1800" b="0" strike="noStrike" spc="-1">
              <a:latin typeface="Arial"/>
            </a:endParaRPr>
          </a:p>
          <a:p>
            <a:pPr marL="457200" indent="-342360">
              <a:lnSpc>
                <a:spcPct val="150000"/>
              </a:lnSpc>
              <a:buClr>
                <a:srgbClr val="0B5394"/>
              </a:buClr>
              <a:buFont typeface="StarSymbol"/>
              <a:buAutoNum type="arabicParenR"/>
            </a:pPr>
            <a:r>
              <a:rPr lang="en-US" sz="1800" b="0" strike="noStrike" spc="-1">
                <a:solidFill>
                  <a:srgbClr val="0B5394"/>
                </a:solidFill>
                <a:latin typeface="Open Sans"/>
                <a:ea typeface="Open Sans"/>
              </a:rPr>
              <a:t>最后仍然标记为白色的内存快将被视为垃圾而回收掉。</a:t>
            </a:r>
            <a:endParaRPr lang="en-US"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事实一：非类型安全指针值是指针但uintptr值是整数</a:t>
            </a:r>
            <a:endParaRPr lang="en-US" sz="3600" b="0" strike="noStrike" spc="-1">
              <a:latin typeface="Arial"/>
            </a:endParaRPr>
          </a:p>
        </p:txBody>
      </p:sp>
      <p:sp>
        <p:nvSpPr>
          <p:cNvPr id="149"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9234D546-82E9-42B4-92EA-BB79840B8055}" type="slidenum">
              <a:rPr lang="en-US" sz="1800" b="0" strike="noStrike" spc="-1">
                <a:latin typeface="Arial"/>
              </a:rPr>
              <a:t>7</a:t>
            </a:fld>
            <a:endParaRPr lang="en-US" sz="1800" b="0" strike="noStrike" spc="-1">
              <a:latin typeface="Arial"/>
            </a:endParaRPr>
          </a:p>
        </p:txBody>
      </p:sp>
      <p:sp>
        <p:nvSpPr>
          <p:cNvPr id="150" name="CustomShape 3"/>
          <p:cNvSpPr/>
          <p:nvPr/>
        </p:nvSpPr>
        <p:spPr>
          <a:xfrm>
            <a:off x="474480" y="1769760"/>
            <a:ext cx="8212320" cy="27108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uintptr值中时常用来存储内存地址值，但是一个uintptr值并不引用着存储于其中的地址处的值，所以此uintptr值仍在被使用的事实无法防止存储于其中的地址处的值被垃圾回收。</a:t>
            </a:r>
            <a:endParaRPr lang="en-US" sz="1800" b="0" strike="noStrike" spc="-1">
              <a:latin typeface="Arial"/>
            </a:endParaRPr>
          </a:p>
          <a:p>
            <a:pPr>
              <a:lnSpc>
                <a:spcPct val="150000"/>
              </a:lnSpc>
            </a:pPr>
            <a:endParaRPr lang="en-US" sz="1800" b="0" strike="noStrike" spc="-1">
              <a:latin typeface="Arial"/>
            </a:endParaRPr>
          </a:p>
          <a:p>
            <a:pPr>
              <a:lnSpc>
                <a:spcPct val="150000"/>
              </a:lnSpc>
            </a:pPr>
            <a:r>
              <a:rPr lang="en-US" sz="1800" b="0" strike="noStrike" spc="-1">
                <a:solidFill>
                  <a:srgbClr val="0B5394"/>
                </a:solidFill>
                <a:latin typeface="Open Sans"/>
                <a:ea typeface="Open Sans"/>
              </a:rPr>
              <a:t>垃圾回收器同等对待类型安全指针和非类型安全指针。只有指针可以直接引用其它值。</a:t>
            </a:r>
            <a:endParaRPr lang="en-US"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事实二：不再被使用的内存块的回收时间点是不确定的</a:t>
            </a:r>
            <a:endParaRPr lang="en-US" sz="3600" b="0" strike="noStrike" spc="-1">
              <a:latin typeface="Arial"/>
            </a:endParaRPr>
          </a:p>
        </p:txBody>
      </p:sp>
      <p:sp>
        <p:nvSpPr>
          <p:cNvPr id="152"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B0F5A1B1-1809-4C05-BD9F-7DB26D693165}" type="slidenum">
              <a:rPr lang="en-US" sz="1800" b="0" strike="noStrike" spc="-1">
                <a:latin typeface="Arial"/>
              </a:rPr>
              <a:t>8</a:t>
            </a:fld>
            <a:endParaRPr lang="en-US" sz="1800" b="0" strike="noStrike" spc="-1">
              <a:latin typeface="Arial"/>
            </a:endParaRPr>
          </a:p>
        </p:txBody>
      </p:sp>
      <p:sp>
        <p:nvSpPr>
          <p:cNvPr id="153" name="CustomShape 3"/>
          <p:cNvSpPr/>
          <p:nvPr/>
        </p:nvSpPr>
        <p:spPr>
          <a:xfrm>
            <a:off x="457020" y="1593360"/>
            <a:ext cx="8229240" cy="3017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dirty="0" err="1">
                <a:solidFill>
                  <a:srgbClr val="0B5394"/>
                </a:solidFill>
                <a:latin typeface="Open Sans"/>
                <a:ea typeface="Open Sans"/>
              </a:rPr>
              <a:t>启动一轮新的垃圾回收过程的途径</a:t>
            </a:r>
            <a:r>
              <a:rPr lang="en-US" sz="1800" b="0" strike="noStrike" spc="-1" dirty="0">
                <a:solidFill>
                  <a:srgbClr val="0B5394"/>
                </a:solidFill>
                <a:latin typeface="Open Sans"/>
                <a:ea typeface="Open Sans"/>
              </a:rPr>
              <a:t>：</a:t>
            </a:r>
            <a:endParaRPr lang="en-US" sz="1800" b="0" strike="noStrike" spc="-1" dirty="0">
              <a:latin typeface="Arial"/>
            </a:endParaRPr>
          </a:p>
          <a:p>
            <a:pPr marL="216000" indent="-215640">
              <a:lnSpc>
                <a:spcPct val="150000"/>
              </a:lnSpc>
              <a:buClr>
                <a:srgbClr val="000000"/>
              </a:buClr>
              <a:buFont typeface="Noto Sans Symbols"/>
              <a:buChar char="●"/>
            </a:pPr>
            <a:r>
              <a:rPr lang="en-US" sz="1800" b="0" strike="noStrike" spc="-1" dirty="0" err="1">
                <a:solidFill>
                  <a:srgbClr val="0B5394"/>
                </a:solidFill>
                <a:latin typeface="Open Sans"/>
                <a:ea typeface="Open Sans"/>
              </a:rPr>
              <a:t>GOGC环境变量，runtime</a:t>
            </a:r>
            <a:r>
              <a:rPr lang="en-US" sz="1800" b="0" strike="noStrike" spc="-1" dirty="0">
                <a:solidFill>
                  <a:srgbClr val="0B5394"/>
                </a:solidFill>
                <a:latin typeface="Open Sans"/>
                <a:ea typeface="Open Sans"/>
              </a:rPr>
              <a:t>/</a:t>
            </a:r>
            <a:r>
              <a:rPr lang="en-US" sz="1800" b="0" strike="noStrike" spc="-1" dirty="0" err="1">
                <a:solidFill>
                  <a:srgbClr val="0B5394"/>
                </a:solidFill>
                <a:latin typeface="Open Sans"/>
                <a:ea typeface="Open Sans"/>
              </a:rPr>
              <a:t>debug.SetGCPercent</a:t>
            </a:r>
            <a:endParaRPr lang="en-US" sz="1800" b="0" strike="noStrike" spc="-1" dirty="0">
              <a:latin typeface="Arial"/>
            </a:endParaRPr>
          </a:p>
          <a:p>
            <a:pPr marL="216000" indent="-215640">
              <a:lnSpc>
                <a:spcPct val="150000"/>
              </a:lnSpc>
              <a:buClr>
                <a:srgbClr val="000000"/>
              </a:buClr>
              <a:buFont typeface="Noto Sans Symbols"/>
              <a:buChar char="●"/>
            </a:pPr>
            <a:r>
              <a:rPr lang="en-US" sz="1800" b="0" strike="noStrike" spc="-1" dirty="0" err="1">
                <a:solidFill>
                  <a:srgbClr val="0B5394"/>
                </a:solidFill>
                <a:latin typeface="Open Sans"/>
                <a:ea typeface="Open Sans"/>
              </a:rPr>
              <a:t>调用runtime.GC函数来手动开启</a:t>
            </a:r>
            <a:endParaRPr lang="en-US" sz="1800" b="0" strike="noStrike" spc="-1" dirty="0">
              <a:latin typeface="Arial"/>
            </a:endParaRPr>
          </a:p>
          <a:p>
            <a:pPr marL="216000" indent="-215640">
              <a:lnSpc>
                <a:spcPct val="150000"/>
              </a:lnSpc>
              <a:buClr>
                <a:srgbClr val="000000"/>
              </a:buClr>
              <a:buFont typeface="Noto Sans Symbols"/>
              <a:buChar char="●"/>
            </a:pPr>
            <a:r>
              <a:rPr lang="en-US" sz="1800" b="0" strike="noStrike" spc="-1" dirty="0" err="1">
                <a:solidFill>
                  <a:srgbClr val="0B5394"/>
                </a:solidFill>
                <a:latin typeface="Open Sans"/>
                <a:ea typeface="Open Sans"/>
              </a:rPr>
              <a:t>最大垃圾回收时间间隔为两分钟</a:t>
            </a:r>
            <a:endParaRPr lang="en-US" sz="1800" b="0" strike="noStrike" spc="-1" dirty="0">
              <a:latin typeface="Arial"/>
            </a:endParaRPr>
          </a:p>
          <a:p>
            <a:pPr>
              <a:lnSpc>
                <a:spcPct val="150000"/>
              </a:lnSpc>
            </a:pPr>
            <a:endParaRPr lang="en-US" sz="1800" b="0" strike="noStrike" spc="-1" dirty="0">
              <a:latin typeface="Arial"/>
            </a:endParaRPr>
          </a:p>
          <a:p>
            <a:pPr>
              <a:lnSpc>
                <a:spcPct val="150000"/>
              </a:lnSpc>
            </a:pPr>
            <a:r>
              <a:rPr lang="en-US" sz="1800" b="0" strike="noStrike" spc="-1" dirty="0" err="1">
                <a:solidFill>
                  <a:srgbClr val="0B5394"/>
                </a:solidFill>
                <a:latin typeface="Open Sans"/>
                <a:ea typeface="Open Sans"/>
              </a:rPr>
              <a:t>并发，写屏障（write</a:t>
            </a:r>
            <a:r>
              <a:rPr lang="en-US" sz="1800" b="0" strike="noStrike" spc="-1" dirty="0">
                <a:solidFill>
                  <a:srgbClr val="0B5394"/>
                </a:solidFill>
                <a:latin typeface="Open Sans"/>
                <a:ea typeface="Open Sans"/>
              </a:rPr>
              <a:t> </a:t>
            </a:r>
            <a:r>
              <a:rPr lang="en-US" sz="1800" b="0" strike="noStrike" spc="-1" dirty="0" err="1">
                <a:solidFill>
                  <a:srgbClr val="0B5394"/>
                </a:solidFill>
                <a:latin typeface="Open Sans"/>
                <a:ea typeface="Open Sans"/>
              </a:rPr>
              <a:t>barrier）等细节</a:t>
            </a:r>
            <a:r>
              <a:rPr lang="en-US" sz="1800" b="0" strike="noStrike" spc="-1" dirty="0">
                <a:solidFill>
                  <a:srgbClr val="0B5394"/>
                </a:solidFill>
                <a:latin typeface="Open Sans"/>
                <a:ea typeface="Open Sans"/>
              </a:rPr>
              <a:t>。</a:t>
            </a:r>
            <a:endParaRPr lang="en-US"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11760" y="201600"/>
            <a:ext cx="8519760" cy="7066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000" b="1" strike="noStrike" spc="-1">
                <a:solidFill>
                  <a:srgbClr val="EF6C00"/>
                </a:solidFill>
                <a:latin typeface="PT Sans Narrow"/>
                <a:ea typeface="PT Sans Narrow"/>
              </a:rPr>
              <a:t>事实三：某些值的地址在程序运行中可能改变</a:t>
            </a:r>
            <a:endParaRPr lang="en-US" sz="3000" b="0" strike="noStrike" spc="-1">
              <a:latin typeface="Arial"/>
            </a:endParaRPr>
          </a:p>
        </p:txBody>
      </p:sp>
      <p:sp>
        <p:nvSpPr>
          <p:cNvPr id="155" name="CustomShape 2"/>
          <p:cNvSpPr/>
          <p:nvPr/>
        </p:nvSpPr>
        <p:spPr>
          <a:xfrm>
            <a:off x="168120" y="4610520"/>
            <a:ext cx="547920" cy="39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fld id="{9178AE71-1C02-4CCD-9204-76143F593D29}" type="slidenum">
              <a:rPr lang="en-US" sz="1800" b="0" strike="noStrike" spc="-1">
                <a:latin typeface="Arial"/>
              </a:rPr>
              <a:t>9</a:t>
            </a:fld>
            <a:endParaRPr lang="en-US" sz="1800" b="0" strike="noStrike" spc="-1">
              <a:latin typeface="Arial"/>
            </a:endParaRPr>
          </a:p>
        </p:txBody>
      </p:sp>
      <p:sp>
        <p:nvSpPr>
          <p:cNvPr id="156" name="CustomShape 3"/>
          <p:cNvSpPr/>
          <p:nvPr/>
        </p:nvSpPr>
        <p:spPr>
          <a:xfrm>
            <a:off x="457200" y="908640"/>
            <a:ext cx="8229240" cy="35715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800" b="0" strike="noStrike" spc="-1">
                <a:solidFill>
                  <a:srgbClr val="0B5394"/>
                </a:solidFill>
                <a:latin typeface="Open Sans"/>
                <a:ea typeface="Open Sans"/>
              </a:rPr>
              <a:t>为了提高程序性能，每个协程维护着一个栈（一段连续内存块，64位系统上初始为2k）。在程序运行时，一个协程的栈的大小可能会根据需要而伸缩。当一个栈的大小改变时，runtime需要开辟一段新的连续内存块，并把老的连续内存块上的值复制（移动）到新的连续内存块上，从而相应地，开辟在此栈上的指针值中存储的地址可能将改变（如果此地址值处于老的连续内存块上）。</a:t>
            </a:r>
            <a:endParaRPr lang="en-US" sz="1800" b="0" strike="noStrike" spc="-1">
              <a:latin typeface="Arial"/>
            </a:endParaRPr>
          </a:p>
          <a:p>
            <a:pPr>
              <a:lnSpc>
                <a:spcPct val="150000"/>
              </a:lnSpc>
            </a:pPr>
            <a:endParaRPr lang="en-US" sz="1800" b="0" strike="noStrike" spc="-1">
              <a:latin typeface="Arial"/>
            </a:endParaRPr>
          </a:p>
          <a:p>
            <a:pPr>
              <a:lnSpc>
                <a:spcPct val="150000"/>
              </a:lnSpc>
            </a:pPr>
            <a:r>
              <a:rPr lang="en-US" sz="1800" b="0" strike="noStrike" spc="-1">
                <a:solidFill>
                  <a:srgbClr val="0B5394"/>
                </a:solidFill>
                <a:latin typeface="Open Sans"/>
                <a:ea typeface="Open Sans"/>
              </a:rPr>
              <a:t>即：目前开辟在栈上的值的地址可能会发生改变；开辟在栈上的的指针值中存储的值可能会自动改变。</a:t>
            </a:r>
            <a:endParaRPr lang="en-US" sz="1800" b="0" strike="noStrike" spc="-1">
              <a:latin typeface="Arial"/>
            </a:endParaRPr>
          </a:p>
          <a:p>
            <a:pPr>
              <a:lnSpc>
                <a:spcPct val="150000"/>
              </a:lnSpc>
            </a:pPr>
            <a:endParaRPr lang="en-US"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TotalTime>
  <Words>1854</Words>
  <Application>Microsoft Office PowerPoint</Application>
  <PresentationFormat>全屏显示(16:9)</PresentationFormat>
  <Paragraphs>271</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31</vt:i4>
      </vt:variant>
    </vt:vector>
  </HeadingPairs>
  <TitlesOfParts>
    <vt:vector size="42" baseType="lpstr">
      <vt:lpstr>Noto Sans Symbols</vt:lpstr>
      <vt:lpstr>Open Sans</vt:lpstr>
      <vt:lpstr>PT Sans Narrow</vt:lpstr>
      <vt:lpstr>StarSymbol</vt:lpstr>
      <vt:lpstr>Arial</vt:lpstr>
      <vt:lpstr>Calibri</vt:lpstr>
      <vt:lpstr>Symbol</vt:lpstr>
      <vt:lpstr>Wingdings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dc:description/>
  <cp:lastModifiedBy>王 心海</cp:lastModifiedBy>
  <cp:revision>62</cp:revision>
  <dcterms:modified xsi:type="dcterms:W3CDTF">2020-04-23T14:28:02Z</dcterms:modified>
  <dc:language>en-US</dc:language>
</cp:coreProperties>
</file>