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34" name="PlaceHolder 2"/>
          <p:cNvSpPr>
            <a:spLocks noGrp="1"/>
          </p:cNvSpPr>
          <p:nvPr>
            <p:ph type="body"/>
          </p:nvPr>
        </p:nvSpPr>
        <p:spPr>
          <a:xfrm>
            <a:off x="457200" y="120348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35" name="PlaceHolder 3"/>
          <p:cNvSpPr>
            <a:spLocks noGrp="1"/>
          </p:cNvSpPr>
          <p:nvPr>
            <p:ph type="body"/>
          </p:nvPr>
        </p:nvSpPr>
        <p:spPr>
          <a:xfrm>
            <a:off x="457200" y="276192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38"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40" name="PlaceHolder 5"/>
          <p:cNvSpPr>
            <a:spLocks noGrp="1"/>
          </p:cNvSpPr>
          <p:nvPr>
            <p:ph type="body"/>
          </p:nvPr>
        </p:nvSpPr>
        <p:spPr>
          <a:xfrm>
            <a:off x="467424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42" name="PlaceHolder 2"/>
          <p:cNvSpPr>
            <a:spLocks noGrp="1"/>
          </p:cNvSpPr>
          <p:nvPr>
            <p:ph type="body"/>
          </p:nvPr>
        </p:nvSpPr>
        <p:spPr>
          <a:xfrm>
            <a:off x="45720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43" name="PlaceHolder 3"/>
          <p:cNvSpPr>
            <a:spLocks noGrp="1"/>
          </p:cNvSpPr>
          <p:nvPr>
            <p:ph type="body"/>
          </p:nvPr>
        </p:nvSpPr>
        <p:spPr>
          <a:xfrm>
            <a:off x="323964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44" name="PlaceHolder 4"/>
          <p:cNvSpPr>
            <a:spLocks noGrp="1"/>
          </p:cNvSpPr>
          <p:nvPr>
            <p:ph type="body"/>
          </p:nvPr>
        </p:nvSpPr>
        <p:spPr>
          <a:xfrm>
            <a:off x="602208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45" name="PlaceHolder 5"/>
          <p:cNvSpPr>
            <a:spLocks noGrp="1"/>
          </p:cNvSpPr>
          <p:nvPr>
            <p:ph type="body"/>
          </p:nvPr>
        </p:nvSpPr>
        <p:spPr>
          <a:xfrm>
            <a:off x="45720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46" name="PlaceHolder 6"/>
          <p:cNvSpPr>
            <a:spLocks noGrp="1"/>
          </p:cNvSpPr>
          <p:nvPr>
            <p:ph type="body"/>
          </p:nvPr>
        </p:nvSpPr>
        <p:spPr>
          <a:xfrm>
            <a:off x="323964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47" name="PlaceHolder 7"/>
          <p:cNvSpPr>
            <a:spLocks noGrp="1"/>
          </p:cNvSpPr>
          <p:nvPr>
            <p:ph type="body"/>
          </p:nvPr>
        </p:nvSpPr>
        <p:spPr>
          <a:xfrm>
            <a:off x="602208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5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56" name="PlaceHolder 2"/>
          <p:cNvSpPr>
            <a:spLocks noGrp="1"/>
          </p:cNvSpPr>
          <p:nvPr>
            <p:ph type="body"/>
          </p:nvPr>
        </p:nvSpPr>
        <p:spPr>
          <a:xfrm>
            <a:off x="457200" y="1203480"/>
            <a:ext cx="8229240" cy="298296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64" name="PlaceHolder 3"/>
          <p:cNvSpPr>
            <a:spLocks noGrp="1"/>
          </p:cNvSpPr>
          <p:nvPr>
            <p:ph type="body"/>
          </p:nvPr>
        </p:nvSpPr>
        <p:spPr>
          <a:xfrm>
            <a:off x="467424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67" name="PlaceHolder 2"/>
          <p:cNvSpPr>
            <a:spLocks noGrp="1"/>
          </p:cNvSpPr>
          <p:nvPr>
            <p:ph type="body"/>
          </p:nvPr>
        </p:nvSpPr>
        <p:spPr>
          <a:xfrm>
            <a:off x="45720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73" name="PlaceHolder 4"/>
          <p:cNvSpPr>
            <a:spLocks noGrp="1"/>
          </p:cNvSpPr>
          <p:nvPr>
            <p:ph type="body"/>
          </p:nvPr>
        </p:nvSpPr>
        <p:spPr>
          <a:xfrm>
            <a:off x="457200" y="276192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75" name="PlaceHolder 2"/>
          <p:cNvSpPr>
            <a:spLocks noGrp="1"/>
          </p:cNvSpPr>
          <p:nvPr>
            <p:ph type="body"/>
          </p:nvPr>
        </p:nvSpPr>
        <p:spPr>
          <a:xfrm>
            <a:off x="457200" y="120348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76" name="PlaceHolder 3"/>
          <p:cNvSpPr>
            <a:spLocks noGrp="1"/>
          </p:cNvSpPr>
          <p:nvPr>
            <p:ph type="body"/>
          </p:nvPr>
        </p:nvSpPr>
        <p:spPr>
          <a:xfrm>
            <a:off x="457200" y="276192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78"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79"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0" name="PlaceHolder 4"/>
          <p:cNvSpPr>
            <a:spLocks noGrp="1"/>
          </p:cNvSpPr>
          <p:nvPr>
            <p:ph type="body"/>
          </p:nvPr>
        </p:nvSpPr>
        <p:spPr>
          <a:xfrm>
            <a:off x="45720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1" name="PlaceHolder 5"/>
          <p:cNvSpPr>
            <a:spLocks noGrp="1"/>
          </p:cNvSpPr>
          <p:nvPr>
            <p:ph type="body"/>
          </p:nvPr>
        </p:nvSpPr>
        <p:spPr>
          <a:xfrm>
            <a:off x="467424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83" name="PlaceHolder 2"/>
          <p:cNvSpPr>
            <a:spLocks noGrp="1"/>
          </p:cNvSpPr>
          <p:nvPr>
            <p:ph type="body"/>
          </p:nvPr>
        </p:nvSpPr>
        <p:spPr>
          <a:xfrm>
            <a:off x="45720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4" name="PlaceHolder 3"/>
          <p:cNvSpPr>
            <a:spLocks noGrp="1"/>
          </p:cNvSpPr>
          <p:nvPr>
            <p:ph type="body"/>
          </p:nvPr>
        </p:nvSpPr>
        <p:spPr>
          <a:xfrm>
            <a:off x="323964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5" name="PlaceHolder 4"/>
          <p:cNvSpPr>
            <a:spLocks noGrp="1"/>
          </p:cNvSpPr>
          <p:nvPr>
            <p:ph type="body"/>
          </p:nvPr>
        </p:nvSpPr>
        <p:spPr>
          <a:xfrm>
            <a:off x="602208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6" name="PlaceHolder 5"/>
          <p:cNvSpPr>
            <a:spLocks noGrp="1"/>
          </p:cNvSpPr>
          <p:nvPr>
            <p:ph type="body"/>
          </p:nvPr>
        </p:nvSpPr>
        <p:spPr>
          <a:xfrm>
            <a:off x="45720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7" name="PlaceHolder 6"/>
          <p:cNvSpPr>
            <a:spLocks noGrp="1"/>
          </p:cNvSpPr>
          <p:nvPr>
            <p:ph type="body"/>
          </p:nvPr>
        </p:nvSpPr>
        <p:spPr>
          <a:xfrm>
            <a:off x="323964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88" name="PlaceHolder 7"/>
          <p:cNvSpPr>
            <a:spLocks noGrp="1"/>
          </p:cNvSpPr>
          <p:nvPr>
            <p:ph type="body"/>
          </p:nvPr>
        </p:nvSpPr>
        <p:spPr>
          <a:xfrm>
            <a:off x="602208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9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97" name="PlaceHolder 2"/>
          <p:cNvSpPr>
            <a:spLocks noGrp="1"/>
          </p:cNvSpPr>
          <p:nvPr>
            <p:ph type="body"/>
          </p:nvPr>
        </p:nvSpPr>
        <p:spPr>
          <a:xfrm>
            <a:off x="457200" y="1203480"/>
            <a:ext cx="8229240" cy="298296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100" name="PlaceHolder 3"/>
          <p:cNvSpPr>
            <a:spLocks noGrp="1"/>
          </p:cNvSpPr>
          <p:nvPr>
            <p:ph type="body"/>
          </p:nvPr>
        </p:nvSpPr>
        <p:spPr>
          <a:xfrm>
            <a:off x="467424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5" name="PlaceHolder 2"/>
          <p:cNvSpPr>
            <a:spLocks noGrp="1"/>
          </p:cNvSpPr>
          <p:nvPr>
            <p:ph type="body"/>
          </p:nvPr>
        </p:nvSpPr>
        <p:spPr>
          <a:xfrm>
            <a:off x="457200" y="1203480"/>
            <a:ext cx="8229240" cy="298296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08" name="PlaceHolder 2"/>
          <p:cNvSpPr>
            <a:spLocks noGrp="1"/>
          </p:cNvSpPr>
          <p:nvPr>
            <p:ph type="body"/>
          </p:nvPr>
        </p:nvSpPr>
        <p:spPr>
          <a:xfrm>
            <a:off x="45720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10" name="PlaceHolder 4"/>
          <p:cNvSpPr>
            <a:spLocks noGrp="1"/>
          </p:cNvSpPr>
          <p:nvPr>
            <p:ph type="body"/>
          </p:nvPr>
        </p:nvSpPr>
        <p:spPr>
          <a:xfrm>
            <a:off x="467424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14" name="PlaceHolder 4"/>
          <p:cNvSpPr>
            <a:spLocks noGrp="1"/>
          </p:cNvSpPr>
          <p:nvPr>
            <p:ph type="body"/>
          </p:nvPr>
        </p:nvSpPr>
        <p:spPr>
          <a:xfrm>
            <a:off x="457200" y="276192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16" name="PlaceHolder 2"/>
          <p:cNvSpPr>
            <a:spLocks noGrp="1"/>
          </p:cNvSpPr>
          <p:nvPr>
            <p:ph type="body"/>
          </p:nvPr>
        </p:nvSpPr>
        <p:spPr>
          <a:xfrm>
            <a:off x="457200" y="120348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17" name="PlaceHolder 3"/>
          <p:cNvSpPr>
            <a:spLocks noGrp="1"/>
          </p:cNvSpPr>
          <p:nvPr>
            <p:ph type="body"/>
          </p:nvPr>
        </p:nvSpPr>
        <p:spPr>
          <a:xfrm>
            <a:off x="457200" y="276192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19"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0"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1" name="PlaceHolder 4"/>
          <p:cNvSpPr>
            <a:spLocks noGrp="1"/>
          </p:cNvSpPr>
          <p:nvPr>
            <p:ph type="body"/>
          </p:nvPr>
        </p:nvSpPr>
        <p:spPr>
          <a:xfrm>
            <a:off x="45720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2" name="PlaceHolder 5"/>
          <p:cNvSpPr>
            <a:spLocks noGrp="1"/>
          </p:cNvSpPr>
          <p:nvPr>
            <p:ph type="body"/>
          </p:nvPr>
        </p:nvSpPr>
        <p:spPr>
          <a:xfrm>
            <a:off x="467424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24" name="PlaceHolder 2"/>
          <p:cNvSpPr>
            <a:spLocks noGrp="1"/>
          </p:cNvSpPr>
          <p:nvPr>
            <p:ph type="body"/>
          </p:nvPr>
        </p:nvSpPr>
        <p:spPr>
          <a:xfrm>
            <a:off x="45720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5" name="PlaceHolder 3"/>
          <p:cNvSpPr>
            <a:spLocks noGrp="1"/>
          </p:cNvSpPr>
          <p:nvPr>
            <p:ph type="body"/>
          </p:nvPr>
        </p:nvSpPr>
        <p:spPr>
          <a:xfrm>
            <a:off x="323964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6" name="PlaceHolder 4"/>
          <p:cNvSpPr>
            <a:spLocks noGrp="1"/>
          </p:cNvSpPr>
          <p:nvPr>
            <p:ph type="body"/>
          </p:nvPr>
        </p:nvSpPr>
        <p:spPr>
          <a:xfrm>
            <a:off x="6022080" y="120348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7" name="PlaceHolder 5"/>
          <p:cNvSpPr>
            <a:spLocks noGrp="1"/>
          </p:cNvSpPr>
          <p:nvPr>
            <p:ph type="body"/>
          </p:nvPr>
        </p:nvSpPr>
        <p:spPr>
          <a:xfrm>
            <a:off x="45720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8" name="PlaceHolder 6"/>
          <p:cNvSpPr>
            <a:spLocks noGrp="1"/>
          </p:cNvSpPr>
          <p:nvPr>
            <p:ph type="body"/>
          </p:nvPr>
        </p:nvSpPr>
        <p:spPr>
          <a:xfrm>
            <a:off x="323964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129" name="PlaceHolder 7"/>
          <p:cNvSpPr>
            <a:spLocks noGrp="1"/>
          </p:cNvSpPr>
          <p:nvPr>
            <p:ph type="body"/>
          </p:nvPr>
        </p:nvSpPr>
        <p:spPr>
          <a:xfrm>
            <a:off x="6022080" y="2761920"/>
            <a:ext cx="26496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23" name="PlaceHolder 3"/>
          <p:cNvSpPr>
            <a:spLocks noGrp="1"/>
          </p:cNvSpPr>
          <p:nvPr>
            <p:ph type="body"/>
          </p:nvPr>
        </p:nvSpPr>
        <p:spPr>
          <a:xfrm>
            <a:off x="467424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24" name="PlaceHolder 4"/>
          <p:cNvSpPr>
            <a:spLocks noGrp="1"/>
          </p:cNvSpPr>
          <p:nvPr>
            <p:ph type="body"/>
          </p:nvPr>
        </p:nvSpPr>
        <p:spPr>
          <a:xfrm>
            <a:off x="45720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26" name="PlaceHolder 2"/>
          <p:cNvSpPr>
            <a:spLocks noGrp="1"/>
          </p:cNvSpPr>
          <p:nvPr>
            <p:ph type="body"/>
          </p:nvPr>
        </p:nvSpPr>
        <p:spPr>
          <a:xfrm>
            <a:off x="457200" y="1203480"/>
            <a:ext cx="4015800" cy="2982960"/>
          </a:xfrm>
          <a:prstGeom prst="rect">
            <a:avLst/>
          </a:prstGeom>
        </p:spPr>
        <p:txBody>
          <a:bodyPr lIns="0" rIns="0" tIns="0" bIns="0">
            <a:normAutofit/>
          </a:bodyPr>
          <a:p>
            <a:endParaRPr b="0" lang="zh-CN" sz="2800" spc="-1" strike="noStrike">
              <a:solidFill>
                <a:srgbClr val="000000"/>
              </a:solidFill>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28" name="PlaceHolder 4"/>
          <p:cNvSpPr>
            <a:spLocks noGrp="1"/>
          </p:cNvSpPr>
          <p:nvPr>
            <p:ph type="body"/>
          </p:nvPr>
        </p:nvSpPr>
        <p:spPr>
          <a:xfrm>
            <a:off x="4674240" y="276192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zh-CN" sz="18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zh-CN" sz="2800" spc="-1" strike="noStrike">
              <a:solidFill>
                <a:srgbClr val="000000"/>
              </a:solidFill>
              <a:latin typeface="Arial"/>
            </a:endParaRPr>
          </a:p>
        </p:txBody>
      </p:sp>
      <p:sp>
        <p:nvSpPr>
          <p:cNvPr id="32" name="PlaceHolder 4"/>
          <p:cNvSpPr>
            <a:spLocks noGrp="1"/>
          </p:cNvSpPr>
          <p:nvPr>
            <p:ph type="body"/>
          </p:nvPr>
        </p:nvSpPr>
        <p:spPr>
          <a:xfrm>
            <a:off x="457200" y="2761920"/>
            <a:ext cx="8229240" cy="1422720"/>
          </a:xfrm>
          <a:prstGeom prst="rect">
            <a:avLst/>
          </a:prstGeom>
        </p:spPr>
        <p:txBody>
          <a:bodyPr lIns="0" rIns="0" tIns="0" bIns="0">
            <a:normAutofit/>
          </a:bodyPr>
          <a:p>
            <a:endParaRPr b="0" lang="zh-CN"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8140680" y="4217400"/>
            <a:ext cx="636840" cy="694440"/>
          </a:xfrm>
          <a:prstGeom prst="rect">
            <a:avLst/>
          </a:prstGeom>
          <a:ln>
            <a:noFill/>
          </a:ln>
        </p:spPr>
      </p:pic>
      <p:sp>
        <p:nvSpPr>
          <p:cNvPr id="1" name="CustomShape 1"/>
          <p:cNvSpPr/>
          <p:nvPr/>
        </p:nvSpPr>
        <p:spPr>
          <a:xfrm>
            <a:off x="7007760" y="3177000"/>
            <a:ext cx="561240" cy="360"/>
          </a:xfrm>
          <a:custGeom>
            <a:avLst/>
            <a:gdLst/>
            <a:ahLst/>
            <a:rect l="l" t="t" r="r" b="b"/>
            <a:pathLst>
              <a:path w="21600" h="21600">
                <a:moveTo>
                  <a:pt x="0" y="0"/>
                </a:moveTo>
                <a:lnTo>
                  <a:pt x="21600" y="21600"/>
                </a:lnTo>
              </a:path>
            </a:pathLst>
          </a:custGeom>
          <a:noFill/>
          <a:ln w="76320">
            <a:solidFill>
              <a:srgbClr val="b3a77d"/>
            </a:solidFill>
            <a:round/>
          </a:ln>
        </p:spPr>
        <p:style>
          <a:lnRef idx="0"/>
          <a:fillRef idx="0"/>
          <a:effectRef idx="0"/>
          <a:fontRef idx="minor"/>
        </p:style>
      </p:sp>
      <p:sp>
        <p:nvSpPr>
          <p:cNvPr id="2" name="CustomShape 2"/>
          <p:cNvSpPr/>
          <p:nvPr/>
        </p:nvSpPr>
        <p:spPr>
          <a:xfrm>
            <a:off x="1575000" y="3158280"/>
            <a:ext cx="561240" cy="360"/>
          </a:xfrm>
          <a:custGeom>
            <a:avLst/>
            <a:gdLst/>
            <a:ahLst/>
            <a:rect l="l" t="t" r="r" b="b"/>
            <a:pathLst>
              <a:path w="21600" h="21600">
                <a:moveTo>
                  <a:pt x="0" y="0"/>
                </a:moveTo>
                <a:lnTo>
                  <a:pt x="21600" y="21600"/>
                </a:lnTo>
              </a:path>
            </a:pathLst>
          </a:custGeom>
          <a:noFill/>
          <a:ln w="76320">
            <a:solidFill>
              <a:srgbClr val="b3a77d"/>
            </a:solidFill>
            <a:round/>
          </a:ln>
        </p:spPr>
        <p:style>
          <a:lnRef idx="0"/>
          <a:fillRef idx="0"/>
          <a:effectRef idx="0"/>
          <a:fontRef idx="minor"/>
        </p:style>
      </p:sp>
      <p:grpSp>
        <p:nvGrpSpPr>
          <p:cNvPr id="3" name="Group 3"/>
          <p:cNvGrpSpPr/>
          <p:nvPr/>
        </p:nvGrpSpPr>
        <p:grpSpPr>
          <a:xfrm>
            <a:off x="1005120" y="1021680"/>
            <a:ext cx="7135560" cy="152640"/>
            <a:chOff x="1005120" y="1021680"/>
            <a:chExt cx="7135560" cy="152640"/>
          </a:xfrm>
        </p:grpSpPr>
        <p:sp>
          <p:nvSpPr>
            <p:cNvPr id="4" name="CustomShape 4"/>
            <p:cNvSpPr/>
            <p:nvPr/>
          </p:nvSpPr>
          <p:spPr>
            <a:xfrm rot="10800000">
              <a:off x="1005120" y="1021680"/>
              <a:ext cx="7135560" cy="360"/>
            </a:xfrm>
            <a:custGeom>
              <a:avLst/>
              <a:gdLst/>
              <a:ahLst/>
              <a:rect l="l" t="t" r="r" b="b"/>
              <a:pathLst>
                <a:path w="21600" h="21600">
                  <a:moveTo>
                    <a:pt x="0" y="0"/>
                  </a:moveTo>
                  <a:lnTo>
                    <a:pt x="21600" y="21600"/>
                  </a:lnTo>
                </a:path>
              </a:pathLst>
            </a:custGeom>
            <a:noFill/>
            <a:ln w="76320">
              <a:solidFill>
                <a:srgbClr val="4db6ac"/>
              </a:solidFill>
              <a:round/>
            </a:ln>
          </p:spPr>
          <p:style>
            <a:lnRef idx="0"/>
            <a:fillRef idx="0"/>
            <a:effectRef idx="0"/>
            <a:fontRef idx="minor"/>
          </p:style>
        </p:sp>
        <p:sp>
          <p:nvSpPr>
            <p:cNvPr id="5" name="CustomShape 5"/>
            <p:cNvSpPr/>
            <p:nvPr/>
          </p:nvSpPr>
          <p:spPr>
            <a:xfrm rot="10800000">
              <a:off x="1005120" y="1173960"/>
              <a:ext cx="7135560" cy="360"/>
            </a:xfrm>
            <a:custGeom>
              <a:avLst/>
              <a:gdLst/>
              <a:ahLst/>
              <a:rect l="l" t="t" r="r" b="b"/>
              <a:pathLst>
                <a:path w="21600" h="21600">
                  <a:moveTo>
                    <a:pt x="0" y="0"/>
                  </a:moveTo>
                  <a:lnTo>
                    <a:pt x="21600" y="21600"/>
                  </a:lnTo>
                </a:path>
              </a:pathLst>
            </a:custGeom>
            <a:noFill/>
            <a:ln w="9360">
              <a:solidFill>
                <a:srgbClr val="4db6ac"/>
              </a:solidFill>
              <a:round/>
            </a:ln>
          </p:spPr>
          <p:style>
            <a:lnRef idx="0"/>
            <a:fillRef idx="0"/>
            <a:effectRef idx="0"/>
            <a:fontRef idx="minor"/>
          </p:style>
        </p:sp>
      </p:grpSp>
      <p:grpSp>
        <p:nvGrpSpPr>
          <p:cNvPr id="6" name="Group 6"/>
          <p:cNvGrpSpPr/>
          <p:nvPr/>
        </p:nvGrpSpPr>
        <p:grpSpPr>
          <a:xfrm>
            <a:off x="1004040" y="3969000"/>
            <a:ext cx="7135560" cy="153000"/>
            <a:chOff x="1004040" y="3969000"/>
            <a:chExt cx="7135560" cy="153000"/>
          </a:xfrm>
        </p:grpSpPr>
        <p:sp>
          <p:nvSpPr>
            <p:cNvPr id="7" name="CustomShape 7"/>
            <p:cNvSpPr/>
            <p:nvPr/>
          </p:nvSpPr>
          <p:spPr>
            <a:xfrm>
              <a:off x="1004040" y="4121640"/>
              <a:ext cx="7135560" cy="360"/>
            </a:xfrm>
            <a:custGeom>
              <a:avLst/>
              <a:gdLst/>
              <a:ahLst/>
              <a:rect l="l" t="t" r="r" b="b"/>
              <a:pathLst>
                <a:path w="21600" h="21600">
                  <a:moveTo>
                    <a:pt x="0" y="0"/>
                  </a:moveTo>
                  <a:lnTo>
                    <a:pt x="21600" y="21600"/>
                  </a:lnTo>
                </a:path>
              </a:pathLst>
            </a:custGeom>
            <a:noFill/>
            <a:ln w="76320">
              <a:solidFill>
                <a:srgbClr val="4db6ac"/>
              </a:solidFill>
              <a:round/>
            </a:ln>
          </p:spPr>
          <p:style>
            <a:lnRef idx="0"/>
            <a:fillRef idx="0"/>
            <a:effectRef idx="0"/>
            <a:fontRef idx="minor"/>
          </p:style>
        </p:sp>
        <p:sp>
          <p:nvSpPr>
            <p:cNvPr id="8" name="CustomShape 8"/>
            <p:cNvSpPr/>
            <p:nvPr/>
          </p:nvSpPr>
          <p:spPr>
            <a:xfrm>
              <a:off x="1004040" y="3969000"/>
              <a:ext cx="7135560" cy="360"/>
            </a:xfrm>
            <a:custGeom>
              <a:avLst/>
              <a:gdLst/>
              <a:ahLst/>
              <a:rect l="l" t="t" r="r" b="b"/>
              <a:pathLst>
                <a:path w="21600" h="21600">
                  <a:moveTo>
                    <a:pt x="0" y="0"/>
                  </a:moveTo>
                  <a:lnTo>
                    <a:pt x="21600" y="21600"/>
                  </a:lnTo>
                </a:path>
              </a:pathLst>
            </a:custGeom>
            <a:noFill/>
            <a:ln w="9360">
              <a:solidFill>
                <a:srgbClr val="4db6ac"/>
              </a:solidFill>
              <a:round/>
            </a:ln>
          </p:spPr>
          <p:style>
            <a:lnRef idx="0"/>
            <a:fillRef idx="0"/>
            <a:effectRef idx="0"/>
            <a:fontRef idx="minor"/>
          </p:style>
        </p:sp>
      </p:grpSp>
      <p:pic>
        <p:nvPicPr>
          <p:cNvPr id="9" name="Google Shape;17;p1" descr=""/>
          <p:cNvPicPr/>
          <p:nvPr/>
        </p:nvPicPr>
        <p:blipFill>
          <a:blip r:embed="rId3"/>
          <a:stretch/>
        </p:blipFill>
        <p:spPr>
          <a:xfrm>
            <a:off x="8140680" y="4217400"/>
            <a:ext cx="636840" cy="694440"/>
          </a:xfrm>
          <a:prstGeom prst="rect">
            <a:avLst/>
          </a:prstGeom>
          <a:ln>
            <a:noFill/>
          </a:ln>
        </p:spPr>
      </p:pic>
      <p:sp>
        <p:nvSpPr>
          <p:cNvPr id="10" name="PlaceHolder 9"/>
          <p:cNvSpPr>
            <a:spLocks noGrp="1"/>
          </p:cNvSpPr>
          <p:nvPr>
            <p:ph type="title"/>
          </p:nvPr>
        </p:nvSpPr>
        <p:spPr>
          <a:xfrm>
            <a:off x="311760" y="368640"/>
            <a:ext cx="8519400" cy="858960"/>
          </a:xfrm>
          <a:prstGeom prst="rect">
            <a:avLst/>
          </a:prstGeom>
        </p:spPr>
        <p:txBody>
          <a:bodyPr lIns="0" rIns="0" tIns="0" bIns="0" anchor="ctr">
            <a:spAutoFit/>
          </a:bodyPr>
          <a:p>
            <a:r>
              <a:rPr b="0" lang="zh-CN" sz="4400" spc="-1" strike="noStrike">
                <a:solidFill>
                  <a:srgbClr val="000000"/>
                </a:solidFill>
                <a:latin typeface="Arial"/>
              </a:rPr>
              <a:t>Click to edit the title text format</a:t>
            </a:r>
            <a:endParaRPr b="0" lang="zh-CN" sz="4400" spc="-1" strike="noStrike">
              <a:solidFill>
                <a:srgbClr val="000000"/>
              </a:solidFill>
              <a:latin typeface="Arial"/>
            </a:endParaRPr>
          </a:p>
        </p:txBody>
      </p:sp>
      <p:sp>
        <p:nvSpPr>
          <p:cNvPr id="11" name="PlaceHolder 10"/>
          <p:cNvSpPr>
            <a:spLocks noGrp="1"/>
          </p:cNvSpPr>
          <p:nvPr>
            <p:ph type="body"/>
          </p:nvPr>
        </p:nvSpPr>
        <p:spPr>
          <a:xfrm>
            <a:off x="311760" y="1266480"/>
            <a:ext cx="8519400" cy="3301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800" spc="-1" strike="noStrike">
                <a:solidFill>
                  <a:srgbClr val="000000"/>
                </a:solidFill>
                <a:latin typeface="Arial"/>
              </a:rPr>
              <a:t>Click to edit the outline text format</a:t>
            </a:r>
            <a:endParaRPr b="0" lang="zh-C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h-CN" sz="2800" spc="-1" strike="noStrike">
                <a:solidFill>
                  <a:srgbClr val="000000"/>
                </a:solidFill>
                <a:latin typeface="Arial"/>
              </a:rPr>
              <a:t>Second Outline Level</a:t>
            </a:r>
            <a:endParaRPr b="0" lang="zh-C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h-CN" sz="2800" spc="-1" strike="noStrike">
                <a:solidFill>
                  <a:srgbClr val="000000"/>
                </a:solidFill>
                <a:latin typeface="Arial"/>
              </a:rPr>
              <a:t>Third Outline Level</a:t>
            </a:r>
            <a:endParaRPr b="0" lang="zh-C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h-CN" sz="2800" spc="-1" strike="noStrike">
                <a:solidFill>
                  <a:srgbClr val="000000"/>
                </a:solidFill>
                <a:latin typeface="Arial"/>
              </a:rPr>
              <a:t>Fourth Outline Level</a:t>
            </a:r>
            <a:endParaRPr b="0" lang="zh-C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h-CN" sz="2800" spc="-1" strike="noStrike">
                <a:solidFill>
                  <a:srgbClr val="000000"/>
                </a:solidFill>
                <a:latin typeface="Arial"/>
              </a:rPr>
              <a:t>Fifth Outline Level</a:t>
            </a:r>
            <a:endParaRPr b="0" lang="zh-C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h-CN" sz="2800" spc="-1" strike="noStrike">
                <a:solidFill>
                  <a:srgbClr val="000000"/>
                </a:solidFill>
                <a:latin typeface="Arial"/>
              </a:rPr>
              <a:t>Sixth Outline Level</a:t>
            </a:r>
            <a:endParaRPr b="0" lang="zh-C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h-CN" sz="2800" spc="-1" strike="noStrike">
                <a:solidFill>
                  <a:srgbClr val="000000"/>
                </a:solidFill>
                <a:latin typeface="Arial"/>
              </a:rPr>
              <a:t>Seventh Outline Level</a:t>
            </a:r>
            <a:endParaRPr b="0" lang="zh-CN"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Google Shape;68;p14" descr=""/>
          <p:cNvPicPr/>
          <p:nvPr/>
        </p:nvPicPr>
        <p:blipFill>
          <a:blip r:embed="rId2"/>
          <a:stretch/>
        </p:blipFill>
        <p:spPr>
          <a:xfrm>
            <a:off x="8140680" y="4217400"/>
            <a:ext cx="636840" cy="694440"/>
          </a:xfrm>
          <a:prstGeom prst="rect">
            <a:avLst/>
          </a:prstGeom>
          <a:ln>
            <a:noFill/>
          </a:ln>
        </p:spPr>
      </p:pic>
      <p:sp>
        <p:nvSpPr>
          <p:cNvPr id="49" name="CustomShape 1"/>
          <p:cNvSpPr/>
          <p:nvPr/>
        </p:nvSpPr>
        <p:spPr>
          <a:xfrm>
            <a:off x="0" y="5045760"/>
            <a:ext cx="9142920" cy="96840"/>
          </a:xfrm>
          <a:prstGeom prst="rect">
            <a:avLst/>
          </a:prstGeom>
          <a:solidFill>
            <a:srgbClr val="4db6ac"/>
          </a:solidFill>
          <a:ln>
            <a:noFill/>
          </a:ln>
        </p:spPr>
        <p:style>
          <a:lnRef idx="0"/>
          <a:fillRef idx="0"/>
          <a:effectRef idx="0"/>
          <a:fontRef idx="minor"/>
        </p:style>
      </p:sp>
      <p:pic>
        <p:nvPicPr>
          <p:cNvPr id="50" name="Google Shape;73;p14" descr=""/>
          <p:cNvPicPr/>
          <p:nvPr/>
        </p:nvPicPr>
        <p:blipFill>
          <a:blip r:embed="rId3"/>
          <a:stretch/>
        </p:blipFill>
        <p:spPr>
          <a:xfrm>
            <a:off x="8126280" y="4172040"/>
            <a:ext cx="636840" cy="694440"/>
          </a:xfrm>
          <a:prstGeom prst="rect">
            <a:avLst/>
          </a:prstGeom>
          <a:ln>
            <a:noFill/>
          </a:ln>
        </p:spPr>
      </p:pic>
      <p:sp>
        <p:nvSpPr>
          <p:cNvPr id="51" name="PlaceHolder 2"/>
          <p:cNvSpPr>
            <a:spLocks noGrp="1"/>
          </p:cNvSpPr>
          <p:nvPr>
            <p:ph type="title"/>
          </p:nvPr>
        </p:nvSpPr>
        <p:spPr>
          <a:xfrm>
            <a:off x="457200" y="205200"/>
            <a:ext cx="8229240" cy="858600"/>
          </a:xfrm>
          <a:prstGeom prst="rect">
            <a:avLst/>
          </a:prstGeom>
        </p:spPr>
        <p:txBody>
          <a:bodyPr lIns="0" rIns="0" tIns="0" bIns="0" anchor="ctr">
            <a:noAutofit/>
          </a:bodyPr>
          <a:p>
            <a:r>
              <a:rPr b="0" lang="zh-CN" sz="1800" spc="-1" strike="noStrike">
                <a:solidFill>
                  <a:srgbClr val="000000"/>
                </a:solidFill>
                <a:latin typeface="Arial"/>
              </a:rPr>
              <a:t>Click to edit the title text format</a:t>
            </a:r>
            <a:endParaRPr b="0" lang="zh-CN" sz="1800" spc="-1" strike="noStrike">
              <a:solidFill>
                <a:srgbClr val="000000"/>
              </a:solidFill>
              <a:latin typeface="Arial"/>
            </a:endParaRPr>
          </a:p>
        </p:txBody>
      </p:sp>
      <p:sp>
        <p:nvSpPr>
          <p:cNvPr id="5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800" spc="-1" strike="noStrike">
                <a:solidFill>
                  <a:srgbClr val="000000"/>
                </a:solidFill>
                <a:latin typeface="Arial"/>
              </a:rPr>
              <a:t>Click to edit the outline text format</a:t>
            </a:r>
            <a:endParaRPr b="0" lang="zh-C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h-CN" sz="2000" spc="-1" strike="noStrike">
                <a:solidFill>
                  <a:srgbClr val="000000"/>
                </a:solidFill>
                <a:latin typeface="Arial"/>
              </a:rPr>
              <a:t>Second Outline Level</a:t>
            </a:r>
            <a:endParaRPr b="0" lang="zh-C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h-CN" sz="1800" spc="-1" strike="noStrike">
                <a:solidFill>
                  <a:srgbClr val="000000"/>
                </a:solidFill>
                <a:latin typeface="Arial"/>
              </a:rPr>
              <a:t>Third Outline Level</a:t>
            </a:r>
            <a:endParaRPr b="0" lang="zh-C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h-CN" sz="1800" spc="-1" strike="noStrike">
                <a:solidFill>
                  <a:srgbClr val="000000"/>
                </a:solidFill>
                <a:latin typeface="Arial"/>
              </a:rPr>
              <a:t>Fourth Outline Level</a:t>
            </a:r>
            <a:endParaRPr b="0" lang="zh-C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Arial"/>
              </a:rPr>
              <a:t>Fifth Outline Level</a:t>
            </a:r>
            <a:endParaRPr b="0" lang="zh-C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Arial"/>
              </a:rPr>
              <a:t>Sixth Outline Level</a:t>
            </a:r>
            <a:endParaRPr b="0" lang="zh-C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Arial"/>
              </a:rPr>
              <a:t>Seventh Outline Level</a:t>
            </a:r>
            <a:endParaRPr b="0" lang="zh-C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Google Shape;68;p14" descr=""/>
          <p:cNvPicPr/>
          <p:nvPr/>
        </p:nvPicPr>
        <p:blipFill>
          <a:blip r:embed="rId2"/>
          <a:stretch/>
        </p:blipFill>
        <p:spPr>
          <a:xfrm>
            <a:off x="8140680" y="4217400"/>
            <a:ext cx="636840" cy="694440"/>
          </a:xfrm>
          <a:prstGeom prst="rect">
            <a:avLst/>
          </a:prstGeom>
          <a:ln>
            <a:noFill/>
          </a:ln>
        </p:spPr>
      </p:pic>
      <p:sp>
        <p:nvSpPr>
          <p:cNvPr id="90" name="CustomShape 1"/>
          <p:cNvSpPr/>
          <p:nvPr/>
        </p:nvSpPr>
        <p:spPr>
          <a:xfrm>
            <a:off x="0" y="5045760"/>
            <a:ext cx="9142920" cy="96840"/>
          </a:xfrm>
          <a:prstGeom prst="rect">
            <a:avLst/>
          </a:prstGeom>
          <a:solidFill>
            <a:srgbClr val="4db6ac"/>
          </a:solidFill>
          <a:ln>
            <a:noFill/>
          </a:ln>
        </p:spPr>
        <p:style>
          <a:lnRef idx="0"/>
          <a:fillRef idx="0"/>
          <a:effectRef idx="0"/>
          <a:fontRef idx="minor"/>
        </p:style>
      </p:sp>
      <p:pic>
        <p:nvPicPr>
          <p:cNvPr id="91" name="Google Shape;73;p14" descr=""/>
          <p:cNvPicPr/>
          <p:nvPr/>
        </p:nvPicPr>
        <p:blipFill>
          <a:blip r:embed="rId3"/>
          <a:stretch/>
        </p:blipFill>
        <p:spPr>
          <a:xfrm>
            <a:off x="8126280" y="4172040"/>
            <a:ext cx="636840" cy="694440"/>
          </a:xfrm>
          <a:prstGeom prst="rect">
            <a:avLst/>
          </a:prstGeom>
          <a:ln>
            <a:noFill/>
          </a:ln>
        </p:spPr>
      </p:pic>
      <p:sp>
        <p:nvSpPr>
          <p:cNvPr id="92" name="PlaceHolder 2"/>
          <p:cNvSpPr>
            <a:spLocks noGrp="1"/>
          </p:cNvSpPr>
          <p:nvPr>
            <p:ph type="title"/>
          </p:nvPr>
        </p:nvSpPr>
        <p:spPr>
          <a:xfrm>
            <a:off x="457200" y="205200"/>
            <a:ext cx="8229240" cy="858600"/>
          </a:xfrm>
          <a:prstGeom prst="rect">
            <a:avLst/>
          </a:prstGeom>
        </p:spPr>
        <p:txBody>
          <a:bodyPr lIns="0" rIns="0" tIns="0" bIns="0" anchor="ctr">
            <a:noAutofit/>
          </a:bodyPr>
          <a:p>
            <a:r>
              <a:rPr b="0" lang="zh-CN" sz="1800" spc="-1" strike="noStrike">
                <a:solidFill>
                  <a:srgbClr val="000000"/>
                </a:solidFill>
                <a:latin typeface="Arial"/>
              </a:rPr>
              <a:t>Click to edit the title text format</a:t>
            </a:r>
            <a:endParaRPr b="0" lang="zh-CN" sz="1800" spc="-1" strike="noStrike">
              <a:solidFill>
                <a:srgbClr val="000000"/>
              </a:solidFill>
              <a:latin typeface="Arial"/>
            </a:endParaRPr>
          </a:p>
        </p:txBody>
      </p:sp>
      <p:sp>
        <p:nvSpPr>
          <p:cNvPr id="9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800" spc="-1" strike="noStrike">
                <a:solidFill>
                  <a:srgbClr val="000000"/>
                </a:solidFill>
                <a:latin typeface="Arial"/>
              </a:rPr>
              <a:t>Click to edit the outline text format</a:t>
            </a:r>
            <a:endParaRPr b="0" lang="zh-C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zh-CN" sz="2000" spc="-1" strike="noStrike">
                <a:solidFill>
                  <a:srgbClr val="000000"/>
                </a:solidFill>
                <a:latin typeface="Arial"/>
              </a:rPr>
              <a:t>Second Outline Level</a:t>
            </a:r>
            <a:endParaRPr b="0" lang="zh-CN"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zh-CN" sz="1800" spc="-1" strike="noStrike">
                <a:solidFill>
                  <a:srgbClr val="000000"/>
                </a:solidFill>
                <a:latin typeface="Arial"/>
              </a:rPr>
              <a:t>Third Outline Level</a:t>
            </a:r>
            <a:endParaRPr b="0" lang="zh-C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zh-CN" sz="1800" spc="-1" strike="noStrike">
                <a:solidFill>
                  <a:srgbClr val="000000"/>
                </a:solidFill>
                <a:latin typeface="Arial"/>
              </a:rPr>
              <a:t>Fourth Outline Level</a:t>
            </a:r>
            <a:endParaRPr b="0" lang="zh-C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Arial"/>
              </a:rPr>
              <a:t>Fifth Outline Level</a:t>
            </a:r>
            <a:endParaRPr b="0" lang="zh-C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Arial"/>
              </a:rPr>
              <a:t>Sixth Outline Level</a:t>
            </a:r>
            <a:endParaRPr b="0" lang="zh-C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Arial"/>
              </a:rPr>
              <a:t>Seventh Outline Level</a:t>
            </a:r>
            <a:endParaRPr b="0" lang="zh-C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s://gfw.go101.org/article/unofficial-faq.html#final-zero-size-field" TargetMode="External"/><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hyperlink" Target="https://github.com/golang/go/issues/19367" TargetMode="External"/><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hyperlink" Target="https://github.com/golang101/golang101" TargetMode="External"/><Relationship Id="rId2" Type="http://schemas.openxmlformats.org/officeDocument/2006/relationships/hyperlink" Target="https://gfw.go101.org/" TargetMode="External"/><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0" y="1751760"/>
            <a:ext cx="9143640" cy="10213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5400" spc="-1" strike="noStrike">
                <a:solidFill>
                  <a:srgbClr val="ef6c00"/>
                </a:solidFill>
                <a:latin typeface="PT Sans Narrow"/>
                <a:ea typeface="PT Sans Narrow"/>
              </a:rPr>
              <a:t>Go</a:t>
            </a:r>
            <a:r>
              <a:rPr b="1" lang="en-US" sz="5400" spc="-1" strike="noStrike">
                <a:solidFill>
                  <a:srgbClr val="ef6c00"/>
                </a:solidFill>
                <a:latin typeface="PT Sans Narrow"/>
                <a:ea typeface="PT Sans Narrow"/>
              </a:rPr>
              <a:t>中的非类型安全指针</a:t>
            </a:r>
            <a:endParaRPr b="0" lang="en-US" sz="5400" spc="-1" strike="noStrike">
              <a:latin typeface="Arial"/>
            </a:endParaRPr>
          </a:p>
        </p:txBody>
      </p:sp>
      <p:sp>
        <p:nvSpPr>
          <p:cNvPr id="131" name="CustomShape 2"/>
          <p:cNvSpPr/>
          <p:nvPr/>
        </p:nvSpPr>
        <p:spPr>
          <a:xfrm>
            <a:off x="2137320" y="2850120"/>
            <a:ext cx="4869360" cy="7916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2400" spc="-1" strike="noStrike">
                <a:solidFill>
                  <a:srgbClr val="695d46"/>
                </a:solidFill>
                <a:latin typeface="Open Sans"/>
                <a:ea typeface="Open Sans"/>
              </a:rPr>
              <a:t>Go </a:t>
            </a:r>
            <a:r>
              <a:rPr b="0" lang="en-US" sz="2400" spc="-1" strike="noStrike">
                <a:solidFill>
                  <a:srgbClr val="695d46"/>
                </a:solidFill>
                <a:latin typeface="Open Sans"/>
                <a:ea typeface="Open Sans"/>
              </a:rPr>
              <a:t>夜读 </a:t>
            </a:r>
            <a:r>
              <a:rPr b="0" lang="en-US" sz="2400" spc="-1" strike="noStrike">
                <a:solidFill>
                  <a:srgbClr val="695d46"/>
                </a:solidFill>
                <a:latin typeface="Open Sans"/>
                <a:ea typeface="Open Sans"/>
              </a:rPr>
              <a:t>SIG </a:t>
            </a:r>
            <a:r>
              <a:rPr b="0" lang="en-US" sz="2400" spc="-1" strike="noStrike">
                <a:solidFill>
                  <a:srgbClr val="695d46"/>
                </a:solidFill>
                <a:latin typeface="Open Sans"/>
                <a:ea typeface="Open Sans"/>
              </a:rPr>
              <a:t>小组</a:t>
            </a:r>
            <a:endParaRPr b="0" lang="en-US" sz="2400" spc="-1" strike="noStrike">
              <a:latin typeface="Arial"/>
            </a:endParaRPr>
          </a:p>
          <a:p>
            <a:pPr algn="ctr">
              <a:lnSpc>
                <a:spcPct val="100000"/>
              </a:lnSpc>
            </a:pPr>
            <a:r>
              <a:rPr b="0" lang="en-US" sz="2400" spc="-1" strike="noStrike">
                <a:solidFill>
                  <a:srgbClr val="695d46"/>
                </a:solidFill>
                <a:latin typeface="Open Sans"/>
                <a:ea typeface="Open Sans"/>
              </a:rPr>
              <a:t>2020-04-23</a:t>
            </a:r>
            <a:endParaRPr b="0" lang="en-US" sz="2400" spc="-1" strike="noStrike">
              <a:latin typeface="Arial"/>
            </a:endParaRPr>
          </a:p>
        </p:txBody>
      </p:sp>
      <p:sp>
        <p:nvSpPr>
          <p:cNvPr id="132" name="CustomShape 3"/>
          <p:cNvSpPr/>
          <p:nvPr/>
        </p:nvSpPr>
        <p:spPr>
          <a:xfrm>
            <a:off x="111240" y="471240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A3D249DD-28AD-4A55-8AB7-65B57CCAE1F3}" type="slidenum">
              <a:rPr b="0" lang="en-US" sz="1800" spc="-1" strike="noStrike">
                <a:solidFill>
                  <a:srgbClr val="000000"/>
                </a:solidFill>
                <a:latin typeface="Arial"/>
                <a:ea typeface="DejaVu Sans"/>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事实四：一个值的生命范围可能并没有代码中看上去的大</a:t>
            </a:r>
            <a:endParaRPr b="0" lang="en-US" sz="3600" spc="-1" strike="noStrike">
              <a:latin typeface="Arial"/>
            </a:endParaRPr>
          </a:p>
        </p:txBody>
      </p:sp>
      <p:sp>
        <p:nvSpPr>
          <p:cNvPr id="158"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69EF5F41-570D-41E0-A1D0-75B6723CC011}"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59" name="CustomShape 3"/>
          <p:cNvSpPr/>
          <p:nvPr/>
        </p:nvSpPr>
        <p:spPr>
          <a:xfrm>
            <a:off x="457200" y="1463040"/>
            <a:ext cx="8228880" cy="32958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T struct {x int; y *[</a:t>
            </a:r>
            <a:r>
              <a:rPr b="0" lang="en-US" sz="1800" spc="-1" strike="noStrike">
                <a:solidFill>
                  <a:srgbClr val="0b5394"/>
                </a:solidFill>
                <a:latin typeface="Open Sans"/>
                <a:ea typeface="Open Sans"/>
              </a:rPr>
              <a:t>1&lt;&lt;23]byte}</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bar()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 := T{y: new([1&lt;&lt;23]byte)}</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 := uintptr(unsafe.Pointer(&amp;t.y[0]))</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一个聪明的编译器能够觉察到值</a:t>
            </a:r>
            <a:r>
              <a:rPr b="0" lang="en-US" sz="1800" spc="-1" strike="noStrike">
                <a:solidFill>
                  <a:srgbClr val="0b5394"/>
                </a:solidFill>
                <a:latin typeface="Open Sans"/>
                <a:ea typeface="Open Sans"/>
              </a:rPr>
              <a:t>t.y</a:t>
            </a:r>
            <a:r>
              <a:rPr b="0" lang="en-US" sz="1800" spc="-1" strike="noStrike">
                <a:solidFill>
                  <a:srgbClr val="0b5394"/>
                </a:solidFill>
                <a:latin typeface="Open Sans"/>
                <a:ea typeface="Open Sans"/>
              </a:rPr>
              <a:t>将不会再被用到而回收之。</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*(*byte)(unsafe.Pointer(p)) = 1 // </a:t>
            </a:r>
            <a:r>
              <a:rPr b="0" lang="en-US" sz="1800" spc="-1" strike="noStrike">
                <a:solidFill>
                  <a:srgbClr val="0b5394"/>
                </a:solidFill>
                <a:latin typeface="Open Sans"/>
                <a:ea typeface="Open Sans"/>
              </a:rPr>
              <a:t>危险操作！</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println(t.x) // ok</a:t>
            </a:r>
            <a:r>
              <a:rPr b="0" lang="en-US" sz="1800" spc="-1" strike="noStrike">
                <a:solidFill>
                  <a:srgbClr val="0b5394"/>
                </a:solidFill>
                <a:latin typeface="Open Sans"/>
                <a:ea typeface="Open Sans"/>
              </a:rPr>
              <a:t>。继续使用值</a:t>
            </a:r>
            <a:r>
              <a:rPr b="0" lang="en-US" sz="1800" spc="-1" strike="noStrike">
                <a:solidFill>
                  <a:srgbClr val="0b5394"/>
                </a:solidFill>
                <a:latin typeface="Open Sans"/>
                <a:ea typeface="Open Sans"/>
              </a:rPr>
              <a:t>t</a:t>
            </a:r>
            <a:r>
              <a:rPr b="0" lang="en-US" sz="1800" spc="-1" strike="noStrike">
                <a:solidFill>
                  <a:srgbClr val="0b5394"/>
                </a:solidFill>
                <a:latin typeface="Open Sans"/>
                <a:ea typeface="Open Sans"/>
              </a:rPr>
              <a:t>，但只使用</a:t>
            </a:r>
            <a:r>
              <a:rPr b="0" lang="en-US" sz="1800" spc="-1" strike="noStrike">
                <a:solidFill>
                  <a:srgbClr val="0b5394"/>
                </a:solidFill>
                <a:latin typeface="Open Sans"/>
                <a:ea typeface="Open Sans"/>
              </a:rPr>
              <a:t>t.x</a:t>
            </a:r>
            <a:r>
              <a:rPr b="0" lang="en-US" sz="1800" spc="-1" strike="noStrike">
                <a:solidFill>
                  <a:srgbClr val="0b5394"/>
                </a:solidFill>
                <a:latin typeface="Open Sans"/>
                <a:ea typeface="Open Sans"/>
              </a:rPr>
              <a:t>字段。</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事实五：</a:t>
            </a:r>
            <a:r>
              <a:rPr b="1" lang="en-US" sz="3600" spc="-1" strike="noStrike">
                <a:solidFill>
                  <a:srgbClr val="ef6c00"/>
                </a:solidFill>
                <a:latin typeface="PT Sans Narrow"/>
                <a:ea typeface="PT Sans Narrow"/>
              </a:rPr>
              <a:t>*unsafe.Pointer</a:t>
            </a:r>
            <a:r>
              <a:rPr b="1" lang="en-US" sz="3600" spc="-1" strike="noStrike">
                <a:solidFill>
                  <a:srgbClr val="ef6c00"/>
                </a:solidFill>
                <a:latin typeface="PT Sans Narrow"/>
                <a:ea typeface="PT Sans Narrow"/>
              </a:rPr>
              <a:t>是一个类型安全指针类型</a:t>
            </a:r>
            <a:r>
              <a:rPr b="1" lang="en-US" sz="2200" spc="-1" strike="noStrike">
                <a:solidFill>
                  <a:srgbClr val="2a6099"/>
                </a:solidFill>
                <a:latin typeface="PT Sans Narrow"/>
                <a:ea typeface="PT Sans Narrow"/>
              </a:rPr>
              <a:t>（这个对指针值的原子操作很有用）</a:t>
            </a:r>
            <a:endParaRPr b="0" lang="en-US" sz="2200" spc="-1" strike="noStrike">
              <a:latin typeface="Arial"/>
            </a:endParaRPr>
          </a:p>
        </p:txBody>
      </p:sp>
      <p:sp>
        <p:nvSpPr>
          <p:cNvPr id="161"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F223C62E-317E-40B4-A1F6-084453977774}"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62" name="CustomShape 3"/>
          <p:cNvSpPr/>
          <p:nvPr/>
        </p:nvSpPr>
        <p:spPr>
          <a:xfrm>
            <a:off x="457200" y="1463040"/>
            <a:ext cx="8228880" cy="30168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func main()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type T struct {x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var p *T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var unsafePPT = (*unsafe.Pointer)(unsafe.Pointer(&amp;p))</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atomic.StorePointer(unsafePPT, unsafe.Pointer(&amp;T{123}))</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fmt.Println(p) // &amp;{123}</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1: </a:t>
            </a:r>
            <a:r>
              <a:rPr b="1" lang="en-US" sz="3000" spc="-1" strike="noStrike">
                <a:solidFill>
                  <a:srgbClr val="ef6c00"/>
                </a:solidFill>
                <a:latin typeface="PT Sans Narrow"/>
                <a:ea typeface="PT Sans Narrow"/>
              </a:rPr>
              <a:t>将类型</a:t>
            </a:r>
            <a:r>
              <a:rPr b="1" lang="en-US" sz="3000" spc="-1" strike="noStrike">
                <a:solidFill>
                  <a:srgbClr val="ef6c00"/>
                </a:solidFill>
                <a:latin typeface="PT Sans Narrow"/>
                <a:ea typeface="PT Sans Narrow"/>
              </a:rPr>
              <a:t>*T1</a:t>
            </a:r>
            <a:r>
              <a:rPr b="1" lang="en-US" sz="3000" spc="-1" strike="noStrike">
                <a:solidFill>
                  <a:srgbClr val="ef6c00"/>
                </a:solidFill>
                <a:latin typeface="PT Sans Narrow"/>
                <a:ea typeface="PT Sans Narrow"/>
              </a:rPr>
              <a:t>的一个值转换为非类型安全指针值，然后将此非类型安全指针值转换为类型</a:t>
            </a:r>
            <a:r>
              <a:rPr b="1" lang="en-US" sz="3000" spc="-1" strike="noStrike">
                <a:solidFill>
                  <a:srgbClr val="ef6c00"/>
                </a:solidFill>
                <a:latin typeface="PT Sans Narrow"/>
                <a:ea typeface="PT Sans Narrow"/>
              </a:rPr>
              <a:t>*T2 </a:t>
            </a:r>
            <a:r>
              <a:rPr b="0" lang="en-US" sz="1800" spc="-1" strike="noStrike">
                <a:solidFill>
                  <a:srgbClr val="0b5394"/>
                </a:solidFill>
                <a:latin typeface="Open Sans"/>
                <a:ea typeface="Open Sans"/>
              </a:rPr>
              <a:t>（要求：</a:t>
            </a:r>
            <a:r>
              <a:rPr b="0" lang="en-US" sz="1800" spc="-1" strike="noStrike">
                <a:solidFill>
                  <a:srgbClr val="0b5394"/>
                </a:solidFill>
                <a:latin typeface="Open Sans"/>
                <a:ea typeface="Open Sans"/>
              </a:rPr>
              <a:t>T1</a:t>
            </a:r>
            <a:r>
              <a:rPr b="0" lang="en-US" sz="1800" spc="-1" strike="noStrike">
                <a:solidFill>
                  <a:srgbClr val="0b5394"/>
                </a:solidFill>
                <a:latin typeface="Open Sans"/>
                <a:ea typeface="Open Sans"/>
              </a:rPr>
              <a:t>的尺寸不小于</a:t>
            </a:r>
            <a:r>
              <a:rPr b="0" lang="en-US" sz="1800" spc="-1" strike="noStrike">
                <a:solidFill>
                  <a:srgbClr val="0b5394"/>
                </a:solidFill>
                <a:latin typeface="Open Sans"/>
                <a:ea typeface="Open Sans"/>
              </a:rPr>
              <a:t>T2</a:t>
            </a:r>
            <a:r>
              <a:rPr b="0" lang="en-US" sz="1800" spc="-1" strike="noStrike">
                <a:solidFill>
                  <a:srgbClr val="0b5394"/>
                </a:solidFill>
                <a:latin typeface="Open Sans"/>
                <a:ea typeface="Open Sans"/>
              </a:rPr>
              <a:t>）</a:t>
            </a:r>
            <a:endParaRPr b="0" lang="en-US" sz="1800" spc="-1" strike="noStrike">
              <a:latin typeface="Arial"/>
            </a:endParaRPr>
          </a:p>
        </p:txBody>
      </p:sp>
      <p:sp>
        <p:nvSpPr>
          <p:cNvPr id="164"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397B11B1-F4FD-4BA7-A622-622685DD6A59}"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65" name="CustomShape 3"/>
          <p:cNvSpPr/>
          <p:nvPr/>
        </p:nvSpPr>
        <p:spPr>
          <a:xfrm>
            <a:off x="457200" y="1688760"/>
            <a:ext cx="8228880" cy="29214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func Float64bits(f float64) uint64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return *(*uint64)(unsafe.Pointer(&amp;f))</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Float64frombits(b uint64) float64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return *(*float64)(unsafe.Pointer(&amp;b))</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endParaRPr b="0" lang="en-US" sz="1800" spc="-1" strike="noStrike">
              <a:latin typeface="Arial"/>
            </a:endParaRPr>
          </a:p>
        </p:txBody>
      </p:sp>
      <p:sp>
        <p:nvSpPr>
          <p:cNvPr id="166" name="CustomShape 4"/>
          <p:cNvSpPr/>
          <p:nvPr/>
        </p:nvSpPr>
        <p:spPr>
          <a:xfrm>
            <a:off x="6583680" y="2377440"/>
            <a:ext cx="1828440" cy="36396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math</a:t>
            </a:r>
            <a:r>
              <a:rPr b="0" lang="en-US" sz="1800" spc="-1" strike="noStrike">
                <a:solidFill>
                  <a:srgbClr val="000000"/>
                </a:solidFill>
                <a:latin typeface="Arial"/>
                <a:ea typeface="DejaVu Sans"/>
              </a:rPr>
              <a:t>标准库包</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1: </a:t>
            </a:r>
            <a:r>
              <a:rPr b="1" lang="en-US" sz="3000" spc="-1" strike="noStrike">
                <a:solidFill>
                  <a:srgbClr val="ef6c00"/>
                </a:solidFill>
                <a:latin typeface="PT Sans Narrow"/>
                <a:ea typeface="PT Sans Narrow"/>
              </a:rPr>
              <a:t>将类型</a:t>
            </a:r>
            <a:r>
              <a:rPr b="1" lang="en-US" sz="3000" spc="-1" strike="noStrike">
                <a:solidFill>
                  <a:srgbClr val="ef6c00"/>
                </a:solidFill>
                <a:latin typeface="PT Sans Narrow"/>
                <a:ea typeface="PT Sans Narrow"/>
              </a:rPr>
              <a:t>*T1</a:t>
            </a:r>
            <a:r>
              <a:rPr b="1" lang="en-US" sz="3000" spc="-1" strike="noStrike">
                <a:solidFill>
                  <a:srgbClr val="ef6c00"/>
                </a:solidFill>
                <a:latin typeface="PT Sans Narrow"/>
                <a:ea typeface="PT Sans Narrow"/>
              </a:rPr>
              <a:t>的一个值转换为非类型安全指针值，然后将此非类型安全指针值转换为类型</a:t>
            </a:r>
            <a:r>
              <a:rPr b="1" lang="en-US" sz="3000" spc="-1" strike="noStrike">
                <a:solidFill>
                  <a:srgbClr val="ef6c00"/>
                </a:solidFill>
                <a:latin typeface="PT Sans Narrow"/>
                <a:ea typeface="PT Sans Narrow"/>
              </a:rPr>
              <a:t>*T2 </a:t>
            </a:r>
            <a:r>
              <a:rPr b="0" lang="en-US" sz="1800" spc="-1" strike="noStrike">
                <a:solidFill>
                  <a:srgbClr val="0b5394"/>
                </a:solidFill>
                <a:latin typeface="Open Sans"/>
                <a:ea typeface="Open Sans"/>
              </a:rPr>
              <a:t>（要求：</a:t>
            </a:r>
            <a:r>
              <a:rPr b="0" lang="en-US" sz="1800" spc="-1" strike="noStrike">
                <a:solidFill>
                  <a:srgbClr val="0b5394"/>
                </a:solidFill>
                <a:latin typeface="Open Sans"/>
                <a:ea typeface="Open Sans"/>
              </a:rPr>
              <a:t>T1</a:t>
            </a:r>
            <a:r>
              <a:rPr b="0" lang="en-US" sz="1800" spc="-1" strike="noStrike">
                <a:solidFill>
                  <a:srgbClr val="0b5394"/>
                </a:solidFill>
                <a:latin typeface="Open Sans"/>
                <a:ea typeface="Open Sans"/>
              </a:rPr>
              <a:t>的尺寸不小于</a:t>
            </a:r>
            <a:r>
              <a:rPr b="0" lang="en-US" sz="1800" spc="-1" strike="noStrike">
                <a:solidFill>
                  <a:srgbClr val="0b5394"/>
                </a:solidFill>
                <a:latin typeface="Open Sans"/>
                <a:ea typeface="Open Sans"/>
              </a:rPr>
              <a:t>T2</a:t>
            </a:r>
            <a:r>
              <a:rPr b="0" lang="en-US" sz="1800" spc="-1" strike="noStrike">
                <a:solidFill>
                  <a:srgbClr val="0b5394"/>
                </a:solidFill>
                <a:latin typeface="Open Sans"/>
                <a:ea typeface="Open Sans"/>
              </a:rPr>
              <a:t>）</a:t>
            </a:r>
            <a:endParaRPr b="0" lang="en-US" sz="1800" spc="-1" strike="noStrike">
              <a:latin typeface="Arial"/>
            </a:endParaRPr>
          </a:p>
        </p:txBody>
      </p:sp>
      <p:sp>
        <p:nvSpPr>
          <p:cNvPr id="168"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053DF552-C499-4BE4-8147-294FC0313B96}"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69" name="CustomShape 3"/>
          <p:cNvSpPr/>
          <p:nvPr/>
        </p:nvSpPr>
        <p:spPr>
          <a:xfrm>
            <a:off x="457200" y="1837440"/>
            <a:ext cx="8228880" cy="29214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func ByteSlice2String(bs []byte) string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return *(*string)(unsafe.Pointer(&amp;bs))</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endParaRPr b="0" lang="en-US" sz="1800" spc="-1" strike="noStrike">
              <a:latin typeface="Arial"/>
            </a:endParaRPr>
          </a:p>
        </p:txBody>
      </p:sp>
      <p:sp>
        <p:nvSpPr>
          <p:cNvPr id="170" name="CustomShape 4"/>
          <p:cNvSpPr/>
          <p:nvPr/>
        </p:nvSpPr>
        <p:spPr>
          <a:xfrm>
            <a:off x="5852160" y="2377440"/>
            <a:ext cx="2742840" cy="91260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strings</a:t>
            </a:r>
            <a:r>
              <a:rPr b="0" lang="en-US" sz="1800" spc="-1" strike="noStrike">
                <a:solidFill>
                  <a:srgbClr val="000000"/>
                </a:solidFill>
                <a:latin typeface="Arial"/>
                <a:ea typeface="DejaVu Sans"/>
              </a:rPr>
              <a:t>标准库包中</a:t>
            </a:r>
            <a:r>
              <a:rPr b="0" lang="en-US" sz="1800" spc="-1" strike="noStrike">
                <a:solidFill>
                  <a:srgbClr val="000000"/>
                </a:solidFill>
                <a:latin typeface="Arial"/>
                <a:ea typeface="DejaVu Sans"/>
              </a:rPr>
              <a:t>strings.Builder.String() </a:t>
            </a:r>
            <a:r>
              <a:rPr b="0" lang="en-US" sz="1800" spc="-1" strike="noStrike">
                <a:solidFill>
                  <a:srgbClr val="000000"/>
                </a:solidFill>
                <a:latin typeface="Arial"/>
                <a:ea typeface="DejaVu Sans"/>
              </a:rPr>
              <a:t>方法的实现</a:t>
            </a:r>
            <a:endParaRPr b="0" lang="en-US" sz="1800" spc="-1" strike="noStrike">
              <a:latin typeface="Arial"/>
            </a:endParaRPr>
          </a:p>
        </p:txBody>
      </p:sp>
      <p:sp>
        <p:nvSpPr>
          <p:cNvPr id="171" name="CustomShape 5"/>
          <p:cNvSpPr/>
          <p:nvPr/>
        </p:nvSpPr>
        <p:spPr>
          <a:xfrm>
            <a:off x="2743200" y="3840480"/>
            <a:ext cx="4845960" cy="63828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标准库不是</a:t>
            </a:r>
            <a:r>
              <a:rPr b="0" lang="en-US" sz="1800" spc="-1" strike="noStrike">
                <a:solidFill>
                  <a:srgbClr val="000000"/>
                </a:solidFill>
                <a:latin typeface="Arial"/>
                <a:ea typeface="DejaVu Sans"/>
              </a:rPr>
              <a:t>100%</a:t>
            </a:r>
            <a:r>
              <a:rPr b="0" lang="en-US" sz="1800" spc="-1" strike="noStrike">
                <a:solidFill>
                  <a:srgbClr val="000000"/>
                </a:solidFill>
                <a:latin typeface="Arial"/>
                <a:ea typeface="DejaVu Sans"/>
              </a:rPr>
              <a:t>标准，轻微依赖于官方编译器和运行时（</a:t>
            </a:r>
            <a:r>
              <a:rPr b="0" lang="en-US" sz="1800" spc="-1" strike="noStrike">
                <a:solidFill>
                  <a:srgbClr val="000000"/>
                </a:solidFill>
                <a:latin typeface="Arial"/>
                <a:ea typeface="DejaVu Sans"/>
              </a:rPr>
              <a:t>runtime</a:t>
            </a:r>
            <a:r>
              <a:rPr b="0" lang="en-US" sz="1800" spc="-1" strike="noStrike">
                <a:solidFill>
                  <a:srgbClr val="000000"/>
                </a:solidFill>
                <a:latin typeface="Arial"/>
                <a:ea typeface="DejaVu Sans"/>
              </a:rPr>
              <a:t>）的实现。</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1: </a:t>
            </a:r>
            <a:r>
              <a:rPr b="1" lang="en-US" sz="3000" spc="-1" strike="noStrike">
                <a:solidFill>
                  <a:srgbClr val="ef6c00"/>
                </a:solidFill>
                <a:latin typeface="PT Sans Narrow"/>
                <a:ea typeface="PT Sans Narrow"/>
              </a:rPr>
              <a:t>将类型</a:t>
            </a:r>
            <a:r>
              <a:rPr b="1" lang="en-US" sz="3000" spc="-1" strike="noStrike">
                <a:solidFill>
                  <a:srgbClr val="ef6c00"/>
                </a:solidFill>
                <a:latin typeface="PT Sans Narrow"/>
                <a:ea typeface="PT Sans Narrow"/>
              </a:rPr>
              <a:t>*T1</a:t>
            </a:r>
            <a:r>
              <a:rPr b="1" lang="en-US" sz="3000" spc="-1" strike="noStrike">
                <a:solidFill>
                  <a:srgbClr val="ef6c00"/>
                </a:solidFill>
                <a:latin typeface="PT Sans Narrow"/>
                <a:ea typeface="PT Sans Narrow"/>
              </a:rPr>
              <a:t>的一个值转换为非类型安全指针值，然后将此非类型安全指针值转换为类型</a:t>
            </a:r>
            <a:r>
              <a:rPr b="1" lang="en-US" sz="3000" spc="-1" strike="noStrike">
                <a:solidFill>
                  <a:srgbClr val="ef6c00"/>
                </a:solidFill>
                <a:latin typeface="PT Sans Narrow"/>
                <a:ea typeface="PT Sans Narrow"/>
              </a:rPr>
              <a:t>*T2 </a:t>
            </a:r>
            <a:r>
              <a:rPr b="0" lang="en-US" sz="1800" spc="-1" strike="noStrike">
                <a:solidFill>
                  <a:srgbClr val="0b5394"/>
                </a:solidFill>
                <a:latin typeface="Open Sans"/>
                <a:ea typeface="Open Sans"/>
              </a:rPr>
              <a:t>（要求：</a:t>
            </a:r>
            <a:r>
              <a:rPr b="0" lang="en-US" sz="1800" spc="-1" strike="noStrike">
                <a:solidFill>
                  <a:srgbClr val="0b5394"/>
                </a:solidFill>
                <a:latin typeface="Open Sans"/>
                <a:ea typeface="Open Sans"/>
              </a:rPr>
              <a:t>T1</a:t>
            </a:r>
            <a:r>
              <a:rPr b="0" lang="en-US" sz="1800" spc="-1" strike="noStrike">
                <a:solidFill>
                  <a:srgbClr val="0b5394"/>
                </a:solidFill>
                <a:latin typeface="Open Sans"/>
                <a:ea typeface="Open Sans"/>
              </a:rPr>
              <a:t>的尺寸不小于</a:t>
            </a:r>
            <a:r>
              <a:rPr b="0" lang="en-US" sz="1800" spc="-1" strike="noStrike">
                <a:solidFill>
                  <a:srgbClr val="0b5394"/>
                </a:solidFill>
                <a:latin typeface="Open Sans"/>
                <a:ea typeface="Open Sans"/>
              </a:rPr>
              <a:t>T2</a:t>
            </a:r>
            <a:r>
              <a:rPr b="0" lang="en-US" sz="1800" spc="-1" strike="noStrike">
                <a:solidFill>
                  <a:srgbClr val="0b5394"/>
                </a:solidFill>
                <a:latin typeface="Open Sans"/>
                <a:ea typeface="Open Sans"/>
              </a:rPr>
              <a:t>）</a:t>
            </a:r>
            <a:endParaRPr b="0" lang="en-US" sz="1800" spc="-1" strike="noStrike">
              <a:latin typeface="Arial"/>
            </a:endParaRPr>
          </a:p>
        </p:txBody>
      </p:sp>
      <p:sp>
        <p:nvSpPr>
          <p:cNvPr id="173"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AE3DDBDA-7A95-4987-8B24-E3889E6256B7}"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74" name="CustomShape 3"/>
          <p:cNvSpPr/>
          <p:nvPr/>
        </p:nvSpPr>
        <p:spPr>
          <a:xfrm>
            <a:off x="457200" y="1645920"/>
            <a:ext cx="8228880" cy="311292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Calibri"/>
                <a:ea typeface="Open Sans"/>
              </a:rPr>
              <a:t>func String2ByteSlice(str string) []byte {</a:t>
            </a:r>
            <a:endParaRPr b="0" lang="en-US" sz="1800" spc="-1" strike="noStrike">
              <a:latin typeface="Arial"/>
            </a:endParaRPr>
          </a:p>
          <a:p>
            <a:pPr>
              <a:lnSpc>
                <a:spcPct val="150000"/>
              </a:lnSpc>
            </a:pPr>
            <a:r>
              <a:rPr b="0" lang="en-US" sz="1800" spc="-1" strike="noStrike">
                <a:solidFill>
                  <a:srgbClr val="0b5394"/>
                </a:solidFill>
                <a:latin typeface="Calibri"/>
                <a:ea typeface="Open Sans"/>
              </a:rPr>
              <a:t>	</a:t>
            </a:r>
            <a:r>
              <a:rPr b="0" lang="en-US" sz="1800" spc="-1" strike="noStrike">
                <a:solidFill>
                  <a:srgbClr val="0b5394"/>
                </a:solidFill>
                <a:latin typeface="Calibri"/>
                <a:ea typeface="Open Sans"/>
              </a:rPr>
              <a:t>return *(*[]byte)(unsafe.Pointer(&amp;str))</a:t>
            </a:r>
            <a:endParaRPr b="0" lang="en-US" sz="1800" spc="-1" strike="noStrike">
              <a:latin typeface="Arial"/>
            </a:endParaRPr>
          </a:p>
          <a:p>
            <a:pPr>
              <a:lnSpc>
                <a:spcPct val="150000"/>
              </a:lnSpc>
            </a:pPr>
            <a:r>
              <a:rPr b="0" lang="en-US" sz="1800" spc="-1" strike="noStrike">
                <a:solidFill>
                  <a:srgbClr val="0b5394"/>
                </a:solidFill>
                <a:latin typeface="Calibri"/>
                <a:ea typeface="Open Sans"/>
              </a:rPr>
              <a: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Calibri"/>
                <a:ea typeface="Open Sans"/>
              </a:rPr>
              <a:t>x := String2ByteSlice("abc")</a:t>
            </a:r>
            <a:endParaRPr b="0" lang="en-US" sz="1800" spc="-1" strike="noStrike">
              <a:latin typeface="Arial"/>
            </a:endParaRPr>
          </a:p>
          <a:p>
            <a:pPr>
              <a:lnSpc>
                <a:spcPct val="150000"/>
              </a:lnSpc>
            </a:pPr>
            <a:r>
              <a:rPr b="0" lang="en-US" sz="1800" spc="-1" strike="noStrike">
                <a:solidFill>
                  <a:srgbClr val="0b5394"/>
                </a:solidFill>
                <a:latin typeface="Calibri"/>
                <a:ea typeface="Open Sans"/>
              </a:rPr>
              <a:t>fmt.Println(x)              // [97 98 99]</a:t>
            </a:r>
            <a:endParaRPr b="0" lang="en-US" sz="1800" spc="-1" strike="noStrike">
              <a:latin typeface="Arial"/>
            </a:endParaRPr>
          </a:p>
          <a:p>
            <a:pPr>
              <a:lnSpc>
                <a:spcPct val="150000"/>
              </a:lnSpc>
            </a:pPr>
            <a:r>
              <a:rPr b="0" lang="en-US" sz="1800" spc="-1" strike="noStrike">
                <a:solidFill>
                  <a:srgbClr val="0b5394"/>
                </a:solidFill>
                <a:latin typeface="Calibri"/>
                <a:ea typeface="Open Sans"/>
              </a:rPr>
              <a:t>fmt.Println(len(x), cap(x)) // 3 824634327128</a:t>
            </a:r>
            <a:endParaRPr b="0" lang="en-US" sz="1800" spc="-1" strike="noStrike">
              <a:latin typeface="Arial"/>
            </a:endParaRPr>
          </a:p>
          <a:p>
            <a:pPr>
              <a:lnSpc>
                <a:spcPct val="150000"/>
              </a:lnSpc>
            </a:pPr>
            <a:endParaRPr b="0" lang="en-US" sz="1800" spc="-1" strike="noStrike">
              <a:latin typeface="Arial"/>
            </a:endParaRPr>
          </a:p>
        </p:txBody>
      </p:sp>
      <p:sp>
        <p:nvSpPr>
          <p:cNvPr id="175" name="CustomShape 4"/>
          <p:cNvSpPr/>
          <p:nvPr/>
        </p:nvSpPr>
        <p:spPr>
          <a:xfrm>
            <a:off x="5310720" y="1218240"/>
            <a:ext cx="3628800" cy="268092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a6099"/>
                </a:solidFill>
                <a:latin typeface="Arial"/>
                <a:ea typeface="DejaVu Sans"/>
              </a:rPr>
              <a:t>type slice struct {</a:t>
            </a:r>
            <a:endParaRPr b="0" lang="en-US" sz="1800" spc="-1" strike="noStrike">
              <a:latin typeface="Arial"/>
            </a:endParaRPr>
          </a:p>
          <a:p>
            <a:pPr>
              <a:lnSpc>
                <a:spcPct val="100000"/>
              </a:lnSpc>
            </a:pPr>
            <a:r>
              <a:rPr b="0" lang="en-US" sz="1800" spc="-1" strike="noStrike">
                <a:solidFill>
                  <a:srgbClr val="2a6099"/>
                </a:solidFill>
                <a:latin typeface="Arial"/>
                <a:ea typeface="DejaVu Sans"/>
              </a:rPr>
              <a:t>	</a:t>
            </a:r>
            <a:r>
              <a:rPr b="0" lang="en-US" sz="1800" spc="-1" strike="noStrike">
                <a:solidFill>
                  <a:srgbClr val="2a6099"/>
                </a:solidFill>
                <a:latin typeface="Arial"/>
                <a:ea typeface="DejaVu Sans"/>
              </a:rPr>
              <a:t>data     unsafe.Pointer</a:t>
            </a:r>
            <a:endParaRPr b="0" lang="en-US" sz="1800" spc="-1" strike="noStrike">
              <a:latin typeface="Arial"/>
            </a:endParaRPr>
          </a:p>
          <a:p>
            <a:pPr>
              <a:lnSpc>
                <a:spcPct val="100000"/>
              </a:lnSpc>
            </a:pPr>
            <a:r>
              <a:rPr b="0" lang="en-US" sz="1800" spc="-1" strike="noStrike">
                <a:solidFill>
                  <a:srgbClr val="2a6099"/>
                </a:solidFill>
                <a:latin typeface="Arial"/>
                <a:ea typeface="DejaVu Sans"/>
              </a:rPr>
              <a:t>	</a:t>
            </a:r>
            <a:r>
              <a:rPr b="0" lang="en-US" sz="1800" spc="-1" strike="noStrike">
                <a:solidFill>
                  <a:srgbClr val="2a6099"/>
                </a:solidFill>
                <a:latin typeface="Arial"/>
                <a:ea typeface="DejaVu Sans"/>
              </a:rPr>
              <a:t>len, cap int</a:t>
            </a:r>
            <a:endParaRPr b="0" lang="en-US" sz="1800" spc="-1" strike="noStrike">
              <a:latin typeface="Arial"/>
            </a:endParaRPr>
          </a:p>
          <a:p>
            <a:pPr>
              <a:lnSpc>
                <a:spcPct val="100000"/>
              </a:lnSpc>
            </a:pPr>
            <a:r>
              <a:rPr b="0" lang="en-US" sz="1800" spc="-1" strike="noStrike">
                <a:solidFill>
                  <a:srgbClr val="2a6099"/>
                </a:solidFill>
                <a:latin typeface="Arial"/>
                <a:ea typeface="DejaVu Sans"/>
              </a:rPr>
              <a:t>}</a:t>
            </a:r>
            <a:endParaRPr b="0" lang="en-US" sz="1800" spc="-1" strike="noStrike">
              <a:latin typeface="Arial"/>
            </a:endParaRPr>
          </a:p>
          <a:p>
            <a:pPr>
              <a:lnSpc>
                <a:spcPct val="100000"/>
              </a:lnSpc>
            </a:pPr>
            <a:r>
              <a:rPr b="0" lang="en-US" sz="1800" spc="-1" strike="noStrike">
                <a:solidFill>
                  <a:srgbClr val="2a6099"/>
                </a:solidFill>
                <a:latin typeface="Arial"/>
                <a:ea typeface="DejaVu Sans"/>
              </a:rPr>
              <a:t>type string struct {</a:t>
            </a:r>
            <a:endParaRPr b="0" lang="en-US" sz="1800" spc="-1" strike="noStrike">
              <a:latin typeface="Arial"/>
            </a:endParaRPr>
          </a:p>
          <a:p>
            <a:pPr>
              <a:lnSpc>
                <a:spcPct val="100000"/>
              </a:lnSpc>
            </a:pPr>
            <a:r>
              <a:rPr b="0" lang="en-US" sz="1800" spc="-1" strike="noStrike">
                <a:solidFill>
                  <a:srgbClr val="2a6099"/>
                </a:solidFill>
                <a:latin typeface="Arial"/>
                <a:ea typeface="DejaVu Sans"/>
              </a:rPr>
              <a:t>	</a:t>
            </a:r>
            <a:r>
              <a:rPr b="0" lang="en-US" sz="1800" spc="-1" strike="noStrike">
                <a:solidFill>
                  <a:srgbClr val="2a6099"/>
                </a:solidFill>
                <a:latin typeface="Arial"/>
                <a:ea typeface="DejaVu Sans"/>
              </a:rPr>
              <a:t>data unsafe.Pointer</a:t>
            </a:r>
            <a:endParaRPr b="0" lang="en-US" sz="1800" spc="-1" strike="noStrike">
              <a:latin typeface="Arial"/>
            </a:endParaRPr>
          </a:p>
          <a:p>
            <a:pPr>
              <a:lnSpc>
                <a:spcPct val="100000"/>
              </a:lnSpc>
            </a:pPr>
            <a:r>
              <a:rPr b="0" lang="en-US" sz="1800" spc="-1" strike="noStrike">
                <a:solidFill>
                  <a:srgbClr val="2a6099"/>
                </a:solidFill>
                <a:latin typeface="Arial"/>
                <a:ea typeface="DejaVu Sans"/>
              </a:rPr>
              <a:t>	</a:t>
            </a:r>
            <a:r>
              <a:rPr b="0" lang="en-US" sz="1800" spc="-1" strike="noStrike">
                <a:solidFill>
                  <a:srgbClr val="2a6099"/>
                </a:solidFill>
                <a:latin typeface="Arial"/>
                <a:ea typeface="DejaVu Sans"/>
              </a:rPr>
              <a:t>len  int</a:t>
            </a:r>
            <a:endParaRPr b="0" lang="en-US" sz="1800" spc="-1" strike="noStrike">
              <a:latin typeface="Arial"/>
            </a:endParaRPr>
          </a:p>
          <a:p>
            <a:pPr>
              <a:lnSpc>
                <a:spcPct val="100000"/>
              </a:lnSpc>
            </a:pPr>
            <a:r>
              <a:rPr b="0" lang="en-US" sz="1800" spc="-1" strike="noStrike">
                <a:solidFill>
                  <a:srgbClr val="2a6099"/>
                </a:solidFill>
                <a:latin typeface="Arial"/>
                <a:ea typeface="DejaVu Sans"/>
              </a:rPr>
              <a:t>}</a:t>
            </a:r>
            <a:endParaRPr b="0" lang="en-US" sz="1800" spc="-1" strike="noStrike">
              <a:latin typeface="Arial"/>
            </a:endParaRPr>
          </a:p>
          <a:p>
            <a:pPr>
              <a:lnSpc>
                <a:spcPct val="100000"/>
              </a:lnSpc>
            </a:pPr>
            <a:r>
              <a:rPr b="0" lang="en-US" sz="2600" spc="-1" strike="noStrike">
                <a:solidFill>
                  <a:srgbClr val="ff0000"/>
                </a:solidFill>
                <a:latin typeface="Arial"/>
                <a:ea typeface="DejaVu Sans"/>
              </a:rPr>
              <a:t>违背了此模式</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1: </a:t>
            </a:r>
            <a:r>
              <a:rPr b="1" lang="en-US" sz="3000" spc="-1" strike="noStrike">
                <a:solidFill>
                  <a:srgbClr val="ef6c00"/>
                </a:solidFill>
                <a:latin typeface="PT Sans Narrow"/>
                <a:ea typeface="PT Sans Narrow"/>
              </a:rPr>
              <a:t>将类型</a:t>
            </a:r>
            <a:r>
              <a:rPr b="1" lang="en-US" sz="3000" spc="-1" strike="noStrike">
                <a:solidFill>
                  <a:srgbClr val="ef6c00"/>
                </a:solidFill>
                <a:latin typeface="PT Sans Narrow"/>
                <a:ea typeface="PT Sans Narrow"/>
              </a:rPr>
              <a:t>*T1</a:t>
            </a:r>
            <a:r>
              <a:rPr b="1" lang="en-US" sz="3000" spc="-1" strike="noStrike">
                <a:solidFill>
                  <a:srgbClr val="ef6c00"/>
                </a:solidFill>
                <a:latin typeface="PT Sans Narrow"/>
                <a:ea typeface="PT Sans Narrow"/>
              </a:rPr>
              <a:t>的一个值转换为非类型安全指针值，然后将此非类型安全指针值转换为类型</a:t>
            </a:r>
            <a:r>
              <a:rPr b="1" lang="en-US" sz="3000" spc="-1" strike="noStrike">
                <a:solidFill>
                  <a:srgbClr val="ef6c00"/>
                </a:solidFill>
                <a:latin typeface="PT Sans Narrow"/>
                <a:ea typeface="PT Sans Narrow"/>
              </a:rPr>
              <a:t>*T2 </a:t>
            </a:r>
            <a:r>
              <a:rPr b="0" lang="en-US" sz="1800" spc="-1" strike="noStrike">
                <a:solidFill>
                  <a:srgbClr val="0b5394"/>
                </a:solidFill>
                <a:latin typeface="Open Sans"/>
                <a:ea typeface="Open Sans"/>
              </a:rPr>
              <a:t>（要求：</a:t>
            </a:r>
            <a:r>
              <a:rPr b="0" lang="en-US" sz="1800" spc="-1" strike="noStrike">
                <a:solidFill>
                  <a:srgbClr val="0b5394"/>
                </a:solidFill>
                <a:latin typeface="Open Sans"/>
                <a:ea typeface="Open Sans"/>
              </a:rPr>
              <a:t>T1</a:t>
            </a:r>
            <a:r>
              <a:rPr b="0" lang="en-US" sz="1800" spc="-1" strike="noStrike">
                <a:solidFill>
                  <a:srgbClr val="0b5394"/>
                </a:solidFill>
                <a:latin typeface="Open Sans"/>
                <a:ea typeface="Open Sans"/>
              </a:rPr>
              <a:t>的尺寸不小于</a:t>
            </a:r>
            <a:r>
              <a:rPr b="0" lang="en-US" sz="1800" spc="-1" strike="noStrike">
                <a:solidFill>
                  <a:srgbClr val="0b5394"/>
                </a:solidFill>
                <a:latin typeface="Open Sans"/>
                <a:ea typeface="Open Sans"/>
              </a:rPr>
              <a:t>T2</a:t>
            </a:r>
            <a:r>
              <a:rPr b="0" lang="en-US" sz="1800" spc="-1" strike="noStrike">
                <a:solidFill>
                  <a:srgbClr val="0b5394"/>
                </a:solidFill>
                <a:latin typeface="Open Sans"/>
                <a:ea typeface="Open Sans"/>
              </a:rPr>
              <a:t>）</a:t>
            </a:r>
            <a:endParaRPr b="0" lang="en-US" sz="1800" spc="-1" strike="noStrike">
              <a:latin typeface="Arial"/>
            </a:endParaRPr>
          </a:p>
        </p:txBody>
      </p:sp>
      <p:sp>
        <p:nvSpPr>
          <p:cNvPr id="177"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A0557F8F-5E8B-43FF-9DB9-E2EC5CF76651}"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78" name="CustomShape 3"/>
          <p:cNvSpPr/>
          <p:nvPr/>
        </p:nvSpPr>
        <p:spPr>
          <a:xfrm>
            <a:off x="457200" y="1759320"/>
            <a:ext cx="8228880" cy="311292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StringEx struct {string; cap int}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String2ByteSlice(str string) []byte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se := StringEx{string: str, cap:len(str)}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return *(*[]byte)(unsafe.Pointer(&amp;se))</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2</a:t>
            </a:r>
            <a:r>
              <a:rPr b="1" lang="en-US" sz="3000" spc="-1" strike="noStrike">
                <a:solidFill>
                  <a:srgbClr val="ef6c00"/>
                </a:solidFill>
                <a:latin typeface="PT Sans Narrow"/>
                <a:ea typeface="PT Sans Narrow"/>
              </a:rPr>
              <a:t>：将一个非类型安全指针值转换为一个</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值，然后使用此</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值</a:t>
            </a:r>
            <a:endParaRPr b="0" lang="en-US" sz="3000" spc="-1" strike="noStrike">
              <a:latin typeface="Arial"/>
            </a:endParaRPr>
          </a:p>
        </p:txBody>
      </p:sp>
      <p:sp>
        <p:nvSpPr>
          <p:cNvPr id="180"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138E62F3-F5B3-4C10-9A5C-0815976DBB89}"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81" name="CustomShape 3"/>
          <p:cNvSpPr/>
          <p:nvPr/>
        </p:nvSpPr>
        <p:spPr>
          <a:xfrm>
            <a:off x="457200" y="1554480"/>
            <a:ext cx="8228880" cy="320436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func main()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type T struct{a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var t 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fmt.Printf("%p\n", &amp;t)                          // 0xc6233120a8</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println(&amp;t)                                     // 0xc6233120a8</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fmt.Printf("%x\n", uintptr(unsafe.Pointer(&amp;t))) // c6233120a8</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
        <p:nvSpPr>
          <p:cNvPr id="182" name="CustomShape 4"/>
          <p:cNvSpPr/>
          <p:nvPr/>
        </p:nvSpPr>
        <p:spPr>
          <a:xfrm>
            <a:off x="5577840" y="1692720"/>
            <a:ext cx="1645560" cy="42552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不是太有用</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3</a:t>
            </a:r>
            <a:r>
              <a:rPr b="1" lang="en-US" sz="3000" spc="-1" strike="noStrike">
                <a:solidFill>
                  <a:srgbClr val="ef6c00"/>
                </a:solidFill>
                <a:latin typeface="PT Sans Narrow"/>
                <a:ea typeface="PT Sans Narrow"/>
              </a:rPr>
              <a:t>：将一个非类型安全指针转换为一个</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值，然后此</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值参与各种算术运算，再将算术运算的结果</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值转回非类型安全指针</a:t>
            </a:r>
            <a:endParaRPr b="0" lang="en-US" sz="3000" spc="-1" strike="noStrike">
              <a:latin typeface="Arial"/>
            </a:endParaRPr>
          </a:p>
        </p:txBody>
      </p:sp>
      <p:sp>
        <p:nvSpPr>
          <p:cNvPr id="184"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74E05B1C-53CC-44F7-AE6F-E1E2F0C7B511}"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85" name="CustomShape 3"/>
          <p:cNvSpPr/>
          <p:nvPr/>
        </p:nvSpPr>
        <p:spPr>
          <a:xfrm>
            <a:off x="457200" y="2194560"/>
            <a:ext cx="8228880" cy="25642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ptr2 = unsafe.Pointer(uintptr(ptr1) + offset)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ptr2 = unsafe.Pointer(uintptr(ptr1) &amp;^ 7) // 8</a:t>
            </a:r>
            <a:r>
              <a:rPr b="0" lang="en-US" sz="1800" spc="-1" strike="noStrike">
                <a:solidFill>
                  <a:srgbClr val="0b5394"/>
                </a:solidFill>
                <a:latin typeface="Open Sans"/>
                <a:ea typeface="Open Sans"/>
              </a:rPr>
              <a:t>字节对齐</a:t>
            </a:r>
            <a:endParaRPr b="0" lang="en-US" sz="1800" spc="-1" strike="noStrike">
              <a:latin typeface="Arial"/>
            </a:endParaRPr>
          </a:p>
        </p:txBody>
      </p:sp>
      <p:sp>
        <p:nvSpPr>
          <p:cNvPr id="186" name="CustomShape 4"/>
          <p:cNvSpPr/>
          <p:nvPr/>
        </p:nvSpPr>
        <p:spPr>
          <a:xfrm>
            <a:off x="6217920" y="2011680"/>
            <a:ext cx="2194200" cy="42480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有点</a:t>
            </a:r>
            <a:r>
              <a:rPr b="0" lang="en-US" sz="2200" spc="-1" strike="noStrike">
                <a:solidFill>
                  <a:srgbClr val="000000"/>
                </a:solidFill>
                <a:latin typeface="Arial"/>
                <a:ea typeface="DejaVu Sans"/>
              </a:rPr>
              <a:t>C</a:t>
            </a:r>
            <a:r>
              <a:rPr b="0" lang="en-US" sz="2200" spc="-1" strike="noStrike">
                <a:solidFill>
                  <a:srgbClr val="000000"/>
                </a:solidFill>
                <a:latin typeface="Arial"/>
                <a:ea typeface="DejaVu Sans"/>
              </a:rPr>
              <a:t>的感觉了</a:t>
            </a:r>
            <a:endParaRPr b="0" lang="en-US" sz="2200" spc="-1" strike="noStrike">
              <a:latin typeface="Arial"/>
            </a:endParaRPr>
          </a:p>
        </p:txBody>
      </p:sp>
      <p:sp>
        <p:nvSpPr>
          <p:cNvPr id="187" name="CustomShape 5"/>
          <p:cNvSpPr/>
          <p:nvPr/>
        </p:nvSpPr>
        <p:spPr>
          <a:xfrm>
            <a:off x="1240560" y="3383280"/>
            <a:ext cx="6247080" cy="143100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要求：</a:t>
            </a:r>
            <a:endParaRPr b="0" lang="en-US" sz="2200" spc="-1" strike="noStrike">
              <a:latin typeface="Arial"/>
            </a:endParaRPr>
          </a:p>
          <a:p>
            <a:pPr marL="216000" indent="-215640">
              <a:lnSpc>
                <a:spcPct val="100000"/>
              </a:lnSpc>
              <a:buClr>
                <a:srgbClr val="000000"/>
              </a:buClr>
              <a:buFont typeface="StarSymbol"/>
              <a:buAutoNum type="arabicParenR"/>
            </a:pPr>
            <a:r>
              <a:rPr b="0" lang="en-US" sz="2200" spc="-1" strike="noStrike">
                <a:solidFill>
                  <a:srgbClr val="000000"/>
                </a:solidFill>
                <a:latin typeface="Arial"/>
                <a:ea typeface="DejaVu Sans"/>
              </a:rPr>
              <a:t>转换前后的非类型安全指针（这里的</a:t>
            </a:r>
            <a:r>
              <a:rPr b="0" lang="en-US" sz="2200" spc="-1" strike="noStrike">
                <a:solidFill>
                  <a:srgbClr val="000000"/>
                </a:solidFill>
                <a:latin typeface="Arial"/>
                <a:ea typeface="DejaVu Sans"/>
              </a:rPr>
              <a:t>ptr1</a:t>
            </a:r>
            <a:r>
              <a:rPr b="0" lang="en-US" sz="2200" spc="-1" strike="noStrike">
                <a:solidFill>
                  <a:srgbClr val="000000"/>
                </a:solidFill>
                <a:latin typeface="Arial"/>
                <a:ea typeface="DejaVu Sans"/>
              </a:rPr>
              <a:t>和</a:t>
            </a:r>
            <a:r>
              <a:rPr b="0" lang="en-US" sz="2200" spc="-1" strike="noStrike">
                <a:solidFill>
                  <a:srgbClr val="000000"/>
                </a:solidFill>
                <a:latin typeface="Arial"/>
                <a:ea typeface="DejaVu Sans"/>
              </a:rPr>
              <a:t>ptr2</a:t>
            </a:r>
            <a:r>
              <a:rPr b="0" lang="en-US" sz="2200" spc="-1" strike="noStrike">
                <a:solidFill>
                  <a:srgbClr val="000000"/>
                </a:solidFill>
                <a:latin typeface="Arial"/>
                <a:ea typeface="DejaVu Sans"/>
              </a:rPr>
              <a:t>）必须指向同一个内存块。</a:t>
            </a:r>
            <a:endParaRPr b="0" lang="en-US" sz="2200" spc="-1" strike="noStrike">
              <a:latin typeface="Arial"/>
            </a:endParaRPr>
          </a:p>
          <a:p>
            <a:pPr marL="216000" indent="-215640">
              <a:lnSpc>
                <a:spcPct val="100000"/>
              </a:lnSpc>
              <a:buClr>
                <a:srgbClr val="000000"/>
              </a:buClr>
              <a:buFont typeface="StarSymbol"/>
              <a:buAutoNum type="arabicParenR"/>
            </a:pPr>
            <a:r>
              <a:rPr b="0" lang="en-US" sz="2200" spc="-1" strike="noStrike">
                <a:solidFill>
                  <a:srgbClr val="000000"/>
                </a:solidFill>
                <a:latin typeface="Arial"/>
                <a:ea typeface="DejaVu Sans"/>
              </a:rPr>
              <a:t>两次转换必须在同一条语句中。</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3</a:t>
            </a:r>
            <a:r>
              <a:rPr b="1" lang="en-US" sz="3000" spc="-1" strike="noStrike">
                <a:solidFill>
                  <a:srgbClr val="ef6c00"/>
                </a:solidFill>
                <a:latin typeface="PT Sans Narrow"/>
                <a:ea typeface="PT Sans Narrow"/>
              </a:rPr>
              <a:t>：例子</a:t>
            </a:r>
            <a:r>
              <a:rPr b="1" lang="en-US" sz="3000" spc="-1" strike="noStrike">
                <a:solidFill>
                  <a:srgbClr val="ef6c00"/>
                </a:solidFill>
                <a:latin typeface="PT Sans Narrow"/>
                <a:ea typeface="PT Sans Narrow"/>
              </a:rPr>
              <a:t>1</a:t>
            </a:r>
            <a:endParaRPr b="0" lang="en-US" sz="3000" spc="-1" strike="noStrike">
              <a:latin typeface="Arial"/>
            </a:endParaRPr>
          </a:p>
        </p:txBody>
      </p:sp>
      <p:sp>
        <p:nvSpPr>
          <p:cNvPr id="189"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AED29054-D7FE-4FD7-8B57-9B9189121057}"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90" name="CustomShape 3"/>
          <p:cNvSpPr/>
          <p:nvPr/>
        </p:nvSpPr>
        <p:spPr>
          <a:xfrm>
            <a:off x="457200" y="822960"/>
            <a:ext cx="8228880" cy="39358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T struct {x bool; y [3]int16}</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N = unsafe.Offsetof(T{}.y)</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M = unsafe.Sizeof(T{}.y[0])</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main()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 := T{y: [3]int16{123, 456, 789}}</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 := unsafe.Pointer(&amp;t)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ty2 := (*int16)(unsafe.Pointer(uintptr(p)+N+M+M))</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fmt.Println(*ty2) // 789</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3</a:t>
            </a:r>
            <a:r>
              <a:rPr b="1" lang="en-US" sz="3000" spc="-1" strike="noStrike">
                <a:solidFill>
                  <a:srgbClr val="ef6c00"/>
                </a:solidFill>
                <a:latin typeface="PT Sans Narrow"/>
                <a:ea typeface="PT Sans Narrow"/>
              </a:rPr>
              <a:t>：例子</a:t>
            </a:r>
            <a:r>
              <a:rPr b="1" lang="en-US" sz="3000" spc="-1" strike="noStrike">
                <a:solidFill>
                  <a:srgbClr val="ef6c00"/>
                </a:solidFill>
                <a:latin typeface="PT Sans Narrow"/>
                <a:ea typeface="PT Sans Narrow"/>
              </a:rPr>
              <a:t>2</a:t>
            </a:r>
            <a:endParaRPr b="0" lang="en-US" sz="3000" spc="-1" strike="noStrike">
              <a:latin typeface="Arial"/>
            </a:endParaRPr>
          </a:p>
        </p:txBody>
      </p:sp>
      <p:sp>
        <p:nvSpPr>
          <p:cNvPr id="192"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3A048462-E269-4915-A6C2-E2948EBB3C2D}"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93" name="CustomShape 3"/>
          <p:cNvSpPr/>
          <p:nvPr/>
        </p:nvSpPr>
        <p:spPr>
          <a:xfrm>
            <a:off x="457200" y="822960"/>
            <a:ext cx="8228880" cy="39358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T struct {x bool; y [3]int16}</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var t = T{y: [3]int16{123, 456, 789}}</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N = unsafe.Offsetof(T{}.y)</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y2t(yAddr unsafe.Pointer) *T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return (*T)(unsafe.Pointer(uintptr(yAddr)-N))</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main()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fmt.Println(y2t(unsafe.Pointer(&amp;t.y))) // &amp;{false [123 456 789]}</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unsafe.Pointer</a:t>
            </a:r>
            <a:r>
              <a:rPr b="1" lang="en-US" sz="3600" spc="-1" strike="noStrike">
                <a:solidFill>
                  <a:srgbClr val="ef6c00"/>
                </a:solidFill>
                <a:latin typeface="PT Sans Narrow"/>
                <a:ea typeface="PT Sans Narrow"/>
              </a:rPr>
              <a:t>简介</a:t>
            </a:r>
            <a:endParaRPr b="0" lang="en-US" sz="3600" spc="-1" strike="noStrike">
              <a:latin typeface="Arial"/>
            </a:endParaRPr>
          </a:p>
        </p:txBody>
      </p:sp>
      <p:sp>
        <p:nvSpPr>
          <p:cNvPr id="134" name="CustomShape 2"/>
          <p:cNvSpPr/>
          <p:nvPr/>
        </p:nvSpPr>
        <p:spPr>
          <a:xfrm>
            <a:off x="600480" y="1135800"/>
            <a:ext cx="7886160" cy="3061080"/>
          </a:xfrm>
          <a:prstGeom prst="rect">
            <a:avLst/>
          </a:prstGeom>
          <a:noFill/>
          <a:ln>
            <a:noFill/>
          </a:ln>
        </p:spPr>
        <p:style>
          <a:lnRef idx="0"/>
          <a:fillRef idx="0"/>
          <a:effectRef idx="0"/>
          <a:fontRef idx="minor"/>
        </p:style>
        <p:txBody>
          <a:bodyPr lIns="90000" rIns="90000" tIns="91440" bIns="91440">
            <a:noAutofit/>
          </a:bodyPr>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类似</a:t>
            </a:r>
            <a:r>
              <a:rPr b="0" lang="en-US" sz="1800" spc="-1" strike="noStrike">
                <a:solidFill>
                  <a:srgbClr val="0b5394"/>
                </a:solidFill>
                <a:latin typeface="Open Sans"/>
                <a:ea typeface="Open Sans"/>
              </a:rPr>
              <a:t>C</a:t>
            </a:r>
            <a:r>
              <a:rPr b="0" lang="en-US" sz="1800" spc="-1" strike="noStrike">
                <a:solidFill>
                  <a:srgbClr val="0b5394"/>
                </a:solidFill>
                <a:latin typeface="Open Sans"/>
                <a:ea typeface="Open Sans"/>
              </a:rPr>
              <a:t>语言中的无类型指针</a:t>
            </a:r>
            <a:r>
              <a:rPr b="0" lang="en-US" sz="1800" spc="-1" strike="noStrike">
                <a:solidFill>
                  <a:srgbClr val="0b5394"/>
                </a:solidFill>
                <a:latin typeface="Open Sans"/>
                <a:ea typeface="Open Sans"/>
              </a:rPr>
              <a:t>void*</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借助</a:t>
            </a:r>
            <a:r>
              <a:rPr b="0" lang="en-US" sz="1800" spc="-1" strike="noStrike">
                <a:solidFill>
                  <a:srgbClr val="0b5394"/>
                </a:solidFill>
                <a:latin typeface="Open Sans"/>
                <a:ea typeface="Open Sans"/>
              </a:rPr>
              <a:t>unsafe.Pointer</a:t>
            </a:r>
            <a:r>
              <a:rPr b="0" lang="en-US" sz="1800" spc="-1" strike="noStrike">
                <a:solidFill>
                  <a:srgbClr val="0b5394"/>
                </a:solidFill>
                <a:latin typeface="Open Sans"/>
                <a:ea typeface="Open Sans"/>
              </a:rPr>
              <a:t>有时候可以挽回</a:t>
            </a:r>
            <a:r>
              <a:rPr b="0" lang="en-US" sz="1800" spc="-1" strike="noStrike">
                <a:solidFill>
                  <a:srgbClr val="0b5394"/>
                </a:solidFill>
                <a:latin typeface="Open Sans"/>
                <a:ea typeface="Open Sans"/>
              </a:rPr>
              <a:t>Go</a:t>
            </a:r>
            <a:r>
              <a:rPr b="0" lang="en-US" sz="1800" spc="-1" strike="noStrike">
                <a:solidFill>
                  <a:srgbClr val="0b5394"/>
                </a:solidFill>
                <a:latin typeface="Open Sans"/>
                <a:ea typeface="Open Sans"/>
              </a:rPr>
              <a:t>运行时（</a:t>
            </a:r>
            <a:r>
              <a:rPr b="0" lang="en-US" sz="1800" spc="-1" strike="noStrike">
                <a:solidFill>
                  <a:srgbClr val="0b5394"/>
                </a:solidFill>
                <a:latin typeface="Open Sans"/>
                <a:ea typeface="Open Sans"/>
              </a:rPr>
              <a:t>Go runtime</a:t>
            </a:r>
            <a:r>
              <a:rPr b="0" lang="en-US" sz="1800" spc="-1" strike="noStrike">
                <a:solidFill>
                  <a:srgbClr val="0b5394"/>
                </a:solidFill>
                <a:latin typeface="Open Sans"/>
                <a:ea typeface="Open Sans"/>
              </a:rPr>
              <a:t>）为了安全而牺牲的一些性能。</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必须小心按照官方文档中的说明使用</a:t>
            </a:r>
            <a:r>
              <a:rPr b="0" lang="en-US" sz="1800" spc="-1" strike="noStrike">
                <a:solidFill>
                  <a:srgbClr val="0b5394"/>
                </a:solidFill>
                <a:latin typeface="Open Sans"/>
                <a:ea typeface="Open Sans"/>
              </a:rPr>
              <a:t>unsafe.Pointer</a:t>
            </a:r>
            <a:r>
              <a:rPr b="0" lang="en-US" sz="1800" spc="-1" strike="noStrike">
                <a:solidFill>
                  <a:srgbClr val="0b5394"/>
                </a:solidFill>
                <a:latin typeface="Open Sans"/>
                <a:ea typeface="Open Sans"/>
              </a:rPr>
              <a:t>。稍有不慎，将使</a:t>
            </a:r>
            <a:r>
              <a:rPr b="0" lang="en-US" sz="1800" spc="-1" strike="noStrike">
                <a:solidFill>
                  <a:srgbClr val="0b5394"/>
                </a:solidFill>
                <a:latin typeface="Open Sans"/>
                <a:ea typeface="Open Sans"/>
              </a:rPr>
              <a:t>Go</a:t>
            </a:r>
            <a:r>
              <a:rPr b="0" lang="en-US" sz="1800" spc="-1" strike="noStrike">
                <a:solidFill>
                  <a:srgbClr val="0b5394"/>
                </a:solidFill>
                <a:latin typeface="Open Sans"/>
                <a:ea typeface="Open Sans"/>
              </a:rPr>
              <a:t>类型系统（不包括非类型安全指针部分）精心设立内存安全壁垒的努力前功尽弃。</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使用了</a:t>
            </a:r>
            <a:r>
              <a:rPr b="0" lang="en-US" sz="1800" spc="-1" strike="noStrike">
                <a:solidFill>
                  <a:srgbClr val="0b5394"/>
                </a:solidFill>
                <a:latin typeface="Open Sans"/>
                <a:ea typeface="Open Sans"/>
              </a:rPr>
              <a:t>unsafe.Pointer</a:t>
            </a:r>
            <a:r>
              <a:rPr b="0" lang="en-US" sz="1800" spc="-1" strike="noStrike">
                <a:solidFill>
                  <a:srgbClr val="0b5394"/>
                </a:solidFill>
                <a:latin typeface="Open Sans"/>
                <a:ea typeface="Open Sans"/>
              </a:rPr>
              <a:t>的代码不受</a:t>
            </a:r>
            <a:r>
              <a:rPr b="0" lang="en-US" sz="1800" spc="-1" strike="noStrike">
                <a:solidFill>
                  <a:srgbClr val="0b5394"/>
                </a:solidFill>
                <a:latin typeface="Open Sans"/>
                <a:ea typeface="Open Sans"/>
              </a:rPr>
              <a:t>Go 1</a:t>
            </a:r>
            <a:r>
              <a:rPr b="0" lang="en-US" sz="1800" spc="-1" strike="noStrike">
                <a:solidFill>
                  <a:srgbClr val="0b5394"/>
                </a:solidFill>
                <a:latin typeface="Open Sans"/>
                <a:ea typeface="Open Sans"/>
              </a:rPr>
              <a:t>兼容性保证。</a:t>
            </a:r>
            <a:endParaRPr b="0" lang="en-US" sz="1800" spc="-1" strike="noStrike">
              <a:latin typeface="Arial"/>
            </a:endParaRPr>
          </a:p>
        </p:txBody>
      </p:sp>
      <p:sp>
        <p:nvSpPr>
          <p:cNvPr id="135" name="CustomShape 3"/>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93DBF265-BC72-4491-8452-6E3FAB49DE15}" type="slidenum">
              <a:rPr b="0" lang="en-US" sz="1800" spc="-1" strike="noStrike">
                <a:solidFill>
                  <a:srgbClr val="000000"/>
                </a:solidFill>
                <a:latin typeface="Arial"/>
                <a:ea typeface="DejaVu Sans"/>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3</a:t>
            </a:r>
            <a:r>
              <a:rPr b="1" lang="en-US" sz="3000" spc="-1" strike="noStrike">
                <a:solidFill>
                  <a:srgbClr val="ef6c00"/>
                </a:solidFill>
                <a:latin typeface="PT Sans Narrow"/>
                <a:ea typeface="PT Sans Narrow"/>
              </a:rPr>
              <a:t>：</a:t>
            </a:r>
            <a:r>
              <a:rPr b="1" lang="en-US" sz="3000" spc="-1" strike="noStrike">
                <a:solidFill>
                  <a:srgbClr val="3465a4"/>
                </a:solidFill>
                <a:latin typeface="PT Sans Narrow"/>
                <a:ea typeface="PT Sans Narrow"/>
              </a:rPr>
              <a:t>错误使用</a:t>
            </a:r>
            <a:r>
              <a:rPr b="1" lang="en-US" sz="3000" spc="-1" strike="noStrike">
                <a:solidFill>
                  <a:srgbClr val="3465a4"/>
                </a:solidFill>
                <a:latin typeface="PT Sans Narrow"/>
                <a:ea typeface="PT Sans Narrow"/>
              </a:rPr>
              <a:t>1</a:t>
            </a:r>
            <a:endParaRPr b="0" lang="en-US" sz="3000" spc="-1" strike="noStrike">
              <a:latin typeface="Arial"/>
            </a:endParaRPr>
          </a:p>
        </p:txBody>
      </p:sp>
      <p:sp>
        <p:nvSpPr>
          <p:cNvPr id="195"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C09F331C-D997-49ED-BDE2-B565BBF170DD}"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196" name="CustomShape 3"/>
          <p:cNvSpPr/>
          <p:nvPr/>
        </p:nvSpPr>
        <p:spPr>
          <a:xfrm>
            <a:off x="457200" y="822960"/>
            <a:ext cx="8228880" cy="39358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T struct {x bool; y [3]int16}</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N = unsafe.Offsetof(T{}.y)</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M = unsafe.Sizeof(T{}.y[0])</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main()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 := T{y: [3]int16{123, 456, 789}}</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 := unsafe.Pointer(&amp;t)</a:t>
            </a:r>
            <a:endParaRPr b="0" lang="en-US" sz="1800" spc="-1" strike="noStrike">
              <a:latin typeface="Arial"/>
            </a:endParaRPr>
          </a:p>
          <a:p>
            <a:pPr>
              <a:lnSpc>
                <a:spcPct val="150000"/>
              </a:lnSpc>
            </a:pPr>
            <a:r>
              <a:rPr b="1" lang="en-US" sz="1800" spc="-1" strike="noStrike">
                <a:solidFill>
                  <a:srgbClr val="0b5394"/>
                </a:solidFill>
                <a:latin typeface="Open Sans"/>
                <a:ea typeface="Open Sans"/>
              </a:rPr>
              <a:t>	</a:t>
            </a:r>
            <a:r>
              <a:rPr b="1" lang="en-US" sz="1800" spc="-1" strike="noStrike">
                <a:solidFill>
                  <a:srgbClr val="0b5394"/>
                </a:solidFill>
                <a:latin typeface="Open Sans"/>
                <a:ea typeface="Open Sans"/>
              </a:rPr>
              <a:t>addr := uintptr(p)+N+M+M</a:t>
            </a:r>
            <a:endParaRPr b="0" lang="en-US" sz="1800" spc="-1" strike="noStrike">
              <a:latin typeface="Arial"/>
            </a:endParaRPr>
          </a:p>
          <a:p>
            <a:pPr>
              <a:lnSpc>
                <a:spcPct val="150000"/>
              </a:lnSpc>
            </a:pPr>
            <a:r>
              <a:rPr b="1" lang="en-US" sz="1800" spc="-1" strike="noStrike">
                <a:solidFill>
                  <a:srgbClr val="0b5394"/>
                </a:solidFill>
                <a:latin typeface="Open Sans"/>
                <a:ea typeface="Open Sans"/>
              </a:rPr>
              <a:t>	</a:t>
            </a:r>
            <a:r>
              <a:rPr b="1" lang="en-US" sz="1800" spc="-1" strike="noStrike">
                <a:solidFill>
                  <a:srgbClr val="0b5394"/>
                </a:solidFill>
                <a:latin typeface="Open Sans"/>
                <a:ea typeface="Open Sans"/>
              </a:rPr>
              <a:t>ty2 := (*int16)(unsafe.Pointer(addr))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a:t>
            </a:r>
            <a:endParaRPr b="0" lang="en-US" sz="1800" spc="-1" strike="noStrike">
              <a:latin typeface="Arial"/>
            </a:endParaRPr>
          </a:p>
        </p:txBody>
      </p:sp>
      <p:sp>
        <p:nvSpPr>
          <p:cNvPr id="197" name="CustomShape 4"/>
          <p:cNvSpPr/>
          <p:nvPr/>
        </p:nvSpPr>
        <p:spPr>
          <a:xfrm>
            <a:off x="6287400" y="2011680"/>
            <a:ext cx="1941840" cy="76068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有一处例外，后面会讲</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3</a:t>
            </a:r>
            <a:r>
              <a:rPr b="1" lang="en-US" sz="3000" spc="-1" strike="noStrike">
                <a:solidFill>
                  <a:srgbClr val="ef6c00"/>
                </a:solidFill>
                <a:latin typeface="PT Sans Narrow"/>
                <a:ea typeface="PT Sans Narrow"/>
              </a:rPr>
              <a:t>：</a:t>
            </a:r>
            <a:r>
              <a:rPr b="1" lang="en-US" sz="3000" spc="-1" strike="noStrike">
                <a:solidFill>
                  <a:srgbClr val="3465a4"/>
                </a:solidFill>
                <a:latin typeface="PT Sans Narrow"/>
                <a:ea typeface="PT Sans Narrow"/>
              </a:rPr>
              <a:t>错误使用</a:t>
            </a:r>
            <a:r>
              <a:rPr b="1" lang="en-US" sz="3000" spc="-1" strike="noStrike">
                <a:solidFill>
                  <a:srgbClr val="3465a4"/>
                </a:solidFill>
                <a:latin typeface="PT Sans Narrow"/>
                <a:ea typeface="PT Sans Narrow"/>
              </a:rPr>
              <a:t>2</a:t>
            </a:r>
            <a:endParaRPr b="0" lang="en-US" sz="3000" spc="-1" strike="noStrike">
              <a:latin typeface="Arial"/>
            </a:endParaRPr>
          </a:p>
        </p:txBody>
      </p:sp>
      <p:sp>
        <p:nvSpPr>
          <p:cNvPr id="199"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8AC7EB63-114D-4608-9490-6C4AF468BB8F}"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00" name="CustomShape 3"/>
          <p:cNvSpPr/>
          <p:nvPr/>
        </p:nvSpPr>
        <p:spPr>
          <a:xfrm>
            <a:off x="457200" y="822960"/>
            <a:ext cx="8228880" cy="39358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T struct {x bool; y [3]int16}</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N = unsafe.Offsetof(T{}.y)</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const M = unsafe.Sizeof(T{}.y[0])</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main()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 := T{y: [3]int16{123, 456, 789}}</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 := unsafe.Pointer(&amp;t)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ty2 := (*int16)(unsafe.Pointer(uintptr(p)+N+M+M</a:t>
            </a:r>
            <a:r>
              <a:rPr b="1" lang="en-US" sz="1800" spc="-1" strike="noStrike">
                <a:solidFill>
                  <a:srgbClr val="0b5394"/>
                </a:solidFill>
                <a:latin typeface="Open Sans"/>
                <a:ea typeface="Open Sans"/>
              </a:rPr>
              <a:t>+M</a:t>
            </a: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r>
              <a:rPr b="0" lang="en-US" sz="1600" spc="-1" strike="noStrike">
                <a:solidFill>
                  <a:srgbClr val="0b5394"/>
                </a:solidFill>
                <a:latin typeface="Open Sans"/>
                <a:ea typeface="Open Sans"/>
              </a:rPr>
              <a:t>// </a:t>
            </a:r>
            <a:r>
              <a:rPr b="0" lang="en-US" sz="1600" spc="-1" strike="noStrike" u="sng">
                <a:solidFill>
                  <a:srgbClr val="0000ff"/>
                </a:solidFill>
                <a:uFillTx/>
                <a:latin typeface="Open Sans"/>
                <a:ea typeface="Open Sans"/>
                <a:hlinkClick r:id="rId1"/>
              </a:rPr>
              <a:t>https://gfw.go101.org/article/unofficial-faq.html#final-zero-size-field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3</a:t>
            </a:r>
            <a:r>
              <a:rPr b="1" lang="en-US" sz="3000" spc="-1" strike="noStrike">
                <a:solidFill>
                  <a:srgbClr val="ef6c00"/>
                </a:solidFill>
                <a:latin typeface="PT Sans Narrow"/>
                <a:ea typeface="PT Sans Narrow"/>
              </a:rPr>
              <a:t>：</a:t>
            </a:r>
            <a:r>
              <a:rPr b="1" lang="en-US" sz="3000" spc="-1" strike="noStrike">
                <a:solidFill>
                  <a:srgbClr val="3465a4"/>
                </a:solidFill>
                <a:latin typeface="PT Sans Narrow"/>
                <a:ea typeface="PT Sans Narrow"/>
              </a:rPr>
              <a:t>错误使用</a:t>
            </a:r>
            <a:r>
              <a:rPr b="1" lang="en-US" sz="3000" spc="-1" strike="noStrike">
                <a:solidFill>
                  <a:srgbClr val="3465a4"/>
                </a:solidFill>
                <a:latin typeface="PT Sans Narrow"/>
                <a:ea typeface="PT Sans Narrow"/>
              </a:rPr>
              <a:t>2</a:t>
            </a:r>
            <a:endParaRPr b="0" lang="en-US" sz="3000" spc="-1" strike="noStrike">
              <a:latin typeface="Arial"/>
            </a:endParaRPr>
          </a:p>
        </p:txBody>
      </p:sp>
      <p:sp>
        <p:nvSpPr>
          <p:cNvPr id="202"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8D2EB93F-204E-4002-A4B8-681A42C57B5B}"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03" name="CustomShape 3"/>
          <p:cNvSpPr/>
          <p:nvPr/>
        </p:nvSpPr>
        <p:spPr>
          <a:xfrm>
            <a:off x="457200" y="822960"/>
            <a:ext cx="8228880" cy="39358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假设此函数不会被内联。</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DoSomething(addr uintptr)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ptr := unsafe.Poiner(addr)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对处于传递进来的地址处的值进行读写</a:t>
            </a: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*(*int)(ptr) = 123</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var a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DoSomething(unsafe.Pointer(&amp;a))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4</a:t>
            </a:r>
            <a:r>
              <a:rPr b="1" lang="en-US" sz="3000" spc="-1" strike="noStrike">
                <a:solidFill>
                  <a:srgbClr val="ef6c00"/>
                </a:solidFill>
                <a:latin typeface="PT Sans Narrow"/>
                <a:ea typeface="PT Sans Narrow"/>
              </a:rPr>
              <a:t>：需要将</a:t>
            </a:r>
            <a:r>
              <a:rPr b="1" lang="en-US" sz="3000" spc="-1" strike="noStrike">
                <a:solidFill>
                  <a:srgbClr val="ef6c00"/>
                </a:solidFill>
                <a:latin typeface="PT Sans Narrow"/>
                <a:ea typeface="PT Sans Narrow"/>
              </a:rPr>
              <a:t>reflect.Value.Pointer</a:t>
            </a:r>
            <a:r>
              <a:rPr b="1" lang="en-US" sz="3000" spc="-1" strike="noStrike">
                <a:solidFill>
                  <a:srgbClr val="ef6c00"/>
                </a:solidFill>
                <a:latin typeface="PT Sans Narrow"/>
                <a:ea typeface="PT Sans Narrow"/>
              </a:rPr>
              <a:t>或者</a:t>
            </a:r>
            <a:r>
              <a:rPr b="1" lang="en-US" sz="3000" spc="-1" strike="noStrike">
                <a:solidFill>
                  <a:srgbClr val="ef6c00"/>
                </a:solidFill>
                <a:latin typeface="PT Sans Narrow"/>
                <a:ea typeface="PT Sans Narrow"/>
              </a:rPr>
              <a:t>reflect.Value.UnsafeAddr</a:t>
            </a:r>
            <a:r>
              <a:rPr b="1" lang="en-US" sz="3000" spc="-1" strike="noStrike">
                <a:solidFill>
                  <a:srgbClr val="ef6c00"/>
                </a:solidFill>
                <a:latin typeface="PT Sans Narrow"/>
                <a:ea typeface="PT Sans Narrow"/>
              </a:rPr>
              <a:t>方法的</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返回值转换为非类型安全指针</a:t>
            </a:r>
            <a:endParaRPr b="0" lang="en-US" sz="3000" spc="-1" strike="noStrike">
              <a:latin typeface="Arial"/>
            </a:endParaRPr>
          </a:p>
        </p:txBody>
      </p:sp>
      <p:sp>
        <p:nvSpPr>
          <p:cNvPr id="205"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5ADFBAB6-F464-4F5F-8F44-BB0C5269CBA4}"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06" name="CustomShape 3"/>
          <p:cNvSpPr/>
          <p:nvPr/>
        </p:nvSpPr>
        <p:spPr>
          <a:xfrm>
            <a:off x="442080" y="2016000"/>
            <a:ext cx="7497720" cy="210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设计目的：避免不引用</a:t>
            </a:r>
            <a:r>
              <a:rPr b="0" lang="en-US" sz="2200" spc="-1" strike="noStrike">
                <a:solidFill>
                  <a:srgbClr val="000000"/>
                </a:solidFill>
                <a:latin typeface="Arial"/>
                <a:ea typeface="DejaVu Sans"/>
              </a:rPr>
              <a:t>unsafe</a:t>
            </a:r>
            <a:r>
              <a:rPr b="0" lang="en-US" sz="2200" spc="-1" strike="noStrike">
                <a:solidFill>
                  <a:srgbClr val="000000"/>
                </a:solidFill>
                <a:latin typeface="Arial"/>
                <a:ea typeface="DejaVu Sans"/>
              </a:rPr>
              <a:t>包就可以将这两个方法的返回值（如果是</a:t>
            </a:r>
            <a:r>
              <a:rPr b="0" lang="en-US" sz="2200" spc="-1" strike="noStrike">
                <a:solidFill>
                  <a:srgbClr val="000000"/>
                </a:solidFill>
                <a:latin typeface="Arial"/>
                <a:ea typeface="DejaVu Sans"/>
              </a:rPr>
              <a:t>unsafe.Pointer</a:t>
            </a:r>
            <a:r>
              <a:rPr b="0" lang="en-US" sz="2200" spc="-1" strike="noStrike">
                <a:solidFill>
                  <a:srgbClr val="000000"/>
                </a:solidFill>
                <a:latin typeface="Arial"/>
                <a:ea typeface="DejaVu Sans"/>
              </a:rPr>
              <a:t>类型）转换为任何类型安全指针类型。</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不立即转换为</a:t>
            </a:r>
            <a:r>
              <a:rPr b="0" lang="en-US" sz="2200" spc="-1" strike="noStrike">
                <a:solidFill>
                  <a:srgbClr val="000000"/>
                </a:solidFill>
                <a:latin typeface="Arial"/>
                <a:ea typeface="DejaVu Sans"/>
              </a:rPr>
              <a:t>unsafe.Pointer</a:t>
            </a:r>
            <a:r>
              <a:rPr b="0" lang="en-US" sz="2200" spc="-1" strike="noStrike">
                <a:solidFill>
                  <a:srgbClr val="000000"/>
                </a:solidFill>
                <a:latin typeface="Arial"/>
                <a:ea typeface="DejaVu Sans"/>
              </a:rPr>
              <a:t>，将出现一个可能导致处于返回的地址处的内存块被回收掉的时间窗。</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4</a:t>
            </a:r>
            <a:r>
              <a:rPr b="1" lang="en-US" sz="3000" spc="-1" strike="noStrike">
                <a:solidFill>
                  <a:srgbClr val="ef6c00"/>
                </a:solidFill>
                <a:latin typeface="PT Sans Narrow"/>
                <a:ea typeface="PT Sans Narrow"/>
              </a:rPr>
              <a:t>：需要将</a:t>
            </a:r>
            <a:r>
              <a:rPr b="1" lang="en-US" sz="3000" spc="-1" strike="noStrike">
                <a:solidFill>
                  <a:srgbClr val="ef6c00"/>
                </a:solidFill>
                <a:latin typeface="PT Sans Narrow"/>
                <a:ea typeface="PT Sans Narrow"/>
              </a:rPr>
              <a:t>reflect.Value.Pointer</a:t>
            </a:r>
            <a:r>
              <a:rPr b="1" lang="en-US" sz="3000" spc="-1" strike="noStrike">
                <a:solidFill>
                  <a:srgbClr val="ef6c00"/>
                </a:solidFill>
                <a:latin typeface="PT Sans Narrow"/>
                <a:ea typeface="PT Sans Narrow"/>
              </a:rPr>
              <a:t>或者</a:t>
            </a:r>
            <a:r>
              <a:rPr b="1" lang="en-US" sz="3000" spc="-1" strike="noStrike">
                <a:solidFill>
                  <a:srgbClr val="ef6c00"/>
                </a:solidFill>
                <a:latin typeface="PT Sans Narrow"/>
                <a:ea typeface="PT Sans Narrow"/>
              </a:rPr>
              <a:t>reflect.Value.UnsafeAddr</a:t>
            </a:r>
            <a:r>
              <a:rPr b="1" lang="en-US" sz="3000" spc="-1" strike="noStrike">
                <a:solidFill>
                  <a:srgbClr val="ef6c00"/>
                </a:solidFill>
                <a:latin typeface="PT Sans Narrow"/>
                <a:ea typeface="PT Sans Narrow"/>
              </a:rPr>
              <a:t>方法的</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返回值转换为非类型安全指针</a:t>
            </a:r>
            <a:endParaRPr b="0" lang="en-US" sz="3000" spc="-1" strike="noStrike">
              <a:latin typeface="Arial"/>
            </a:endParaRPr>
          </a:p>
        </p:txBody>
      </p:sp>
      <p:sp>
        <p:nvSpPr>
          <p:cNvPr id="208"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E148EBCA-0E1D-44ED-947D-E9B13D4C4B7C}"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09" name="CustomShape 3"/>
          <p:cNvSpPr/>
          <p:nvPr/>
        </p:nvSpPr>
        <p:spPr>
          <a:xfrm>
            <a:off x="457200" y="1645920"/>
            <a:ext cx="8503560" cy="292572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p := (*int)(unsafe.Pointer(reflect.ValueOf(new(int)).Pointer())) // ok</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而下面这样使用是危险的：</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u := reflect.ValueOf(new(int)).Pointer()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在这个时刻，处于存储在</a:t>
            </a:r>
            <a:r>
              <a:rPr b="0" lang="en-US" sz="1800" spc="-1" strike="noStrike">
                <a:solidFill>
                  <a:srgbClr val="0b5394"/>
                </a:solidFill>
                <a:latin typeface="Open Sans"/>
                <a:ea typeface="Open Sans"/>
              </a:rPr>
              <a:t>u</a:t>
            </a:r>
            <a:r>
              <a:rPr b="0" lang="en-US" sz="1800" spc="-1" strike="noStrike">
                <a:solidFill>
                  <a:srgbClr val="0b5394"/>
                </a:solidFill>
                <a:latin typeface="Open Sans"/>
                <a:ea typeface="Open Sans"/>
              </a:rPr>
              <a:t>中的地址处的内存块可能会被回收掉。</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p := (*int)(unsafe.Pointer(u))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5</a:t>
            </a:r>
            <a:r>
              <a:rPr b="1" lang="en-US" sz="3000" spc="-1" strike="noStrike">
                <a:solidFill>
                  <a:srgbClr val="ef6c00"/>
                </a:solidFill>
                <a:latin typeface="PT Sans Narrow"/>
                <a:ea typeface="PT Sans Narrow"/>
              </a:rPr>
              <a:t>：</a:t>
            </a:r>
            <a:r>
              <a:rPr b="1" lang="en-US" sz="3000" spc="-1" strike="noStrike">
                <a:solidFill>
                  <a:srgbClr val="ef6c00"/>
                </a:solidFill>
                <a:latin typeface="PT Sans Narrow"/>
                <a:ea typeface="PT Sans Narrow"/>
              </a:rPr>
              <a:t>reflect.SliceHeader</a:t>
            </a:r>
            <a:r>
              <a:rPr b="1" lang="en-US" sz="3000" spc="-1" strike="noStrike">
                <a:solidFill>
                  <a:srgbClr val="ef6c00"/>
                </a:solidFill>
                <a:latin typeface="PT Sans Narrow"/>
                <a:ea typeface="PT Sans Narrow"/>
              </a:rPr>
              <a:t>或者</a:t>
            </a:r>
            <a:r>
              <a:rPr b="1" lang="en-US" sz="3000" spc="-1" strike="noStrike">
                <a:solidFill>
                  <a:srgbClr val="ef6c00"/>
                </a:solidFill>
                <a:latin typeface="PT Sans Narrow"/>
                <a:ea typeface="PT Sans Narrow"/>
              </a:rPr>
              <a:t>reflect.StringHeader</a:t>
            </a:r>
            <a:r>
              <a:rPr b="1" lang="en-US" sz="3000" spc="-1" strike="noStrike">
                <a:solidFill>
                  <a:srgbClr val="ef6c00"/>
                </a:solidFill>
                <a:latin typeface="PT Sans Narrow"/>
                <a:ea typeface="PT Sans Narrow"/>
              </a:rPr>
              <a:t>值的</a:t>
            </a:r>
            <a:r>
              <a:rPr b="1" lang="en-US" sz="3000" spc="-1" strike="noStrike">
                <a:solidFill>
                  <a:srgbClr val="ef6c00"/>
                </a:solidFill>
                <a:latin typeface="PT Sans Narrow"/>
                <a:ea typeface="PT Sans Narrow"/>
              </a:rPr>
              <a:t>Data</a:t>
            </a:r>
            <a:r>
              <a:rPr b="1" lang="en-US" sz="3000" spc="-1" strike="noStrike">
                <a:solidFill>
                  <a:srgbClr val="ef6c00"/>
                </a:solidFill>
                <a:latin typeface="PT Sans Narrow"/>
                <a:ea typeface="PT Sans Narrow"/>
              </a:rPr>
              <a:t>字段和非类型安全指针之间的相互转换</a:t>
            </a:r>
            <a:endParaRPr b="0" lang="en-US" sz="3000" spc="-1" strike="noStrike">
              <a:latin typeface="Arial"/>
            </a:endParaRPr>
          </a:p>
        </p:txBody>
      </p:sp>
      <p:sp>
        <p:nvSpPr>
          <p:cNvPr id="211"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50E9500D-A740-4E03-AB68-2E21660FD58C}"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12" name="CustomShape 3"/>
          <p:cNvSpPr/>
          <p:nvPr/>
        </p:nvSpPr>
        <p:spPr>
          <a:xfrm>
            <a:off x="457200" y="1645920"/>
            <a:ext cx="3291480" cy="21942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SliceHeader struct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Data uintptr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Len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Cap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
        <p:nvSpPr>
          <p:cNvPr id="213" name="CustomShape 4"/>
          <p:cNvSpPr/>
          <p:nvPr/>
        </p:nvSpPr>
        <p:spPr>
          <a:xfrm>
            <a:off x="4777200" y="1645920"/>
            <a:ext cx="3291480" cy="21942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StringHeader struct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Data uintptr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Len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
        <p:nvSpPr>
          <p:cNvPr id="214" name="CustomShape 5"/>
          <p:cNvSpPr/>
          <p:nvPr/>
        </p:nvSpPr>
        <p:spPr>
          <a:xfrm>
            <a:off x="1209960" y="3439080"/>
            <a:ext cx="6530040" cy="143100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reflect.SliceHeader</a:t>
            </a:r>
            <a:r>
              <a:rPr b="0" lang="en-US" sz="2200" spc="-1" strike="noStrike">
                <a:solidFill>
                  <a:srgbClr val="000000"/>
                </a:solidFill>
                <a:latin typeface="Arial"/>
                <a:ea typeface="DejaVu Sans"/>
              </a:rPr>
              <a:t>和切片的内部结构一致；</a:t>
            </a:r>
            <a:endParaRPr b="0" lang="en-US" sz="2200" spc="-1" strike="noStrike">
              <a:latin typeface="Arial"/>
            </a:endParaRPr>
          </a:p>
          <a:p>
            <a:pPr>
              <a:lnSpc>
                <a:spcPct val="100000"/>
              </a:lnSpc>
            </a:pPr>
            <a:r>
              <a:rPr b="0" lang="en-US" sz="2200" spc="-1" strike="noStrike">
                <a:solidFill>
                  <a:srgbClr val="000000"/>
                </a:solidFill>
                <a:latin typeface="Arial"/>
                <a:ea typeface="DejaVu Sans"/>
              </a:rPr>
              <a:t>reflect.StringHeader</a:t>
            </a:r>
            <a:r>
              <a:rPr b="0" lang="en-US" sz="2200" spc="-1" strike="noStrike">
                <a:solidFill>
                  <a:srgbClr val="000000"/>
                </a:solidFill>
                <a:latin typeface="Arial"/>
                <a:ea typeface="DejaVu Sans"/>
              </a:rPr>
              <a:t>和字符串的内部结构一致。</a:t>
            </a:r>
            <a:endParaRPr b="0" lang="en-US" sz="2200" spc="-1" strike="noStrike">
              <a:latin typeface="Arial"/>
            </a:endParaRPr>
          </a:p>
          <a:p>
            <a:pPr>
              <a:lnSpc>
                <a:spcPct val="100000"/>
              </a:lnSpc>
            </a:pPr>
            <a:r>
              <a:rPr b="0" lang="en-US" sz="2200" spc="-1" strike="noStrike">
                <a:solidFill>
                  <a:srgbClr val="000000"/>
                </a:solidFill>
                <a:latin typeface="Arial"/>
                <a:ea typeface="Linux Libertine G"/>
              </a:rPr>
              <a:t>使用原则：不要凭空生成</a:t>
            </a:r>
            <a:r>
              <a:rPr b="0" lang="en-US" sz="2200" spc="-1" strike="noStrike">
                <a:solidFill>
                  <a:srgbClr val="000000"/>
                </a:solidFill>
                <a:latin typeface="Arial"/>
                <a:ea typeface="Linux Libertine G"/>
              </a:rPr>
              <a:t>SliceHeader</a:t>
            </a:r>
            <a:r>
              <a:rPr b="0" lang="en-US" sz="2200" spc="-1" strike="noStrike">
                <a:solidFill>
                  <a:srgbClr val="000000"/>
                </a:solidFill>
                <a:latin typeface="Arial"/>
                <a:ea typeface="Linux Libertine G"/>
              </a:rPr>
              <a:t>和</a:t>
            </a:r>
            <a:r>
              <a:rPr b="0" lang="en-US" sz="2200" spc="-1" strike="noStrike">
                <a:solidFill>
                  <a:srgbClr val="000000"/>
                </a:solidFill>
                <a:latin typeface="Arial"/>
                <a:ea typeface="DejaVu Sans"/>
              </a:rPr>
              <a:t>StringHeader</a:t>
            </a:r>
            <a:r>
              <a:rPr b="0" lang="en-US" sz="2200" spc="-1" strike="noStrike">
                <a:solidFill>
                  <a:srgbClr val="000000"/>
                </a:solidFill>
                <a:latin typeface="Arial"/>
                <a:ea typeface="DejaVu Sans"/>
              </a:rPr>
              <a:t>，要从切片和字符串转换出它们。</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5</a:t>
            </a:r>
            <a:r>
              <a:rPr b="1" lang="en-US" sz="3000" spc="-1" strike="noStrike">
                <a:solidFill>
                  <a:srgbClr val="ef6c00"/>
                </a:solidFill>
                <a:latin typeface="PT Sans Narrow"/>
                <a:ea typeface="PT Sans Narrow"/>
              </a:rPr>
              <a:t>：例子</a:t>
            </a:r>
            <a:r>
              <a:rPr b="1" lang="en-US" sz="3000" spc="-1" strike="noStrike">
                <a:solidFill>
                  <a:srgbClr val="ef6c00"/>
                </a:solidFill>
                <a:latin typeface="PT Sans Narrow"/>
                <a:ea typeface="PT Sans Narrow"/>
              </a:rPr>
              <a:t>1</a:t>
            </a:r>
            <a:endParaRPr b="0" lang="en-US" sz="3000" spc="-1" strike="noStrike">
              <a:latin typeface="Arial"/>
            </a:endParaRPr>
          </a:p>
        </p:txBody>
      </p:sp>
      <p:sp>
        <p:nvSpPr>
          <p:cNvPr id="216"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EBDFC426-2F1B-40E6-99D9-C8E428038C4E}"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17" name="CustomShape 3"/>
          <p:cNvSpPr/>
          <p:nvPr/>
        </p:nvSpPr>
        <p:spPr>
          <a:xfrm>
            <a:off x="457200" y="731520"/>
            <a:ext cx="8137800" cy="26514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a := [...]byte{'G', 'o', 'l', 'a', 'n', 'g'}</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s := "Java"</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hdr := (*reflect.StringHeader)(unsafe.Pointer(&amp;s))</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hdr.Data = uintptr(unsafe.Pointer(&amp;a))</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hdr.Len = len(a)</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fmt.Println(s) // Golang</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现在，字符串</a:t>
            </a:r>
            <a:r>
              <a:rPr b="0" lang="en-US" sz="1800" spc="-1" strike="noStrike">
                <a:solidFill>
                  <a:srgbClr val="0b5394"/>
                </a:solidFill>
                <a:latin typeface="Open Sans"/>
                <a:ea typeface="Open Sans"/>
              </a:rPr>
              <a:t>s</a:t>
            </a:r>
            <a:r>
              <a:rPr b="0" lang="en-US" sz="1800" spc="-1" strike="noStrike">
                <a:solidFill>
                  <a:srgbClr val="0b5394"/>
                </a:solidFill>
                <a:latin typeface="Open Sans"/>
                <a:ea typeface="Open Sans"/>
              </a:rPr>
              <a:t>和切片</a:t>
            </a:r>
            <a:r>
              <a:rPr b="0" lang="en-US" sz="1800" spc="-1" strike="noStrike">
                <a:solidFill>
                  <a:srgbClr val="0b5394"/>
                </a:solidFill>
                <a:latin typeface="Open Sans"/>
                <a:ea typeface="Open Sans"/>
              </a:rPr>
              <a:t>a</a:t>
            </a:r>
            <a:r>
              <a:rPr b="0" lang="en-US" sz="1800" spc="-1" strike="noStrike">
                <a:solidFill>
                  <a:srgbClr val="0b5394"/>
                </a:solidFill>
                <a:latin typeface="Open Sans"/>
                <a:ea typeface="Open Sans"/>
              </a:rPr>
              <a:t>共享着底层的</a:t>
            </a:r>
            <a:r>
              <a:rPr b="0" lang="en-US" sz="1800" spc="-1" strike="noStrike">
                <a:solidFill>
                  <a:srgbClr val="0b5394"/>
                </a:solidFill>
                <a:latin typeface="Open Sans"/>
                <a:ea typeface="Open Sans"/>
              </a:rPr>
              <a:t>byte</a:t>
            </a:r>
            <a:r>
              <a:rPr b="0" lang="en-US" sz="1800" spc="-1" strike="noStrike">
                <a:solidFill>
                  <a:srgbClr val="0b5394"/>
                </a:solidFill>
                <a:latin typeface="Open Sans"/>
                <a:ea typeface="Open Sans"/>
              </a:rPr>
              <a:t>字节序列</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a[2], a[3], a[4], a[5] = 'o', 'g', 'l', 'e'</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fmt.Println(s) // Google</a:t>
            </a:r>
            <a:endParaRPr b="0" lang="en-US" sz="1800" spc="-1" strike="noStrike">
              <a:latin typeface="Arial"/>
            </a:endParaRPr>
          </a:p>
        </p:txBody>
      </p:sp>
      <p:sp>
        <p:nvSpPr>
          <p:cNvPr id="218" name="CustomShape 4"/>
          <p:cNvSpPr/>
          <p:nvPr/>
        </p:nvSpPr>
        <p:spPr>
          <a:xfrm>
            <a:off x="6152760" y="365760"/>
            <a:ext cx="2716560" cy="310680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编译没问题，也符合基本运行时原则。</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但是不推荐这么做，因为这打破了对字符串的不变性的预期。</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000000"/>
                </a:solidFill>
                <a:latin typeface="Arial"/>
                <a:ea typeface="DejaVu Sans"/>
              </a:rPr>
              <a:t>结果字符串不应传递给外部使用。</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5</a:t>
            </a:r>
            <a:r>
              <a:rPr b="1" lang="en-US" sz="3000" spc="-1" strike="noStrike">
                <a:solidFill>
                  <a:srgbClr val="ef6c00"/>
                </a:solidFill>
                <a:latin typeface="PT Sans Narrow"/>
                <a:ea typeface="PT Sans Narrow"/>
              </a:rPr>
              <a:t>：例子</a:t>
            </a:r>
            <a:r>
              <a:rPr b="1" lang="en-US" sz="3000" spc="-1" strike="noStrike">
                <a:solidFill>
                  <a:srgbClr val="ef6c00"/>
                </a:solidFill>
                <a:latin typeface="PT Sans Narrow"/>
                <a:ea typeface="PT Sans Narrow"/>
              </a:rPr>
              <a:t>2</a:t>
            </a:r>
            <a:endParaRPr b="0" lang="en-US" sz="3000" spc="-1" strike="noStrike">
              <a:latin typeface="Arial"/>
            </a:endParaRPr>
          </a:p>
        </p:txBody>
      </p:sp>
      <p:sp>
        <p:nvSpPr>
          <p:cNvPr id="220"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9B71888E-2BDC-4FBA-B480-758386729623}"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21" name="CustomShape 3"/>
          <p:cNvSpPr/>
          <p:nvPr/>
        </p:nvSpPr>
        <p:spPr>
          <a:xfrm>
            <a:off x="457200" y="731520"/>
            <a:ext cx="8137800" cy="26514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func String2ByteSlice(str string) (bs []byte)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strHdr := (*reflect.StringHeader)(unsafe.Pointer(&amp;str))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sliceHdr := (*reflect.SliceHeader)(unsafe.Pointer(&amp;bs))</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sliceHdr.Data = strHdr.Data</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sliceHdr.Cap = strHdr.Len</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sliceHdr.Len = strHdr.Len</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runtime.KeepAlive(&amp;str) // </a:t>
            </a:r>
            <a:r>
              <a:rPr b="0" lang="en-US" sz="1800" spc="-1" strike="noStrike">
                <a:solidFill>
                  <a:srgbClr val="0b5394"/>
                </a:solidFill>
                <a:latin typeface="Open Sans"/>
                <a:ea typeface="Open Sans"/>
              </a:rPr>
              <a:t>这里的</a:t>
            </a:r>
            <a:r>
              <a:rPr b="0" lang="en-US" sz="1800" spc="-1" strike="noStrike">
                <a:solidFill>
                  <a:srgbClr val="0b5394"/>
                </a:solidFill>
                <a:latin typeface="Open Sans"/>
                <a:ea typeface="Open Sans"/>
              </a:rPr>
              <a:t>KeepAlive</a:t>
            </a:r>
            <a:r>
              <a:rPr b="0" lang="en-US" sz="1800" spc="-1" strike="noStrike">
                <a:solidFill>
                  <a:srgbClr val="0b5394"/>
                </a:solidFill>
                <a:latin typeface="Open Sans"/>
                <a:ea typeface="Open Sans"/>
              </a:rPr>
              <a:t>是必要的。</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return</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5</a:t>
            </a:r>
            <a:r>
              <a:rPr b="1" lang="en-US" sz="3000" spc="-1" strike="noStrike">
                <a:solidFill>
                  <a:srgbClr val="ef6c00"/>
                </a:solidFill>
                <a:latin typeface="PT Sans Narrow"/>
                <a:ea typeface="PT Sans Narrow"/>
              </a:rPr>
              <a:t>：例子</a:t>
            </a:r>
            <a:r>
              <a:rPr b="1" lang="en-US" sz="3000" spc="-1" strike="noStrike">
                <a:solidFill>
                  <a:srgbClr val="ef6c00"/>
                </a:solidFill>
                <a:latin typeface="PT Sans Narrow"/>
                <a:ea typeface="PT Sans Narrow"/>
              </a:rPr>
              <a:t>2</a:t>
            </a:r>
            <a:endParaRPr b="0" lang="en-US" sz="3000" spc="-1" strike="noStrike">
              <a:latin typeface="Arial"/>
            </a:endParaRPr>
          </a:p>
        </p:txBody>
      </p:sp>
      <p:sp>
        <p:nvSpPr>
          <p:cNvPr id="223"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1321B4C3-349D-47BA-9E7D-CC24816EEA1C}"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24" name="CustomShape 3"/>
          <p:cNvSpPr/>
          <p:nvPr/>
        </p:nvSpPr>
        <p:spPr>
          <a:xfrm>
            <a:off x="457200" y="731520"/>
            <a:ext cx="3291480" cy="23770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SliceHeader struct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Data </a:t>
            </a:r>
            <a:r>
              <a:rPr b="1" lang="en-US" sz="1800" spc="-1" strike="noStrike">
                <a:solidFill>
                  <a:srgbClr val="0b5394"/>
                </a:solidFill>
                <a:latin typeface="Open Sans"/>
                <a:ea typeface="Open Sans"/>
              </a:rPr>
              <a:t>unsafe.Pointer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Len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Cap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
        <p:nvSpPr>
          <p:cNvPr id="225" name="CustomShape 4"/>
          <p:cNvSpPr/>
          <p:nvPr/>
        </p:nvSpPr>
        <p:spPr>
          <a:xfrm>
            <a:off x="4453200" y="731520"/>
            <a:ext cx="3291480" cy="23770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type StringHeader struct {</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Data </a:t>
            </a:r>
            <a:r>
              <a:rPr b="1" lang="en-US" sz="1800" spc="-1" strike="noStrike">
                <a:solidFill>
                  <a:srgbClr val="0b5394"/>
                </a:solidFill>
                <a:latin typeface="Open Sans"/>
                <a:ea typeface="Open Sans"/>
              </a:rPr>
              <a:t>unsafe.Pointer</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	</a:t>
            </a:r>
            <a:r>
              <a:rPr b="0" lang="en-US" sz="1800" spc="-1" strike="noStrike">
                <a:solidFill>
                  <a:srgbClr val="0b5394"/>
                </a:solidFill>
                <a:latin typeface="Open Sans"/>
                <a:ea typeface="Open Sans"/>
              </a:rPr>
              <a:t>Len  int</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a:t>
            </a:r>
            <a:endParaRPr b="0" lang="en-US" sz="1800" spc="-1" strike="noStrike">
              <a:latin typeface="Arial"/>
            </a:endParaRPr>
          </a:p>
        </p:txBody>
      </p:sp>
      <p:sp>
        <p:nvSpPr>
          <p:cNvPr id="226" name="CustomShape 5"/>
          <p:cNvSpPr/>
          <p:nvPr/>
        </p:nvSpPr>
        <p:spPr>
          <a:xfrm>
            <a:off x="1280160" y="3200400"/>
            <a:ext cx="6583320" cy="109584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则上一页中的</a:t>
            </a:r>
            <a:r>
              <a:rPr b="0" lang="en-US" sz="2200" spc="-1" strike="noStrike">
                <a:solidFill>
                  <a:srgbClr val="000000"/>
                </a:solidFill>
                <a:latin typeface="Arial"/>
                <a:ea typeface="DejaVu Sans"/>
              </a:rPr>
              <a:t>runtime.KeepAlive</a:t>
            </a:r>
            <a:r>
              <a:rPr b="0" lang="en-US" sz="2200" spc="-1" strike="noStrike">
                <a:solidFill>
                  <a:srgbClr val="000000"/>
                </a:solidFill>
                <a:latin typeface="Arial"/>
                <a:ea typeface="DejaVu Sans"/>
              </a:rPr>
              <a:t>调用不再必要</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u="sng">
                <a:solidFill>
                  <a:srgbClr val="0000ff"/>
                </a:solidFill>
                <a:uFillTx/>
                <a:latin typeface="Arial"/>
                <a:ea typeface="DejaVu Sans"/>
                <a:hlinkClick r:id="rId1"/>
              </a:rPr>
              <a:t>https://github.com/golang/go/issues/19367</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使用模式</a:t>
            </a:r>
            <a:r>
              <a:rPr b="1" lang="en-US" sz="3000" spc="-1" strike="noStrike">
                <a:solidFill>
                  <a:srgbClr val="ef6c00"/>
                </a:solidFill>
                <a:latin typeface="PT Sans Narrow"/>
                <a:ea typeface="PT Sans Narrow"/>
              </a:rPr>
              <a:t>6</a:t>
            </a:r>
            <a:r>
              <a:rPr b="1" lang="en-US" sz="3000" spc="-1" strike="noStrike">
                <a:solidFill>
                  <a:srgbClr val="ef6c00"/>
                </a:solidFill>
                <a:latin typeface="PT Sans Narrow"/>
                <a:ea typeface="PT Sans Narrow"/>
              </a:rPr>
              <a:t>：将非类型安全指针值转换为</a:t>
            </a:r>
            <a:r>
              <a:rPr b="1" lang="en-US" sz="3000" spc="-1" strike="noStrike">
                <a:solidFill>
                  <a:srgbClr val="ef6c00"/>
                </a:solidFill>
                <a:latin typeface="PT Sans Narrow"/>
                <a:ea typeface="PT Sans Narrow"/>
              </a:rPr>
              <a:t>uintptr</a:t>
            </a:r>
            <a:r>
              <a:rPr b="1" lang="en-US" sz="3000" spc="-1" strike="noStrike">
                <a:solidFill>
                  <a:srgbClr val="ef6c00"/>
                </a:solidFill>
                <a:latin typeface="PT Sans Narrow"/>
                <a:ea typeface="PT Sans Narrow"/>
              </a:rPr>
              <a:t>值并传递给</a:t>
            </a:r>
            <a:r>
              <a:rPr b="1" lang="en-US" sz="3000" spc="-1" strike="noStrike">
                <a:solidFill>
                  <a:srgbClr val="ef6c00"/>
                </a:solidFill>
                <a:latin typeface="PT Sans Narrow"/>
                <a:ea typeface="PT Sans Narrow"/>
              </a:rPr>
              <a:t>syscall.Syscall</a:t>
            </a:r>
            <a:r>
              <a:rPr b="1" lang="en-US" sz="3000" spc="-1" strike="noStrike">
                <a:solidFill>
                  <a:srgbClr val="ef6c00"/>
                </a:solidFill>
                <a:latin typeface="PT Sans Narrow"/>
                <a:ea typeface="PT Sans Narrow"/>
              </a:rPr>
              <a:t>函数调用</a:t>
            </a:r>
            <a:endParaRPr b="0" lang="en-US" sz="3000" spc="-1" strike="noStrike">
              <a:latin typeface="Arial"/>
            </a:endParaRPr>
          </a:p>
        </p:txBody>
      </p:sp>
      <p:sp>
        <p:nvSpPr>
          <p:cNvPr id="228"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7AD85314-8DA8-4E43-999F-6C5853488B30}"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29" name="CustomShape 3"/>
          <p:cNvSpPr/>
          <p:nvPr/>
        </p:nvSpPr>
        <p:spPr>
          <a:xfrm>
            <a:off x="457200" y="1371600"/>
            <a:ext cx="8046360" cy="21942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func DoSomething(addr uintptr) {…} // </a:t>
            </a:r>
            <a:r>
              <a:rPr b="0" lang="en-US" sz="1800" spc="-1" strike="noStrike">
                <a:solidFill>
                  <a:srgbClr val="0b5394"/>
                </a:solidFill>
                <a:latin typeface="Open Sans"/>
                <a:ea typeface="Open Sans"/>
              </a:rPr>
              <a:t>危险</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 syscall</a:t>
            </a:r>
            <a:r>
              <a:rPr b="0" lang="en-US" sz="1800" spc="-1" strike="noStrike">
                <a:solidFill>
                  <a:srgbClr val="0b5394"/>
                </a:solidFill>
                <a:latin typeface="Open Sans"/>
                <a:ea typeface="Open Sans"/>
              </a:rPr>
              <a:t>标准库包</a:t>
            </a:r>
            <a:endParaRPr b="0" lang="en-US" sz="1800" spc="-1" strike="noStrike">
              <a:latin typeface="Arial"/>
            </a:endParaRPr>
          </a:p>
          <a:p>
            <a:pPr>
              <a:lnSpc>
                <a:spcPct val="150000"/>
              </a:lnSpc>
            </a:pPr>
            <a:r>
              <a:rPr b="0" lang="en-US" sz="1800" spc="-1" strike="noStrike">
                <a:solidFill>
                  <a:srgbClr val="0b5394"/>
                </a:solidFill>
                <a:latin typeface="Open Sans"/>
                <a:ea typeface="Open Sans"/>
              </a:rPr>
              <a:t>func Syscall(trap, a1, a2, a3 uintptr) (r1, r2 uintptr, err Errno) // ok</a:t>
            </a:r>
            <a:endParaRPr b="0" lang="en-US" sz="1800" spc="-1" strike="noStrike">
              <a:latin typeface="Arial"/>
            </a:endParaRPr>
          </a:p>
        </p:txBody>
      </p:sp>
      <p:sp>
        <p:nvSpPr>
          <p:cNvPr id="230" name="CustomShape 4"/>
          <p:cNvSpPr/>
          <p:nvPr/>
        </p:nvSpPr>
        <p:spPr>
          <a:xfrm>
            <a:off x="527400" y="3244680"/>
            <a:ext cx="7406280" cy="1430280"/>
          </a:xfrm>
          <a:prstGeom prst="rect">
            <a:avLst/>
          </a:prstGeom>
          <a:solidFill>
            <a:srgbClr val="cccccc"/>
          </a:solid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000000"/>
                </a:solidFill>
                <a:latin typeface="Arial"/>
                <a:ea typeface="DejaVu Sans"/>
              </a:rPr>
              <a:t>这是</a:t>
            </a:r>
            <a:r>
              <a:rPr b="0" lang="en-US" sz="2200" spc="-1" strike="noStrike">
                <a:solidFill>
                  <a:srgbClr val="000000"/>
                </a:solidFill>
                <a:latin typeface="Arial"/>
                <a:ea typeface="DejaVu Sans"/>
              </a:rPr>
              <a:t>syscall.Syscall</a:t>
            </a:r>
            <a:r>
              <a:rPr b="0" lang="en-US" sz="2200" spc="-1" strike="noStrike">
                <a:solidFill>
                  <a:srgbClr val="000000"/>
                </a:solidFill>
                <a:latin typeface="Arial"/>
                <a:ea typeface="DejaVu Sans"/>
              </a:rPr>
              <a:t>这样的函数的特权，编译器将对它们的调用特殊处理。此使用模式不适用于普通自定义函数。此使用模式也适用于</a:t>
            </a:r>
            <a:r>
              <a:rPr b="0" lang="en-US" sz="2200" spc="-1" strike="noStrike">
                <a:solidFill>
                  <a:srgbClr val="000000"/>
                </a:solidFill>
                <a:latin typeface="Arial"/>
                <a:ea typeface="DejaVu Sans"/>
              </a:rPr>
              <a:t>Windows</a:t>
            </a:r>
            <a:r>
              <a:rPr b="0" lang="en-US" sz="2200" spc="-1" strike="noStrike">
                <a:solidFill>
                  <a:srgbClr val="000000"/>
                </a:solidFill>
                <a:latin typeface="Arial"/>
                <a:ea typeface="DejaVu Sans"/>
              </a:rPr>
              <a:t>系统中的</a:t>
            </a:r>
            <a:r>
              <a:rPr b="0" lang="en-US" sz="2200" spc="-1" strike="noStrike">
                <a:solidFill>
                  <a:srgbClr val="000000"/>
                </a:solidFill>
                <a:latin typeface="Arial"/>
                <a:ea typeface="DejaVu Sans"/>
              </a:rPr>
              <a:t>syscall.Proc.Call</a:t>
            </a:r>
            <a:r>
              <a:rPr b="0" lang="en-US" sz="2200" spc="-1" strike="noStrike">
                <a:solidFill>
                  <a:srgbClr val="000000"/>
                </a:solidFill>
                <a:latin typeface="Arial"/>
                <a:ea typeface="DejaVu Sans"/>
              </a:rPr>
              <a:t>和</a:t>
            </a:r>
            <a:r>
              <a:rPr b="0" lang="en-US" sz="2200" spc="-1" strike="noStrike">
                <a:solidFill>
                  <a:srgbClr val="000000"/>
                </a:solidFill>
                <a:latin typeface="Arial"/>
                <a:ea typeface="DejaVu Sans"/>
              </a:rPr>
              <a:t>syscall.LazyProc.Call</a:t>
            </a:r>
            <a:r>
              <a:rPr b="0" lang="en-US" sz="2200" spc="-1" strike="noStrike">
                <a:solidFill>
                  <a:srgbClr val="000000"/>
                </a:solidFill>
                <a:latin typeface="Arial"/>
                <a:ea typeface="DejaVu Sans"/>
              </a:rPr>
              <a:t>系统调用。</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11760" y="275760"/>
            <a:ext cx="874008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unsafe.Pointer</a:t>
            </a:r>
            <a:r>
              <a:rPr b="1" lang="en-US" sz="3600" spc="-1" strike="noStrike">
                <a:solidFill>
                  <a:srgbClr val="ef6c00"/>
                </a:solidFill>
                <a:latin typeface="PT Sans Narrow"/>
                <a:ea typeface="PT Sans Narrow"/>
              </a:rPr>
              <a:t>相关类型转换</a:t>
            </a:r>
            <a:r>
              <a:rPr b="1" lang="en-US" sz="3600" spc="-1" strike="noStrike">
                <a:solidFill>
                  <a:srgbClr val="2a6099"/>
                </a:solidFill>
                <a:latin typeface="PT Sans Narrow"/>
                <a:ea typeface="PT Sans Narrow"/>
              </a:rPr>
              <a:t>编译</a:t>
            </a:r>
            <a:r>
              <a:rPr b="1" lang="en-US" sz="3600" spc="-1" strike="noStrike">
                <a:solidFill>
                  <a:srgbClr val="ef6c00"/>
                </a:solidFill>
                <a:latin typeface="PT Sans Narrow"/>
                <a:ea typeface="PT Sans Narrow"/>
              </a:rPr>
              <a:t>规则</a:t>
            </a:r>
            <a:endParaRPr b="0" lang="en-US" sz="3600" spc="-1" strike="noStrike">
              <a:latin typeface="Arial"/>
            </a:endParaRPr>
          </a:p>
        </p:txBody>
      </p:sp>
      <p:sp>
        <p:nvSpPr>
          <p:cNvPr id="137" name="CustomShape 2"/>
          <p:cNvSpPr/>
          <p:nvPr/>
        </p:nvSpPr>
        <p:spPr>
          <a:xfrm>
            <a:off x="581400" y="1548720"/>
            <a:ext cx="7788960" cy="2838600"/>
          </a:xfrm>
          <a:prstGeom prst="rect">
            <a:avLst/>
          </a:prstGeom>
          <a:noFill/>
          <a:ln>
            <a:noFill/>
          </a:ln>
        </p:spPr>
        <p:style>
          <a:lnRef idx="0"/>
          <a:fillRef idx="0"/>
          <a:effectRef idx="0"/>
          <a:fontRef idx="minor"/>
        </p:style>
        <p:txBody>
          <a:bodyPr lIns="90000" rIns="90000" tIns="91440" bIns="91440">
            <a:noAutofit/>
          </a:bodyPr>
          <a:p>
            <a:pPr marL="457200" indent="-342000">
              <a:lnSpc>
                <a:spcPct val="115000"/>
              </a:lnSpc>
              <a:buClr>
                <a:srgbClr val="0b5394"/>
              </a:buClr>
              <a:buFont typeface="StarSymbol"/>
              <a:buAutoNum type="arabicPeriod"/>
            </a:pPr>
            <a:r>
              <a:rPr b="0" lang="en-US" sz="1800" spc="-1" strike="noStrike">
                <a:solidFill>
                  <a:srgbClr val="0b5394"/>
                </a:solidFill>
                <a:latin typeface="Open Sans"/>
                <a:ea typeface="Open Sans"/>
              </a:rPr>
              <a:t>一个类型安全指针值可以被显式转换为一个非类型安全指针类型（</a:t>
            </a:r>
            <a:r>
              <a:rPr b="0" lang="en-US" sz="1800" spc="-1" strike="noStrike">
                <a:solidFill>
                  <a:srgbClr val="0b5394"/>
                </a:solidFill>
                <a:latin typeface="Open Sans"/>
                <a:ea typeface="Open Sans"/>
              </a:rPr>
              <a:t>unsafe.Pointer</a:t>
            </a:r>
            <a:r>
              <a:rPr b="0" lang="en-US" sz="1800" spc="-1" strike="noStrike">
                <a:solidFill>
                  <a:srgbClr val="0b5394"/>
                </a:solidFill>
                <a:latin typeface="Open Sans"/>
                <a:ea typeface="Open Sans"/>
              </a:rPr>
              <a:t>），反之亦然。</a:t>
            </a:r>
            <a:endParaRPr b="0" lang="en-US" sz="1800" spc="-1" strike="noStrike">
              <a:latin typeface="Arial"/>
            </a:endParaRPr>
          </a:p>
          <a:p>
            <a:pPr marL="457200" indent="-342000">
              <a:lnSpc>
                <a:spcPct val="115000"/>
              </a:lnSpc>
              <a:buClr>
                <a:srgbClr val="0b5394"/>
              </a:buClr>
              <a:buFont typeface="StarSymbol"/>
              <a:buAutoNum type="arabicPeriod"/>
            </a:pPr>
            <a:r>
              <a:rPr b="0" lang="en-US" sz="1800" spc="-1" strike="noStrike">
                <a:solidFill>
                  <a:srgbClr val="0b5394"/>
                </a:solidFill>
                <a:latin typeface="Open Sans"/>
                <a:ea typeface="Open Sans"/>
              </a:rPr>
              <a:t>一个</a:t>
            </a:r>
            <a:r>
              <a:rPr b="0" lang="en-US" sz="1800" spc="-1" strike="noStrike">
                <a:solidFill>
                  <a:srgbClr val="0b5394"/>
                </a:solidFill>
                <a:latin typeface="Open Sans"/>
                <a:ea typeface="Open Sans"/>
              </a:rPr>
              <a:t>uintptr</a:t>
            </a:r>
            <a:r>
              <a:rPr b="0" lang="en-US" sz="1800" spc="-1" strike="noStrike">
                <a:solidFill>
                  <a:srgbClr val="0b5394"/>
                </a:solidFill>
                <a:latin typeface="Open Sans"/>
                <a:ea typeface="Open Sans"/>
              </a:rPr>
              <a:t>值可以被显式转换为一个非类型安全指针类型，反之亦然。</a:t>
            </a:r>
            <a:endParaRPr b="0" lang="en-US" sz="1800" spc="-1" strike="noStrike">
              <a:latin typeface="Arial"/>
            </a:endParaRPr>
          </a:p>
          <a:p>
            <a:pPr>
              <a:lnSpc>
                <a:spcPct val="100000"/>
              </a:lnSpc>
              <a:spcBef>
                <a:spcPts val="3200"/>
              </a:spcBef>
            </a:pPr>
            <a:r>
              <a:rPr b="1" lang="en-US" sz="1800" spc="-1" strike="noStrike">
                <a:solidFill>
                  <a:srgbClr val="0b5394"/>
                </a:solidFill>
                <a:latin typeface="Open Sans"/>
                <a:ea typeface="Open Sans"/>
              </a:rPr>
              <a:t>注意：这些规则是编译器接收的规则。满足这些规则的代码编译没问题，但并不意味着在运行的时候是安全的。在使用非类型安全指针时，必须遵循一些原则以防止不安全的情况发生。</a:t>
            </a:r>
            <a:endParaRPr b="0" lang="en-US" sz="1800" spc="-1" strike="noStrike">
              <a:latin typeface="Arial"/>
            </a:endParaRPr>
          </a:p>
        </p:txBody>
      </p:sp>
      <p:sp>
        <p:nvSpPr>
          <p:cNvPr id="138" name="CustomShape 3"/>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0C3CB8A1-4F8F-4705-9E1A-6BFD83B02021}" type="slidenum">
              <a:rPr b="0" lang="en-US" sz="1800" spc="-1" strike="noStrike">
                <a:solidFill>
                  <a:srgbClr val="000000"/>
                </a:solidFill>
                <a:latin typeface="Arial"/>
                <a:ea typeface="DejaVu Sans"/>
              </a:rPr>
              <a:t>&lt;number&gt;</a:t>
            </a:fld>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总结</a:t>
            </a:r>
            <a:endParaRPr b="0" lang="en-US" sz="3000" spc="-1" strike="noStrike">
              <a:latin typeface="Arial"/>
            </a:endParaRPr>
          </a:p>
        </p:txBody>
      </p:sp>
      <p:sp>
        <p:nvSpPr>
          <p:cNvPr id="232"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BB8520A5-46EA-45E2-8CA4-C322F69F9340}"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33" name="CustomShape 3"/>
          <p:cNvSpPr/>
          <p:nvPr/>
        </p:nvSpPr>
        <p:spPr>
          <a:xfrm>
            <a:off x="457200" y="1188720"/>
            <a:ext cx="8046360" cy="2377080"/>
          </a:xfrm>
          <a:prstGeom prst="rect">
            <a:avLst/>
          </a:prstGeom>
          <a:noFill/>
          <a:ln>
            <a:noFill/>
          </a:ln>
        </p:spPr>
        <p:style>
          <a:lnRef idx="0"/>
          <a:fillRef idx="0"/>
          <a:effectRef idx="0"/>
          <a:fontRef idx="minor"/>
        </p:style>
        <p:txBody>
          <a:bodyPr lIns="90000" rIns="90000" tIns="91440" bIns="91440">
            <a:noAutofit/>
          </a:bodyPr>
          <a:p>
            <a:pPr marL="216000" indent="-215640">
              <a:lnSpc>
                <a:spcPct val="150000"/>
              </a:lnSpc>
              <a:buClr>
                <a:srgbClr val="000000"/>
              </a:buClr>
              <a:buSzPct val="45000"/>
              <a:buFont typeface="Wingdings" charset="2"/>
              <a:buChar char=""/>
            </a:pPr>
            <a:r>
              <a:rPr b="0" lang="en-US" sz="1800" spc="-1" strike="noStrike">
                <a:solidFill>
                  <a:srgbClr val="0b5394"/>
                </a:solidFill>
                <a:latin typeface="Open Sans"/>
                <a:ea typeface="Open Sans"/>
              </a:rPr>
              <a:t>非类型安全机制可以帮助我们写出运行效率更高的代码</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solidFill>
                  <a:srgbClr val="0b5394"/>
                </a:solidFill>
                <a:latin typeface="Open Sans"/>
                <a:ea typeface="Open Sans"/>
              </a:rPr>
              <a:t>但是使用不当，将造成一些重现几率非常低的微妙的</a:t>
            </a:r>
            <a:r>
              <a:rPr b="0" lang="en-US" sz="1800" spc="-1" strike="noStrike">
                <a:solidFill>
                  <a:srgbClr val="0b5394"/>
                </a:solidFill>
                <a:latin typeface="Open Sans"/>
                <a:ea typeface="Open Sans"/>
              </a:rPr>
              <a:t>bug</a:t>
            </a:r>
            <a:endParaRPr b="0" lang="en-US" sz="1800" spc="-1" strike="noStrike">
              <a:latin typeface="Arial"/>
            </a:endParaRPr>
          </a:p>
          <a:p>
            <a:pPr marL="216000" indent="-215640">
              <a:lnSpc>
                <a:spcPct val="150000"/>
              </a:lnSpc>
              <a:buClr>
                <a:srgbClr val="000000"/>
              </a:buClr>
              <a:buSzPct val="45000"/>
              <a:buFont typeface="Wingdings" charset="2"/>
              <a:buChar char=""/>
            </a:pPr>
            <a:r>
              <a:rPr b="0" lang="en-US" sz="1800" spc="-1" strike="noStrike">
                <a:solidFill>
                  <a:srgbClr val="0b5394"/>
                </a:solidFill>
                <a:latin typeface="Open Sans"/>
                <a:ea typeface="Open Sans"/>
              </a:rPr>
              <a:t>我们应该知晓当前的非类型安全机制规则和使用模式可能在以后的</a:t>
            </a:r>
            <a:r>
              <a:rPr b="0" lang="en-US" sz="1800" spc="-1" strike="noStrike">
                <a:solidFill>
                  <a:srgbClr val="0b5394"/>
                </a:solidFill>
                <a:latin typeface="Open Sans"/>
                <a:ea typeface="Open Sans"/>
              </a:rPr>
              <a:t>Go</a:t>
            </a:r>
            <a:r>
              <a:rPr b="0" lang="en-US" sz="1800" spc="-1" strike="noStrike">
                <a:solidFill>
                  <a:srgbClr val="0b5394"/>
                </a:solidFill>
                <a:latin typeface="Open Sans"/>
                <a:ea typeface="Open Sans"/>
              </a:rPr>
              <a:t>版本中完全失效。 当然，目前没有任何迹象表明这种变化将很快会来到。但是，一旦发生这种变化，前面列出的当前是正确的代码将变得不再安全甚至编译不通过。</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1760" y="44496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参考资料</a:t>
            </a:r>
            <a:endParaRPr b="0" lang="en-US" sz="3600" spc="-1" strike="noStrike">
              <a:latin typeface="Arial"/>
            </a:endParaRPr>
          </a:p>
        </p:txBody>
      </p:sp>
      <p:sp>
        <p:nvSpPr>
          <p:cNvPr id="235" name="CustomShape 2"/>
          <p:cNvSpPr/>
          <p:nvPr/>
        </p:nvSpPr>
        <p:spPr>
          <a:xfrm>
            <a:off x="311760" y="1266480"/>
            <a:ext cx="8519400" cy="3301560"/>
          </a:xfrm>
          <a:prstGeom prst="rect">
            <a:avLst/>
          </a:prstGeom>
          <a:noFill/>
          <a:ln>
            <a:noFill/>
          </a:ln>
        </p:spPr>
        <p:style>
          <a:lnRef idx="0"/>
          <a:fillRef idx="0"/>
          <a:effectRef idx="0"/>
          <a:fontRef idx="minor"/>
        </p:style>
        <p:txBody>
          <a:bodyPr lIns="90000" rIns="90000" tIns="91440" bIns="91440">
            <a:noAutofit/>
          </a:bodyPr>
          <a:p>
            <a:pPr marL="457200" indent="-342000">
              <a:lnSpc>
                <a:spcPct val="115000"/>
              </a:lnSpc>
              <a:buClr>
                <a:srgbClr val="695d46"/>
              </a:buClr>
              <a:buFont typeface="StarSymbol"/>
              <a:buAutoNum type="arabicPeriod"/>
            </a:pPr>
            <a:r>
              <a:rPr b="0" lang="en-US" sz="1800" spc="-1" strike="noStrike">
                <a:solidFill>
                  <a:srgbClr val="695d46"/>
                </a:solidFill>
                <a:latin typeface="Open Sans"/>
                <a:ea typeface="Open Sans"/>
              </a:rPr>
              <a:t>Go 101</a:t>
            </a:r>
            <a:r>
              <a:rPr b="0" lang="en-US" sz="1800" spc="-1" strike="noStrike">
                <a:solidFill>
                  <a:srgbClr val="695d46"/>
                </a:solidFill>
                <a:latin typeface="Open Sans"/>
                <a:ea typeface="Open Sans"/>
              </a:rPr>
              <a:t>项目：</a:t>
            </a:r>
            <a:r>
              <a:rPr b="0" lang="en-US" sz="1800" spc="-1" strike="noStrike" u="sng">
                <a:solidFill>
                  <a:srgbClr val="0000ff"/>
                </a:solidFill>
                <a:uFillTx/>
                <a:latin typeface="Open Sans"/>
                <a:ea typeface="Open Sans"/>
                <a:hlinkClick r:id="rId1"/>
              </a:rPr>
              <a:t>https://github.com/golang101/golang101</a:t>
            </a:r>
            <a:endParaRPr b="0" lang="en-US" sz="1800" spc="-1" strike="noStrike">
              <a:latin typeface="Arial"/>
            </a:endParaRPr>
          </a:p>
          <a:p>
            <a:pPr marL="457200" indent="-342000">
              <a:lnSpc>
                <a:spcPct val="115000"/>
              </a:lnSpc>
              <a:buClr>
                <a:srgbClr val="695d46"/>
              </a:buClr>
              <a:buFont typeface="StarSymbol"/>
              <a:buAutoNum type="arabicPeriod"/>
            </a:pPr>
            <a:r>
              <a:rPr b="0" lang="en-US" sz="1800" spc="-1" strike="noStrike">
                <a:solidFill>
                  <a:srgbClr val="695d46"/>
                </a:solidFill>
                <a:latin typeface="Open Sans"/>
                <a:ea typeface="Open Sans"/>
              </a:rPr>
              <a:t>Go 101</a:t>
            </a:r>
            <a:r>
              <a:rPr b="0" lang="en-US" sz="1800" spc="-1" strike="noStrike">
                <a:solidFill>
                  <a:srgbClr val="695d46"/>
                </a:solidFill>
                <a:latin typeface="Open Sans"/>
                <a:ea typeface="Open Sans"/>
              </a:rPr>
              <a:t>官网：</a:t>
            </a:r>
            <a:r>
              <a:rPr b="0" lang="en-US" sz="1800" spc="-1" strike="noStrike" u="sng">
                <a:solidFill>
                  <a:srgbClr val="0000ff"/>
                </a:solidFill>
                <a:uFillTx/>
                <a:latin typeface="Open Sans"/>
                <a:ea typeface="Open Sans"/>
                <a:hlinkClick r:id="rId2"/>
              </a:rPr>
              <a:t>https://gfw.go101.org</a:t>
            </a:r>
            <a:endParaRPr b="0" lang="en-US" sz="1800" spc="-1" strike="noStrike">
              <a:latin typeface="Arial"/>
            </a:endParaRPr>
          </a:p>
          <a:p>
            <a:pPr marL="457200" indent="-342000">
              <a:lnSpc>
                <a:spcPct val="115000"/>
              </a:lnSpc>
              <a:buClr>
                <a:srgbClr val="695d46"/>
              </a:buClr>
              <a:buFont typeface="StarSymbol"/>
              <a:buAutoNum type="arabicPeriod"/>
            </a:pPr>
            <a:r>
              <a:rPr b="0" lang="en-US" sz="1800" spc="-1" strike="noStrike">
                <a:solidFill>
                  <a:srgbClr val="695d46"/>
                </a:solidFill>
                <a:latin typeface="Open Sans"/>
                <a:ea typeface="Open Sans"/>
              </a:rPr>
              <a:t>Go 101</a:t>
            </a:r>
            <a:r>
              <a:rPr b="0" lang="en-US" sz="1800" spc="-1" strike="noStrike">
                <a:solidFill>
                  <a:srgbClr val="695d46"/>
                </a:solidFill>
                <a:latin typeface="Open Sans"/>
                <a:ea typeface="Open Sans"/>
              </a:rPr>
              <a:t>公众号</a:t>
            </a:r>
            <a:endParaRPr b="0" lang="en-US" sz="1800" spc="-1" strike="noStrike">
              <a:latin typeface="Arial"/>
            </a:endParaRPr>
          </a:p>
          <a:p>
            <a:pPr marL="457200">
              <a:lnSpc>
                <a:spcPct val="115000"/>
              </a:lnSpc>
              <a:spcBef>
                <a:spcPts val="1599"/>
              </a:spcBef>
            </a:pPr>
            <a:endParaRPr b="0" lang="en-US" sz="1800" spc="-1" strike="noStrike">
              <a:latin typeface="Arial"/>
            </a:endParaRPr>
          </a:p>
        </p:txBody>
      </p:sp>
      <p:sp>
        <p:nvSpPr>
          <p:cNvPr id="236" name="CustomShape 3"/>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75A7C3F9-FD77-41AE-89CD-996E6DACA479}" type="slidenum">
              <a:rPr b="0" lang="en-US" sz="1800" spc="-1" strike="noStrike">
                <a:solidFill>
                  <a:srgbClr val="000000"/>
                </a:solidFill>
                <a:latin typeface="Arial"/>
                <a:ea typeface="DejaVu Sans"/>
              </a:rPr>
              <a:t>&lt;number&gt;</a:t>
            </a:fld>
            <a:endParaRPr b="0" lang="en-US" sz="1800" spc="-1" strike="noStrike">
              <a:latin typeface="Arial"/>
            </a:endParaRPr>
          </a:p>
        </p:txBody>
      </p:sp>
      <p:pic>
        <p:nvPicPr>
          <p:cNvPr id="237" name="Google Shape;430;p66" descr=""/>
          <p:cNvPicPr/>
          <p:nvPr/>
        </p:nvPicPr>
        <p:blipFill>
          <a:blip r:embed="rId3"/>
          <a:stretch/>
        </p:blipFill>
        <p:spPr>
          <a:xfrm>
            <a:off x="2420640" y="1987200"/>
            <a:ext cx="1860120" cy="1860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11760" y="201600"/>
            <a:ext cx="883152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使用</a:t>
            </a:r>
            <a:r>
              <a:rPr b="1" lang="en-US" sz="3600" spc="-1" strike="noStrike">
                <a:solidFill>
                  <a:srgbClr val="ef6c00"/>
                </a:solidFill>
                <a:latin typeface="PT Sans Narrow"/>
                <a:ea typeface="PT Sans Narrow"/>
              </a:rPr>
              <a:t>unsafe.Pointer</a:t>
            </a:r>
            <a:r>
              <a:rPr b="1" lang="en-US" sz="3600" spc="-1" strike="noStrike">
                <a:solidFill>
                  <a:srgbClr val="ef6c00"/>
                </a:solidFill>
                <a:latin typeface="PT Sans Narrow"/>
                <a:ea typeface="PT Sans Narrow"/>
              </a:rPr>
              <a:t>的基本运行时原则</a:t>
            </a:r>
            <a:endParaRPr b="0" lang="en-US" sz="3600" spc="-1" strike="noStrike">
              <a:latin typeface="Arial"/>
            </a:endParaRPr>
          </a:p>
        </p:txBody>
      </p:sp>
      <p:sp>
        <p:nvSpPr>
          <p:cNvPr id="140"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BC9CAAD2-F866-43C1-874E-B51E08DADE21}"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41" name="CustomShape 3"/>
          <p:cNvSpPr/>
          <p:nvPr/>
        </p:nvSpPr>
        <p:spPr>
          <a:xfrm>
            <a:off x="914400" y="1436040"/>
            <a:ext cx="7314840" cy="2925360"/>
          </a:xfrm>
          <a:prstGeom prst="rect">
            <a:avLst/>
          </a:prstGeom>
          <a:noFill/>
          <a:ln>
            <a:noFill/>
          </a:ln>
        </p:spPr>
        <p:style>
          <a:lnRef idx="0"/>
          <a:fillRef idx="0"/>
          <a:effectRef idx="0"/>
          <a:fontRef idx="minor"/>
        </p:style>
        <p:txBody>
          <a:bodyPr lIns="90000" rIns="90000" tIns="91440" bIns="91440">
            <a:noAutofit/>
          </a:bodyPr>
          <a:p>
            <a:pPr marL="457200" indent="-342000">
              <a:lnSpc>
                <a:spcPct val="150000"/>
              </a:lnSpc>
              <a:buClr>
                <a:srgbClr val="0b5394"/>
              </a:buClr>
              <a:buFont typeface="StarSymbol"/>
              <a:buAutoNum type="arabicParenR"/>
            </a:pPr>
            <a:r>
              <a:rPr b="0" lang="en-US" sz="2200" spc="-1" strike="noStrike">
                <a:solidFill>
                  <a:srgbClr val="0b5394"/>
                </a:solidFill>
                <a:latin typeface="Open Sans"/>
                <a:ea typeface="Open Sans"/>
              </a:rPr>
              <a:t>保证要使用的值在</a:t>
            </a:r>
            <a:r>
              <a:rPr b="0" lang="en-US" sz="2200" spc="-1" strike="noStrike">
                <a:solidFill>
                  <a:srgbClr val="0b5394"/>
                </a:solidFill>
                <a:latin typeface="Open Sans"/>
                <a:ea typeface="Open Sans"/>
              </a:rPr>
              <a:t>unsafe</a:t>
            </a:r>
            <a:r>
              <a:rPr b="0" lang="en-US" sz="2200" spc="-1" strike="noStrike">
                <a:solidFill>
                  <a:srgbClr val="0b5394"/>
                </a:solidFill>
                <a:latin typeface="Open Sans"/>
                <a:ea typeface="Open Sans"/>
              </a:rPr>
              <a:t>操作前后时时刻刻要被有效的指针引用着，无论类型安全指针还是非类型安全指针。否则此值有可能被垃圾回收器回收掉。</a:t>
            </a:r>
            <a:endParaRPr b="0" lang="en-US" sz="2200" spc="-1" strike="noStrike">
              <a:latin typeface="Arial"/>
            </a:endParaRPr>
          </a:p>
          <a:p>
            <a:pPr marL="457200" indent="-342000">
              <a:lnSpc>
                <a:spcPct val="150000"/>
              </a:lnSpc>
              <a:buClr>
                <a:srgbClr val="0b5394"/>
              </a:buClr>
              <a:buFont typeface="StarSymbol"/>
              <a:buAutoNum type="arabicParenR"/>
            </a:pPr>
            <a:r>
              <a:rPr b="0" lang="en-US" sz="2200" spc="-1" strike="noStrike">
                <a:solidFill>
                  <a:srgbClr val="0b5394"/>
                </a:solidFill>
                <a:latin typeface="Open Sans"/>
                <a:ea typeface="Open Sans"/>
              </a:rPr>
              <a:t>任何指针都不应该引用未知内存快。</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非类型安全指针相关的事实</a:t>
            </a:r>
            <a:endParaRPr b="0" lang="en-US" sz="3600" spc="-1" strike="noStrike">
              <a:latin typeface="Arial"/>
            </a:endParaRPr>
          </a:p>
        </p:txBody>
      </p:sp>
      <p:sp>
        <p:nvSpPr>
          <p:cNvPr id="143"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E570E1D7-501A-42C7-AC82-9BBE1A8C778D}"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44" name="CustomShape 3"/>
          <p:cNvSpPr/>
          <p:nvPr/>
        </p:nvSpPr>
        <p:spPr>
          <a:xfrm>
            <a:off x="570960" y="1238760"/>
            <a:ext cx="7794000" cy="2665440"/>
          </a:xfrm>
          <a:prstGeom prst="rect">
            <a:avLst/>
          </a:prstGeom>
          <a:noFill/>
          <a:ln>
            <a:noFill/>
          </a:ln>
        </p:spPr>
        <p:style>
          <a:lnRef idx="0"/>
          <a:fillRef idx="0"/>
          <a:effectRef idx="0"/>
          <a:fontRef idx="minor"/>
        </p:style>
        <p:txBody>
          <a:bodyPr lIns="90000" rIns="90000" tIns="91440" bIns="91440">
            <a:noAutofit/>
          </a:bodyPr>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事实一：非类型安全指针值是指针但</a:t>
            </a:r>
            <a:r>
              <a:rPr b="0" lang="en-US" sz="1800" spc="-1" strike="noStrike">
                <a:solidFill>
                  <a:srgbClr val="0b5394"/>
                </a:solidFill>
                <a:latin typeface="Open Sans"/>
                <a:ea typeface="Open Sans"/>
              </a:rPr>
              <a:t>uintptr</a:t>
            </a:r>
            <a:r>
              <a:rPr b="0" lang="en-US" sz="1800" spc="-1" strike="noStrike">
                <a:solidFill>
                  <a:srgbClr val="0b5394"/>
                </a:solidFill>
                <a:latin typeface="Open Sans"/>
                <a:ea typeface="Open Sans"/>
              </a:rPr>
              <a:t>值是整数。整数从不引用其它值。</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事实二：不再被使用的内存块的回收时间点是不确定的</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事实三：某些值的地址在程序运行中可能改变</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事实四：一个值的生命范围可能并没有代码中看上去的大</a:t>
            </a:r>
            <a:endParaRPr b="0" lang="en-US" sz="1800" spc="-1" strike="noStrike">
              <a:latin typeface="Arial"/>
            </a:endParaRPr>
          </a:p>
          <a:p>
            <a:pPr marL="457200" indent="-342000">
              <a:lnSpc>
                <a:spcPct val="150000"/>
              </a:lnSpc>
              <a:buClr>
                <a:srgbClr val="0b5394"/>
              </a:buClr>
              <a:buFont typeface="Open Sans"/>
              <a:buChar char="●"/>
            </a:pPr>
            <a:r>
              <a:rPr b="0" lang="en-US" sz="1800" spc="-1" strike="noStrike">
                <a:solidFill>
                  <a:srgbClr val="0b5394"/>
                </a:solidFill>
                <a:latin typeface="Open Sans"/>
                <a:ea typeface="Open Sans"/>
              </a:rPr>
              <a:t>事实五：</a:t>
            </a:r>
            <a:r>
              <a:rPr b="0" lang="en-US" sz="1800" spc="-1" strike="noStrike">
                <a:solidFill>
                  <a:srgbClr val="0b5394"/>
                </a:solidFill>
                <a:latin typeface="Open Sans"/>
                <a:ea typeface="Open Sans"/>
              </a:rPr>
              <a:t>*unsafe.Pointer</a:t>
            </a:r>
            <a:r>
              <a:rPr b="0" lang="en-US" sz="1800" spc="-1" strike="noStrike">
                <a:solidFill>
                  <a:srgbClr val="0b5394"/>
                </a:solidFill>
                <a:latin typeface="Open Sans"/>
                <a:ea typeface="Open Sans"/>
              </a:rPr>
              <a:t>是一个类型安全指针类型，它的基类型是</a:t>
            </a:r>
            <a:r>
              <a:rPr b="0" lang="en-US" sz="1800" spc="-1" strike="noStrike">
                <a:solidFill>
                  <a:srgbClr val="0b5394"/>
                </a:solidFill>
                <a:latin typeface="Open Sans"/>
                <a:ea typeface="Open Sans"/>
              </a:rPr>
              <a:t>unsafe.Pointer</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简单介绍一下垃圾回收机制</a:t>
            </a:r>
            <a:endParaRPr b="0" lang="en-US" sz="3600" spc="-1" strike="noStrike">
              <a:latin typeface="Arial"/>
            </a:endParaRPr>
          </a:p>
        </p:txBody>
      </p:sp>
      <p:sp>
        <p:nvSpPr>
          <p:cNvPr id="146"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0FA5A8E5-B7AB-49B5-8737-75FA2049CD4C}"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47" name="CustomShape 3"/>
          <p:cNvSpPr/>
          <p:nvPr/>
        </p:nvSpPr>
        <p:spPr>
          <a:xfrm>
            <a:off x="548640" y="822960"/>
            <a:ext cx="8046000" cy="365688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三色算法：</a:t>
            </a:r>
            <a:endParaRPr b="0" lang="en-US" sz="1800" spc="-1" strike="noStrike">
              <a:latin typeface="Arial"/>
            </a:endParaRPr>
          </a:p>
          <a:p>
            <a:pPr marL="457200" indent="-342000">
              <a:lnSpc>
                <a:spcPct val="150000"/>
              </a:lnSpc>
              <a:buClr>
                <a:srgbClr val="0b5394"/>
              </a:buClr>
              <a:buFont typeface="StarSymbol"/>
              <a:buAutoNum type="arabicParenR"/>
            </a:pPr>
            <a:r>
              <a:rPr b="0" lang="en-US" sz="1800" spc="-1" strike="noStrike">
                <a:solidFill>
                  <a:srgbClr val="0b5394"/>
                </a:solidFill>
                <a:latin typeface="Open Sans"/>
                <a:ea typeface="Open Sans"/>
              </a:rPr>
              <a:t>在每一轮垃圾回收过程的开始，所有的内存块将被标记为白色。然后垃圾回收器将所有开辟在栈和全局内存区上的内存块标记为灰色，并把它们加入一个灰色内存块列表。</a:t>
            </a:r>
            <a:endParaRPr b="0" lang="en-US" sz="1800" spc="-1" strike="noStrike">
              <a:latin typeface="Arial"/>
            </a:endParaRPr>
          </a:p>
          <a:p>
            <a:pPr marL="457200" indent="-342000">
              <a:lnSpc>
                <a:spcPct val="150000"/>
              </a:lnSpc>
              <a:buClr>
                <a:srgbClr val="0b5394"/>
              </a:buClr>
              <a:buFont typeface="StarSymbol"/>
              <a:buAutoNum type="arabicParenR"/>
            </a:pPr>
            <a:r>
              <a:rPr b="0" lang="en-US" sz="1800" spc="-1" strike="noStrike">
                <a:solidFill>
                  <a:srgbClr val="0b5394"/>
                </a:solidFill>
                <a:latin typeface="Open Sans"/>
                <a:ea typeface="Open Sans"/>
              </a:rPr>
              <a:t>循环直到灰色内存块列表直到其为空：从个灰色内存块列表中取出一个内存块，并把它标记为黑色。然后扫描承载在此内存块上的指针值，并通过这些指针找到它们引用着的内存块。 如果一个引用着的内存块为白色的，则将其标记为灰色并加入灰色内存块列表；否则，忽略之。</a:t>
            </a:r>
            <a:endParaRPr b="0" lang="en-US" sz="1800" spc="-1" strike="noStrike">
              <a:latin typeface="Arial"/>
            </a:endParaRPr>
          </a:p>
          <a:p>
            <a:pPr marL="457200" indent="-342000">
              <a:lnSpc>
                <a:spcPct val="150000"/>
              </a:lnSpc>
              <a:buClr>
                <a:srgbClr val="0b5394"/>
              </a:buClr>
              <a:buFont typeface="StarSymbol"/>
              <a:buAutoNum type="arabicParenR"/>
            </a:pPr>
            <a:r>
              <a:rPr b="0" lang="en-US" sz="1800" spc="-1" strike="noStrike">
                <a:solidFill>
                  <a:srgbClr val="0b5394"/>
                </a:solidFill>
                <a:latin typeface="Open Sans"/>
                <a:ea typeface="Open Sans"/>
              </a:rPr>
              <a:t>最后仍然标记为白色的内存快将被视为垃圾而回收掉。</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事实一：非类型安全指针值是指针但</a:t>
            </a:r>
            <a:r>
              <a:rPr b="1" lang="en-US" sz="3600" spc="-1" strike="noStrike">
                <a:solidFill>
                  <a:srgbClr val="ef6c00"/>
                </a:solidFill>
                <a:latin typeface="PT Sans Narrow"/>
                <a:ea typeface="PT Sans Narrow"/>
              </a:rPr>
              <a:t>uintptr</a:t>
            </a:r>
            <a:r>
              <a:rPr b="1" lang="en-US" sz="3600" spc="-1" strike="noStrike">
                <a:solidFill>
                  <a:srgbClr val="ef6c00"/>
                </a:solidFill>
                <a:latin typeface="PT Sans Narrow"/>
                <a:ea typeface="PT Sans Narrow"/>
              </a:rPr>
              <a:t>值是整数</a:t>
            </a:r>
            <a:endParaRPr b="0" lang="en-US" sz="3600" spc="-1" strike="noStrike">
              <a:latin typeface="Arial"/>
            </a:endParaRPr>
          </a:p>
        </p:txBody>
      </p:sp>
      <p:sp>
        <p:nvSpPr>
          <p:cNvPr id="149"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571CA704-A86D-4904-9707-BB608E841713}"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50" name="CustomShape 3"/>
          <p:cNvSpPr/>
          <p:nvPr/>
        </p:nvSpPr>
        <p:spPr>
          <a:xfrm>
            <a:off x="474480" y="1769760"/>
            <a:ext cx="8211960" cy="271044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uintptr</a:t>
            </a:r>
            <a:r>
              <a:rPr b="0" lang="en-US" sz="1800" spc="-1" strike="noStrike">
                <a:solidFill>
                  <a:srgbClr val="0b5394"/>
                </a:solidFill>
                <a:latin typeface="Open Sans"/>
                <a:ea typeface="Open Sans"/>
              </a:rPr>
              <a:t>值中时常用来存储内存地址值，但是一个</a:t>
            </a:r>
            <a:r>
              <a:rPr b="0" lang="en-US" sz="1800" spc="-1" strike="noStrike">
                <a:solidFill>
                  <a:srgbClr val="0b5394"/>
                </a:solidFill>
                <a:latin typeface="Open Sans"/>
                <a:ea typeface="Open Sans"/>
              </a:rPr>
              <a:t>uintptr</a:t>
            </a:r>
            <a:r>
              <a:rPr b="0" lang="en-US" sz="1800" spc="-1" strike="noStrike">
                <a:solidFill>
                  <a:srgbClr val="0b5394"/>
                </a:solidFill>
                <a:latin typeface="Open Sans"/>
                <a:ea typeface="Open Sans"/>
              </a:rPr>
              <a:t>值并不引用着存储于其中的地址处的值，所以此</a:t>
            </a:r>
            <a:r>
              <a:rPr b="0" lang="en-US" sz="1800" spc="-1" strike="noStrike">
                <a:solidFill>
                  <a:srgbClr val="0b5394"/>
                </a:solidFill>
                <a:latin typeface="Open Sans"/>
                <a:ea typeface="Open Sans"/>
              </a:rPr>
              <a:t>uintptr</a:t>
            </a:r>
            <a:r>
              <a:rPr b="0" lang="en-US" sz="1800" spc="-1" strike="noStrike">
                <a:solidFill>
                  <a:srgbClr val="0b5394"/>
                </a:solidFill>
                <a:latin typeface="Open Sans"/>
                <a:ea typeface="Open Sans"/>
              </a:rPr>
              <a:t>值仍在被使用的事实无法防止存储于其中的地址处的值被垃圾回收。</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垃圾回收器同等对待类型安全指针和非类型安全指针。只有指针可以直接引用其它值。</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600" spc="-1" strike="noStrike">
                <a:solidFill>
                  <a:srgbClr val="ef6c00"/>
                </a:solidFill>
                <a:latin typeface="PT Sans Narrow"/>
                <a:ea typeface="PT Sans Narrow"/>
              </a:rPr>
              <a:t>事实二：不再被使用的内存块的回收时间点是不确定的</a:t>
            </a:r>
            <a:endParaRPr b="0" lang="en-US" sz="3600" spc="-1" strike="noStrike">
              <a:latin typeface="Arial"/>
            </a:endParaRPr>
          </a:p>
        </p:txBody>
      </p:sp>
      <p:sp>
        <p:nvSpPr>
          <p:cNvPr id="152"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F8828171-64C1-4838-A90C-77A208FDD4F1}"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53" name="CustomShape 3"/>
          <p:cNvSpPr/>
          <p:nvPr/>
        </p:nvSpPr>
        <p:spPr>
          <a:xfrm>
            <a:off x="457200" y="1593360"/>
            <a:ext cx="8228880" cy="30168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启动一轮新的垃圾回收过程的途径：</a:t>
            </a:r>
            <a:endParaRPr b="0" lang="en-US" sz="1800" spc="-1" strike="noStrike">
              <a:latin typeface="Arial"/>
            </a:endParaRPr>
          </a:p>
          <a:p>
            <a:pPr marL="216000" indent="-215280">
              <a:lnSpc>
                <a:spcPct val="150000"/>
              </a:lnSpc>
              <a:buClr>
                <a:srgbClr val="000000"/>
              </a:buClr>
              <a:buFont typeface="Noto Sans Symbols"/>
              <a:buChar char="●"/>
            </a:pPr>
            <a:r>
              <a:rPr b="0" lang="en-US" sz="1800" spc="-1" strike="noStrike">
                <a:solidFill>
                  <a:srgbClr val="0b5394"/>
                </a:solidFill>
                <a:latin typeface="Open Sans"/>
                <a:ea typeface="Open Sans"/>
              </a:rPr>
              <a:t>GOGC</a:t>
            </a:r>
            <a:r>
              <a:rPr b="0" lang="en-US" sz="1800" spc="-1" strike="noStrike">
                <a:solidFill>
                  <a:srgbClr val="0b5394"/>
                </a:solidFill>
                <a:latin typeface="Open Sans"/>
                <a:ea typeface="Open Sans"/>
              </a:rPr>
              <a:t>环境变量，</a:t>
            </a:r>
            <a:r>
              <a:rPr b="0" lang="en-US" sz="1800" spc="-1" strike="noStrike">
                <a:solidFill>
                  <a:srgbClr val="0b5394"/>
                </a:solidFill>
                <a:latin typeface="Open Sans"/>
                <a:ea typeface="Open Sans"/>
              </a:rPr>
              <a:t>runtime/debug.SetGCPercent</a:t>
            </a:r>
            <a:endParaRPr b="0" lang="en-US" sz="1800" spc="-1" strike="noStrike">
              <a:latin typeface="Arial"/>
            </a:endParaRPr>
          </a:p>
          <a:p>
            <a:pPr marL="216000" indent="-215280">
              <a:lnSpc>
                <a:spcPct val="150000"/>
              </a:lnSpc>
              <a:buClr>
                <a:srgbClr val="000000"/>
              </a:buClr>
              <a:buFont typeface="Noto Sans Symbols"/>
              <a:buChar char="●"/>
            </a:pPr>
            <a:r>
              <a:rPr b="0" lang="en-US" sz="1800" spc="-1" strike="noStrike">
                <a:solidFill>
                  <a:srgbClr val="0b5394"/>
                </a:solidFill>
                <a:latin typeface="Open Sans"/>
                <a:ea typeface="Open Sans"/>
              </a:rPr>
              <a:t>调用</a:t>
            </a:r>
            <a:r>
              <a:rPr b="0" lang="en-US" sz="1800" spc="-1" strike="noStrike">
                <a:solidFill>
                  <a:srgbClr val="0b5394"/>
                </a:solidFill>
                <a:latin typeface="Open Sans"/>
                <a:ea typeface="Open Sans"/>
              </a:rPr>
              <a:t>runtime.GC</a:t>
            </a:r>
            <a:r>
              <a:rPr b="0" lang="en-US" sz="1800" spc="-1" strike="noStrike">
                <a:solidFill>
                  <a:srgbClr val="0b5394"/>
                </a:solidFill>
                <a:latin typeface="Open Sans"/>
                <a:ea typeface="Open Sans"/>
              </a:rPr>
              <a:t>函数来手动开启</a:t>
            </a:r>
            <a:endParaRPr b="0" lang="en-US" sz="1800" spc="-1" strike="noStrike">
              <a:latin typeface="Arial"/>
            </a:endParaRPr>
          </a:p>
          <a:p>
            <a:pPr marL="216000" indent="-215280">
              <a:lnSpc>
                <a:spcPct val="150000"/>
              </a:lnSpc>
              <a:buClr>
                <a:srgbClr val="000000"/>
              </a:buClr>
              <a:buFont typeface="Noto Sans Symbols"/>
              <a:buChar char="●"/>
            </a:pPr>
            <a:r>
              <a:rPr b="0" lang="en-US" sz="1800" spc="-1" strike="noStrike">
                <a:solidFill>
                  <a:srgbClr val="0b5394"/>
                </a:solidFill>
                <a:latin typeface="Open Sans"/>
                <a:ea typeface="Open Sans"/>
              </a:rPr>
              <a:t>最大垃圾回收时间间隔为两分钟</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并发，写屏障（</a:t>
            </a:r>
            <a:r>
              <a:rPr b="0" lang="en-US" sz="1800" spc="-1" strike="noStrike">
                <a:solidFill>
                  <a:srgbClr val="0b5394"/>
                </a:solidFill>
                <a:latin typeface="Open Sans"/>
                <a:ea typeface="Open Sans"/>
              </a:rPr>
              <a:t>write barrier</a:t>
            </a:r>
            <a:r>
              <a:rPr b="0" lang="en-US" sz="1800" spc="-1" strike="noStrike">
                <a:solidFill>
                  <a:srgbClr val="0b5394"/>
                </a:solidFill>
                <a:latin typeface="Open Sans"/>
                <a:ea typeface="Open Sans"/>
              </a:rPr>
              <a:t>）等细节。</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11760" y="201600"/>
            <a:ext cx="8519400" cy="70632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3000" spc="-1" strike="noStrike">
                <a:solidFill>
                  <a:srgbClr val="ef6c00"/>
                </a:solidFill>
                <a:latin typeface="PT Sans Narrow"/>
                <a:ea typeface="PT Sans Narrow"/>
              </a:rPr>
              <a:t>事实三：某些值的地址在程序运行中可能改变</a:t>
            </a:r>
            <a:endParaRPr b="0" lang="en-US" sz="3000" spc="-1" strike="noStrike">
              <a:latin typeface="Arial"/>
            </a:endParaRPr>
          </a:p>
        </p:txBody>
      </p:sp>
      <p:sp>
        <p:nvSpPr>
          <p:cNvPr id="155" name="CustomShape 2"/>
          <p:cNvSpPr/>
          <p:nvPr/>
        </p:nvSpPr>
        <p:spPr>
          <a:xfrm>
            <a:off x="168120" y="4610520"/>
            <a:ext cx="547560" cy="3924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fld id="{EB59A579-3A95-43F4-8DA6-9067A0C2A48D}" type="slidenum">
              <a:rPr b="0" lang="en-US" sz="1800" spc="-1" strike="noStrike">
                <a:solidFill>
                  <a:srgbClr val="000000"/>
                </a:solidFill>
                <a:latin typeface="Arial"/>
                <a:ea typeface="DejaVu Sans"/>
              </a:rPr>
              <a:t>&lt;number&gt;</a:t>
            </a:fld>
            <a:endParaRPr b="0" lang="en-US" sz="1800" spc="-1" strike="noStrike">
              <a:latin typeface="Arial"/>
            </a:endParaRPr>
          </a:p>
        </p:txBody>
      </p:sp>
      <p:sp>
        <p:nvSpPr>
          <p:cNvPr id="156" name="CustomShape 3"/>
          <p:cNvSpPr/>
          <p:nvPr/>
        </p:nvSpPr>
        <p:spPr>
          <a:xfrm>
            <a:off x="457200" y="908640"/>
            <a:ext cx="8228880" cy="3571200"/>
          </a:xfrm>
          <a:prstGeom prst="rect">
            <a:avLst/>
          </a:prstGeom>
          <a:noFill/>
          <a:ln>
            <a:noFill/>
          </a:ln>
        </p:spPr>
        <p:style>
          <a:lnRef idx="0"/>
          <a:fillRef idx="0"/>
          <a:effectRef idx="0"/>
          <a:fontRef idx="minor"/>
        </p:style>
        <p:txBody>
          <a:bodyPr lIns="90000" rIns="90000" tIns="91440" bIns="91440">
            <a:noAutofit/>
          </a:bodyPr>
          <a:p>
            <a:pPr>
              <a:lnSpc>
                <a:spcPct val="150000"/>
              </a:lnSpc>
            </a:pPr>
            <a:r>
              <a:rPr b="0" lang="en-US" sz="1800" spc="-1" strike="noStrike">
                <a:solidFill>
                  <a:srgbClr val="0b5394"/>
                </a:solidFill>
                <a:latin typeface="Open Sans"/>
                <a:ea typeface="Open Sans"/>
              </a:rPr>
              <a:t>为了提高程序性能，每个协程维护着一个栈（一段连续内存块，</a:t>
            </a:r>
            <a:r>
              <a:rPr b="0" lang="en-US" sz="1800" spc="-1" strike="noStrike">
                <a:solidFill>
                  <a:srgbClr val="0b5394"/>
                </a:solidFill>
                <a:latin typeface="Open Sans"/>
                <a:ea typeface="Open Sans"/>
              </a:rPr>
              <a:t>64</a:t>
            </a:r>
            <a:r>
              <a:rPr b="0" lang="en-US" sz="1800" spc="-1" strike="noStrike">
                <a:solidFill>
                  <a:srgbClr val="0b5394"/>
                </a:solidFill>
                <a:latin typeface="Open Sans"/>
                <a:ea typeface="Open Sans"/>
              </a:rPr>
              <a:t>位系统上初始为</a:t>
            </a:r>
            <a:r>
              <a:rPr b="0" lang="en-US" sz="1800" spc="-1" strike="noStrike">
                <a:solidFill>
                  <a:srgbClr val="0b5394"/>
                </a:solidFill>
                <a:latin typeface="Open Sans"/>
                <a:ea typeface="Open Sans"/>
              </a:rPr>
              <a:t>2k</a:t>
            </a:r>
            <a:r>
              <a:rPr b="0" lang="en-US" sz="1800" spc="-1" strike="noStrike">
                <a:solidFill>
                  <a:srgbClr val="0b5394"/>
                </a:solidFill>
                <a:latin typeface="Open Sans"/>
                <a:ea typeface="Open Sans"/>
              </a:rPr>
              <a:t>）。在程序运行时，一个协程的栈的大小可能会根据需要而伸缩。当一个栈的大小改变时，</a:t>
            </a:r>
            <a:r>
              <a:rPr b="0" lang="en-US" sz="1800" spc="-1" strike="noStrike">
                <a:solidFill>
                  <a:srgbClr val="0b5394"/>
                </a:solidFill>
                <a:latin typeface="Open Sans"/>
                <a:ea typeface="Open Sans"/>
              </a:rPr>
              <a:t>runtime</a:t>
            </a:r>
            <a:r>
              <a:rPr b="0" lang="en-US" sz="1800" spc="-1" strike="noStrike">
                <a:solidFill>
                  <a:srgbClr val="0b5394"/>
                </a:solidFill>
                <a:latin typeface="Open Sans"/>
                <a:ea typeface="Open Sans"/>
              </a:rPr>
              <a:t>需要开辟一段新的连续内存块，并把老的连续内存块上的值复制（移动）到新的连续内存块上，从而相应地，开辟在此栈上的指针值中存储的地址可能将改变（如果此地址值处于老的连续内存块上）。</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0b5394"/>
                </a:solidFill>
                <a:latin typeface="Open Sans"/>
                <a:ea typeface="Open Sans"/>
              </a:rPr>
              <a:t>即：目前开辟在栈上的值的地址可能会发生改变；开辟在栈上的的指针值中存储的值可能会自动改变。</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200</TotalTime>
  <Application>LibreOffice/6.1.5.2$Linux_X86_64 LibreOffice_project/10$Build-2</Application>
  <Words>1854</Words>
  <Paragraphs>271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2020-05-02T22:49:51Z</dcterms:modified>
  <cp:revision>63</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全屏显示(16:9)</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