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65" r:id="rId6"/>
    <p:sldId id="273" r:id="rId7"/>
    <p:sldId id="266" r:id="rId8"/>
    <p:sldId id="279" r:id="rId9"/>
    <p:sldId id="269" r:id="rId10"/>
    <p:sldId id="268" r:id="rId11"/>
    <p:sldId id="271" r:id="rId12"/>
    <p:sldId id="270" r:id="rId13"/>
    <p:sldId id="272" r:id="rId14"/>
    <p:sldId id="274" r:id="rId15"/>
    <p:sldId id="277" r:id="rId16"/>
    <p:sldId id="278" r:id="rId17"/>
    <p:sldId id="275" r:id="rId18"/>
    <p:sldId id="262" r:id="rId19"/>
    <p:sldId id="264" r:id="rId20"/>
    <p:sldId id="276" r:id="rId21"/>
    <p:sldId id="259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 autoAdjust="0"/>
    <p:restoredTop sz="91007" autoAdjust="0"/>
  </p:normalViewPr>
  <p:slideViewPr>
    <p:cSldViewPr>
      <p:cViewPr>
        <p:scale>
          <a:sx n="66" d="100"/>
          <a:sy n="66" d="100"/>
        </p:scale>
        <p:origin x="-2126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CFAEE-35D5-4C10-B03F-5FD03424D625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5C3EF-DF0A-4B45-9F6A-89D432A6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431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5C3EF-DF0A-4B45-9F6A-89D432A64A1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9254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5C3EF-DF0A-4B45-9F6A-89D432A64A1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9254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FD87-1728-46F0-824E-C780CC0F9D14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7FAD-EDCE-4314-A36F-D187E95008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FD87-1728-46F0-824E-C780CC0F9D14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7FAD-EDCE-4314-A36F-D187E95008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FD87-1728-46F0-824E-C780CC0F9D14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7FAD-EDCE-4314-A36F-D187E95008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FD87-1728-46F0-824E-C780CC0F9D14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7FAD-EDCE-4314-A36F-D187E95008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FD87-1728-46F0-824E-C780CC0F9D14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7FAD-EDCE-4314-A36F-D187E95008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FD87-1728-46F0-824E-C780CC0F9D14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7FAD-EDCE-4314-A36F-D187E95008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FD87-1728-46F0-824E-C780CC0F9D14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7FAD-EDCE-4314-A36F-D187E95008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FD87-1728-46F0-824E-C780CC0F9D14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7FAD-EDCE-4314-A36F-D187E95008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FD87-1728-46F0-824E-C780CC0F9D14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7FAD-EDCE-4314-A36F-D187E95008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FD87-1728-46F0-824E-C780CC0F9D14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7FAD-EDCE-4314-A36F-D187E95008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FD87-1728-46F0-824E-C780CC0F9D14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7FAD-EDCE-4314-A36F-D187E95008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FD87-1728-46F0-824E-C780CC0F9D14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97FAD-EDCE-4314-A36F-D187E95008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632" y="2348880"/>
            <a:ext cx="6480720" cy="3456384"/>
          </a:xfrm>
        </p:spPr>
        <p:txBody>
          <a:bodyPr>
            <a:noAutofit/>
          </a:bodyPr>
          <a:lstStyle/>
          <a:p>
            <a:r>
              <a:rPr lang="ko-KR" altLang="en-US" sz="9600" dirty="0" err="1" smtClean="0">
                <a:latin typeface="헤움다꾸152" pitchFamily="18" charset="-127"/>
                <a:ea typeface="헤움다꾸152" pitchFamily="18" charset="-127"/>
              </a:rPr>
              <a:t>이세키</a:t>
            </a:r>
            <a:r>
              <a:rPr lang="en-US" altLang="ko-KR" sz="7200" dirty="0" smtClean="0">
                <a:latin typeface="헤움다꾸152" pitchFamily="18" charset="-127"/>
                <a:ea typeface="헤움다꾸152" pitchFamily="18" charset="-127"/>
              </a:rPr>
              <a:t/>
            </a:r>
            <a:br>
              <a:rPr lang="en-US" altLang="ko-KR" sz="7200" dirty="0" smtClean="0">
                <a:latin typeface="헤움다꾸152" pitchFamily="18" charset="-127"/>
                <a:ea typeface="헤움다꾸152" pitchFamily="18" charset="-127"/>
              </a:rPr>
            </a:br>
            <a:r>
              <a:rPr lang="en-US" altLang="ko-KR" sz="7200" dirty="0" smtClean="0">
                <a:latin typeface="헤움다꾸152" pitchFamily="18" charset="-127"/>
                <a:ea typeface="헤움다꾸152" pitchFamily="18" charset="-127"/>
              </a:rPr>
              <a:t>(</a:t>
            </a:r>
            <a:r>
              <a:rPr lang="ko-KR" altLang="en-US" sz="7200" dirty="0" err="1" smtClean="0">
                <a:latin typeface="헤움다꾸152" pitchFamily="18" charset="-127"/>
                <a:ea typeface="헤움다꾸152" pitchFamily="18" charset="-127"/>
              </a:rPr>
              <a:t>이계</a:t>
            </a:r>
            <a:r>
              <a:rPr lang="ko-KR" altLang="en-US" sz="7200" dirty="0" smtClean="0">
                <a:latin typeface="헤움다꾸152" pitchFamily="18" charset="-127"/>
                <a:ea typeface="헤움다꾸152" pitchFamily="18" charset="-127"/>
              </a:rPr>
              <a:t> 세포 키우기</a:t>
            </a:r>
            <a:r>
              <a:rPr lang="en-US" altLang="ko-KR" sz="7200" dirty="0" smtClean="0">
                <a:latin typeface="헤움다꾸152" pitchFamily="18" charset="-127"/>
                <a:ea typeface="헤움다꾸152" pitchFamily="18" charset="-127"/>
              </a:rPr>
              <a:t>)</a:t>
            </a:r>
            <a:br>
              <a:rPr lang="en-US" altLang="ko-KR" sz="7200" dirty="0" smtClean="0">
                <a:latin typeface="헤움다꾸152" pitchFamily="18" charset="-127"/>
                <a:ea typeface="헤움다꾸152" pitchFamily="18" charset="-127"/>
              </a:rPr>
            </a:br>
            <a:endParaRPr lang="ko-KR" altLang="en-US" sz="7200" dirty="0">
              <a:latin typeface="헤움다꾸152" pitchFamily="18" charset="-127"/>
              <a:ea typeface="헤움다꾸152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076056" y="5060776"/>
            <a:ext cx="3664496" cy="1752600"/>
          </a:xfrm>
        </p:spPr>
        <p:txBody>
          <a:bodyPr>
            <a:normAutofit/>
          </a:bodyPr>
          <a:lstStyle/>
          <a:p>
            <a:pPr algn="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1훈슬림스키니 B" pitchFamily="18" charset="-127"/>
              <a:ea typeface="1훈슬림스키니 B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7002" y="879786"/>
            <a:ext cx="1181062" cy="1181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순차적 액세스 저장소 4"/>
          <p:cNvSpPr/>
          <p:nvPr/>
        </p:nvSpPr>
        <p:spPr>
          <a:xfrm>
            <a:off x="539552" y="404664"/>
            <a:ext cx="864096" cy="864096"/>
          </a:xfrm>
          <a:prstGeom prst="flowChartMagneticTap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latin typeface="헤움다꾸152" pitchFamily="18" charset="-127"/>
                <a:ea typeface="헤움다꾸152" pitchFamily="18" charset="-127"/>
              </a:rPr>
              <a:t>2</a:t>
            </a:r>
            <a:endParaRPr lang="ko-KR" altLang="en-US" sz="7200" dirty="0">
              <a:latin typeface="헤움다꾸152" pitchFamily="18" charset="-127"/>
              <a:ea typeface="헤움다꾸152" pitchFamily="18" charset="-127"/>
            </a:endParaRPr>
          </a:p>
        </p:txBody>
      </p:sp>
      <p:cxnSp>
        <p:nvCxnSpPr>
          <p:cNvPr id="7" name="직선 연결선 6"/>
          <p:cNvCxnSpPr>
            <a:stCxn id="5" idx="2"/>
          </p:cNvCxnSpPr>
          <p:nvPr/>
        </p:nvCxnSpPr>
        <p:spPr>
          <a:xfrm>
            <a:off x="971600" y="1268760"/>
            <a:ext cx="460851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5656" y="345430"/>
            <a:ext cx="2911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구현 내용 </a:t>
            </a:r>
            <a:r>
              <a:rPr lang="en-US" altLang="ko-KR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  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헤움다꾸152" panose="02020603020101020101" pitchFamily="18" charset="-127"/>
              <a:ea typeface="헤움다꾸152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700808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이미지 배율 </a:t>
            </a:r>
            <a:r>
              <a:rPr lang="en-US" altLang="ko-KR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– </a:t>
            </a:r>
            <a:r>
              <a:rPr lang="ko-KR" altLang="en-US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게임 중</a:t>
            </a:r>
            <a:endParaRPr lang="ko-KR" altLang="en-US" sz="40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62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순차적 액세스 저장소 4"/>
          <p:cNvSpPr/>
          <p:nvPr/>
        </p:nvSpPr>
        <p:spPr>
          <a:xfrm>
            <a:off x="539552" y="404664"/>
            <a:ext cx="864096" cy="864096"/>
          </a:xfrm>
          <a:prstGeom prst="flowChartMagneticTap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latin typeface="헤움다꾸152" pitchFamily="18" charset="-127"/>
                <a:ea typeface="헤움다꾸152" pitchFamily="18" charset="-127"/>
              </a:rPr>
              <a:t>2</a:t>
            </a:r>
            <a:endParaRPr lang="ko-KR" altLang="en-US" sz="7200" dirty="0">
              <a:latin typeface="헤움다꾸152" pitchFamily="18" charset="-127"/>
              <a:ea typeface="헤움다꾸152" pitchFamily="18" charset="-127"/>
            </a:endParaRPr>
          </a:p>
        </p:txBody>
      </p:sp>
      <p:cxnSp>
        <p:nvCxnSpPr>
          <p:cNvPr id="7" name="직선 연결선 6"/>
          <p:cNvCxnSpPr>
            <a:stCxn id="5" idx="2"/>
          </p:cNvCxnSpPr>
          <p:nvPr/>
        </p:nvCxnSpPr>
        <p:spPr>
          <a:xfrm>
            <a:off x="971600" y="1268760"/>
            <a:ext cx="460851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5656" y="345430"/>
            <a:ext cx="2911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구현 내용 </a:t>
            </a:r>
            <a:r>
              <a:rPr lang="en-US" altLang="ko-KR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  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헤움다꾸152" panose="02020603020101020101" pitchFamily="18" charset="-127"/>
              <a:ea typeface="헤움다꾸152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700808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이미지 배율 </a:t>
            </a:r>
            <a:r>
              <a:rPr lang="en-US" altLang="ko-KR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– </a:t>
            </a:r>
            <a:r>
              <a:rPr lang="ko-KR" altLang="en-US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게임 중</a:t>
            </a:r>
            <a:endParaRPr lang="ko-KR" altLang="en-US" sz="40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_x115174648" descr="EMB00002c904887"/>
          <p:cNvPicPr>
            <a:picLocks noChangeAspect="1" noChangeArrowheads="1"/>
          </p:cNvPicPr>
          <p:nvPr/>
        </p:nvPicPr>
        <p:blipFill>
          <a:blip r:embed="rId2" cstate="print"/>
          <a:srcRect t="10347" r="53334"/>
          <a:stretch>
            <a:fillRect/>
          </a:stretch>
        </p:blipFill>
        <p:spPr bwMode="auto">
          <a:xfrm>
            <a:off x="611560" y="3068960"/>
            <a:ext cx="7821228" cy="2232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462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순차적 액세스 저장소 4"/>
          <p:cNvSpPr/>
          <p:nvPr/>
        </p:nvSpPr>
        <p:spPr>
          <a:xfrm>
            <a:off x="539552" y="404664"/>
            <a:ext cx="864096" cy="864096"/>
          </a:xfrm>
          <a:prstGeom prst="flowChartMagneticTap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latin typeface="헤움다꾸152" pitchFamily="18" charset="-127"/>
                <a:ea typeface="헤움다꾸152" pitchFamily="18" charset="-127"/>
              </a:rPr>
              <a:t>2</a:t>
            </a:r>
            <a:endParaRPr lang="ko-KR" altLang="en-US" sz="7200" dirty="0">
              <a:latin typeface="헤움다꾸152" pitchFamily="18" charset="-127"/>
              <a:ea typeface="헤움다꾸152" pitchFamily="18" charset="-127"/>
            </a:endParaRPr>
          </a:p>
        </p:txBody>
      </p:sp>
      <p:cxnSp>
        <p:nvCxnSpPr>
          <p:cNvPr id="7" name="직선 연결선 6"/>
          <p:cNvCxnSpPr>
            <a:stCxn id="5" idx="2"/>
          </p:cNvCxnSpPr>
          <p:nvPr/>
        </p:nvCxnSpPr>
        <p:spPr>
          <a:xfrm>
            <a:off x="971600" y="1268760"/>
            <a:ext cx="460851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5656" y="345430"/>
            <a:ext cx="2911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구현 내용 </a:t>
            </a:r>
            <a:r>
              <a:rPr lang="en-US" altLang="ko-KR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  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헤움다꾸152" panose="02020603020101020101" pitchFamily="18" charset="-127"/>
              <a:ea typeface="헤움다꾸152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700808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이미지 배율 </a:t>
            </a:r>
            <a:r>
              <a:rPr lang="en-US" altLang="ko-KR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– </a:t>
            </a:r>
            <a:r>
              <a:rPr lang="ko-KR" altLang="en-US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레이아</a:t>
            </a:r>
            <a:r>
              <a:rPr lang="ko-KR" altLang="en-US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웃</a:t>
            </a:r>
            <a:endParaRPr lang="ko-KR" altLang="en-US" sz="40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62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순차적 액세스 저장소 4"/>
          <p:cNvSpPr/>
          <p:nvPr/>
        </p:nvSpPr>
        <p:spPr>
          <a:xfrm>
            <a:off x="539552" y="404664"/>
            <a:ext cx="864096" cy="864096"/>
          </a:xfrm>
          <a:prstGeom prst="flowChartMagneticTap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latin typeface="헤움다꾸152" pitchFamily="18" charset="-127"/>
                <a:ea typeface="헤움다꾸152" pitchFamily="18" charset="-127"/>
              </a:rPr>
              <a:t>2</a:t>
            </a:r>
            <a:endParaRPr lang="ko-KR" altLang="en-US" sz="7200" dirty="0">
              <a:latin typeface="헤움다꾸152" pitchFamily="18" charset="-127"/>
              <a:ea typeface="헤움다꾸152" pitchFamily="18" charset="-127"/>
            </a:endParaRPr>
          </a:p>
        </p:txBody>
      </p:sp>
      <p:cxnSp>
        <p:nvCxnSpPr>
          <p:cNvPr id="7" name="직선 연결선 6"/>
          <p:cNvCxnSpPr>
            <a:stCxn id="5" idx="2"/>
          </p:cNvCxnSpPr>
          <p:nvPr/>
        </p:nvCxnSpPr>
        <p:spPr>
          <a:xfrm>
            <a:off x="971600" y="1268760"/>
            <a:ext cx="460851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5656" y="345430"/>
            <a:ext cx="2911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구현 내용 </a:t>
            </a:r>
            <a:r>
              <a:rPr lang="en-US" altLang="ko-KR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  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헤움다꾸152" panose="02020603020101020101" pitchFamily="18" charset="-127"/>
              <a:ea typeface="헤움다꾸152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700808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이미지 배율 </a:t>
            </a:r>
            <a:r>
              <a:rPr lang="en-US" altLang="ko-KR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– </a:t>
            </a:r>
            <a:r>
              <a:rPr lang="ko-KR" altLang="en-US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레이아</a:t>
            </a:r>
            <a:r>
              <a:rPr lang="ko-KR" altLang="en-US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웃</a:t>
            </a:r>
            <a:endParaRPr lang="ko-KR" altLang="en-US" sz="40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115175048" descr="EMB00002c90488c"/>
          <p:cNvPicPr>
            <a:picLocks noChangeAspect="1" noChangeArrowheads="1"/>
          </p:cNvPicPr>
          <p:nvPr/>
        </p:nvPicPr>
        <p:blipFill>
          <a:blip r:embed="rId2" cstate="print"/>
          <a:srcRect l="3282" t="8786" r="3687" b="6171"/>
          <a:stretch>
            <a:fillRect/>
          </a:stretch>
        </p:blipFill>
        <p:spPr bwMode="auto">
          <a:xfrm>
            <a:off x="1187624" y="2780928"/>
            <a:ext cx="6407348" cy="3096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462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순차적 액세스 저장소 4"/>
          <p:cNvSpPr/>
          <p:nvPr/>
        </p:nvSpPr>
        <p:spPr>
          <a:xfrm>
            <a:off x="539552" y="404664"/>
            <a:ext cx="864096" cy="864096"/>
          </a:xfrm>
          <a:prstGeom prst="flowChartMagneticTap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latin typeface="헤움다꾸152" pitchFamily="18" charset="-127"/>
                <a:ea typeface="헤움다꾸152" pitchFamily="18" charset="-127"/>
              </a:rPr>
              <a:t>2</a:t>
            </a:r>
            <a:endParaRPr lang="ko-KR" altLang="en-US" sz="7200" dirty="0">
              <a:latin typeface="헤움다꾸152" pitchFamily="18" charset="-127"/>
              <a:ea typeface="헤움다꾸152" pitchFamily="18" charset="-127"/>
            </a:endParaRPr>
          </a:p>
        </p:txBody>
      </p:sp>
      <p:cxnSp>
        <p:nvCxnSpPr>
          <p:cNvPr id="7" name="직선 연결선 6"/>
          <p:cNvCxnSpPr>
            <a:stCxn id="5" idx="2"/>
          </p:cNvCxnSpPr>
          <p:nvPr/>
        </p:nvCxnSpPr>
        <p:spPr>
          <a:xfrm>
            <a:off x="971600" y="1268760"/>
            <a:ext cx="460851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5656" y="345430"/>
            <a:ext cx="2911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구현 내용 </a:t>
            </a:r>
            <a:r>
              <a:rPr lang="en-US" altLang="ko-KR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  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헤움다꾸152" panose="02020603020101020101" pitchFamily="18" charset="-127"/>
              <a:ea typeface="헤움다꾸152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700808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커스텀다이얼로그</a:t>
            </a:r>
            <a:endParaRPr lang="ko-KR" altLang="en-US" sz="40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7" name="_x115176328" descr="EMB00002c90488f"/>
          <p:cNvPicPr>
            <a:picLocks noChangeAspect="1" noChangeArrowheads="1"/>
          </p:cNvPicPr>
          <p:nvPr/>
        </p:nvPicPr>
        <p:blipFill>
          <a:blip r:embed="rId2" cstate="print"/>
          <a:srcRect t="9457" b="10741"/>
          <a:stretch>
            <a:fillRect/>
          </a:stretch>
        </p:blipFill>
        <p:spPr bwMode="auto">
          <a:xfrm>
            <a:off x="1403648" y="2564904"/>
            <a:ext cx="2664296" cy="3779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4355976" y="2780928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구성한 레이아웃을 </a:t>
            </a:r>
            <a:r>
              <a:rPr lang="en-US" altLang="ko-KR" sz="3600" dirty="0" err="1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Activty</a:t>
            </a:r>
            <a:r>
              <a:rPr lang="ko-KR" altLang="en-US" sz="36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가 아닌</a:t>
            </a:r>
            <a:endParaRPr lang="en-US" altLang="ko-KR" sz="3600" dirty="0" smtClean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  <a:p>
            <a:r>
              <a:rPr lang="en-US" altLang="ko-KR" sz="36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 </a:t>
            </a:r>
            <a:r>
              <a:rPr lang="ko-KR" altLang="en-US" sz="3600" dirty="0" err="1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커스텀</a:t>
            </a:r>
            <a:r>
              <a:rPr lang="ko-KR" altLang="en-US" sz="36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 다이얼로그로 사용</a:t>
            </a:r>
            <a:endParaRPr lang="ko-KR" altLang="en-US" sz="36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5976" y="4365104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  </a:t>
            </a:r>
            <a:endParaRPr lang="en-US" altLang="ko-KR" sz="3600" dirty="0" smtClean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55976" y="4437112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-  </a:t>
            </a:r>
            <a:r>
              <a:rPr lang="ko-KR" altLang="en-US" sz="36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옵션기능을 사용하기 위해서</a:t>
            </a:r>
            <a:endParaRPr lang="ko-KR" altLang="en-US" sz="36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62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순차적 액세스 저장소 4"/>
          <p:cNvSpPr/>
          <p:nvPr/>
        </p:nvSpPr>
        <p:spPr>
          <a:xfrm>
            <a:off x="539552" y="404664"/>
            <a:ext cx="864096" cy="864096"/>
          </a:xfrm>
          <a:prstGeom prst="flowChartMagneticTap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latin typeface="헤움다꾸152" pitchFamily="18" charset="-127"/>
                <a:ea typeface="헤움다꾸152" pitchFamily="18" charset="-127"/>
              </a:rPr>
              <a:t>2</a:t>
            </a:r>
            <a:endParaRPr lang="ko-KR" altLang="en-US" sz="7200" dirty="0">
              <a:latin typeface="헤움다꾸152" pitchFamily="18" charset="-127"/>
              <a:ea typeface="헤움다꾸152" pitchFamily="18" charset="-127"/>
            </a:endParaRPr>
          </a:p>
        </p:txBody>
      </p:sp>
      <p:cxnSp>
        <p:nvCxnSpPr>
          <p:cNvPr id="7" name="직선 연결선 6"/>
          <p:cNvCxnSpPr>
            <a:stCxn id="5" idx="2"/>
          </p:cNvCxnSpPr>
          <p:nvPr/>
        </p:nvCxnSpPr>
        <p:spPr>
          <a:xfrm>
            <a:off x="971600" y="1268760"/>
            <a:ext cx="460851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5656" y="345430"/>
            <a:ext cx="2911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구현 내용 </a:t>
            </a:r>
            <a:r>
              <a:rPr lang="en-US" altLang="ko-KR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  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헤움다꾸152" panose="02020603020101020101" pitchFamily="18" charset="-127"/>
              <a:ea typeface="헤움다꾸152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700808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커스텀다이얼로그</a:t>
            </a:r>
            <a:endParaRPr lang="ko-KR" altLang="en-US" sz="40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7" name="_x115176328" descr="EMB00002c90488f"/>
          <p:cNvPicPr>
            <a:picLocks noChangeAspect="1" noChangeArrowheads="1"/>
          </p:cNvPicPr>
          <p:nvPr/>
        </p:nvPicPr>
        <p:blipFill>
          <a:blip r:embed="rId2" cstate="print"/>
          <a:srcRect t="9457" b="10741"/>
          <a:stretch>
            <a:fillRect/>
          </a:stretch>
        </p:blipFill>
        <p:spPr bwMode="auto">
          <a:xfrm>
            <a:off x="1403648" y="2564904"/>
            <a:ext cx="2664296" cy="3779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4355976" y="2780928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구성한 레이아웃을 </a:t>
            </a:r>
            <a:r>
              <a:rPr lang="en-US" altLang="ko-KR" sz="3600" dirty="0" err="1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Activty</a:t>
            </a:r>
            <a:r>
              <a:rPr lang="ko-KR" altLang="en-US" sz="36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가 아닌</a:t>
            </a:r>
            <a:endParaRPr lang="en-US" altLang="ko-KR" sz="3600" dirty="0" smtClean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  <a:p>
            <a:r>
              <a:rPr lang="en-US" altLang="ko-KR" sz="36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 </a:t>
            </a:r>
            <a:r>
              <a:rPr lang="ko-KR" altLang="en-US" sz="3600" dirty="0" err="1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커스텀</a:t>
            </a:r>
            <a:r>
              <a:rPr lang="ko-KR" altLang="en-US" sz="36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 다이얼로그로 사용</a:t>
            </a:r>
            <a:endParaRPr lang="ko-KR" altLang="en-US" sz="36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5976" y="4365104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  </a:t>
            </a:r>
            <a:endParaRPr lang="en-US" altLang="ko-KR" sz="3600" dirty="0" smtClean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55976" y="4437112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-  </a:t>
            </a:r>
            <a:r>
              <a:rPr lang="ko-KR" altLang="en-US" sz="36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옵션기능을 사용하기 위해서</a:t>
            </a:r>
            <a:endParaRPr lang="ko-KR" altLang="en-US" sz="36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62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순차적 액세스 저장소 4"/>
          <p:cNvSpPr/>
          <p:nvPr/>
        </p:nvSpPr>
        <p:spPr>
          <a:xfrm>
            <a:off x="539552" y="404664"/>
            <a:ext cx="864096" cy="864096"/>
          </a:xfrm>
          <a:prstGeom prst="flowChartMagneticTap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latin typeface="헤움다꾸152" pitchFamily="18" charset="-127"/>
                <a:ea typeface="헤움다꾸152" pitchFamily="18" charset="-127"/>
              </a:rPr>
              <a:t>2</a:t>
            </a:r>
            <a:endParaRPr lang="ko-KR" altLang="en-US" sz="7200" dirty="0">
              <a:latin typeface="헤움다꾸152" pitchFamily="18" charset="-127"/>
              <a:ea typeface="헤움다꾸152" pitchFamily="18" charset="-127"/>
            </a:endParaRPr>
          </a:p>
        </p:txBody>
      </p:sp>
      <p:cxnSp>
        <p:nvCxnSpPr>
          <p:cNvPr id="7" name="직선 연결선 6"/>
          <p:cNvCxnSpPr>
            <a:stCxn id="5" idx="2"/>
          </p:cNvCxnSpPr>
          <p:nvPr/>
        </p:nvCxnSpPr>
        <p:spPr>
          <a:xfrm>
            <a:off x="971600" y="1268760"/>
            <a:ext cx="460851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5656" y="345430"/>
            <a:ext cx="2911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구현 내용 </a:t>
            </a:r>
            <a:r>
              <a:rPr lang="en-US" altLang="ko-KR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  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헤움다꾸152" panose="02020603020101020101" pitchFamily="18" charset="-127"/>
              <a:ea typeface="헤움다꾸152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700808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SharedPreferences</a:t>
            </a:r>
            <a:endParaRPr lang="ko-KR" altLang="en-US" sz="40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55976" y="4365104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  </a:t>
            </a:r>
            <a:endParaRPr lang="en-US" altLang="ko-KR" sz="3600" dirty="0" smtClean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1640" y="2780928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사운드 설정 저장</a:t>
            </a:r>
            <a:endParaRPr lang="ko-KR" altLang="en-US" sz="36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3861048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최고 점수 저장</a:t>
            </a:r>
            <a:endParaRPr lang="ko-KR" altLang="en-US" sz="36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4941168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영점조정 저장</a:t>
            </a:r>
            <a:endParaRPr lang="ko-KR" altLang="en-US" sz="36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62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순차적 액세스 저장소 4"/>
          <p:cNvSpPr/>
          <p:nvPr/>
        </p:nvSpPr>
        <p:spPr>
          <a:xfrm>
            <a:off x="539552" y="404664"/>
            <a:ext cx="864096" cy="864096"/>
          </a:xfrm>
          <a:prstGeom prst="flowChartMagneticTap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latin typeface="헤움다꾸152" pitchFamily="18" charset="-127"/>
                <a:ea typeface="헤움다꾸152" pitchFamily="18" charset="-127"/>
              </a:rPr>
              <a:t>2</a:t>
            </a:r>
            <a:endParaRPr lang="ko-KR" altLang="en-US" sz="7200" dirty="0">
              <a:latin typeface="헤움다꾸152" pitchFamily="18" charset="-127"/>
              <a:ea typeface="헤움다꾸152" pitchFamily="18" charset="-127"/>
            </a:endParaRPr>
          </a:p>
        </p:txBody>
      </p:sp>
      <p:cxnSp>
        <p:nvCxnSpPr>
          <p:cNvPr id="7" name="직선 연결선 6"/>
          <p:cNvCxnSpPr>
            <a:stCxn id="5" idx="2"/>
          </p:cNvCxnSpPr>
          <p:nvPr/>
        </p:nvCxnSpPr>
        <p:spPr>
          <a:xfrm>
            <a:off x="971600" y="1268760"/>
            <a:ext cx="460851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5656" y="345430"/>
            <a:ext cx="2911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구현 내용 </a:t>
            </a:r>
            <a:r>
              <a:rPr lang="en-US" altLang="ko-KR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  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헤움다꾸152" panose="02020603020101020101" pitchFamily="18" charset="-127"/>
              <a:ea typeface="헤움다꾸152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700808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게임설계</a:t>
            </a:r>
            <a:endParaRPr lang="ko-KR" altLang="en-US" sz="40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060848"/>
            <a:ext cx="4925536" cy="4489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462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순차적 액세스 저장소 4"/>
          <p:cNvSpPr/>
          <p:nvPr/>
        </p:nvSpPr>
        <p:spPr>
          <a:xfrm>
            <a:off x="539552" y="404664"/>
            <a:ext cx="864096" cy="864096"/>
          </a:xfrm>
          <a:prstGeom prst="flowChartMagneticTap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 smtClean="0">
                <a:latin typeface="헤움다꾸152" pitchFamily="18" charset="-127"/>
                <a:ea typeface="헤움다꾸152" pitchFamily="18" charset="-127"/>
              </a:rPr>
              <a:t>3</a:t>
            </a:r>
            <a:endParaRPr lang="ko-KR" altLang="en-US" sz="7200" dirty="0">
              <a:latin typeface="헤움다꾸152" pitchFamily="18" charset="-127"/>
              <a:ea typeface="헤움다꾸152" pitchFamily="18" charset="-127"/>
            </a:endParaRPr>
          </a:p>
        </p:txBody>
      </p:sp>
      <p:cxnSp>
        <p:nvCxnSpPr>
          <p:cNvPr id="7" name="직선 연결선 6"/>
          <p:cNvCxnSpPr>
            <a:stCxn id="5" idx="2"/>
          </p:cNvCxnSpPr>
          <p:nvPr/>
        </p:nvCxnSpPr>
        <p:spPr>
          <a:xfrm>
            <a:off x="971600" y="1268760"/>
            <a:ext cx="288032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5656" y="345430"/>
            <a:ext cx="2276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역할 분배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헤움다꾸152" panose="02020603020101020101" pitchFamily="18" charset="-127"/>
              <a:ea typeface="헤움다꾸152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271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순차적 액세스 저장소 4"/>
          <p:cNvSpPr/>
          <p:nvPr/>
        </p:nvSpPr>
        <p:spPr>
          <a:xfrm>
            <a:off x="539552" y="404664"/>
            <a:ext cx="864096" cy="864096"/>
          </a:xfrm>
          <a:prstGeom prst="flowChartMagneticTap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 smtClean="0">
                <a:latin typeface="헤움다꾸152" pitchFamily="18" charset="-127"/>
                <a:ea typeface="헤움다꾸152" pitchFamily="18" charset="-127"/>
              </a:rPr>
              <a:t>4</a:t>
            </a:r>
            <a:endParaRPr lang="ko-KR" altLang="en-US" sz="7200" dirty="0">
              <a:latin typeface="헤움다꾸152" pitchFamily="18" charset="-127"/>
              <a:ea typeface="헤움다꾸152" pitchFamily="18" charset="-127"/>
            </a:endParaRPr>
          </a:p>
        </p:txBody>
      </p:sp>
      <p:cxnSp>
        <p:nvCxnSpPr>
          <p:cNvPr id="7" name="직선 연결선 6"/>
          <p:cNvCxnSpPr>
            <a:stCxn id="5" idx="2"/>
          </p:cNvCxnSpPr>
          <p:nvPr/>
        </p:nvCxnSpPr>
        <p:spPr>
          <a:xfrm>
            <a:off x="971600" y="1268760"/>
            <a:ext cx="20162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5656" y="345430"/>
            <a:ext cx="1287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Q&amp;A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헤움다꾸152" panose="02020603020101020101" pitchFamily="18" charset="-127"/>
              <a:ea typeface="헤움다꾸152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2132856"/>
            <a:ext cx="7200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Q &amp; A</a:t>
            </a:r>
            <a:endParaRPr lang="ko-KR" altLang="en-US" sz="200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04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27984" y="3356992"/>
            <a:ext cx="38164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427984" y="4149080"/>
            <a:ext cx="38164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427984" y="4941168"/>
            <a:ext cx="38164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427984" y="5661248"/>
            <a:ext cx="38164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Untitled-SDSSDcop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5606" y="548680"/>
            <a:ext cx="2580410" cy="79208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427984" y="2649106"/>
            <a:ext cx="1737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1훈슬림스키니 B" pitchFamily="18" charset="-127"/>
                <a:ea typeface="1훈슬림스키니 B" pitchFamily="18" charset="-127"/>
              </a:rPr>
              <a:t>1. </a:t>
            </a:r>
            <a:r>
              <a:rPr lang="ko-KR" altLang="en-US" sz="4000" dirty="0" smtClean="0">
                <a:latin typeface="1훈슬림스키니 B" pitchFamily="18" charset="-127"/>
                <a:ea typeface="1훈슬림스키니 B" pitchFamily="18" charset="-127"/>
              </a:rPr>
              <a:t>게임 소개</a:t>
            </a:r>
            <a:endParaRPr lang="ko-KR" altLang="en-US" sz="4000" dirty="0">
              <a:latin typeface="1훈슬림스키니 B" pitchFamily="18" charset="-127"/>
              <a:ea typeface="1훈슬림스키니 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7984" y="3429000"/>
            <a:ext cx="1688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1훈슬림스키니 B" pitchFamily="18" charset="-127"/>
                <a:ea typeface="1훈슬림스키니 B" pitchFamily="18" charset="-127"/>
              </a:rPr>
              <a:t>2</a:t>
            </a:r>
            <a:r>
              <a:rPr lang="en-US" altLang="ko-KR" sz="4000" dirty="0" smtClean="0">
                <a:latin typeface="1훈슬림스키니 B" pitchFamily="18" charset="-127"/>
                <a:ea typeface="1훈슬림스키니 B" pitchFamily="18" charset="-127"/>
              </a:rPr>
              <a:t>. </a:t>
            </a:r>
            <a:r>
              <a:rPr lang="ko-KR" altLang="en-US" sz="4000" dirty="0" smtClean="0">
                <a:latin typeface="1훈슬림스키니 B" pitchFamily="18" charset="-127"/>
                <a:ea typeface="1훈슬림스키니 B" pitchFamily="18" charset="-127"/>
              </a:rPr>
              <a:t>구현 내용</a:t>
            </a:r>
            <a:endParaRPr lang="ko-KR" altLang="en-US" sz="4000" dirty="0">
              <a:latin typeface="1훈슬림스키니 L" pitchFamily="18" charset="-127"/>
              <a:ea typeface="1훈슬림스키니 L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27984" y="4221088"/>
            <a:ext cx="1770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1훈슬림스키니 B" pitchFamily="18" charset="-127"/>
                <a:ea typeface="1훈슬림스키니 B" pitchFamily="18" charset="-127"/>
              </a:rPr>
              <a:t>3. </a:t>
            </a:r>
            <a:r>
              <a:rPr lang="ko-KR" altLang="en-US" sz="4000" dirty="0" smtClean="0">
                <a:latin typeface="1훈슬림스키니 B" pitchFamily="18" charset="-127"/>
                <a:ea typeface="1훈슬림스키니 B" pitchFamily="18" charset="-127"/>
              </a:rPr>
              <a:t>역할 분배</a:t>
            </a:r>
            <a:endParaRPr lang="ko-KR" altLang="en-US" sz="4000" dirty="0">
              <a:latin typeface="1훈슬림스키니 L" pitchFamily="18" charset="-127"/>
              <a:ea typeface="1훈슬림스키니 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27984" y="4941168"/>
            <a:ext cx="1848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1훈슬림스키니 B" pitchFamily="18" charset="-127"/>
                <a:ea typeface="1훈슬림스키니 B" pitchFamily="18" charset="-127"/>
              </a:rPr>
              <a:t>4</a:t>
            </a:r>
            <a:r>
              <a:rPr lang="en-US" altLang="ko-KR" sz="4000" dirty="0" smtClean="0">
                <a:latin typeface="1훈슬림스키니 B" pitchFamily="18" charset="-127"/>
                <a:ea typeface="1훈슬림스키니 B" pitchFamily="18" charset="-127"/>
              </a:rPr>
              <a:t>. </a:t>
            </a:r>
            <a:r>
              <a:rPr lang="ko-KR" altLang="en-US" sz="4000" dirty="0" smtClean="0">
                <a:latin typeface="1훈슬림스키니 B" pitchFamily="18" charset="-127"/>
                <a:ea typeface="1훈슬림스키니 B" pitchFamily="18" charset="-127"/>
              </a:rPr>
              <a:t>게임 시</a:t>
            </a:r>
            <a:r>
              <a:rPr lang="ko-KR" altLang="en-US" sz="4000" dirty="0">
                <a:latin typeface="1훈슬림스키니 B" pitchFamily="18" charset="-127"/>
                <a:ea typeface="1훈슬림스키니 B" pitchFamily="18" charset="-127"/>
              </a:rPr>
              <a:t>연</a:t>
            </a:r>
            <a:endParaRPr lang="ko-KR" altLang="en-US" sz="4000" dirty="0">
              <a:latin typeface="1훈슬림스키니 L" pitchFamily="18" charset="-127"/>
              <a:ea typeface="1훈슬림스키니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862115">
            <a:off x="1110476" y="561710"/>
            <a:ext cx="784198" cy="7841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736493">
            <a:off x="523982" y="562749"/>
            <a:ext cx="792709" cy="792709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>
            <a:off x="4499992" y="6381328"/>
            <a:ext cx="38164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60242" y="5673442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1훈슬림스키니 B" pitchFamily="18" charset="-127"/>
                <a:ea typeface="1훈슬림스키니 B" pitchFamily="18" charset="-127"/>
              </a:rPr>
              <a:t>5</a:t>
            </a:r>
            <a:r>
              <a:rPr lang="en-US" altLang="ko-KR" sz="4000" dirty="0" smtClean="0">
                <a:latin typeface="1훈슬림스키니 B" pitchFamily="18" charset="-127"/>
                <a:ea typeface="1훈슬림스키니 B" pitchFamily="18" charset="-127"/>
              </a:rPr>
              <a:t>. Q&amp;A</a:t>
            </a:r>
            <a:endParaRPr lang="ko-KR" altLang="en-US" sz="4000" dirty="0">
              <a:latin typeface="1훈슬림스키니 L" pitchFamily="18" charset="-127"/>
              <a:ea typeface="1훈슬림스키니 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순차적 액세스 저장소 4"/>
          <p:cNvSpPr/>
          <p:nvPr/>
        </p:nvSpPr>
        <p:spPr>
          <a:xfrm>
            <a:off x="539552" y="404664"/>
            <a:ext cx="864096" cy="864096"/>
          </a:xfrm>
          <a:prstGeom prst="flowChartMagneticTap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 smtClean="0">
                <a:latin typeface="헤움다꾸152" pitchFamily="18" charset="-127"/>
                <a:ea typeface="헤움다꾸152" pitchFamily="18" charset="-127"/>
              </a:rPr>
              <a:t>5</a:t>
            </a:r>
            <a:endParaRPr lang="ko-KR" altLang="en-US" sz="7200" dirty="0">
              <a:latin typeface="헤움다꾸152" pitchFamily="18" charset="-127"/>
              <a:ea typeface="헤움다꾸152" pitchFamily="18" charset="-127"/>
            </a:endParaRPr>
          </a:p>
        </p:txBody>
      </p:sp>
      <p:cxnSp>
        <p:nvCxnSpPr>
          <p:cNvPr id="7" name="직선 연결선 6"/>
          <p:cNvCxnSpPr>
            <a:stCxn id="5" idx="2"/>
          </p:cNvCxnSpPr>
          <p:nvPr/>
        </p:nvCxnSpPr>
        <p:spPr>
          <a:xfrm>
            <a:off x="971600" y="1268760"/>
            <a:ext cx="20162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5656" y="345430"/>
            <a:ext cx="1050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출처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헤움다꾸152" panose="02020603020101020101" pitchFamily="18" charset="-127"/>
              <a:ea typeface="헤움다꾸152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772816"/>
            <a:ext cx="7200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모든 이미지는</a:t>
            </a:r>
            <a:endParaRPr lang="en-US" altLang="ko-KR" sz="8800" dirty="0" smtClean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  <a:p>
            <a:pPr algn="ctr"/>
            <a:r>
              <a:rPr lang="ko-KR" altLang="en-US" sz="88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전제용이가 </a:t>
            </a:r>
            <a:endParaRPr lang="en-US" altLang="ko-KR" sz="8800" dirty="0" smtClean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  <a:p>
            <a:pPr algn="ctr"/>
            <a:r>
              <a:rPr lang="ko-KR" altLang="en-US" sz="8800" dirty="0" err="1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그렸습니당</a:t>
            </a:r>
            <a:r>
              <a:rPr lang="en-US" altLang="ko-KR" sz="88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^_^</a:t>
            </a:r>
            <a:endParaRPr lang="ko-KR" altLang="en-US" sz="88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04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1570782"/>
            <a:ext cx="7067128" cy="2074242"/>
          </a:xfrm>
        </p:spPr>
        <p:txBody>
          <a:bodyPr>
            <a:noAutofit/>
          </a:bodyPr>
          <a:lstStyle/>
          <a:p>
            <a:r>
              <a:rPr lang="en-US" altLang="ko-KR" sz="8800" dirty="0" smtClean="0">
                <a:solidFill>
                  <a:schemeClr val="bg2">
                    <a:lumMod val="10000"/>
                  </a:schemeClr>
                </a:solidFill>
                <a:latin typeface="헤움다꾸152" pitchFamily="18" charset="-127"/>
                <a:ea typeface="헤움다꾸152" pitchFamily="18" charset="-127"/>
              </a:rPr>
              <a:t>THANK YOU</a:t>
            </a:r>
            <a:endParaRPr lang="ko-KR" altLang="en-US" sz="8800" dirty="0">
              <a:solidFill>
                <a:schemeClr val="bg2">
                  <a:lumMod val="10000"/>
                </a:schemeClr>
              </a:solidFill>
              <a:latin typeface="헤움다꾸152" pitchFamily="18" charset="-127"/>
              <a:ea typeface="헤움다꾸152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순차적 액세스 저장소 4"/>
          <p:cNvSpPr/>
          <p:nvPr/>
        </p:nvSpPr>
        <p:spPr>
          <a:xfrm>
            <a:off x="539552" y="404664"/>
            <a:ext cx="864096" cy="864096"/>
          </a:xfrm>
          <a:prstGeom prst="flowChartMagneticTap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 smtClean="0">
                <a:latin typeface="헤움다꾸152" pitchFamily="18" charset="-127"/>
                <a:ea typeface="헤움다꾸152" pitchFamily="18" charset="-127"/>
              </a:rPr>
              <a:t>1</a:t>
            </a:r>
            <a:endParaRPr lang="ko-KR" altLang="en-US" sz="7200" dirty="0">
              <a:latin typeface="헤움다꾸152" pitchFamily="18" charset="-127"/>
              <a:ea typeface="헤움다꾸152" pitchFamily="18" charset="-127"/>
            </a:endParaRPr>
          </a:p>
        </p:txBody>
      </p:sp>
      <p:cxnSp>
        <p:nvCxnSpPr>
          <p:cNvPr id="7" name="직선 연결선 6"/>
          <p:cNvCxnSpPr>
            <a:stCxn id="5" idx="2"/>
          </p:cNvCxnSpPr>
          <p:nvPr/>
        </p:nvCxnSpPr>
        <p:spPr>
          <a:xfrm>
            <a:off x="971600" y="1268760"/>
            <a:ext cx="29523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5656" y="345430"/>
            <a:ext cx="2307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게임 소개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헤움다꾸152" panose="02020603020101020101" pitchFamily="18" charset="-127"/>
              <a:ea typeface="헤움다꾸152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1916832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chemeClr val="accent4">
                    <a:lumMod val="50000"/>
                  </a:schemeClr>
                </a:solidFill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외계 생명체 </a:t>
            </a:r>
            <a:r>
              <a:rPr lang="en-US" altLang="ko-KR" sz="4400" dirty="0" smtClean="0">
                <a:solidFill>
                  <a:schemeClr val="accent4">
                    <a:lumMod val="50000"/>
                  </a:schemeClr>
                </a:solidFill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‘</a:t>
            </a:r>
            <a:r>
              <a:rPr lang="ko-KR" altLang="en-US" sz="4800" dirty="0" err="1" smtClean="0">
                <a:solidFill>
                  <a:schemeClr val="accent4">
                    <a:lumMod val="50000"/>
                  </a:schemeClr>
                </a:solidFill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이세키</a:t>
            </a:r>
            <a:r>
              <a:rPr lang="en-US" altLang="ko-KR" sz="4400" dirty="0" smtClean="0">
                <a:solidFill>
                  <a:schemeClr val="accent4">
                    <a:lumMod val="50000"/>
                  </a:schemeClr>
                </a:solidFill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＇</a:t>
            </a:r>
            <a:r>
              <a:rPr lang="ko-KR" altLang="en-US" sz="4400" dirty="0" smtClean="0">
                <a:solidFill>
                  <a:schemeClr val="accent4">
                    <a:lumMod val="50000"/>
                  </a:schemeClr>
                </a:solidFill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의 몸 속 대 탐험</a:t>
            </a:r>
            <a:r>
              <a:rPr lang="en-US" altLang="ko-KR" sz="4400" dirty="0" smtClean="0">
                <a:solidFill>
                  <a:schemeClr val="accent4">
                    <a:lumMod val="50000"/>
                  </a:schemeClr>
                </a:solidFill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!!</a:t>
            </a:r>
            <a:endParaRPr lang="ko-KR" altLang="en-US" sz="4400" dirty="0">
              <a:solidFill>
                <a:schemeClr val="accent4">
                  <a:lumMod val="50000"/>
                </a:schemeClr>
              </a:solidFill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632" y="3140968"/>
            <a:ext cx="68407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외계에서 온 </a:t>
            </a:r>
            <a:r>
              <a:rPr lang="en-US" altLang="ko-KR" sz="24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‘</a:t>
            </a:r>
            <a:r>
              <a:rPr lang="ko-KR" altLang="en-US" sz="2400" dirty="0" err="1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이세키</a:t>
            </a:r>
            <a:r>
              <a:rPr lang="en-US" altLang="ko-KR" sz="24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＇</a:t>
            </a:r>
            <a:r>
              <a:rPr lang="ko-KR" altLang="en-US" sz="24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를 백혈구로부터 지켜라</a:t>
            </a:r>
            <a:r>
              <a:rPr lang="en-US" altLang="ko-KR" sz="24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!</a:t>
            </a:r>
          </a:p>
          <a:p>
            <a:endParaRPr lang="en-US" altLang="ko-KR" sz="2400" dirty="0" smtClean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  <a:p>
            <a:r>
              <a:rPr lang="ko-KR" altLang="en-US" sz="24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핸드폰을 좌 우로 움직여서 백혈구로부터 피해간다</a:t>
            </a:r>
            <a:r>
              <a:rPr lang="en-US" altLang="ko-KR" sz="24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.</a:t>
            </a:r>
          </a:p>
          <a:p>
            <a:endParaRPr lang="en-US" altLang="ko-KR" sz="2400" dirty="0" smtClean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  <a:p>
            <a:r>
              <a:rPr lang="ko-KR" altLang="en-US" sz="24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랜덤으로 생성되는 아이템을 통해 </a:t>
            </a:r>
            <a:r>
              <a:rPr lang="en-US" altLang="ko-KR" sz="24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‘</a:t>
            </a:r>
            <a:r>
              <a:rPr lang="ko-KR" altLang="en-US" sz="2400" dirty="0" err="1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이세키</a:t>
            </a:r>
            <a:r>
              <a:rPr lang="en-US" altLang="ko-KR" sz="24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＇</a:t>
            </a:r>
            <a:r>
              <a:rPr lang="ko-KR" altLang="en-US" sz="24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를 좀 더 오랫동안 지킬 수 있다</a:t>
            </a:r>
            <a:r>
              <a:rPr lang="en-US" altLang="ko-KR" sz="24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.</a:t>
            </a:r>
          </a:p>
          <a:p>
            <a:endParaRPr lang="en-US" altLang="ko-KR" sz="24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  <a:p>
            <a:r>
              <a:rPr lang="ko-KR" altLang="en-US" sz="24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얼마나 오래 살아남는가가 이 게임의 관건</a:t>
            </a:r>
            <a:r>
              <a:rPr lang="en-US" altLang="ko-KR" sz="24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순차적 액세스 저장소 4"/>
          <p:cNvSpPr/>
          <p:nvPr/>
        </p:nvSpPr>
        <p:spPr>
          <a:xfrm>
            <a:off x="539552" y="404664"/>
            <a:ext cx="864096" cy="864096"/>
          </a:xfrm>
          <a:prstGeom prst="flowChartMagneticTap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latin typeface="헤움다꾸152" pitchFamily="18" charset="-127"/>
                <a:ea typeface="헤움다꾸152" pitchFamily="18" charset="-127"/>
              </a:rPr>
              <a:t>2</a:t>
            </a:r>
            <a:endParaRPr lang="ko-KR" altLang="en-US" sz="7200" dirty="0">
              <a:latin typeface="헤움다꾸152" pitchFamily="18" charset="-127"/>
              <a:ea typeface="헤움다꾸152" pitchFamily="18" charset="-127"/>
            </a:endParaRPr>
          </a:p>
        </p:txBody>
      </p:sp>
      <p:cxnSp>
        <p:nvCxnSpPr>
          <p:cNvPr id="7" name="직선 연결선 6"/>
          <p:cNvCxnSpPr>
            <a:stCxn id="5" idx="2"/>
          </p:cNvCxnSpPr>
          <p:nvPr/>
        </p:nvCxnSpPr>
        <p:spPr>
          <a:xfrm>
            <a:off x="971600" y="1268760"/>
            <a:ext cx="488859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5656" y="345430"/>
            <a:ext cx="4384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구현 내용 </a:t>
            </a:r>
            <a:r>
              <a:rPr lang="en-US" altLang="ko-KR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- </a:t>
            </a:r>
            <a:r>
              <a:rPr lang="ko-KR" altLang="en-US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캐릭터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헤움다꾸152" panose="02020603020101020101" pitchFamily="18" charset="-127"/>
              <a:ea typeface="헤움다꾸152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844824"/>
            <a:ext cx="33843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이세키</a:t>
            </a:r>
            <a:r>
              <a:rPr lang="ko-KR" altLang="en-US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 </a:t>
            </a:r>
            <a:r>
              <a:rPr lang="en-US" altLang="ko-KR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( Player )</a:t>
            </a:r>
          </a:p>
          <a:p>
            <a:endParaRPr lang="en-US" altLang="ko-KR" sz="4000" dirty="0" smtClean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  <a:p>
            <a:endParaRPr lang="ko-KR" altLang="en-US" sz="40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0676" y="2859964"/>
            <a:ext cx="2225220" cy="2225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76056" y="1844824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백혈구 </a:t>
            </a:r>
            <a:r>
              <a:rPr lang="en-US" altLang="ko-KR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( Monster )</a:t>
            </a:r>
            <a:endParaRPr lang="ko-KR" altLang="en-US" sz="40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64088" y="3068960"/>
            <a:ext cx="194421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93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순차적 액세스 저장소 4"/>
          <p:cNvSpPr/>
          <p:nvPr/>
        </p:nvSpPr>
        <p:spPr>
          <a:xfrm>
            <a:off x="539552" y="404664"/>
            <a:ext cx="864096" cy="864096"/>
          </a:xfrm>
          <a:prstGeom prst="flowChartMagneticTap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latin typeface="헤움다꾸152" pitchFamily="18" charset="-127"/>
                <a:ea typeface="헤움다꾸152" pitchFamily="18" charset="-127"/>
              </a:rPr>
              <a:t>2</a:t>
            </a:r>
            <a:endParaRPr lang="ko-KR" altLang="en-US" sz="7200" dirty="0">
              <a:latin typeface="헤움다꾸152" pitchFamily="18" charset="-127"/>
              <a:ea typeface="헤움다꾸152" pitchFamily="18" charset="-127"/>
            </a:endParaRPr>
          </a:p>
        </p:txBody>
      </p:sp>
      <p:cxnSp>
        <p:nvCxnSpPr>
          <p:cNvPr id="7" name="직선 연결선 6"/>
          <p:cNvCxnSpPr>
            <a:stCxn id="5" idx="2"/>
          </p:cNvCxnSpPr>
          <p:nvPr/>
        </p:nvCxnSpPr>
        <p:spPr>
          <a:xfrm>
            <a:off x="971600" y="1268760"/>
            <a:ext cx="504056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5656" y="345430"/>
            <a:ext cx="4426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구현 내용 </a:t>
            </a:r>
            <a:r>
              <a:rPr lang="en-US" altLang="ko-KR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- </a:t>
            </a:r>
            <a:r>
              <a:rPr lang="ko-KR" altLang="en-US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아이템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헤움다꾸152" panose="02020603020101020101" pitchFamily="18" charset="-127"/>
              <a:ea typeface="헤움다꾸152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785010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블러디쉴드</a:t>
            </a:r>
            <a:endParaRPr lang="ko-KR" altLang="en-US" sz="40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9912" y="1772816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파이바퀴</a:t>
            </a:r>
            <a:endParaRPr lang="ko-KR" altLang="en-US" sz="40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44208" y="1772816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메르스</a:t>
            </a:r>
            <a:endParaRPr lang="ko-KR" altLang="en-US" sz="40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9712" y="4377298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시그마 </a:t>
            </a:r>
            <a:r>
              <a:rPr lang="ko-KR" altLang="en-US" sz="4000" dirty="0" err="1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리플렉스</a:t>
            </a:r>
            <a:endParaRPr lang="ko-KR" altLang="en-US" sz="40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8064" y="4293096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아드레날린 분출</a:t>
            </a:r>
            <a:endParaRPr lang="ko-KR" altLang="en-US" sz="40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2636912"/>
            <a:ext cx="1440160" cy="144016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4114" y="2636912"/>
            <a:ext cx="1499974" cy="14999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88224" y="2636912"/>
            <a:ext cx="1512168" cy="151216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9752" y="5085184"/>
            <a:ext cx="1440160" cy="144016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34407" y="5039479"/>
            <a:ext cx="1485865" cy="14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652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순차적 액세스 저장소 4"/>
          <p:cNvSpPr/>
          <p:nvPr/>
        </p:nvSpPr>
        <p:spPr>
          <a:xfrm>
            <a:off x="539552" y="404664"/>
            <a:ext cx="864096" cy="864096"/>
          </a:xfrm>
          <a:prstGeom prst="flowChartMagneticTap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latin typeface="헤움다꾸152" pitchFamily="18" charset="-127"/>
                <a:ea typeface="헤움다꾸152" pitchFamily="18" charset="-127"/>
              </a:rPr>
              <a:t>2</a:t>
            </a:r>
            <a:endParaRPr lang="ko-KR" altLang="en-US" sz="7200" dirty="0">
              <a:latin typeface="헤움다꾸152" pitchFamily="18" charset="-127"/>
              <a:ea typeface="헤움다꾸152" pitchFamily="18" charset="-127"/>
            </a:endParaRPr>
          </a:p>
        </p:txBody>
      </p:sp>
      <p:cxnSp>
        <p:nvCxnSpPr>
          <p:cNvPr id="7" name="직선 연결선 6"/>
          <p:cNvCxnSpPr>
            <a:stCxn id="5" idx="2"/>
          </p:cNvCxnSpPr>
          <p:nvPr/>
        </p:nvCxnSpPr>
        <p:spPr>
          <a:xfrm>
            <a:off x="971600" y="1268760"/>
            <a:ext cx="504056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5656" y="345430"/>
            <a:ext cx="4426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구현 내용 </a:t>
            </a:r>
            <a:r>
              <a:rPr lang="en-US" altLang="ko-KR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- </a:t>
            </a:r>
            <a:r>
              <a:rPr lang="ko-KR" altLang="en-US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아이템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헤움다꾸152" panose="02020603020101020101" pitchFamily="18" charset="-127"/>
              <a:ea typeface="헤움다꾸152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227687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Vector&lt;E&gt;</a:t>
            </a:r>
            <a:r>
              <a:rPr lang="ko-KR" altLang="en-US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를 이용한 </a:t>
            </a:r>
            <a:r>
              <a:rPr lang="ko-KR" altLang="en-US" sz="4000" dirty="0" err="1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몬스터</a:t>
            </a:r>
            <a:r>
              <a:rPr lang="ko-KR" altLang="en-US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 리스트  관리</a:t>
            </a:r>
            <a:endParaRPr lang="ko-KR" altLang="en-US" sz="40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1560" y="4653136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/>
              <a:t>TimerTask</a:t>
            </a:r>
            <a:r>
              <a:rPr lang="en-US" altLang="ko-KR" sz="4000" dirty="0" smtClean="0"/>
              <a:t> </a:t>
            </a:r>
            <a:r>
              <a:rPr lang="ko-KR" altLang="en-US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를 이용하여 각 아이템들의 개별 타임적용</a:t>
            </a:r>
            <a:endParaRPr lang="ko-KR" altLang="en-US" sz="40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3501008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아이템과 아이템 </a:t>
            </a:r>
            <a:r>
              <a:rPr lang="ko-KR" altLang="en-US" sz="4000" dirty="0" err="1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이펙트를</a:t>
            </a:r>
            <a:r>
              <a:rPr lang="ko-KR" altLang="en-US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 다른 리스트로 관리</a:t>
            </a:r>
            <a:endParaRPr lang="ko-KR" altLang="en-US" sz="40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652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순차적 액세스 저장소 4"/>
          <p:cNvSpPr/>
          <p:nvPr/>
        </p:nvSpPr>
        <p:spPr>
          <a:xfrm>
            <a:off x="539552" y="404664"/>
            <a:ext cx="864096" cy="864096"/>
          </a:xfrm>
          <a:prstGeom prst="flowChartMagneticTap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latin typeface="헤움다꾸152" pitchFamily="18" charset="-127"/>
                <a:ea typeface="헤움다꾸152" pitchFamily="18" charset="-127"/>
              </a:rPr>
              <a:t>2</a:t>
            </a:r>
            <a:endParaRPr lang="ko-KR" altLang="en-US" sz="7200" dirty="0">
              <a:latin typeface="헤움다꾸152" pitchFamily="18" charset="-127"/>
              <a:ea typeface="헤움다꾸152" pitchFamily="18" charset="-127"/>
            </a:endParaRPr>
          </a:p>
        </p:txBody>
      </p:sp>
      <p:cxnSp>
        <p:nvCxnSpPr>
          <p:cNvPr id="7" name="직선 연결선 6"/>
          <p:cNvCxnSpPr>
            <a:stCxn id="5" idx="2"/>
          </p:cNvCxnSpPr>
          <p:nvPr/>
        </p:nvCxnSpPr>
        <p:spPr>
          <a:xfrm>
            <a:off x="971600" y="1268760"/>
            <a:ext cx="496855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5656" y="345430"/>
            <a:ext cx="419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구현 내용 </a:t>
            </a:r>
            <a:r>
              <a:rPr lang="en-US" altLang="ko-KR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- Logic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헤움다꾸152" panose="02020603020101020101" pitchFamily="18" charset="-127"/>
              <a:ea typeface="헤움다꾸152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캐릭터 </a:t>
            </a:r>
            <a:r>
              <a:rPr lang="ko-KR" altLang="en-US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움직임</a:t>
            </a:r>
            <a:endParaRPr lang="ko-KR" altLang="en-US" sz="40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27984" y="2780928"/>
            <a:ext cx="439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자이로</a:t>
            </a:r>
            <a:r>
              <a:rPr lang="ko-KR" altLang="en-US" sz="3600" dirty="0" err="1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센서를</a:t>
            </a:r>
            <a:r>
              <a:rPr lang="ko-KR" altLang="en-US" sz="36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 이용하여</a:t>
            </a:r>
            <a:endParaRPr lang="en-US" altLang="ko-KR" sz="3600" dirty="0" smtClean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  <a:p>
            <a:r>
              <a:rPr lang="ko-KR" altLang="en-US" sz="36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 휴대폰의 </a:t>
            </a:r>
            <a:r>
              <a:rPr lang="ko-KR" altLang="en-US" sz="3600" dirty="0" err="1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기울어짐정도를</a:t>
            </a:r>
            <a:r>
              <a:rPr lang="ko-KR" altLang="en-US" sz="36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 받아오고 </a:t>
            </a:r>
            <a:endParaRPr lang="en-US" altLang="ko-KR" sz="3600" dirty="0" smtClean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  <a:p>
            <a:r>
              <a:rPr lang="ko-KR" altLang="en-US" sz="36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이를 이용하여 움직임</a:t>
            </a:r>
            <a:endParaRPr lang="ko-KR" altLang="en-US" sz="36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202" name="_x115175048" descr="EMB00002c90489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564904"/>
            <a:ext cx="2344742" cy="39079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7835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_x115218496" descr="DRW00002c904885"/>
          <p:cNvPicPr>
            <a:picLocks noChangeAspect="1" noChangeArrowheads="1"/>
          </p:cNvPicPr>
          <p:nvPr/>
        </p:nvPicPr>
        <p:blipFill>
          <a:blip r:embed="rId2" cstate="print"/>
          <a:srcRect r="2703" b="2204"/>
          <a:stretch>
            <a:fillRect/>
          </a:stretch>
        </p:blipFill>
        <p:spPr bwMode="auto">
          <a:xfrm>
            <a:off x="1403648" y="2564904"/>
            <a:ext cx="2592288" cy="36724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순서도: 순차적 액세스 저장소 4"/>
          <p:cNvSpPr/>
          <p:nvPr/>
        </p:nvSpPr>
        <p:spPr>
          <a:xfrm>
            <a:off x="539552" y="404664"/>
            <a:ext cx="864096" cy="864096"/>
          </a:xfrm>
          <a:prstGeom prst="flowChartMagneticTap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latin typeface="헤움다꾸152" pitchFamily="18" charset="-127"/>
                <a:ea typeface="헤움다꾸152" pitchFamily="18" charset="-127"/>
              </a:rPr>
              <a:t>2</a:t>
            </a:r>
            <a:endParaRPr lang="ko-KR" altLang="en-US" sz="7200" dirty="0">
              <a:latin typeface="헤움다꾸152" pitchFamily="18" charset="-127"/>
              <a:ea typeface="헤움다꾸152" pitchFamily="18" charset="-127"/>
            </a:endParaRPr>
          </a:p>
        </p:txBody>
      </p:sp>
      <p:cxnSp>
        <p:nvCxnSpPr>
          <p:cNvPr id="7" name="직선 연결선 6"/>
          <p:cNvCxnSpPr>
            <a:stCxn id="5" idx="2"/>
          </p:cNvCxnSpPr>
          <p:nvPr/>
        </p:nvCxnSpPr>
        <p:spPr>
          <a:xfrm>
            <a:off x="971600" y="1268760"/>
            <a:ext cx="496855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5656" y="345430"/>
            <a:ext cx="419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구현 내용 </a:t>
            </a:r>
            <a:r>
              <a:rPr lang="en-US" altLang="ko-KR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- Logic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헤움다꾸152" panose="02020603020101020101" pitchFamily="18" charset="-127"/>
              <a:ea typeface="헤움다꾸152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캐릭터 회전</a:t>
            </a:r>
            <a:endParaRPr lang="ko-KR" altLang="en-US" sz="40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55976" y="3140968"/>
            <a:ext cx="439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(0, 1)</a:t>
            </a:r>
            <a:r>
              <a:rPr lang="ko-KR" altLang="en-US" sz="36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을 법선벡터로 하여 </a:t>
            </a:r>
            <a:endParaRPr lang="en-US" altLang="ko-KR" sz="3600" dirty="0" smtClean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  <a:p>
            <a:r>
              <a:rPr lang="ko-KR" altLang="en-US" sz="36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 휴대폰의 </a:t>
            </a:r>
            <a:r>
              <a:rPr lang="ko-KR" altLang="en-US" sz="3600" dirty="0" err="1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자이로</a:t>
            </a:r>
            <a:r>
              <a:rPr lang="ko-KR" altLang="en-US" sz="3600" dirty="0" err="1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센서의</a:t>
            </a:r>
            <a:r>
              <a:rPr lang="ko-KR" altLang="en-US" sz="36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 방향과 </a:t>
            </a:r>
            <a:endParaRPr lang="en-US" altLang="ko-KR" sz="3600" dirty="0" smtClean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  <a:p>
            <a:r>
              <a:rPr lang="en-US" altLang="ko-KR" sz="36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 </a:t>
            </a:r>
            <a:r>
              <a:rPr lang="ko-KR" altLang="en-US" sz="36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내적 하여 회전각도를 구함</a:t>
            </a:r>
            <a:endParaRPr lang="ko-KR" altLang="en-US" sz="36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35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순차적 액세스 저장소 4"/>
          <p:cNvSpPr/>
          <p:nvPr/>
        </p:nvSpPr>
        <p:spPr>
          <a:xfrm>
            <a:off x="539552" y="404664"/>
            <a:ext cx="864096" cy="864096"/>
          </a:xfrm>
          <a:prstGeom prst="flowChartMagneticTap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latin typeface="헤움다꾸152" pitchFamily="18" charset="-127"/>
                <a:ea typeface="헤움다꾸152" pitchFamily="18" charset="-127"/>
              </a:rPr>
              <a:t>2</a:t>
            </a:r>
            <a:endParaRPr lang="ko-KR" altLang="en-US" sz="7200" dirty="0">
              <a:latin typeface="헤움다꾸152" pitchFamily="18" charset="-127"/>
              <a:ea typeface="헤움다꾸152" pitchFamily="18" charset="-127"/>
            </a:endParaRPr>
          </a:p>
        </p:txBody>
      </p:sp>
      <p:cxnSp>
        <p:nvCxnSpPr>
          <p:cNvPr id="7" name="직선 연결선 6"/>
          <p:cNvCxnSpPr>
            <a:stCxn id="5" idx="2"/>
          </p:cNvCxnSpPr>
          <p:nvPr/>
        </p:nvCxnSpPr>
        <p:spPr>
          <a:xfrm>
            <a:off x="971600" y="1268760"/>
            <a:ext cx="496855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5656" y="345430"/>
            <a:ext cx="419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구현 내용 </a:t>
            </a:r>
            <a:r>
              <a:rPr lang="en-US" altLang="ko-KR" sz="5400" dirty="0" smtClean="0">
                <a:solidFill>
                  <a:schemeClr val="bg2">
                    <a:lumMod val="25000"/>
                  </a:schemeClr>
                </a:solidFill>
                <a:latin typeface="헤움다꾸152" panose="02020603020101020101" pitchFamily="18" charset="-127"/>
                <a:ea typeface="헤움다꾸152" panose="02020603020101020101" pitchFamily="18" charset="-127"/>
              </a:rPr>
              <a:t>- Logic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헤움다꾸152" panose="02020603020101020101" pitchFamily="18" charset="-127"/>
              <a:ea typeface="헤움다꾸152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1훈슬림스키니 B" panose="02020603020101020101" pitchFamily="18" charset="-127"/>
                <a:ea typeface="1훈슬림스키니 B" panose="02020603020101020101" pitchFamily="18" charset="-127"/>
              </a:rPr>
              <a:t>캐릭터 회전</a:t>
            </a:r>
            <a:endParaRPr lang="ko-KR" altLang="en-US" sz="4000" dirty="0">
              <a:latin typeface="1훈슬림스키니 B" panose="02020603020101020101" pitchFamily="18" charset="-127"/>
              <a:ea typeface="1훈슬림스키니 B" panose="02020603020101020101" pitchFamily="18" charset="-127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420888"/>
            <a:ext cx="5184576" cy="392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835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271</Words>
  <Application>Microsoft Office PowerPoint</Application>
  <PresentationFormat>화면 슬라이드 쇼(4:3)</PresentationFormat>
  <Paragraphs>96</Paragraphs>
  <Slides>21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이세키 (이계 세포 키우기) 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Dev.YT</cp:lastModifiedBy>
  <cp:revision>38</cp:revision>
  <dcterms:created xsi:type="dcterms:W3CDTF">2014-04-14T07:20:01Z</dcterms:created>
  <dcterms:modified xsi:type="dcterms:W3CDTF">2015-06-18T09:56:18Z</dcterms:modified>
</cp:coreProperties>
</file>