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70" r:id="rId5"/>
    <p:sldId id="261" r:id="rId6"/>
    <p:sldId id="269" r:id="rId7"/>
    <p:sldId id="262" r:id="rId8"/>
    <p:sldId id="271" r:id="rId9"/>
    <p:sldId id="272" r:id="rId10"/>
    <p:sldId id="268" r:id="rId11"/>
    <p:sldId id="273" r:id="rId12"/>
    <p:sldId id="266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주희" initials="송" lastIdx="3" clrIdx="0">
    <p:extLst>
      <p:ext uri="{19B8F6BF-5375-455C-9EA6-DF929625EA0E}">
        <p15:presenceInfo xmlns:p15="http://schemas.microsoft.com/office/powerpoint/2012/main" userId="0c9b95620b356e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FFD6"/>
    <a:srgbClr val="7DFFE9"/>
    <a:srgbClr val="3BFFF6"/>
    <a:srgbClr val="F02802"/>
    <a:srgbClr val="9E3897"/>
    <a:srgbClr val="D22802"/>
    <a:srgbClr val="00B9F6"/>
    <a:srgbClr val="FF7878"/>
    <a:srgbClr val="E20000"/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6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76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96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6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1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85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44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4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11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0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99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04C78-06FB-426E-8932-DB863AFFAC9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16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sv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82876F8-19F2-4266-8AD5-034259A24D5D}"/>
              </a:ext>
            </a:extLst>
          </p:cNvPr>
          <p:cNvGrpSpPr/>
          <p:nvPr/>
        </p:nvGrpSpPr>
        <p:grpSpPr>
          <a:xfrm>
            <a:off x="865294" y="638907"/>
            <a:ext cx="5394830" cy="5430805"/>
            <a:chOff x="865294" y="638907"/>
            <a:chExt cx="5394830" cy="5430805"/>
          </a:xfrm>
        </p:grpSpPr>
        <p:sp>
          <p:nvSpPr>
            <p:cNvPr id="4" name="타원 3"/>
            <p:cNvSpPr/>
            <p:nvPr/>
          </p:nvSpPr>
          <p:spPr>
            <a:xfrm>
              <a:off x="1219201" y="890953"/>
              <a:ext cx="5040923" cy="492635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865294" y="1162981"/>
              <a:ext cx="5020840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81000"/>
                    </a:srgbClr>
                  </a:gs>
                  <a:gs pos="100000">
                    <a:srgbClr val="FF0000">
                      <a:alpha val="67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1438209" y="638907"/>
              <a:ext cx="4447925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80784"/>
                    </a:srgbClr>
                  </a:gs>
                  <a:gs pos="100000">
                    <a:srgbClr val="FF5B5B">
                      <a:alpha val="66667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47907" y="2692412"/>
            <a:ext cx="29835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  <a:ea typeface="나눔스퀘어 Light" panose="020B0600000101010101" pitchFamily="50" charset="-127"/>
              </a:rPr>
              <a:t>WIN API</a:t>
            </a:r>
          </a:p>
          <a:p>
            <a:r>
              <a:rPr lang="ko-KR" altLang="en-US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기말프로젝트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88377" y="5361471"/>
            <a:ext cx="2457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2016180025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송주희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2016180033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이세영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40584" t="75670" r="56018" b="13629"/>
          <a:stretch/>
        </p:blipFill>
        <p:spPr>
          <a:xfrm>
            <a:off x="8489971" y="5098222"/>
            <a:ext cx="310717" cy="55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72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52E3A51-A3BB-4A0D-B799-A3C6AEDC18C1}"/>
              </a:ext>
            </a:extLst>
          </p:cNvPr>
          <p:cNvSpPr txBox="1"/>
          <p:nvPr/>
        </p:nvSpPr>
        <p:spPr>
          <a:xfrm>
            <a:off x="3383211" y="580001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차일드</a:t>
            </a:r>
            <a:r>
              <a:rPr lang="ko-KR" altLang="en-US" sz="4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씬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8686637-2F86-4706-AC9A-1B6706026570}"/>
              </a:ext>
            </a:extLst>
          </p:cNvPr>
          <p:cNvSpPr/>
          <p:nvPr/>
        </p:nvSpPr>
        <p:spPr>
          <a:xfrm>
            <a:off x="2385892" y="2131782"/>
            <a:ext cx="4372211" cy="735724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Scene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만으로는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game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씬과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edit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씬과의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상호작용 불가능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29F8AED-B1B2-44E4-8641-76B217B95F79}"/>
              </a:ext>
            </a:extLst>
          </p:cNvPr>
          <p:cNvSpPr/>
          <p:nvPr/>
        </p:nvSpPr>
        <p:spPr>
          <a:xfrm>
            <a:off x="212951" y="4152411"/>
            <a:ext cx="4186329" cy="1387980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80000"/>
            </a:pP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Scene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</a:t>
            </a:r>
            <a:r>
              <a:rPr lang="en-US" altLang="ko-KR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FrameWork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ko-KR" altLang="en-US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들려있듯이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50000"/>
              </a:lnSpc>
              <a:buSzPct val="80000"/>
            </a:pP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Scene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en-US" altLang="ko-KR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ChildScene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들려주었음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EBFD73D-60D3-499D-BD50-FB72FCC80CC0}"/>
              </a:ext>
            </a:extLst>
          </p:cNvPr>
          <p:cNvSpPr/>
          <p:nvPr/>
        </p:nvSpPr>
        <p:spPr>
          <a:xfrm>
            <a:off x="4746218" y="4152411"/>
            <a:ext cx="4186329" cy="1387980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80000"/>
            </a:pPr>
            <a:r>
              <a:rPr lang="en-US" altLang="ko-KR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ChildGetMessge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함수로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50000"/>
              </a:lnSpc>
              <a:buSzPct val="80000"/>
            </a:pP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상호작용 처리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2E41DE9-E4EE-4544-961E-9DFCD7F1B986}"/>
              </a:ext>
            </a:extLst>
          </p:cNvPr>
          <p:cNvCxnSpPr>
            <a:stCxn id="19" idx="0"/>
            <a:endCxn id="20" idx="0"/>
          </p:cNvCxnSpPr>
          <p:nvPr/>
        </p:nvCxnSpPr>
        <p:spPr>
          <a:xfrm rot="5400000" flipH="1" flipV="1">
            <a:off x="4572749" y="1885778"/>
            <a:ext cx="12700" cy="4533267"/>
          </a:xfrm>
          <a:prstGeom prst="bentConnector3">
            <a:avLst>
              <a:gd name="adj1" fmla="val 4280000"/>
            </a:avLst>
          </a:prstGeom>
          <a:ln w="222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A1AE915-B9FF-4ED5-BE76-5976E3FB853F}"/>
              </a:ext>
            </a:extLst>
          </p:cNvPr>
          <p:cNvCxnSpPr>
            <a:stCxn id="15" idx="2"/>
          </p:cNvCxnSpPr>
          <p:nvPr/>
        </p:nvCxnSpPr>
        <p:spPr>
          <a:xfrm flipH="1">
            <a:off x="4571997" y="2867506"/>
            <a:ext cx="1" cy="759614"/>
          </a:xfrm>
          <a:prstGeom prst="line">
            <a:avLst/>
          </a:prstGeom>
          <a:ln w="222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890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52E3A51-A3BB-4A0D-B799-A3C6AEDC18C1}"/>
              </a:ext>
            </a:extLst>
          </p:cNvPr>
          <p:cNvSpPr txBox="1"/>
          <p:nvPr/>
        </p:nvSpPr>
        <p:spPr>
          <a:xfrm>
            <a:off x="2083309" y="607090"/>
            <a:ext cx="5325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Alpha </a:t>
            </a:r>
            <a:r>
              <a:rPr lang="en-US" altLang="ko-KR" sz="4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img</a:t>
            </a:r>
            <a:r>
              <a:rPr lang="en-US" altLang="ko-KR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rotate draw 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8686637-2F86-4706-AC9A-1B6706026570}"/>
              </a:ext>
            </a:extLst>
          </p:cNvPr>
          <p:cNvSpPr/>
          <p:nvPr/>
        </p:nvSpPr>
        <p:spPr>
          <a:xfrm>
            <a:off x="2950624" y="2131782"/>
            <a:ext cx="3242743" cy="735724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그리기 과정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29F8AED-B1B2-44E4-8641-76B217B95F79}"/>
              </a:ext>
            </a:extLst>
          </p:cNvPr>
          <p:cNvSpPr/>
          <p:nvPr/>
        </p:nvSpPr>
        <p:spPr>
          <a:xfrm>
            <a:off x="202992" y="3393440"/>
            <a:ext cx="8738009" cy="2631440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80000"/>
            </a:pP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A1AE915-B9FF-4ED5-BE76-5976E3FB853F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4571996" y="2867506"/>
            <a:ext cx="1" cy="525934"/>
          </a:xfrm>
          <a:prstGeom prst="line">
            <a:avLst/>
          </a:prstGeom>
          <a:ln w="222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32BD68-CC19-4586-A702-529496D500C2}"/>
              </a:ext>
            </a:extLst>
          </p:cNvPr>
          <p:cNvSpPr/>
          <p:nvPr/>
        </p:nvSpPr>
        <p:spPr>
          <a:xfrm>
            <a:off x="2346385" y="3796646"/>
            <a:ext cx="1019623" cy="10313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907EF6-AD7C-4E36-B69B-C5ACC181CCDE}"/>
              </a:ext>
            </a:extLst>
          </p:cNvPr>
          <p:cNvSpPr txBox="1"/>
          <p:nvPr/>
        </p:nvSpPr>
        <p:spPr>
          <a:xfrm>
            <a:off x="229241" y="5120867"/>
            <a:ext cx="1931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alpha </a:t>
            </a:r>
            <a:r>
              <a:rPr lang="en-US" altLang="ko-KR" sz="14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img</a:t>
            </a:r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Delta</a:t>
            </a:r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만큼 </a:t>
            </a:r>
            <a:r>
              <a:rPr lang="ko-KR" altLang="en-US" sz="15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회전해야함</a:t>
            </a:r>
            <a:endParaRPr lang="ko-KR" altLang="en-US" sz="15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E470A7-4555-43C4-A985-5CE688292810}"/>
              </a:ext>
            </a:extLst>
          </p:cNvPr>
          <p:cNvSpPr txBox="1"/>
          <p:nvPr/>
        </p:nvSpPr>
        <p:spPr>
          <a:xfrm>
            <a:off x="2119836" y="5033530"/>
            <a:ext cx="146185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이미지가 회전되어 그려질 배경확보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D0AB98-F174-4643-976F-AE1F58557446}"/>
              </a:ext>
            </a:extLst>
          </p:cNvPr>
          <p:cNvSpPr txBox="1"/>
          <p:nvPr/>
        </p:nvSpPr>
        <p:spPr>
          <a:xfrm>
            <a:off x="3872697" y="5159951"/>
            <a:ext cx="13985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확보한 배경 </a:t>
            </a:r>
            <a:endParaRPr lang="en-US" altLang="ko-KR" sz="15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en-US" altLang="ko-KR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delta</a:t>
            </a:r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만큼</a:t>
            </a:r>
            <a:r>
              <a:rPr lang="en-US" altLang="ko-KR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2C830B-FB0D-44EC-BE21-4F8A14414A02}"/>
              </a:ext>
            </a:extLst>
          </p:cNvPr>
          <p:cNvSpPr txBox="1"/>
          <p:nvPr/>
        </p:nvSpPr>
        <p:spPr>
          <a:xfrm>
            <a:off x="5472290" y="5171806"/>
            <a:ext cx="15257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씨이미지</a:t>
            </a:r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draw</a:t>
            </a:r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투명하게 그림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71D83D-AFAC-4A84-A03C-F30F98FC991B}"/>
              </a:ext>
            </a:extLst>
          </p:cNvPr>
          <p:cNvSpPr txBox="1"/>
          <p:nvPr/>
        </p:nvSpPr>
        <p:spPr>
          <a:xfrm>
            <a:off x="7125380" y="5236284"/>
            <a:ext cx="13480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delta</a:t>
            </a:r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만큼</a:t>
            </a:r>
            <a:r>
              <a:rPr lang="en-US" altLang="ko-KR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17E2363-943A-4B5F-A023-EFB90861F4ED}"/>
              </a:ext>
            </a:extLst>
          </p:cNvPr>
          <p:cNvGrpSpPr/>
          <p:nvPr/>
        </p:nvGrpSpPr>
        <p:grpSpPr>
          <a:xfrm>
            <a:off x="711430" y="3854417"/>
            <a:ext cx="914400" cy="945472"/>
            <a:chOff x="522886" y="2468572"/>
            <a:chExt cx="914400" cy="945472"/>
          </a:xfrm>
        </p:grpSpPr>
        <p:pic>
          <p:nvPicPr>
            <p:cNvPr id="9" name="그래픽 8" descr="지구본 유럽-아프리카">
              <a:extLst>
                <a:ext uri="{FF2B5EF4-FFF2-40B4-BE49-F238E27FC236}">
                  <a16:creationId xmlns:a16="http://schemas.microsoft.com/office/drawing/2014/main" id="{A3757828-67F3-4F12-932B-3390A1BD9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2886" y="2499644"/>
              <a:ext cx="914400" cy="914400"/>
            </a:xfrm>
            <a:prstGeom prst="rect">
              <a:avLst/>
            </a:prstGeom>
          </p:spPr>
        </p:pic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9778F0E-58AF-4465-86A7-D1BE95A2E9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086" y="2468572"/>
              <a:ext cx="0" cy="48827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A06A92-9E88-45AC-B8D9-1AD0841C2D5B}"/>
              </a:ext>
            </a:extLst>
          </p:cNvPr>
          <p:cNvSpPr/>
          <p:nvPr/>
        </p:nvSpPr>
        <p:spPr>
          <a:xfrm rot="2700000">
            <a:off x="4199790" y="3937284"/>
            <a:ext cx="744408" cy="75294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B20937F-5269-4CA6-8A42-17C5FA5419F5}"/>
              </a:ext>
            </a:extLst>
          </p:cNvPr>
          <p:cNvGrpSpPr/>
          <p:nvPr/>
        </p:nvGrpSpPr>
        <p:grpSpPr>
          <a:xfrm>
            <a:off x="5777980" y="3856514"/>
            <a:ext cx="914400" cy="945472"/>
            <a:chOff x="5844974" y="3637301"/>
            <a:chExt cx="914400" cy="94547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433D0D6-3DE1-4E7F-9466-32EFF4CD5AAA}"/>
                </a:ext>
              </a:extLst>
            </p:cNvPr>
            <p:cNvSpPr/>
            <p:nvPr/>
          </p:nvSpPr>
          <p:spPr>
            <a:xfrm rot="2700000">
              <a:off x="5932655" y="3741971"/>
              <a:ext cx="744408" cy="752949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7DF77F43-CE76-496E-967A-66CF24EFC460}"/>
                </a:ext>
              </a:extLst>
            </p:cNvPr>
            <p:cNvGrpSpPr/>
            <p:nvPr/>
          </p:nvGrpSpPr>
          <p:grpSpPr>
            <a:xfrm>
              <a:off x="5844974" y="3637301"/>
              <a:ext cx="914400" cy="945472"/>
              <a:chOff x="522886" y="2468572"/>
              <a:chExt cx="914400" cy="945472"/>
            </a:xfrm>
          </p:grpSpPr>
          <p:pic>
            <p:nvPicPr>
              <p:cNvPr id="54" name="그래픽 53" descr="지구본 유럽-아프리카">
                <a:extLst>
                  <a:ext uri="{FF2B5EF4-FFF2-40B4-BE49-F238E27FC236}">
                    <a16:creationId xmlns:a16="http://schemas.microsoft.com/office/drawing/2014/main" id="{B0E91DB3-0519-4A76-B6C6-D144E43FCF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22886" y="2499644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A48574EF-CCAB-4864-A8C3-E3FC567579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0086" y="2468572"/>
                <a:ext cx="0" cy="48827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14B8DE0-714D-4A62-8A4C-2D815908D663}"/>
              </a:ext>
            </a:extLst>
          </p:cNvPr>
          <p:cNvGrpSpPr/>
          <p:nvPr/>
        </p:nvGrpSpPr>
        <p:grpSpPr>
          <a:xfrm rot="2700000">
            <a:off x="7152331" y="3647559"/>
            <a:ext cx="1254777" cy="1321948"/>
            <a:chOff x="7429700" y="3651386"/>
            <a:chExt cx="914400" cy="94547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317CF0-EEDF-442C-A8EC-ADDF7582E5C7}"/>
                </a:ext>
              </a:extLst>
            </p:cNvPr>
            <p:cNvSpPr/>
            <p:nvPr/>
          </p:nvSpPr>
          <p:spPr>
            <a:xfrm rot="2700000">
              <a:off x="7517381" y="3756056"/>
              <a:ext cx="744408" cy="752949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17DCE562-4481-4351-A2CE-6E8E0BFE06EA}"/>
                </a:ext>
              </a:extLst>
            </p:cNvPr>
            <p:cNvGrpSpPr/>
            <p:nvPr/>
          </p:nvGrpSpPr>
          <p:grpSpPr>
            <a:xfrm>
              <a:off x="7429700" y="3651386"/>
              <a:ext cx="914400" cy="945472"/>
              <a:chOff x="522886" y="2468572"/>
              <a:chExt cx="914400" cy="945472"/>
            </a:xfrm>
          </p:grpSpPr>
          <p:pic>
            <p:nvPicPr>
              <p:cNvPr id="58" name="그래픽 57" descr="지구본 유럽-아프리카">
                <a:extLst>
                  <a:ext uri="{FF2B5EF4-FFF2-40B4-BE49-F238E27FC236}">
                    <a16:creationId xmlns:a16="http://schemas.microsoft.com/office/drawing/2014/main" id="{0C8371CB-3AC2-416A-9E6C-AE3DAAAD3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22886" y="2499644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9DA9D833-97E5-4E2C-A4AB-64ED9B8CB4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0086" y="2468572"/>
                <a:ext cx="0" cy="48827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2665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DB9DD06-D8EA-4C25-B88F-A64DB85B9D27}"/>
              </a:ext>
            </a:extLst>
          </p:cNvPr>
          <p:cNvSpPr/>
          <p:nvPr/>
        </p:nvSpPr>
        <p:spPr>
          <a:xfrm>
            <a:off x="192251" y="5592933"/>
            <a:ext cx="8749750" cy="840164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결론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 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적 오브젝트의 회전을 </a:t>
            </a:r>
            <a:r>
              <a:rPr lang="en-US" altLang="ko-KR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plgblt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대신 </a:t>
            </a:r>
            <a:r>
              <a:rPr lang="ko-KR" altLang="en-US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스프라이트로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바꾼 후 해결</a:t>
            </a:r>
            <a:endParaRPr lang="en-US" altLang="ko-KR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plgblt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연산량의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문제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C090F9-84F9-4210-BDC8-AF99350E098B}"/>
              </a:ext>
            </a:extLst>
          </p:cNvPr>
          <p:cNvSpPr txBox="1"/>
          <p:nvPr/>
        </p:nvSpPr>
        <p:spPr>
          <a:xfrm>
            <a:off x="3401233" y="580001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이슈</a:t>
            </a:r>
          </a:p>
        </p:txBody>
      </p:sp>
      <p:pic>
        <p:nvPicPr>
          <p:cNvPr id="17" name="그래픽 16" descr="경고">
            <a:extLst>
              <a:ext uri="{FF2B5EF4-FFF2-40B4-BE49-F238E27FC236}">
                <a16:creationId xmlns:a16="http://schemas.microsoft.com/office/drawing/2014/main" id="{3A84FF2C-8230-4D60-BCED-722F96C3E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3029" y="642107"/>
            <a:ext cx="645228" cy="645228"/>
          </a:xfrm>
          <a:prstGeom prst="rect">
            <a:avLst/>
          </a:prstGeom>
        </p:spPr>
      </p:pic>
      <p:pic>
        <p:nvPicPr>
          <p:cNvPr id="18" name="그래픽 17" descr="경고">
            <a:extLst>
              <a:ext uri="{FF2B5EF4-FFF2-40B4-BE49-F238E27FC236}">
                <a16:creationId xmlns:a16="http://schemas.microsoft.com/office/drawing/2014/main" id="{63ACAE8C-D7EA-4028-80D2-08D330E9B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7983" y="642107"/>
            <a:ext cx="645228" cy="645228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4B2F710-CDF4-45E5-858D-5E5E20B30F99}"/>
              </a:ext>
            </a:extLst>
          </p:cNvPr>
          <p:cNvSpPr/>
          <p:nvPr/>
        </p:nvSpPr>
        <p:spPr>
          <a:xfrm>
            <a:off x="2385892" y="1912326"/>
            <a:ext cx="4372211" cy="735724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다수의 적 생성 시 게임이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느려짐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B764235-DD84-4C21-A920-8E0254B949CC}"/>
              </a:ext>
            </a:extLst>
          </p:cNvPr>
          <p:cNvSpPr/>
          <p:nvPr/>
        </p:nvSpPr>
        <p:spPr>
          <a:xfrm>
            <a:off x="192251" y="3358387"/>
            <a:ext cx="2725360" cy="1617454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ko-KR" altLang="en-US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투명값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제거</a:t>
            </a:r>
            <a:endParaRPr lang="en-US" altLang="ko-KR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4ECF34F-9D14-41CB-A157-18B35B87D5D8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 flipH="1">
            <a:off x="4567126" y="2648050"/>
            <a:ext cx="4872" cy="727121"/>
          </a:xfrm>
          <a:prstGeom prst="line">
            <a:avLst/>
          </a:prstGeom>
          <a:ln w="222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CC9A600-BC9C-4309-B413-0697E76D07C3}"/>
              </a:ext>
            </a:extLst>
          </p:cNvPr>
          <p:cNvSpPr/>
          <p:nvPr/>
        </p:nvSpPr>
        <p:spPr>
          <a:xfrm>
            <a:off x="3204446" y="3375171"/>
            <a:ext cx="2725360" cy="1617454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총알 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적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충돌</a:t>
            </a:r>
            <a:endParaRPr lang="en-US" altLang="ko-KR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공간분할</a:t>
            </a:r>
            <a:endParaRPr lang="en-US" altLang="ko-KR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BC73108-300F-48A2-B229-692E1FDF8A1C}"/>
              </a:ext>
            </a:extLst>
          </p:cNvPr>
          <p:cNvSpPr/>
          <p:nvPr/>
        </p:nvSpPr>
        <p:spPr>
          <a:xfrm>
            <a:off x="6216641" y="3356641"/>
            <a:ext cx="2725360" cy="1617454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ko-KR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575D950-C8B7-4C28-9568-14686AB6F20B}"/>
              </a:ext>
            </a:extLst>
          </p:cNvPr>
          <p:cNvCxnSpPr>
            <a:cxnSpLocks/>
            <a:stCxn id="20" idx="0"/>
            <a:endCxn id="27" idx="0"/>
          </p:cNvCxnSpPr>
          <p:nvPr/>
        </p:nvCxnSpPr>
        <p:spPr>
          <a:xfrm rot="5400000" flipH="1" flipV="1">
            <a:off x="4566253" y="345319"/>
            <a:ext cx="1746" cy="6024390"/>
          </a:xfrm>
          <a:prstGeom prst="bentConnector3">
            <a:avLst>
              <a:gd name="adj1" fmla="val 13192784"/>
            </a:avLst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5D4AFF8-BA4A-4089-A191-7B3F13B6CC15}"/>
              </a:ext>
            </a:extLst>
          </p:cNvPr>
          <p:cNvSpPr txBox="1"/>
          <p:nvPr/>
        </p:nvSpPr>
        <p:spPr>
          <a:xfrm>
            <a:off x="6629400" y="3739328"/>
            <a:ext cx="2020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적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총알 오브젝트가 위치만 들고있도록 상속 제거</a:t>
            </a:r>
            <a:endParaRPr lang="en-US" altLang="ko-KR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127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81B216D-3A18-4FF8-BEAB-EC2C29C8460E}"/>
              </a:ext>
            </a:extLst>
          </p:cNvPr>
          <p:cNvSpPr txBox="1"/>
          <p:nvPr/>
        </p:nvSpPr>
        <p:spPr>
          <a:xfrm>
            <a:off x="3677547" y="2695716"/>
            <a:ext cx="172354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오늘의</a:t>
            </a:r>
            <a:endParaRPr lang="en-US" altLang="ko-KR" sz="44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6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코딩</a:t>
            </a:r>
          </a:p>
        </p:txBody>
      </p:sp>
      <p:sp>
        <p:nvSpPr>
          <p:cNvPr id="2" name="오각형 1">
            <a:extLst>
              <a:ext uri="{FF2B5EF4-FFF2-40B4-BE49-F238E27FC236}">
                <a16:creationId xmlns:a16="http://schemas.microsoft.com/office/drawing/2014/main" id="{D83B2FF3-4143-4CEB-9CA9-DFCB020389BC}"/>
              </a:ext>
            </a:extLst>
          </p:cNvPr>
          <p:cNvSpPr/>
          <p:nvPr/>
        </p:nvSpPr>
        <p:spPr>
          <a:xfrm>
            <a:off x="2652810" y="1504757"/>
            <a:ext cx="3773025" cy="3641351"/>
          </a:xfrm>
          <a:prstGeom prst="pentagon">
            <a:avLst/>
          </a:prstGeom>
          <a:noFill/>
          <a:ln w="28575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588FD0-59B7-4EF3-97AB-BE724015169D}"/>
              </a:ext>
            </a:extLst>
          </p:cNvPr>
          <p:cNvSpPr txBox="1"/>
          <p:nvPr/>
        </p:nvSpPr>
        <p:spPr>
          <a:xfrm>
            <a:off x="3449215" y="705762"/>
            <a:ext cx="2180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HELP, </a:t>
            </a:r>
            <a:r>
              <a:rPr lang="en-US" altLang="ko-KR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Resorce</a:t>
            </a:r>
            <a:endParaRPr lang="ko-KR" altLang="en-US" sz="2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52A68F-8E0C-4D74-8016-96DF8F829F4F}"/>
              </a:ext>
            </a:extLst>
          </p:cNvPr>
          <p:cNvSpPr txBox="1"/>
          <p:nvPr/>
        </p:nvSpPr>
        <p:spPr>
          <a:xfrm>
            <a:off x="6601557" y="2234051"/>
            <a:ext cx="1698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쓰레기 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CBA970-50A3-4CFD-847C-1548E1F6015F}"/>
              </a:ext>
            </a:extLst>
          </p:cNvPr>
          <p:cNvSpPr txBox="1"/>
          <p:nvPr/>
        </p:nvSpPr>
        <p:spPr>
          <a:xfrm>
            <a:off x="142731" y="2234050"/>
            <a:ext cx="2334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Update()-&gt;</a:t>
            </a:r>
            <a:r>
              <a:rPr lang="en-US" altLang="ko-KR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Init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6ECD7D-6E70-40CC-8995-D65BE69344F7}"/>
              </a:ext>
            </a:extLst>
          </p:cNvPr>
          <p:cNvSpPr txBox="1"/>
          <p:nvPr/>
        </p:nvSpPr>
        <p:spPr>
          <a:xfrm>
            <a:off x="5999661" y="5483437"/>
            <a:ext cx="2901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DeleteObject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oldbr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FB18E3-686C-4293-BFC7-48C16A8AA076}"/>
              </a:ext>
            </a:extLst>
          </p:cNvPr>
          <p:cNvSpPr txBox="1"/>
          <p:nvPr/>
        </p:nvSpPr>
        <p:spPr>
          <a:xfrm>
            <a:off x="423844" y="5144882"/>
            <a:ext cx="278153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~</a:t>
            </a:r>
            <a:r>
              <a:rPr lang="en-US" altLang="ko-KR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CEnemy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 )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{delete </a:t>
            </a:r>
            <a:r>
              <a:rPr lang="en-US" altLang="ko-KR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m_ptr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;}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와중에 복사생성하기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167B1C7-95E5-468C-BC68-ECA67139C0C4}"/>
              </a:ext>
            </a:extLst>
          </p:cNvPr>
          <p:cNvGrpSpPr/>
          <p:nvPr/>
        </p:nvGrpSpPr>
        <p:grpSpPr>
          <a:xfrm>
            <a:off x="2385905" y="1432805"/>
            <a:ext cx="4271319" cy="4281463"/>
            <a:chOff x="-1572508" y="-409499"/>
            <a:chExt cx="6193706" cy="620841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CB9E004-CABA-4179-8074-0A33725E1FAC}"/>
                </a:ext>
              </a:extLst>
            </p:cNvPr>
            <p:cNvSpPr/>
            <p:nvPr/>
          </p:nvSpPr>
          <p:spPr>
            <a:xfrm>
              <a:off x="-1218601" y="-162445"/>
              <a:ext cx="5839799" cy="570707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74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83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9CF1B7F-33F2-4D64-B482-89CC04321643}"/>
                </a:ext>
              </a:extLst>
            </p:cNvPr>
            <p:cNvSpPr/>
            <p:nvPr/>
          </p:nvSpPr>
          <p:spPr>
            <a:xfrm>
              <a:off x="-1572508" y="114575"/>
              <a:ext cx="5816534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100000">
                    <a:srgbClr val="FF0000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612A20E-B8FE-48A7-9D74-148870FF165D}"/>
                </a:ext>
              </a:extLst>
            </p:cNvPr>
            <p:cNvSpPr/>
            <p:nvPr/>
          </p:nvSpPr>
          <p:spPr>
            <a:xfrm>
              <a:off x="-999593" y="-409499"/>
              <a:ext cx="5152825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50000"/>
                    </a:srgbClr>
                  </a:gs>
                  <a:gs pos="100000">
                    <a:srgbClr val="FF5B5B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136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7046" y="2908529"/>
            <a:ext cx="20140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8879" y="1730167"/>
            <a:ext cx="34141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게임소개</a:t>
            </a:r>
            <a:endParaRPr lang="en-US" altLang="ko-KR" sz="36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028700" lvl="1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역할분담</a:t>
            </a:r>
            <a:endParaRPr lang="en-US" altLang="ko-KR" sz="36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028700" lvl="1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제작과정</a:t>
            </a:r>
            <a:endParaRPr lang="en-US" altLang="ko-KR" sz="36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구현내용</a:t>
            </a:r>
          </a:p>
        </p:txBody>
      </p:sp>
      <p:sp>
        <p:nvSpPr>
          <p:cNvPr id="10" name="타원 9"/>
          <p:cNvSpPr/>
          <p:nvPr/>
        </p:nvSpPr>
        <p:spPr>
          <a:xfrm>
            <a:off x="-1979026" y="758495"/>
            <a:ext cx="5439353" cy="5315733"/>
          </a:xfrm>
          <a:prstGeom prst="ellipse">
            <a:avLst/>
          </a:prstGeom>
          <a:noFill/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-2332934" y="1032074"/>
            <a:ext cx="5417683" cy="5294555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rgbClr val="FFC000">
                    <a:alpha val="81000"/>
                  </a:srgbClr>
                </a:gs>
                <a:gs pos="100000">
                  <a:srgbClr val="FF0000">
                    <a:alpha val="67000"/>
                  </a:srgb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-1760018" y="508000"/>
            <a:ext cx="4799485" cy="5294555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rgbClr val="FFDF79">
                    <a:alpha val="80784"/>
                  </a:srgbClr>
                </a:gs>
                <a:gs pos="100000">
                  <a:srgbClr val="FF5B5B">
                    <a:alpha val="66667"/>
                  </a:srgb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99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0700000">
            <a:off x="-1829960" y="1179248"/>
            <a:ext cx="12986795" cy="539226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4235" y="604195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게임소개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235" y="2075283"/>
            <a:ext cx="565411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제목 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Satellite</a:t>
            </a: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장르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디펜스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목적 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행성방어 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&amp; 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소행성파괴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lvl="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특징 </a:t>
            </a:r>
            <a:r>
              <a:rPr lang="en-US" altLang="ko-KR" sz="32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32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회전</a:t>
            </a:r>
            <a:endParaRPr lang="ko-KR" altLang="en-US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D15916-331D-4D05-8508-AE7199C2AF1A}"/>
              </a:ext>
            </a:extLst>
          </p:cNvPr>
          <p:cNvGrpSpPr/>
          <p:nvPr/>
        </p:nvGrpSpPr>
        <p:grpSpPr>
          <a:xfrm>
            <a:off x="-1572508" y="-409499"/>
            <a:ext cx="6193706" cy="6208415"/>
            <a:chOff x="-1572508" y="-409499"/>
            <a:chExt cx="6193706" cy="6208415"/>
          </a:xfrm>
        </p:grpSpPr>
        <p:sp>
          <p:nvSpPr>
            <p:cNvPr id="11" name="타원 10"/>
            <p:cNvSpPr/>
            <p:nvPr/>
          </p:nvSpPr>
          <p:spPr>
            <a:xfrm>
              <a:off x="-1218601" y="-162445"/>
              <a:ext cx="5839799" cy="570707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74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83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-1572508" y="114575"/>
              <a:ext cx="5816534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100000">
                    <a:srgbClr val="FF0000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-999593" y="-409499"/>
              <a:ext cx="5152825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50000"/>
                    </a:srgbClr>
                  </a:gs>
                  <a:gs pos="100000">
                    <a:srgbClr val="FF5B5B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59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E411942-5EB8-4A73-B658-F548F50DDC2F}"/>
              </a:ext>
            </a:extLst>
          </p:cNvPr>
          <p:cNvGrpSpPr/>
          <p:nvPr/>
        </p:nvGrpSpPr>
        <p:grpSpPr>
          <a:xfrm>
            <a:off x="821380" y="1961386"/>
            <a:ext cx="4267871" cy="4278006"/>
            <a:chOff x="922367" y="2076999"/>
            <a:chExt cx="4267871" cy="4278006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912D379-A901-4DC5-B5AD-F617517663AB}"/>
                </a:ext>
              </a:extLst>
            </p:cNvPr>
            <p:cNvSpPr/>
            <p:nvPr/>
          </p:nvSpPr>
          <p:spPr>
            <a:xfrm>
              <a:off x="1116152" y="2288607"/>
              <a:ext cx="3854725" cy="3854725"/>
            </a:xfrm>
            <a:prstGeom prst="ellipse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  <a:buSzPct val="80000"/>
              </a:pPr>
              <a:r>
                <a:rPr lang="ko-KR" altLang="en-US" sz="2800" dirty="0">
                  <a:solidFill>
                    <a:prstClr val="white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프레임워크</a:t>
              </a:r>
              <a:endParaRPr lang="en-US" altLang="ko-KR" sz="28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  <a:buSzPct val="80000"/>
              </a:pPr>
              <a:r>
                <a:rPr lang="ko-KR" altLang="en-US" sz="2800" dirty="0">
                  <a:solidFill>
                    <a:prstClr val="white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사운드 </a:t>
              </a:r>
              <a:r>
                <a:rPr lang="en-US" altLang="ko-KR" sz="2800" dirty="0">
                  <a:solidFill>
                    <a:prstClr val="white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(FMOD)</a:t>
              </a:r>
            </a:p>
            <a:p>
              <a:pPr lvl="0" algn="ctr">
                <a:lnSpc>
                  <a:spcPct val="150000"/>
                </a:lnSpc>
                <a:buSzPct val="80000"/>
              </a:pPr>
              <a:r>
                <a:rPr lang="ko-KR" altLang="en-US" sz="2800" dirty="0">
                  <a:solidFill>
                    <a:prstClr val="white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리소스</a:t>
              </a:r>
              <a:endParaRPr lang="en-US" altLang="ko-KR" sz="28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53D0097-FD84-4D98-B00E-C368D33B098B}"/>
                </a:ext>
              </a:extLst>
            </p:cNvPr>
            <p:cNvGrpSpPr/>
            <p:nvPr/>
          </p:nvGrpSpPr>
          <p:grpSpPr>
            <a:xfrm>
              <a:off x="922367" y="2076999"/>
              <a:ext cx="4267871" cy="4278006"/>
              <a:chOff x="-1572508" y="-409499"/>
              <a:chExt cx="6193706" cy="6208415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360C5B6E-353B-4FD6-BF31-DDBA8429AF97}"/>
                  </a:ext>
                </a:extLst>
              </p:cNvPr>
              <p:cNvSpPr/>
              <p:nvPr/>
            </p:nvSpPr>
            <p:spPr>
              <a:xfrm>
                <a:off x="-1218601" y="-162445"/>
                <a:ext cx="5839799" cy="570707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  <a:alpha val="5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83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  <a:alpha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  <a:p>
                <a:pPr algn="ctr"/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89E5DFD-21A0-47B8-B530-42A1C311A5B9}"/>
                  </a:ext>
                </a:extLst>
              </p:cNvPr>
              <p:cNvSpPr/>
              <p:nvPr/>
            </p:nvSpPr>
            <p:spPr>
              <a:xfrm>
                <a:off x="-1572508" y="114575"/>
                <a:ext cx="5816534" cy="5684341"/>
              </a:xfrm>
              <a:prstGeom prst="ellipse">
                <a:avLst/>
              </a:prstGeom>
              <a:noFill/>
              <a:ln w="19050">
                <a:gradFill flip="none" rotWithShape="1">
                  <a:gsLst>
                    <a:gs pos="0">
                      <a:srgbClr val="FFC000">
                        <a:alpha val="50000"/>
                      </a:srgbClr>
                    </a:gs>
                    <a:gs pos="100000">
                      <a:srgbClr val="FF0000">
                        <a:alpha val="50000"/>
                      </a:srgb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99EFBA2D-6EA7-4EFB-99F2-B6370FB291AB}"/>
                  </a:ext>
                </a:extLst>
              </p:cNvPr>
              <p:cNvSpPr/>
              <p:nvPr/>
            </p:nvSpPr>
            <p:spPr>
              <a:xfrm>
                <a:off x="-999593" y="-409499"/>
                <a:ext cx="5152825" cy="5684341"/>
              </a:xfrm>
              <a:prstGeom prst="ellipse">
                <a:avLst/>
              </a:prstGeom>
              <a:noFill/>
              <a:ln w="19050">
                <a:gradFill flip="none" rotWithShape="1">
                  <a:gsLst>
                    <a:gs pos="0">
                      <a:srgbClr val="FFDF79">
                        <a:alpha val="50000"/>
                      </a:srgbClr>
                    </a:gs>
                    <a:gs pos="100000">
                      <a:srgbClr val="FF5B5B">
                        <a:alpha val="50000"/>
                      </a:srgb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p:grp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0FC22DF0-7767-4C10-8FDE-200B5275A7A0}"/>
              </a:ext>
            </a:extLst>
          </p:cNvPr>
          <p:cNvSpPr/>
          <p:nvPr/>
        </p:nvSpPr>
        <p:spPr>
          <a:xfrm>
            <a:off x="4309601" y="2172994"/>
            <a:ext cx="3854725" cy="3854725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  <a:buSzPct val="80000"/>
            </a:pPr>
            <a:r>
              <a:rPr lang="ko-KR" altLang="en-US" sz="2800" dirty="0" err="1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게임오브젝트</a:t>
            </a:r>
            <a:endParaRPr lang="en-US" altLang="ko-KR" sz="2800" dirty="0">
              <a:solidFill>
                <a:prstClr val="whit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lvl="0" algn="ctr">
              <a:lnSpc>
                <a:spcPct val="150000"/>
              </a:lnSpc>
              <a:buSzPct val="80000"/>
            </a:pPr>
            <a:r>
              <a:rPr lang="ko-KR" altLang="en-US" sz="28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씬 </a:t>
            </a:r>
            <a:r>
              <a:rPr lang="en-US" altLang="ko-KR" sz="28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(Scene)</a:t>
            </a:r>
          </a:p>
          <a:p>
            <a:pPr lvl="0" algn="ctr">
              <a:lnSpc>
                <a:spcPct val="150000"/>
              </a:lnSpc>
              <a:buSzPct val="80000"/>
            </a:pPr>
            <a:r>
              <a:rPr lang="ko-KR" altLang="en-US" sz="28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발표</a:t>
            </a:r>
            <a:endParaRPr lang="en-US" altLang="ko-KR" sz="2800" dirty="0">
              <a:solidFill>
                <a:prstClr val="whit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698DC0E-AF99-4F56-8718-0CFA6D35C5A0}"/>
              </a:ext>
            </a:extLst>
          </p:cNvPr>
          <p:cNvGrpSpPr/>
          <p:nvPr/>
        </p:nvGrpSpPr>
        <p:grpSpPr>
          <a:xfrm rot="21433893">
            <a:off x="4119384" y="1961386"/>
            <a:ext cx="4267871" cy="4278006"/>
            <a:chOff x="-1572508" y="-409499"/>
            <a:chExt cx="6193706" cy="620841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6185A8D-9A90-4AA0-926F-722C0E8D0609}"/>
                </a:ext>
              </a:extLst>
            </p:cNvPr>
            <p:cNvSpPr/>
            <p:nvPr/>
          </p:nvSpPr>
          <p:spPr>
            <a:xfrm>
              <a:off x="-1218601" y="-162445"/>
              <a:ext cx="5839799" cy="570707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74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83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3B510D7-AE67-44DB-BEF8-4AAB209FC6C3}"/>
                </a:ext>
              </a:extLst>
            </p:cNvPr>
            <p:cNvSpPr/>
            <p:nvPr/>
          </p:nvSpPr>
          <p:spPr>
            <a:xfrm>
              <a:off x="-1572508" y="114575"/>
              <a:ext cx="5816534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100000">
                    <a:srgbClr val="FF0000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569AB1C-69F6-435F-A121-FB8A12A40D58}"/>
                </a:ext>
              </a:extLst>
            </p:cNvPr>
            <p:cNvSpPr/>
            <p:nvPr/>
          </p:nvSpPr>
          <p:spPr>
            <a:xfrm>
              <a:off x="-999593" y="-409499"/>
              <a:ext cx="5152825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50000"/>
                    </a:srgbClr>
                  </a:gs>
                  <a:gs pos="100000">
                    <a:srgbClr val="FF5B5B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B834EC6-488B-4D11-AABF-FB676B06F1FD}"/>
              </a:ext>
            </a:extLst>
          </p:cNvPr>
          <p:cNvSpPr txBox="1"/>
          <p:nvPr/>
        </p:nvSpPr>
        <p:spPr>
          <a:xfrm>
            <a:off x="258291" y="1955363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이세영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E41DAF-613D-4CB8-866A-FD63D83AA686}"/>
              </a:ext>
            </a:extLst>
          </p:cNvPr>
          <p:cNvSpPr txBox="1"/>
          <p:nvPr/>
        </p:nvSpPr>
        <p:spPr>
          <a:xfrm>
            <a:off x="7717495" y="1955363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송주희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B53A9B-5CED-4ADE-9B79-531BADD74C3B}"/>
              </a:ext>
            </a:extLst>
          </p:cNvPr>
          <p:cNvSpPr txBox="1"/>
          <p:nvPr/>
        </p:nvSpPr>
        <p:spPr>
          <a:xfrm>
            <a:off x="674235" y="604195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역할분담</a:t>
            </a: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4CB4B664-E6CE-4590-8501-0D05AF2C7CAA}"/>
              </a:ext>
            </a:extLst>
          </p:cNvPr>
          <p:cNvCxnSpPr>
            <a:cxnSpLocks/>
            <a:stCxn id="22" idx="2"/>
          </p:cNvCxnSpPr>
          <p:nvPr/>
        </p:nvCxnSpPr>
        <p:spPr>
          <a:xfrm rot="16200000" flipH="1">
            <a:off x="914425" y="2536586"/>
            <a:ext cx="469730" cy="476833"/>
          </a:xfrm>
          <a:prstGeom prst="curved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6755C4DD-281A-49B5-9264-D2FB9AA97179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7863721" y="2503513"/>
            <a:ext cx="469732" cy="542983"/>
          </a:xfrm>
          <a:prstGeom prst="curved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9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3" name="그림 1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3E62964-0200-4B33-B44F-4079FFB97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18" r="23434" b="6389"/>
          <a:stretch/>
        </p:blipFill>
        <p:spPr>
          <a:xfrm>
            <a:off x="3614166" y="10"/>
            <a:ext cx="5529834" cy="6857989"/>
          </a:xfrm>
          <a:prstGeom prst="rect">
            <a:avLst/>
          </a:prstGeom>
        </p:spPr>
      </p:pic>
      <p:sp>
        <p:nvSpPr>
          <p:cNvPr id="37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8" y="0"/>
            <a:ext cx="7101526" cy="6857999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9" y="0"/>
            <a:ext cx="6058539" cy="6857999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574325" y="2536852"/>
            <a:ext cx="2465516" cy="8921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ko-KR" altLang="en-US" sz="4800" dirty="0">
                <a:solidFill>
                  <a:srgbClr val="FFFFF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제작과정</a:t>
            </a:r>
          </a:p>
        </p:txBody>
      </p:sp>
    </p:spTree>
    <p:extLst>
      <p:ext uri="{BB962C8B-B14F-4D97-AF65-F5344CB8AC3E}">
        <p14:creationId xmlns:p14="http://schemas.microsoft.com/office/powerpoint/2010/main" val="332587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94D878-CD7C-4D09-8FC0-A1DFB9213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50" y="516806"/>
            <a:ext cx="2676070" cy="26760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99C17E-AB09-44DA-9557-E2D085210585}"/>
              </a:ext>
            </a:extLst>
          </p:cNvPr>
          <p:cNvSpPr txBox="1"/>
          <p:nvPr/>
        </p:nvSpPr>
        <p:spPr>
          <a:xfrm>
            <a:off x="3377677" y="2731211"/>
            <a:ext cx="2284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Bauhaus 93" panose="04030905020B02020C02" pitchFamily="82" charset="0"/>
                <a:ea typeface="Adobe Fan Heiti Std B" panose="020B0700000000000000" pitchFamily="34" charset="-128"/>
              </a:rPr>
              <a:t>GitHub</a:t>
            </a:r>
            <a:endParaRPr lang="ko-KR" altLang="en-US" sz="54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pic>
        <p:nvPicPr>
          <p:cNvPr id="20" name="그림 19" descr="물건이(가) 표시된 사진&#10;&#10;매우 높은 신뢰도로 생성된 설명">
            <a:extLst>
              <a:ext uri="{FF2B5EF4-FFF2-40B4-BE49-F238E27FC236}">
                <a16:creationId xmlns:a16="http://schemas.microsoft.com/office/drawing/2014/main" id="{37240033-BCAE-4C1B-B30A-1A82FE8E45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6" t="-8817" r="57278" b="1"/>
          <a:stretch/>
        </p:blipFill>
        <p:spPr>
          <a:xfrm>
            <a:off x="0" y="4264281"/>
            <a:ext cx="2627287" cy="2286000"/>
          </a:xfrm>
          <a:prstGeom prst="rect">
            <a:avLst/>
          </a:prstGeom>
        </p:spPr>
      </p:pic>
      <p:pic>
        <p:nvPicPr>
          <p:cNvPr id="22" name="그림 21" descr="물건이(가) 표시된 사진&#10;&#10;매우 높은 신뢰도로 생성된 설명">
            <a:extLst>
              <a:ext uri="{FF2B5EF4-FFF2-40B4-BE49-F238E27FC236}">
                <a16:creationId xmlns:a16="http://schemas.microsoft.com/office/drawing/2014/main" id="{0B13E3E9-CFD5-40C9-A002-99D0ED65DA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0" r="12911"/>
          <a:stretch/>
        </p:blipFill>
        <p:spPr>
          <a:xfrm>
            <a:off x="6701737" y="4264281"/>
            <a:ext cx="2442259" cy="2286000"/>
          </a:xfrm>
          <a:prstGeom prst="rect">
            <a:avLst/>
          </a:prstGeom>
        </p:spPr>
      </p:pic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84872880-9D64-4E57-8864-82B659DB4FB9}"/>
              </a:ext>
            </a:extLst>
          </p:cNvPr>
          <p:cNvCxnSpPr>
            <a:cxnSpLocks/>
            <a:stCxn id="20" idx="0"/>
            <a:endCxn id="5" idx="1"/>
          </p:cNvCxnSpPr>
          <p:nvPr/>
        </p:nvCxnSpPr>
        <p:spPr>
          <a:xfrm rot="5400000" flipH="1" flipV="1">
            <a:off x="1043027" y="2125458"/>
            <a:ext cx="2409440" cy="1868206"/>
          </a:xfrm>
          <a:prstGeom prst="curvedConnector2">
            <a:avLst/>
          </a:prstGeom>
          <a:ln w="5715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연결선: 구부러짐 1023">
            <a:extLst>
              <a:ext uri="{FF2B5EF4-FFF2-40B4-BE49-F238E27FC236}">
                <a16:creationId xmlns:a16="http://schemas.microsoft.com/office/drawing/2014/main" id="{3D4B7DC7-FD5C-453F-B90D-0FC664C9A7B9}"/>
              </a:ext>
            </a:extLst>
          </p:cNvPr>
          <p:cNvCxnSpPr>
            <a:stCxn id="5" idx="3"/>
            <a:endCxn id="22" idx="0"/>
          </p:cNvCxnSpPr>
          <p:nvPr/>
        </p:nvCxnSpPr>
        <p:spPr>
          <a:xfrm>
            <a:off x="5857920" y="1854841"/>
            <a:ext cx="2064947" cy="2409440"/>
          </a:xfrm>
          <a:prstGeom prst="curvedConnector2">
            <a:avLst/>
          </a:prstGeom>
          <a:ln w="5715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3E29EB25-B2AD-45CD-99DB-67C557C5B46D}"/>
              </a:ext>
            </a:extLst>
          </p:cNvPr>
          <p:cNvSpPr txBox="1"/>
          <p:nvPr/>
        </p:nvSpPr>
        <p:spPr>
          <a:xfrm>
            <a:off x="3530278" y="2662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2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/>
          <p:cNvSpPr/>
          <p:nvPr/>
        </p:nvSpPr>
        <p:spPr>
          <a:xfrm>
            <a:off x="435000" y="3439531"/>
            <a:ext cx="8291744" cy="88776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144505" y="29764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>
            <a:off x="1238192" y="3065190"/>
            <a:ext cx="519488" cy="374341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5300744" y="2981765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5367327" y="3065190"/>
            <a:ext cx="519488" cy="374341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3101719" y="38307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7" name="직선 연결선 26"/>
          <p:cNvCxnSpPr>
            <a:cxnSpLocks/>
          </p:cNvCxnSpPr>
          <p:nvPr/>
        </p:nvCxnSpPr>
        <p:spPr>
          <a:xfrm flipH="1">
            <a:off x="3234885" y="3522956"/>
            <a:ext cx="342816" cy="32810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7018252" y="38307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 flipH="1">
            <a:off x="7151418" y="3522956"/>
            <a:ext cx="342816" cy="32810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4729" y="1108962"/>
            <a:ext cx="198002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1/4 (~ 6/7)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프레임워크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오브젝트클래스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리소스제작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 및 </a:t>
            </a:r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인트로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77246" y="4184586"/>
            <a:ext cx="17235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2/4 (~ 6/11)</a:t>
            </a:r>
          </a:p>
          <a:p>
            <a:r>
              <a:rPr lang="ko-KR" altLang="en-US" sz="200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사운드클래스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리소스제작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게임콘텐츠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854" y="2971643"/>
            <a:ext cx="2545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제작기간 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6 / 4 ~ 6 / 20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58638" y="1643351"/>
            <a:ext cx="1670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3/4 (~ 6/16)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필터 및 폴더정리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게임콘텐츠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51300" y="4266286"/>
            <a:ext cx="14670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4/4 (~ 6/20)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리소스수정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밸런스조정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게임콘텐츠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BD7BCD9-81B2-4253-B726-778D51E9202C}"/>
              </a:ext>
            </a:extLst>
          </p:cNvPr>
          <p:cNvGrpSpPr/>
          <p:nvPr/>
        </p:nvGrpSpPr>
        <p:grpSpPr>
          <a:xfrm>
            <a:off x="-2917584" y="4855801"/>
            <a:ext cx="5394830" cy="5430805"/>
            <a:chOff x="865294" y="638907"/>
            <a:chExt cx="5394830" cy="543080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8B375C2-28ED-420D-8426-49AC21982817}"/>
                </a:ext>
              </a:extLst>
            </p:cNvPr>
            <p:cNvSpPr/>
            <p:nvPr/>
          </p:nvSpPr>
          <p:spPr>
            <a:xfrm>
              <a:off x="1219201" y="890953"/>
              <a:ext cx="5040923" cy="492635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8D59ECF-DA15-400F-A91C-5023B8854F28}"/>
                </a:ext>
              </a:extLst>
            </p:cNvPr>
            <p:cNvSpPr/>
            <p:nvPr/>
          </p:nvSpPr>
          <p:spPr>
            <a:xfrm>
              <a:off x="865294" y="1162981"/>
              <a:ext cx="5020840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81000"/>
                    </a:srgbClr>
                  </a:gs>
                  <a:gs pos="100000">
                    <a:srgbClr val="FF0000">
                      <a:alpha val="67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D99AA0B-F0A1-46C4-995D-70E59081B08A}"/>
                </a:ext>
              </a:extLst>
            </p:cNvPr>
            <p:cNvSpPr/>
            <p:nvPr/>
          </p:nvSpPr>
          <p:spPr>
            <a:xfrm>
              <a:off x="1438209" y="638907"/>
              <a:ext cx="4447925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80784"/>
                    </a:srgbClr>
                  </a:gs>
                  <a:gs pos="100000">
                    <a:srgbClr val="FF5B5B">
                      <a:alpha val="66667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EFB023C0-0859-4991-9F83-E9C99F664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84" t="75670" r="56018" b="13629"/>
          <a:stretch/>
        </p:blipFill>
        <p:spPr>
          <a:xfrm rot="1630306">
            <a:off x="7926898" y="1052361"/>
            <a:ext cx="310717" cy="55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8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9E8E1D-AB50-4E97-B820-8B070B4C1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7" t="14287" r="46182" b="12037"/>
          <a:stretch/>
        </p:blipFill>
        <p:spPr>
          <a:xfrm>
            <a:off x="4054399" y="1145367"/>
            <a:ext cx="5392148" cy="45672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ADE347-CDF4-4691-A6AB-2D64FFC9AF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43" t="9741" r="30680" b="69202"/>
          <a:stretch/>
        </p:blipFill>
        <p:spPr>
          <a:xfrm>
            <a:off x="1087029" y="-295353"/>
            <a:ext cx="5663444" cy="1440719"/>
          </a:xfrm>
          <a:prstGeom prst="rect">
            <a:avLst/>
          </a:prstGeom>
        </p:spPr>
      </p:pic>
      <p:sp>
        <p:nvSpPr>
          <p:cNvPr id="46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8" y="0"/>
            <a:ext cx="7101526" cy="6857999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9" y="0"/>
            <a:ext cx="6058539" cy="6857999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859DFD-33C5-4693-9FD8-1C2DBE18735A}"/>
              </a:ext>
            </a:extLst>
          </p:cNvPr>
          <p:cNvSpPr txBox="1"/>
          <p:nvPr/>
        </p:nvSpPr>
        <p:spPr>
          <a:xfrm>
            <a:off x="574325" y="2536852"/>
            <a:ext cx="2465516" cy="8921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ko-KR" altLang="en-US" sz="4800" dirty="0">
                <a:solidFill>
                  <a:srgbClr val="FFFFF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구현내용</a:t>
            </a:r>
          </a:p>
        </p:txBody>
      </p:sp>
    </p:spTree>
    <p:extLst>
      <p:ext uri="{BB962C8B-B14F-4D97-AF65-F5344CB8AC3E}">
        <p14:creationId xmlns:p14="http://schemas.microsoft.com/office/powerpoint/2010/main" val="1617143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0700000">
            <a:off x="-1829960" y="1179248"/>
            <a:ext cx="12986795" cy="539226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4235" y="604195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핵심기술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235" y="2075283"/>
            <a:ext cx="4775282" cy="149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차일드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씬</a:t>
            </a: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Alpha </a:t>
            </a:r>
            <a:r>
              <a:rPr lang="en-US" altLang="ko-KR" sz="32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img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rotate draw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D15916-331D-4D05-8508-AE7199C2AF1A}"/>
              </a:ext>
            </a:extLst>
          </p:cNvPr>
          <p:cNvGrpSpPr/>
          <p:nvPr/>
        </p:nvGrpSpPr>
        <p:grpSpPr>
          <a:xfrm>
            <a:off x="-1572508" y="-409499"/>
            <a:ext cx="6193706" cy="6208415"/>
            <a:chOff x="-1572508" y="-409499"/>
            <a:chExt cx="6193706" cy="6208415"/>
          </a:xfrm>
        </p:grpSpPr>
        <p:sp>
          <p:nvSpPr>
            <p:cNvPr id="11" name="타원 10"/>
            <p:cNvSpPr/>
            <p:nvPr/>
          </p:nvSpPr>
          <p:spPr>
            <a:xfrm>
              <a:off x="-1218601" y="-162445"/>
              <a:ext cx="5839799" cy="570707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74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83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-1572508" y="114575"/>
              <a:ext cx="5816534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100000">
                    <a:srgbClr val="FF0000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-999593" y="-409499"/>
              <a:ext cx="5152825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50000"/>
                    </a:srgbClr>
                  </a:gs>
                  <a:gs pos="100000">
                    <a:srgbClr val="FF5B5B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539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1696</TotalTime>
  <Words>207</Words>
  <Application>Microsoft Office PowerPoint</Application>
  <PresentationFormat>화면 슬라이드 쇼(4:3)</PresentationFormat>
  <Paragraphs>77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Adobe Fan Heiti Std B</vt:lpstr>
      <vt:lpstr>나눔바른펜</vt:lpstr>
      <vt:lpstr>나눔스퀘어</vt:lpstr>
      <vt:lpstr>나눔스퀘어 Light</vt:lpstr>
      <vt:lpstr>맑은 고딕</vt:lpstr>
      <vt:lpstr>Arial</vt:lpstr>
      <vt:lpstr>Bauhaus 93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Zoe Lee</dc:creator>
  <cp:lastModifiedBy>송주희</cp:lastModifiedBy>
  <cp:revision>112</cp:revision>
  <dcterms:created xsi:type="dcterms:W3CDTF">2017-06-17T14:51:33Z</dcterms:created>
  <dcterms:modified xsi:type="dcterms:W3CDTF">2017-06-20T17:32:59Z</dcterms:modified>
</cp:coreProperties>
</file>