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3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4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5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6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TNStormEvents_details-2015-20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Use%20for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DashboardForFinalRevis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Use%20for%20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DashboardForFinalRevise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Use%20for%20final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DashboardForFinalRevise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Use%20for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Use%20for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Use%20for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DashboardForFinalRevis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Use%20for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DashboardForFinalRevis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Use%20for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NHU\DAT530\Data%20Sets\DashboardForFinalRevis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of Damage - 50+ years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Sheet6!$C$1:$O$1</c:f>
              <c:strCache>
                <c:ptCount val="13"/>
                <c:pt idx="0">
                  <c:v>1950-1955</c:v>
                </c:pt>
                <c:pt idx="1">
                  <c:v>1956-1960</c:v>
                </c:pt>
                <c:pt idx="2">
                  <c:v>1961-1965</c:v>
                </c:pt>
                <c:pt idx="3">
                  <c:v>1966-1970</c:v>
                </c:pt>
                <c:pt idx="4">
                  <c:v>1971-1975</c:v>
                </c:pt>
                <c:pt idx="5">
                  <c:v>1976-1980</c:v>
                </c:pt>
                <c:pt idx="6">
                  <c:v>1981-1985</c:v>
                </c:pt>
                <c:pt idx="7">
                  <c:v>1986-1990</c:v>
                </c:pt>
                <c:pt idx="8">
                  <c:v>1991-1995</c:v>
                </c:pt>
                <c:pt idx="9">
                  <c:v>1996-2000</c:v>
                </c:pt>
                <c:pt idx="10">
                  <c:v>2001-2005</c:v>
                </c:pt>
                <c:pt idx="11">
                  <c:v>2006-2010</c:v>
                </c:pt>
                <c:pt idx="12">
                  <c:v>2011-2014</c:v>
                </c:pt>
              </c:strCache>
            </c:strRef>
          </c:cat>
          <c:val>
            <c:numRef>
              <c:f>Sheet6!$B$111:$O$111</c:f>
              <c:numCache>
                <c:formatCode>General</c:formatCode>
                <c:ptCount val="14"/>
                <c:pt idx="0">
                  <c:v>107014270</c:v>
                </c:pt>
                <c:pt idx="1">
                  <c:v>59298040</c:v>
                </c:pt>
                <c:pt idx="2">
                  <c:v>71754270</c:v>
                </c:pt>
                <c:pt idx="3">
                  <c:v>137211500</c:v>
                </c:pt>
                <c:pt idx="4">
                  <c:v>95309520</c:v>
                </c:pt>
                <c:pt idx="5">
                  <c:v>92940020</c:v>
                </c:pt>
                <c:pt idx="6">
                  <c:v>60753290</c:v>
                </c:pt>
                <c:pt idx="7">
                  <c:v>135810500</c:v>
                </c:pt>
                <c:pt idx="8">
                  <c:v>87257540</c:v>
                </c:pt>
                <c:pt idx="9">
                  <c:v>36046040</c:v>
                </c:pt>
                <c:pt idx="10">
                  <c:v>105258270</c:v>
                </c:pt>
                <c:pt idx="11">
                  <c:v>71869270</c:v>
                </c:pt>
                <c:pt idx="12">
                  <c:v>113657520</c:v>
                </c:pt>
                <c:pt idx="13">
                  <c:v>44163060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117000"/>
        <c:axId val="173119496"/>
      </c:lineChart>
      <c:catAx>
        <c:axId val="17311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19496"/>
        <c:crosses val="autoZero"/>
        <c:auto val="1"/>
        <c:lblAlgn val="ctr"/>
        <c:lblOffset val="100"/>
        <c:noMultiLvlLbl val="0"/>
      </c:catAx>
      <c:valAx>
        <c:axId val="17311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1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Sheet7!$A$3</c:f>
              <c:strCache>
                <c:ptCount val="1"/>
                <c:pt idx="0">
                  <c:v>BEDFORD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7.5723293209038521E-3"/>
                  <c:y val="1.84472679551419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5071047153581241E-4"/>
                  <c:y val="1.746003340491529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7731934011123635E-3"/>
                  <c:y val="2.6156247514515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5792737653482967E-2"/>
                  <c:y val="-4.61206553726238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4442021525326575E-2"/>
                  <c:y val="1.6828471725125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Sheet7!$B$1:$K$1</c:f>
              <c:strCache>
                <c:ptCount val="10"/>
                <c:pt idx="0">
                  <c:v> Snow</c:v>
                </c:pt>
                <c:pt idx="1">
                  <c:v>Thunderstorm</c:v>
                </c:pt>
                <c:pt idx="2">
                  <c:v> Hail</c:v>
                </c:pt>
                <c:pt idx="3">
                  <c:v>Freeze</c:v>
                </c:pt>
                <c:pt idx="4">
                  <c:v> Drought</c:v>
                </c:pt>
                <c:pt idx="5">
                  <c:v>Flood</c:v>
                </c:pt>
                <c:pt idx="6">
                  <c:v> Tornado</c:v>
                </c:pt>
                <c:pt idx="7">
                  <c:v> Heat</c:v>
                </c:pt>
                <c:pt idx="8">
                  <c:v> Wind</c:v>
                </c:pt>
                <c:pt idx="9">
                  <c:v> Lightning</c:v>
                </c:pt>
              </c:strCache>
            </c:strRef>
          </c:cat>
          <c:val>
            <c:numRef>
              <c:f>Sheet7!$B$3:$K$3</c:f>
              <c:numCache>
                <c:formatCode>_("$"* #,##0_);_("$"* \(#,##0\);_("$"* "-"??_);_(@_)</c:formatCode>
                <c:ptCount val="10"/>
                <c:pt idx="0">
                  <c:v>0</c:v>
                </c:pt>
                <c:pt idx="1">
                  <c:v>1825.909090909091</c:v>
                </c:pt>
                <c:pt idx="2">
                  <c:v>405.75757575757575</c:v>
                </c:pt>
                <c:pt idx="3">
                  <c:v>1997.5757575757577</c:v>
                </c:pt>
                <c:pt idx="4">
                  <c:v>0</c:v>
                </c:pt>
                <c:pt idx="5">
                  <c:v>3121.2121212121215</c:v>
                </c:pt>
                <c:pt idx="6">
                  <c:v>40294.848484848488</c:v>
                </c:pt>
                <c:pt idx="7">
                  <c:v>0</c:v>
                </c:pt>
                <c:pt idx="8">
                  <c:v>2028.787878787879</c:v>
                </c:pt>
                <c:pt idx="9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414036650565734E-3"/>
          <c:y val="0.83334624753922237"/>
          <c:w val="0.93922711405233161"/>
          <c:h val="0.15086665371102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Sheet5!$A$4</c:f>
              <c:strCache>
                <c:ptCount val="1"/>
                <c:pt idx="0">
                  <c:v>BENTON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1.4143908196820225E-3"/>
                  <c:y val="-7.35111946233992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924036614676039E-4"/>
                  <c:y val="-2.44410144754632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2973066315704791E-2"/>
                  <c:y val="-2.191949017736419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4.4430397170181317E-3"/>
                  <c:y val="1.102237930485961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6701564872638047E-2"/>
                  <c:y val="1.677478525411596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Sheet5!$B$1:$K$1</c:f>
              <c:strCache>
                <c:ptCount val="10"/>
                <c:pt idx="0">
                  <c:v>Snow</c:v>
                </c:pt>
                <c:pt idx="1">
                  <c:v>Thunderstorm</c:v>
                </c:pt>
                <c:pt idx="2">
                  <c:v>Hail</c:v>
                </c:pt>
                <c:pt idx="3">
                  <c:v>Freeze</c:v>
                </c:pt>
                <c:pt idx="4">
                  <c:v>Drought</c:v>
                </c:pt>
                <c:pt idx="5">
                  <c:v>Flood</c:v>
                </c:pt>
                <c:pt idx="6">
                  <c:v>Tornado</c:v>
                </c:pt>
                <c:pt idx="7">
                  <c:v>Heat</c:v>
                </c:pt>
                <c:pt idx="8">
                  <c:v>Wind</c:v>
                </c:pt>
                <c:pt idx="9">
                  <c:v>Lightning</c:v>
                </c:pt>
              </c:strCache>
            </c:strRef>
          </c:cat>
          <c:val>
            <c:numRef>
              <c:f>Sheet5!$B$4:$K$4</c:f>
              <c:numCache>
                <c:formatCode>_("$"* #,##0_);_("$"* \(#,##0\);_("$"* "-"??_);_(@_)</c:formatCode>
                <c:ptCount val="10"/>
                <c:pt idx="0">
                  <c:v>560.60606060606062</c:v>
                </c:pt>
                <c:pt idx="1">
                  <c:v>35666.666666666664</c:v>
                </c:pt>
                <c:pt idx="2">
                  <c:v>5454.545454545455</c:v>
                </c:pt>
                <c:pt idx="3">
                  <c:v>2818.181818181818</c:v>
                </c:pt>
                <c:pt idx="4">
                  <c:v>0</c:v>
                </c:pt>
                <c:pt idx="5">
                  <c:v>9924.242424242424</c:v>
                </c:pt>
                <c:pt idx="6">
                  <c:v>1909.090909090909</c:v>
                </c:pt>
                <c:pt idx="7">
                  <c:v>0</c:v>
                </c:pt>
                <c:pt idx="8">
                  <c:v>4015.151515151515</c:v>
                </c:pt>
                <c:pt idx="9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Sheet7!$A$4</c:f>
              <c:strCache>
                <c:ptCount val="1"/>
                <c:pt idx="0">
                  <c:v>BENTON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1.4143908196820225E-3"/>
                  <c:y val="-7.35111946233992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0170053725324564E-2"/>
                  <c:y val="-2.128444881889763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2973066315704791E-2"/>
                  <c:y val="-8.505080330867675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5.1430465049627418E-3"/>
                  <c:y val="1.81246520321323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8697094885409438E-2"/>
                  <c:y val="1.36182195975503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Sheet7!$B$1:$K$1</c:f>
              <c:strCache>
                <c:ptCount val="10"/>
                <c:pt idx="0">
                  <c:v> Snow</c:v>
                </c:pt>
                <c:pt idx="1">
                  <c:v>Thunderstorm</c:v>
                </c:pt>
                <c:pt idx="2">
                  <c:v> Hail</c:v>
                </c:pt>
                <c:pt idx="3">
                  <c:v>Freeze</c:v>
                </c:pt>
                <c:pt idx="4">
                  <c:v> Drought</c:v>
                </c:pt>
                <c:pt idx="5">
                  <c:v>Flood</c:v>
                </c:pt>
                <c:pt idx="6">
                  <c:v> Tornado</c:v>
                </c:pt>
                <c:pt idx="7">
                  <c:v> Heat</c:v>
                </c:pt>
                <c:pt idx="8">
                  <c:v> Wind</c:v>
                </c:pt>
                <c:pt idx="9">
                  <c:v> Lightning</c:v>
                </c:pt>
              </c:strCache>
            </c:strRef>
          </c:cat>
          <c:val>
            <c:numRef>
              <c:f>Sheet7!$B$4:$K$4</c:f>
              <c:numCache>
                <c:formatCode>_("$"* #,##0_);_("$"* \(#,##0\);_("$"* "-"??_);_(@_)</c:formatCode>
                <c:ptCount val="10"/>
                <c:pt idx="0">
                  <c:v>577.42424242424249</c:v>
                </c:pt>
                <c:pt idx="1">
                  <c:v>36736.666666666664</c:v>
                </c:pt>
                <c:pt idx="2">
                  <c:v>5618.1818181818189</c:v>
                </c:pt>
                <c:pt idx="3">
                  <c:v>2902.7272727272725</c:v>
                </c:pt>
                <c:pt idx="4">
                  <c:v>0</c:v>
                </c:pt>
                <c:pt idx="5">
                  <c:v>10221.969696969698</c:v>
                </c:pt>
                <c:pt idx="6">
                  <c:v>1966.3636363636363</c:v>
                </c:pt>
                <c:pt idx="7">
                  <c:v>0</c:v>
                </c:pt>
                <c:pt idx="8">
                  <c:v>4135.606060606061</c:v>
                </c:pt>
                <c:pt idx="9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[Use for final.xlsx]Pie Total 2015-2016!PivotTable18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03347014034579"/>
          <c:y val="9.0612437435276624E-2"/>
          <c:w val="0.63218840433407364"/>
          <c:h val="0.74732046786649775"/>
        </c:manualLayout>
      </c:layout>
      <c:pieChart>
        <c:varyColors val="1"/>
        <c:ser>
          <c:idx val="0"/>
          <c:order val="0"/>
          <c:tx>
            <c:strRef>
              <c:f>'Pie Total 2015-2016'!$B$3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1.7094017094017016E-2"/>
                  <c:y val="2.89890670713394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3034188034188"/>
                      <c:h val="5.4306643091689824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5.921609610221136E-2"/>
                  <c:y val="-0.1359569116360455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150817686250757E-3"/>
                  <c:y val="-1.46461864027542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0622350090854026E-3"/>
                  <c:y val="9.743572404548194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6099670233528502E-3"/>
                  <c:y val="2.754274621961721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7962850797496074E-3"/>
                  <c:y val="1.164733797009902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'Pie Total 2015-2016'!$A$4:$A$14</c:f>
              <c:strCache>
                <c:ptCount val="10"/>
                <c:pt idx="0">
                  <c:v>Drought</c:v>
                </c:pt>
                <c:pt idx="1">
                  <c:v>Flood</c:v>
                </c:pt>
                <c:pt idx="2">
                  <c:v>Freeze</c:v>
                </c:pt>
                <c:pt idx="3">
                  <c:v>Hail</c:v>
                </c:pt>
                <c:pt idx="4">
                  <c:v>Heat</c:v>
                </c:pt>
                <c:pt idx="5">
                  <c:v>Lightning</c:v>
                </c:pt>
                <c:pt idx="6">
                  <c:v>Snow</c:v>
                </c:pt>
                <c:pt idx="7">
                  <c:v>Thunderstorm</c:v>
                </c:pt>
                <c:pt idx="8">
                  <c:v>Tornado</c:v>
                </c:pt>
                <c:pt idx="9">
                  <c:v>Wind</c:v>
                </c:pt>
              </c:strCache>
            </c:strRef>
          </c:cat>
          <c:val>
            <c:numRef>
              <c:f>'Pie Total 2015-2016'!$B$4:$B$14</c:f>
              <c:numCache>
                <c:formatCode>_("$"* #,##0_);_("$"* \(#,##0\);_("$"* "-"??_);_(@_)</c:formatCode>
                <c:ptCount val="10"/>
                <c:pt idx="0">
                  <c:v>445820.42424242425</c:v>
                </c:pt>
                <c:pt idx="1">
                  <c:v>12937274.363636363</c:v>
                </c:pt>
                <c:pt idx="2">
                  <c:v>609679.37878787878</c:v>
                </c:pt>
                <c:pt idx="3">
                  <c:v>507347.51515151514</c:v>
                </c:pt>
                <c:pt idx="4">
                  <c:v>332690.46969696973</c:v>
                </c:pt>
                <c:pt idx="5">
                  <c:v>400595.94924242428</c:v>
                </c:pt>
                <c:pt idx="6">
                  <c:v>545106.19696969702</c:v>
                </c:pt>
                <c:pt idx="7">
                  <c:v>570722.06060606055</c:v>
                </c:pt>
                <c:pt idx="8">
                  <c:v>1062036.0454545454</c:v>
                </c:pt>
                <c:pt idx="9">
                  <c:v>1060139.5303030303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7427001901400511E-3"/>
          <c:y val="0.79251918794241638"/>
          <c:w val="0.99349501448965882"/>
          <c:h val="0.19314950687982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[Use for final.xlsx]Pie Forcast!PivotTable19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4194949189043676"/>
          <c:y val="0.16979280998966037"/>
          <c:w val="0.62404704219664853"/>
          <c:h val="0.73751014077785726"/>
        </c:manualLayout>
      </c:layout>
      <c:pieChart>
        <c:varyColors val="1"/>
        <c:ser>
          <c:idx val="0"/>
          <c:order val="0"/>
          <c:tx>
            <c:strRef>
              <c:f>'Pie Forcast'!$B$3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5.9361588883807576E-2"/>
                  <c:y val="-0.1775665635507157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9.412393162393163E-3"/>
                  <c:y val="3.4876322277897082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4.4629517464163132E-2"/>
                  <c:y val="4.9952278692436168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'Pie Forcast'!$A$4:$A$14</c:f>
              <c:strCache>
                <c:ptCount val="10"/>
                <c:pt idx="0">
                  <c:v>Drought</c:v>
                </c:pt>
                <c:pt idx="1">
                  <c:v>Flood</c:v>
                </c:pt>
                <c:pt idx="2">
                  <c:v>Freeze</c:v>
                </c:pt>
                <c:pt idx="3">
                  <c:v>Hail</c:v>
                </c:pt>
                <c:pt idx="4">
                  <c:v>Heat</c:v>
                </c:pt>
                <c:pt idx="5">
                  <c:v>Lightning</c:v>
                </c:pt>
                <c:pt idx="6">
                  <c:v>Snow</c:v>
                </c:pt>
                <c:pt idx="7">
                  <c:v>Thunderstorm</c:v>
                </c:pt>
                <c:pt idx="8">
                  <c:v>Tornado</c:v>
                </c:pt>
                <c:pt idx="9">
                  <c:v>Wind</c:v>
                </c:pt>
              </c:strCache>
            </c:strRef>
          </c:cat>
          <c:val>
            <c:numRef>
              <c:f>'Pie Forcast'!$B$4:$B$14</c:f>
              <c:numCache>
                <c:formatCode>_("$"* #,##0_);_("$"* \(#,##0\);_("$"* "-"??_);_(@_)</c:formatCode>
                <c:ptCount val="10"/>
                <c:pt idx="0">
                  <c:v>459195.03696969699</c:v>
                </c:pt>
                <c:pt idx="1">
                  <c:v>13325392.594545454</c:v>
                </c:pt>
                <c:pt idx="2">
                  <c:v>627969.76015151513</c:v>
                </c:pt>
                <c:pt idx="3">
                  <c:v>522567.94060606061</c:v>
                </c:pt>
                <c:pt idx="4">
                  <c:v>342671.18378787884</c:v>
                </c:pt>
                <c:pt idx="5">
                  <c:v>400595.94924242428</c:v>
                </c:pt>
                <c:pt idx="6">
                  <c:v>561459.38287878793</c:v>
                </c:pt>
                <c:pt idx="7">
                  <c:v>587843.72242424241</c:v>
                </c:pt>
                <c:pt idx="8">
                  <c:v>1093897.1268181817</c:v>
                </c:pt>
                <c:pt idx="9">
                  <c:v>1091943.7162121213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86920386069080247"/>
          <c:w val="0.99299360805311288"/>
          <c:h val="0.130194928222622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Sheet5!$A$2</c:f>
              <c:strCache>
                <c:ptCount val="1"/>
                <c:pt idx="0">
                  <c:v>ANDERSON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1.6499708369787109E-3"/>
                  <c:y val="1.50882252732107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2559947607123828E-3"/>
                  <c:y val="2.263854092102123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8.1268352590983597E-3"/>
                  <c:y val="7.4962220631511975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3510366699852174E-2"/>
                  <c:y val="-2.293530780243378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5719047601090095E-2"/>
                  <c:y val="-8.164022110872504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882615068231413E-3"/>
                  <c:y val="3.85759663564781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1063356663750365E-2"/>
                  <c:y val="8.68684222691341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Sheet5!$B$1:$K$1</c:f>
              <c:strCache>
                <c:ptCount val="10"/>
                <c:pt idx="0">
                  <c:v>Snow</c:v>
                </c:pt>
                <c:pt idx="1">
                  <c:v>Thunderstorm</c:v>
                </c:pt>
                <c:pt idx="2">
                  <c:v>Hail</c:v>
                </c:pt>
                <c:pt idx="3">
                  <c:v>Freeze</c:v>
                </c:pt>
                <c:pt idx="4">
                  <c:v>Drought</c:v>
                </c:pt>
                <c:pt idx="5">
                  <c:v>Flood</c:v>
                </c:pt>
                <c:pt idx="6">
                  <c:v>Tornado</c:v>
                </c:pt>
                <c:pt idx="7">
                  <c:v>Heat</c:v>
                </c:pt>
                <c:pt idx="8">
                  <c:v>Wind</c:v>
                </c:pt>
                <c:pt idx="9">
                  <c:v>Lightning</c:v>
                </c:pt>
              </c:strCache>
            </c:strRef>
          </c:cat>
          <c:val>
            <c:numRef>
              <c:f>Sheet5!$B$2:$K$2</c:f>
              <c:numCache>
                <c:formatCode>_("$"* #,##0_);_("$"* \(#,##0\);_("$"* "-"??_);_(@_)</c:formatCode>
                <c:ptCount val="10"/>
                <c:pt idx="0">
                  <c:v>212.12121212121212</c:v>
                </c:pt>
                <c:pt idx="1">
                  <c:v>348.4848484848485</c:v>
                </c:pt>
                <c:pt idx="2">
                  <c:v>560.60606060606062</c:v>
                </c:pt>
                <c:pt idx="3">
                  <c:v>772.72727272727275</c:v>
                </c:pt>
                <c:pt idx="4">
                  <c:v>0</c:v>
                </c:pt>
                <c:pt idx="5">
                  <c:v>924.24242424242425</c:v>
                </c:pt>
                <c:pt idx="6">
                  <c:v>4060.6060606060605</c:v>
                </c:pt>
                <c:pt idx="7">
                  <c:v>0</c:v>
                </c:pt>
                <c:pt idx="8">
                  <c:v>1303.030303030303</c:v>
                </c:pt>
                <c:pt idx="9">
                  <c:v>343.33333333333331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027413240011657E-3"/>
          <c:y val="0.80088897278251181"/>
          <c:w val="0.97652785068533088"/>
          <c:h val="0.182803134197266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Sheet7!$A$2</c:f>
              <c:strCache>
                <c:ptCount val="1"/>
                <c:pt idx="0">
                  <c:v>ANDERSON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8.2339714002219403E-3"/>
                  <c:y val="1.549482246903321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1218994318301386E-3"/>
                  <c:y val="1.269633169595200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107873435287089E-2"/>
                  <c:y val="-3.69131419233896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7.4463734530335638E-3"/>
                  <c:y val="-1.80107804762652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7.9226228597830666E-3"/>
                  <c:y val="-2.78291047016235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4977160444773721E-2"/>
                  <c:y val="5.3142996865054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Sheet7!$B$1:$K$1</c:f>
              <c:strCache>
                <c:ptCount val="10"/>
                <c:pt idx="0">
                  <c:v> Snow</c:v>
                </c:pt>
                <c:pt idx="1">
                  <c:v>Thunderstorm</c:v>
                </c:pt>
                <c:pt idx="2">
                  <c:v> Hail</c:v>
                </c:pt>
                <c:pt idx="3">
                  <c:v>Freeze</c:v>
                </c:pt>
                <c:pt idx="4">
                  <c:v> Drought</c:v>
                </c:pt>
                <c:pt idx="5">
                  <c:v>Flood</c:v>
                </c:pt>
                <c:pt idx="6">
                  <c:v> Tornado</c:v>
                </c:pt>
                <c:pt idx="7">
                  <c:v> Heat</c:v>
                </c:pt>
                <c:pt idx="8">
                  <c:v> Wind</c:v>
                </c:pt>
                <c:pt idx="9">
                  <c:v> Lightning</c:v>
                </c:pt>
              </c:strCache>
            </c:strRef>
          </c:cat>
          <c:val>
            <c:numRef>
              <c:f>Sheet7!$B$2:$K$2</c:f>
              <c:numCache>
                <c:formatCode>_("$"* #,##0_);_("$"* \(#,##0\);_("$"* "-"??_);_(@_)</c:formatCode>
                <c:ptCount val="10"/>
                <c:pt idx="0">
                  <c:v>218.4848484848485</c:v>
                </c:pt>
                <c:pt idx="1">
                  <c:v>358.93939393939394</c:v>
                </c:pt>
                <c:pt idx="2">
                  <c:v>577.42424242424249</c:v>
                </c:pt>
                <c:pt idx="3">
                  <c:v>795.90909090909099</c:v>
                </c:pt>
                <c:pt idx="4">
                  <c:v>0</c:v>
                </c:pt>
                <c:pt idx="5">
                  <c:v>951.969696969697</c:v>
                </c:pt>
                <c:pt idx="6">
                  <c:v>4182.424242424242</c:v>
                </c:pt>
                <c:pt idx="7">
                  <c:v>0</c:v>
                </c:pt>
                <c:pt idx="8">
                  <c:v>1342.1212121212122</c:v>
                </c:pt>
                <c:pt idx="9">
                  <c:v>343.33333333333331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Sheet5!$A$3</c:f>
              <c:strCache>
                <c:ptCount val="1"/>
                <c:pt idx="0">
                  <c:v>BEDFORD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3381442890759345E-2"/>
                  <c:y val="1.15828561202576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8721302078612167E-4"/>
                  <c:y val="1.85173586256263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2.3093153226535607E-3"/>
                  <c:y val="3.115952835441024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4.3638234606450055E-2"/>
                  <c:y val="-5.164464527161377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0533023350529459E-2"/>
                  <c:y val="1.15729141811818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Sheet5!$B$1:$K$1</c:f>
              <c:strCache>
                <c:ptCount val="10"/>
                <c:pt idx="0">
                  <c:v>Snow</c:v>
                </c:pt>
                <c:pt idx="1">
                  <c:v>Thunderstorm</c:v>
                </c:pt>
                <c:pt idx="2">
                  <c:v>Hail</c:v>
                </c:pt>
                <c:pt idx="3">
                  <c:v>Freeze</c:v>
                </c:pt>
                <c:pt idx="4">
                  <c:v>Drought</c:v>
                </c:pt>
                <c:pt idx="5">
                  <c:v>Flood</c:v>
                </c:pt>
                <c:pt idx="6">
                  <c:v>Tornado</c:v>
                </c:pt>
                <c:pt idx="7">
                  <c:v>Heat</c:v>
                </c:pt>
                <c:pt idx="8">
                  <c:v>Wind</c:v>
                </c:pt>
                <c:pt idx="9">
                  <c:v>Lightning</c:v>
                </c:pt>
              </c:strCache>
            </c:strRef>
          </c:cat>
          <c:val>
            <c:numRef>
              <c:f>Sheet5!$B$3:$K$3</c:f>
              <c:numCache>
                <c:formatCode>_("$"* #,##0_);_("$"* \(#,##0\);_("$"* "-"??_);_(@_)</c:formatCode>
                <c:ptCount val="10"/>
                <c:pt idx="0">
                  <c:v>0</c:v>
                </c:pt>
                <c:pt idx="1">
                  <c:v>1772.7272727272727</c:v>
                </c:pt>
                <c:pt idx="2">
                  <c:v>393.93939393939394</c:v>
                </c:pt>
                <c:pt idx="3">
                  <c:v>1939.3939393939395</c:v>
                </c:pt>
                <c:pt idx="4">
                  <c:v>0</c:v>
                </c:pt>
                <c:pt idx="5">
                  <c:v>3030.3030303030305</c:v>
                </c:pt>
                <c:pt idx="6">
                  <c:v>39121.21212121212</c:v>
                </c:pt>
                <c:pt idx="7">
                  <c:v>0</c:v>
                </c:pt>
                <c:pt idx="8">
                  <c:v>1969.6969696969697</c:v>
                </c:pt>
                <c:pt idx="9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2424173280236848E-2"/>
          <c:y val="0.80550771216421624"/>
          <c:w val="0.9313833500928872"/>
          <c:h val="0.17856268580616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0.43367</cdr:x>
      <cdr:y>0.88089</cdr:y>
    </cdr:from>
    <cdr:to>
      <cdr:x>0.61624</cdr:x>
      <cdr:y>0.94932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199950" y="4754602"/>
          <a:ext cx="13471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Total $8,525</a:t>
          </a:r>
          <a:endParaRPr lang="en-US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0.43367</cdr:x>
      <cdr:y>0.88089</cdr:y>
    </cdr:from>
    <cdr:to>
      <cdr:x>0.61624</cdr:x>
      <cdr:y>0.94932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199921" y="4754603"/>
          <a:ext cx="13471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Total $8,771</a:t>
          </a:r>
          <a:endParaRPr lang="en-US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0.43367</cdr:x>
      <cdr:y>0.88089</cdr:y>
    </cdr:from>
    <cdr:to>
      <cdr:x>0.6321</cdr:x>
      <cdr:y>0.94932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199921" y="4754603"/>
          <a:ext cx="146411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Total $48,227</a:t>
          </a:r>
          <a:endParaRPr lang="en-US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0.43367</cdr:x>
      <cdr:y>0.88089</cdr:y>
    </cdr:from>
    <cdr:to>
      <cdr:x>0.6321</cdr:x>
      <cdr:y>0.94932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199921" y="4754603"/>
          <a:ext cx="146411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Total $49,674</a:t>
          </a:r>
          <a:endParaRPr lang="en-US" b="1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0.43367</cdr:x>
      <cdr:y>0.88089</cdr:y>
    </cdr:from>
    <cdr:to>
      <cdr:x>0.6321</cdr:x>
      <cdr:y>0.94932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199921" y="4754603"/>
          <a:ext cx="146411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Total $60,348</a:t>
          </a:r>
          <a:endParaRPr lang="en-US" b="1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0.43367</cdr:x>
      <cdr:y>0.88089</cdr:y>
    </cdr:from>
    <cdr:to>
      <cdr:x>0.6321</cdr:x>
      <cdr:y>0.94932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199921" y="4754603"/>
          <a:ext cx="146411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Total $62,159</a:t>
          </a:r>
          <a:endParaRPr lang="en-US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885B-0434-4120-87E9-8B5E302BF2E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037F1-1BFB-4133-AA40-8FB1D541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Opening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0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Same as other slides, discuss costs last year and any outliers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this years forecast per event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2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total budget</a:t>
            </a:r>
            <a:r>
              <a:rPr lang="en-US" baseline="0" dirty="0" smtClean="0"/>
              <a:t> for 2017-2018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Review the average cost per event type and total</a:t>
            </a:r>
          </a:p>
          <a:p>
            <a:pPr marL="228600" indent="-228600">
              <a:buAutoNum type="arabicParenR"/>
            </a:pPr>
            <a:r>
              <a:rPr lang="en-US" dirty="0" smtClean="0"/>
              <a:t>Review forecast and recommended,</a:t>
            </a:r>
            <a:r>
              <a:rPr lang="en-US" baseline="0" dirty="0" smtClean="0"/>
              <a:t> note a 3% increase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overview of costs throughout the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last year’s costs for each event type. Discuss possible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forecast budget for next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4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as other slides, discuss costs last year and any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this years forecast per event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Same as other slides, discuss costs last year and any outliers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this years forecast per event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37F1-1BFB-4133-AA40-8FB1D541BA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CF743-B6D3-4875-AD95-E58D6E3E0C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81EF-D1A4-41DC-B5CB-DF980102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7737"/>
          </a:xfrm>
        </p:spPr>
        <p:txBody>
          <a:bodyPr/>
          <a:lstStyle/>
          <a:p>
            <a:r>
              <a:rPr lang="en-US" dirty="0" smtClean="0"/>
              <a:t>The Budget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1524000" y="2070100"/>
            <a:ext cx="9144000" cy="44323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Fiscal Year 2017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Bill Haslam, Governor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31" y="3355181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6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732" y="1198698"/>
            <a:ext cx="8153400" cy="52196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22964643"/>
              </p:ext>
            </p:extLst>
          </p:nvPr>
        </p:nvGraphicFramePr>
        <p:xfrm>
          <a:off x="1663700" y="1460500"/>
          <a:ext cx="7378700" cy="539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Benton County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3200" y="929622"/>
            <a:ext cx="337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Storm Damage 2015-2016</a:t>
            </a:r>
            <a:endParaRPr lang="en-US" b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767525"/>
              </p:ext>
            </p:extLst>
          </p:nvPr>
        </p:nvGraphicFramePr>
        <p:xfrm>
          <a:off x="2071719" y="1309477"/>
          <a:ext cx="7614412" cy="4696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527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500" y="1460501"/>
            <a:ext cx="8153400" cy="52196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77056345"/>
              </p:ext>
            </p:extLst>
          </p:nvPr>
        </p:nvGraphicFramePr>
        <p:xfrm>
          <a:off x="1663700" y="1460500"/>
          <a:ext cx="7378700" cy="539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Benton County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3200" y="929622"/>
            <a:ext cx="36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Forecast Cost of Storm Damage 2017</a:t>
            </a:r>
            <a:endParaRPr lang="en-US" b="1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241913"/>
              </p:ext>
            </p:extLst>
          </p:nvPr>
        </p:nvGraphicFramePr>
        <p:xfrm>
          <a:off x="2395206" y="1298954"/>
          <a:ext cx="7005175" cy="473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382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State of Tennessee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77901"/>
            <a:ext cx="9144000" cy="57022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fiscal year </a:t>
            </a:r>
            <a:r>
              <a:rPr lang="en-US" dirty="0" smtClean="0"/>
              <a:t>2016-2017, </a:t>
            </a:r>
            <a:r>
              <a:rPr lang="en-US" dirty="0"/>
              <a:t>the budget is balanced, with recurring revenues fully supporting recurring appropriations at an increase of 3</a:t>
            </a:r>
            <a:r>
              <a:rPr lang="en-US" dirty="0" smtClean="0"/>
              <a:t>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8649"/>
              </p:ext>
            </p:extLst>
          </p:nvPr>
        </p:nvGraphicFramePr>
        <p:xfrm>
          <a:off x="1866901" y="3276599"/>
          <a:ext cx="7835899" cy="3064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545"/>
                <a:gridCol w="1440583"/>
                <a:gridCol w="1746162"/>
                <a:gridCol w="1658853"/>
                <a:gridCol w="1418756"/>
              </a:tblGrid>
              <a:tr h="551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Event Type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Actual 2015-2016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Forecasted 2016-2017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Recommended 2017-2018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Act. Vs Fore. Difference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Snow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545106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561459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578303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16353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64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Thunderstorm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570722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587844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605479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17122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Hail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507348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522568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538245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15220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Freeze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609679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627970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646809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18290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Drought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445820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459195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472971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13375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Flood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12937274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13325393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13725154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388118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Tornado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1062036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1093897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1126714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31861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Heat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332690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342671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352951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9981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Wind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1060140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1091944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1124702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31804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Lightning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400596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400596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412614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364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All Events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$  18,471,412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$        19,013,536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$      19,583,943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$       542,124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40075" y="2294190"/>
            <a:ext cx="49720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State Budget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Storm Damage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Fiscal Years 2015-2016, 2017-2018, and 2018-2019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3698814"/>
      </p:ext>
    </p:extLst>
  </p:cSld>
  <p:clrMapOvr>
    <a:masterClrMapping/>
  </p:clrMapOvr>
  <p:transition spd="slow">
    <p:wipe/>
    <p:sndAc>
      <p:stSnd>
        <p:snd r:embed="rId3" name="coin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State of Tennessee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77901"/>
            <a:ext cx="9144000" cy="57022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fiscal year </a:t>
            </a:r>
            <a:r>
              <a:rPr lang="en-US" dirty="0" smtClean="0"/>
              <a:t>2016-2017, </a:t>
            </a:r>
            <a:r>
              <a:rPr lang="en-US" dirty="0"/>
              <a:t>the budget is balanced, with recurring revenues fully supporting recurring appropriations at an increase of 3</a:t>
            </a:r>
            <a:r>
              <a:rPr lang="en-US" dirty="0" smtClean="0"/>
              <a:t>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28483"/>
              </p:ext>
            </p:extLst>
          </p:nvPr>
        </p:nvGraphicFramePr>
        <p:xfrm>
          <a:off x="1866901" y="3276599"/>
          <a:ext cx="7835899" cy="3064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545"/>
                <a:gridCol w="1440583"/>
                <a:gridCol w="1746162"/>
                <a:gridCol w="1658853"/>
                <a:gridCol w="1418756"/>
              </a:tblGrid>
              <a:tr h="551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Event Type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Average 1950-2014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Forecasted 2016-2017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Recommended 2017-2018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Act. Vs Fore. Difference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Snow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545106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561459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578303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16353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Thunderstorm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570722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587844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605479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17122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Hail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507348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522568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538245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15220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Freeze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609679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627970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646809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18290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Drought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445820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459195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472971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13375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Flood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12937274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13325393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13725154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388118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Tornado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1062036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1093897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1126714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31861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Heat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332690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342671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352951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9981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Wind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1060140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1091944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1124702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31804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Lightning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400596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400596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412614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All Events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$  18,471,412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$        19,013,536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$      19,583,943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$       542,124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50800" y="2232545"/>
            <a:ext cx="60141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State Budget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Storm Damage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 2015-2014, </a:t>
            </a:r>
            <a:r>
              <a:rPr lang="en-US" alt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Fiscal Years 2017-2018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2018-2019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14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State of Tennessee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77901"/>
            <a:ext cx="9144000" cy="57022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Cost of Storm Damage 1950 - 2014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5801"/>
            <a:ext cx="11671300" cy="1193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62003815"/>
              </p:ext>
            </p:extLst>
          </p:nvPr>
        </p:nvGraphicFramePr>
        <p:xfrm>
          <a:off x="2601913" y="3209131"/>
          <a:ext cx="6203950" cy="321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240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State of Tennessee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000" y="1966913"/>
            <a:ext cx="9144000" cy="57022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54757009"/>
              </p:ext>
            </p:extLst>
          </p:nvPr>
        </p:nvGraphicFramePr>
        <p:xfrm>
          <a:off x="3448595" y="1304685"/>
          <a:ext cx="5956662" cy="555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13200" y="929622"/>
            <a:ext cx="337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Storm Damage 2015-2016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62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75438123"/>
              </p:ext>
            </p:extLst>
          </p:nvPr>
        </p:nvGraphicFramePr>
        <p:xfrm>
          <a:off x="3389574" y="488951"/>
          <a:ext cx="6052616" cy="6225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State of Tennessee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500" y="1460501"/>
            <a:ext cx="8153400" cy="52196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013200" y="929622"/>
            <a:ext cx="422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Forecast Cost of Storm Damage 2016-2017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86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500" y="1460501"/>
            <a:ext cx="8153400" cy="52196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95993529"/>
              </p:ext>
            </p:extLst>
          </p:nvPr>
        </p:nvGraphicFramePr>
        <p:xfrm>
          <a:off x="1663700" y="1460500"/>
          <a:ext cx="7378700" cy="539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36966189"/>
              </p:ext>
            </p:extLst>
          </p:nvPr>
        </p:nvGraphicFramePr>
        <p:xfrm>
          <a:off x="2108200" y="1282702"/>
          <a:ext cx="6858000" cy="467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Anderson County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3200" y="929622"/>
            <a:ext cx="337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Storm Damage 2015-2016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32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500" y="1460501"/>
            <a:ext cx="8153400" cy="52196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74172322"/>
              </p:ext>
            </p:extLst>
          </p:nvPr>
        </p:nvGraphicFramePr>
        <p:xfrm>
          <a:off x="1663700" y="1460500"/>
          <a:ext cx="7378700" cy="539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Anderson County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3200" y="929622"/>
            <a:ext cx="36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Forecast Cost of Storm Damage 2017</a:t>
            </a:r>
            <a:endParaRPr lang="en-US" b="1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664493"/>
              </p:ext>
            </p:extLst>
          </p:nvPr>
        </p:nvGraphicFramePr>
        <p:xfrm>
          <a:off x="1916237" y="1298954"/>
          <a:ext cx="7126163" cy="4692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99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500" y="1460501"/>
            <a:ext cx="8153400" cy="52196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281237333"/>
              </p:ext>
            </p:extLst>
          </p:nvPr>
        </p:nvGraphicFramePr>
        <p:xfrm>
          <a:off x="1663700" y="1460500"/>
          <a:ext cx="7378700" cy="539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Bedford County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3200" y="929622"/>
            <a:ext cx="337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Storm Damage 2015-2016</a:t>
            </a:r>
            <a:endParaRPr lang="en-US" b="1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12"/>
              </p:ext>
            </p:extLst>
          </p:nvPr>
        </p:nvGraphicFramePr>
        <p:xfrm>
          <a:off x="2272938" y="1460499"/>
          <a:ext cx="6740434" cy="478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599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500" y="1460501"/>
            <a:ext cx="8153400" cy="52196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3" y="4818063"/>
            <a:ext cx="1862137" cy="1862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86989772"/>
              </p:ext>
            </p:extLst>
          </p:nvPr>
        </p:nvGraphicFramePr>
        <p:xfrm>
          <a:off x="1663700" y="1460500"/>
          <a:ext cx="7378700" cy="539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057900" cy="977900"/>
          </a:xfrm>
        </p:spPr>
        <p:txBody>
          <a:bodyPr/>
          <a:lstStyle/>
          <a:p>
            <a:pPr algn="l"/>
            <a:r>
              <a:rPr lang="en-US" dirty="0" smtClean="0"/>
              <a:t>Bedford County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3200" y="929622"/>
            <a:ext cx="36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Forecast Cost of Storm Damage 2017</a:t>
            </a:r>
            <a:endParaRPr lang="en-US" b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472322"/>
              </p:ext>
            </p:extLst>
          </p:nvPr>
        </p:nvGraphicFramePr>
        <p:xfrm>
          <a:off x="2233749" y="1460498"/>
          <a:ext cx="7011851" cy="476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106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</TotalTime>
  <Words>503</Words>
  <Application>Microsoft Office PowerPoint</Application>
  <PresentationFormat>Widescreen</PresentationFormat>
  <Paragraphs>255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The Budget</vt:lpstr>
      <vt:lpstr>State of Tennessee</vt:lpstr>
      <vt:lpstr>State of Tennessee</vt:lpstr>
      <vt:lpstr>State of Tennessee</vt:lpstr>
      <vt:lpstr>State of Tennessee</vt:lpstr>
      <vt:lpstr>Anderson County</vt:lpstr>
      <vt:lpstr>Anderson County</vt:lpstr>
      <vt:lpstr>Bedford County</vt:lpstr>
      <vt:lpstr>Bedford County</vt:lpstr>
      <vt:lpstr>Benton County</vt:lpstr>
      <vt:lpstr>Benton County</vt:lpstr>
      <vt:lpstr>State of Tennessee</vt:lpstr>
    </vt:vector>
  </TitlesOfParts>
  <Company>Liquidity Services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McDowell</dc:creator>
  <cp:lastModifiedBy>Carrie McDowell</cp:lastModifiedBy>
  <cp:revision>27</cp:revision>
  <dcterms:created xsi:type="dcterms:W3CDTF">2018-04-08T16:02:39Z</dcterms:created>
  <dcterms:modified xsi:type="dcterms:W3CDTF">2018-04-15T19:36:47Z</dcterms:modified>
</cp:coreProperties>
</file>