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6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7" r:id="rId4"/>
    <p:sldId id="286" r:id="rId5"/>
    <p:sldId id="272" r:id="rId6"/>
    <p:sldId id="278" r:id="rId7"/>
    <p:sldId id="280" r:id="rId8"/>
    <p:sldId id="282" r:id="rId9"/>
    <p:sldId id="283" r:id="rId10"/>
    <p:sldId id="284" r:id="rId11"/>
    <p:sldId id="285" r:id="rId12"/>
    <p:sldId id="262" r:id="rId13"/>
    <p:sldId id="279" r:id="rId14"/>
    <p:sldId id="287" r:id="rId15"/>
    <p:sldId id="288" r:id="rId16"/>
    <p:sldId id="289" r:id="rId17"/>
    <p:sldId id="290" r:id="rId18"/>
    <p:sldId id="291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5294" autoAdjust="0"/>
  </p:normalViewPr>
  <p:slideViewPr>
    <p:cSldViewPr>
      <p:cViewPr varScale="1">
        <p:scale>
          <a:sx n="76" d="100"/>
          <a:sy n="76" d="100"/>
        </p:scale>
        <p:origin x="114" y="3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921875E-2"/>
          <c:y val="3.5467836257309947E-2"/>
          <c:w val="0.95424479166666665"/>
          <c:h val="0.80480291937192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432291666666667E-2"/>
          <c:y val="3.5467836257309947E-2"/>
          <c:w val="0.95424479166666665"/>
          <c:h val="0.80480291937192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921875E-2"/>
          <c:y val="3.5467836257309947E-2"/>
          <c:w val="0.95424479166666665"/>
          <c:h val="0.80480291937192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432291666666667E-2"/>
          <c:y val="3.5467836257309947E-2"/>
          <c:w val="0.95424479166666665"/>
          <c:h val="0.80480291937192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432291666666667E-2"/>
          <c:y val="3.5467836257309947E-2"/>
          <c:w val="0.95424479166666665"/>
          <c:h val="0.80480291937192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921875E-2"/>
          <c:y val="3.5467836257309947E-2"/>
          <c:w val="0.95424479166666665"/>
          <c:h val="0.80480291937192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432291666666667E-2"/>
          <c:y val="3.5467836257309947E-2"/>
          <c:w val="0.95424479166666665"/>
          <c:h val="0.80480291937192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1-4155-BDE0-CCEA9C087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041104"/>
        <c:axId val="6070407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1-4155-BDE0-CCEA9C087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041104"/>
        <c:axId val="607040712"/>
      </c:lineChart>
      <c:catAx>
        <c:axId val="6070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0712"/>
        <c:crosses val="autoZero"/>
        <c:auto val="1"/>
        <c:lblAlgn val="ctr"/>
        <c:lblOffset val="100"/>
        <c:noMultiLvlLbl val="0"/>
      </c:catAx>
      <c:valAx>
        <c:axId val="60704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1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drawing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0.00521</cdr:x>
      <cdr:y>0.0117</cdr:y>
    </cdr:from>
    <cdr:to>
      <cdr:x>1</cdr:x>
      <cdr:y>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68BEC838-98C6-4ECF-B8B1-0AA403F3A6E8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l="888" t="21889" r="60666" b="41587"/>
        <a:stretch xmlns:a="http://schemas.openxmlformats.org/drawingml/2006/main"/>
      </cdr:blipFill>
      <cdr:spPr bwMode="auto">
        <a:xfrm xmlns:a="http://schemas.openxmlformats.org/drawingml/2006/main">
          <a:off x="50799" y="50800"/>
          <a:ext cx="9702801" cy="4292600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0.00833</cdr:x>
      <cdr:y>0.0155</cdr:y>
    </cdr:from>
    <cdr:to>
      <cdr:x>0.9875</cdr:x>
      <cdr:y>0.97501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EE9BA81E-C787-42E0-8F45-A49FD0B9AAF8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l="778" t="15761" r="61111" b="47699"/>
        <a:stretch xmlns:a="http://schemas.openxmlformats.org/drawingml/2006/main"/>
      </cdr:blipFill>
      <cdr:spPr bwMode="auto">
        <a:xfrm xmlns:a="http://schemas.openxmlformats.org/drawingml/2006/main">
          <a:off x="50799" y="50799"/>
          <a:ext cx="5968999" cy="3143921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0.0117</cdr:y>
    </cdr:from>
    <cdr:to>
      <cdr:x>0.98698</cdr:x>
      <cdr:y>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563855E5-826E-45A1-AF35-1B594D88FB93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l="1000" t="22072" r="60864" b="42886"/>
        <a:stretch xmlns:a="http://schemas.openxmlformats.org/drawingml/2006/main"/>
      </cdr:blipFill>
      <cdr:spPr bwMode="auto">
        <a:xfrm xmlns:a="http://schemas.openxmlformats.org/drawingml/2006/main">
          <a:off x="0" y="38323"/>
          <a:ext cx="6016624" cy="323827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  <cdr:relSizeAnchor xmlns:cdr="http://schemas.openxmlformats.org/drawingml/2006/chartDrawing">
    <cdr:from>
      <cdr:x>0.00182</cdr:x>
      <cdr:y>0.0155</cdr:y>
    </cdr:from>
    <cdr:to>
      <cdr:x>0.98099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F2012552-604F-4D9F-A83E-80823C49FBE1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2"/>
        <a:srcRect xmlns:a="http://schemas.openxmlformats.org/drawingml/2006/main" l="667" t="15580" r="60664" b="47707"/>
        <a:stretch xmlns:a="http://schemas.openxmlformats.org/drawingml/2006/main"/>
      </cdr:blipFill>
      <cdr:spPr bwMode="auto">
        <a:xfrm xmlns:a="http://schemas.openxmlformats.org/drawingml/2006/main">
          <a:off x="11112" y="50800"/>
          <a:ext cx="5968999" cy="3225800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0.0117</cdr:y>
    </cdr:from>
    <cdr:to>
      <cdr:x>0.98698</cdr:x>
      <cdr:y>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563855E5-826E-45A1-AF35-1B594D88FB93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l="1000" t="22072" r="60864" b="42886"/>
        <a:stretch xmlns:a="http://schemas.openxmlformats.org/drawingml/2006/main"/>
      </cdr:blipFill>
      <cdr:spPr bwMode="auto">
        <a:xfrm xmlns:a="http://schemas.openxmlformats.org/drawingml/2006/main">
          <a:off x="0" y="38323"/>
          <a:ext cx="6016624" cy="323827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  <cdr:relSizeAnchor xmlns:cdr="http://schemas.openxmlformats.org/drawingml/2006/chartDrawing">
    <cdr:from>
      <cdr:x>0.00182</cdr:x>
      <cdr:y>0.0155</cdr:y>
    </cdr:from>
    <cdr:to>
      <cdr:x>0.98099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F2012552-604F-4D9F-A83E-80823C49FBE1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2"/>
        <a:srcRect xmlns:a="http://schemas.openxmlformats.org/drawingml/2006/main" l="667" t="15580" r="60664" b="47707"/>
        <a:stretch xmlns:a="http://schemas.openxmlformats.org/drawingml/2006/main"/>
      </cdr:blipFill>
      <cdr:spPr bwMode="auto">
        <a:xfrm xmlns:a="http://schemas.openxmlformats.org/drawingml/2006/main">
          <a:off x="11112" y="50800"/>
          <a:ext cx="5968999" cy="3225800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0.00521</cdr:x>
      <cdr:y>0.0117</cdr:y>
    </cdr:from>
    <cdr:to>
      <cdr:x>1</cdr:x>
      <cdr:y>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68BEC838-98C6-4ECF-B8B1-0AA403F3A6E8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l="888" t="21889" r="60666" b="41587"/>
        <a:stretch xmlns:a="http://schemas.openxmlformats.org/drawingml/2006/main"/>
      </cdr:blipFill>
      <cdr:spPr bwMode="auto">
        <a:xfrm xmlns:a="http://schemas.openxmlformats.org/drawingml/2006/main">
          <a:off x="50799" y="50800"/>
          <a:ext cx="9702801" cy="4292600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  <cdr:relSizeAnchor xmlns:cdr="http://schemas.openxmlformats.org/drawingml/2006/chartDrawing">
    <cdr:from>
      <cdr:x>0.00813</cdr:x>
      <cdr:y>0.01481</cdr:y>
    </cdr:from>
    <cdr:to>
      <cdr:x>1</cdr:x>
      <cdr:y>1</cdr:y>
    </cdr:to>
    <cdr:pic>
      <cdr:nvPicPr>
        <cdr:cNvPr id="4" name="Picture 3">
          <a:extLst xmlns:a="http://schemas.openxmlformats.org/drawingml/2006/main">
            <a:ext uri="{FF2B5EF4-FFF2-40B4-BE49-F238E27FC236}">
              <a16:creationId xmlns:a16="http://schemas.microsoft.com/office/drawing/2014/main" id="{1F3184E0-EC76-41A8-887F-015FCC60192F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2"/>
        <a:srcRect xmlns:a="http://schemas.openxmlformats.org/drawingml/2006/main" l="779" t="15948" r="60663" b="47143"/>
        <a:stretch xmlns:a="http://schemas.openxmlformats.org/drawingml/2006/main"/>
      </cdr:blipFill>
      <cdr:spPr bwMode="auto">
        <a:xfrm xmlns:a="http://schemas.openxmlformats.org/drawingml/2006/main">
          <a:off x="50799" y="50800"/>
          <a:ext cx="6197599" cy="3378200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</cdr:x>
      <cdr:y>0.0155</cdr:y>
    </cdr:from>
    <cdr:to>
      <cdr:x>1</cdr:x>
      <cdr:y>0.95349</cdr:y>
    </cdr:to>
    <cdr:pic>
      <cdr:nvPicPr>
        <cdr:cNvPr id="5" name="Picture 4">
          <a:extLst xmlns:a="http://schemas.openxmlformats.org/drawingml/2006/main">
            <a:ext uri="{FF2B5EF4-FFF2-40B4-BE49-F238E27FC236}">
              <a16:creationId xmlns:a16="http://schemas.microsoft.com/office/drawing/2014/main" id="{71458DA6-1837-4AF3-AD3A-75E674E3890D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l="889" t="15762" r="60778" b="47698"/>
        <a:stretch xmlns:a="http://schemas.openxmlformats.org/drawingml/2006/main"/>
      </cdr:blipFill>
      <cdr:spPr bwMode="auto">
        <a:xfrm xmlns:a="http://schemas.openxmlformats.org/drawingml/2006/main">
          <a:off x="0" y="50800"/>
          <a:ext cx="6095999" cy="3073400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8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2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B9F8-5DDF-459B-9C39-A69246A3BD4C}" type="datetime1">
              <a:rPr lang="en-US" smtClean="0"/>
              <a:t>4/2/2020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21AF-AF36-4B57-9282-0F7C823B1874}" type="datetime1">
              <a:rPr lang="en-US" smtClean="0"/>
              <a:t>4/2/2020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855A-B367-45DC-BC01-396D0258BF8B}" type="datetime1">
              <a:rPr lang="en-US" smtClean="0"/>
              <a:t>4/2/2020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3F8B-F151-473C-98F3-3A9886AC2839}" type="datetime1">
              <a:rPr lang="en-US" smtClean="0"/>
              <a:t>4/2/2020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5732-48A3-46F1-9F9D-235FA968632C}" type="datetime1">
              <a:rPr lang="en-US" smtClean="0"/>
              <a:t>4/2/2020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A416-0B5C-4700-8A5B-976EFBE292FD}" type="datetime1">
              <a:rPr lang="en-US" smtClean="0"/>
              <a:t>4/2/2020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ADE5-5700-4DD2-812E-1F00B637D91C}" type="datetime1">
              <a:rPr lang="en-US" smtClean="0"/>
              <a:t>4/2/2020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37F1-E206-4859-8C0A-D80062B9414C}" type="datetime1">
              <a:rPr lang="en-US" smtClean="0"/>
              <a:t>4/2/2020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C3B9-C8E6-4D01-AA1B-E1DDDF47288A}" type="datetime1">
              <a:rPr lang="en-US" smtClean="0"/>
              <a:t>4/2/2020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9328-D6B9-4D01-94E9-6FC5A58D6CAC}" type="datetime1">
              <a:rPr lang="en-US" smtClean="0"/>
              <a:t>4/2/2020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Corona Kreep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489879F-7EE5-4399-8210-2C3D42961E3C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ometers.info/coronavirus/#count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recoveries Worldwide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605775"/>
              </p:ext>
            </p:extLst>
          </p:nvPr>
        </p:nvGraphicFramePr>
        <p:xfrm>
          <a:off x="1217613" y="1828800"/>
          <a:ext cx="62483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473B5-DB60-480A-979E-766EF177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2CC9B-C29B-4D72-9B7A-D20CA9E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FFB68-8463-4F38-85C2-D990BB4CB60E}"/>
              </a:ext>
            </a:extLst>
          </p:cNvPr>
          <p:cNvSpPr txBox="1"/>
          <p:nvPr/>
        </p:nvSpPr>
        <p:spPr>
          <a:xfrm>
            <a:off x="8151812" y="1868040"/>
            <a:ext cx="281940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As of 4/1/2020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206,372 have recovered from the virus, or 21%</a:t>
            </a:r>
          </a:p>
          <a:p>
            <a:pPr algn="ctr">
              <a:lnSpc>
                <a:spcPct val="90000"/>
              </a:lnSpc>
            </a:pPr>
            <a:endParaRPr lang="en-US" sz="2800" dirty="0"/>
          </a:p>
          <a:p>
            <a:pPr algn="ctr">
              <a:lnSpc>
                <a:spcPct val="90000"/>
              </a:lnSpc>
            </a:pPr>
            <a:r>
              <a:rPr lang="en-US" sz="2800" dirty="0"/>
              <a:t>Sadly, 729543 are still battling covid-19</a:t>
            </a:r>
          </a:p>
        </p:txBody>
      </p:sp>
    </p:spTree>
    <p:extLst>
      <p:ext uri="{BB962C8B-B14F-4D97-AF65-F5344CB8AC3E}">
        <p14:creationId xmlns:p14="http://schemas.microsoft.com/office/powerpoint/2010/main" val="37203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Recoveries in the U.S.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56195"/>
              </p:ext>
            </p:extLst>
          </p:nvPr>
        </p:nvGraphicFramePr>
        <p:xfrm>
          <a:off x="1217613" y="1828800"/>
          <a:ext cx="6095999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473B5-DB60-480A-979E-766EF177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2CC9B-C29B-4D72-9B7A-D20CA9E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6AC1C-FB11-41AF-A564-B1500FB1FE2E}"/>
              </a:ext>
            </a:extLst>
          </p:cNvPr>
          <p:cNvSpPr txBox="1"/>
          <p:nvPr/>
        </p:nvSpPr>
        <p:spPr>
          <a:xfrm>
            <a:off x="7770812" y="1828800"/>
            <a:ext cx="37338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As of 4/1/2020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10,280 have recovered from the virus, or 4.5%.</a:t>
            </a:r>
          </a:p>
          <a:p>
            <a:pPr algn="ctr">
              <a:lnSpc>
                <a:spcPct val="90000"/>
              </a:lnSpc>
            </a:pPr>
            <a:endParaRPr lang="en-US" sz="2800" dirty="0"/>
          </a:p>
          <a:p>
            <a:pPr algn="ctr">
              <a:lnSpc>
                <a:spcPct val="90000"/>
              </a:lnSpc>
            </a:pPr>
            <a:r>
              <a:rPr lang="en-US" sz="2800" dirty="0"/>
              <a:t>Sadly, 213,025 are still battling covid-19</a:t>
            </a:r>
          </a:p>
        </p:txBody>
      </p:sp>
    </p:spTree>
    <p:extLst>
      <p:ext uri="{BB962C8B-B14F-4D97-AF65-F5344CB8AC3E}">
        <p14:creationId xmlns:p14="http://schemas.microsoft.com/office/powerpoint/2010/main" val="239123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68335"/>
          </a:xfrm>
        </p:spPr>
        <p:txBody>
          <a:bodyPr>
            <a:normAutofit/>
          </a:bodyPr>
          <a:lstStyle/>
          <a:p>
            <a:r>
              <a:rPr lang="en-US" dirty="0"/>
              <a:t>Active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96621935"/>
              </p:ext>
            </p:extLst>
          </p:nvPr>
        </p:nvGraphicFramePr>
        <p:xfrm>
          <a:off x="1246936" y="1562100"/>
          <a:ext cx="9152776" cy="3733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Worldwide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U.S.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729,543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213,025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r>
                        <a:rPr lang="en-US" dirty="0"/>
                        <a:t>Mild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692,514 / 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207,604 / 97.5%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r>
                        <a:rPr lang="en-US" dirty="0"/>
                        <a:t>Critical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37,029 / 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5,421 / 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6D3063-C2E1-49CB-88B0-45E6F6B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E8414-E323-47B8-9E20-34DADD7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AF43D-AE27-456E-A110-E39751464015}"/>
              </a:ext>
            </a:extLst>
          </p:cNvPr>
          <p:cNvSpPr txBox="1"/>
          <p:nvPr/>
        </p:nvSpPr>
        <p:spPr>
          <a:xfrm>
            <a:off x="7488353" y="5295900"/>
            <a:ext cx="2909771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hlinkClick r:id="rId3"/>
              </a:rPr>
              <a:t>https://www.worldometers.info/coronavirus/#countries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Coding Approach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6D3063-C2E1-49CB-88B0-45E6F6B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E8414-E323-47B8-9E20-34DADD7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F9960-4F44-44D5-A536-8CE652363BE5}"/>
              </a:ext>
            </a:extLst>
          </p:cNvPr>
          <p:cNvSpPr txBox="1"/>
          <p:nvPr/>
        </p:nvSpPr>
        <p:spPr>
          <a:xfrm>
            <a:off x="1217614" y="1143000"/>
            <a:ext cx="8839201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Our group worked well as a team.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each played a role in developing parts of each visualization, the index page, and supporting code.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sought help when needed and collaborated well throughout the process.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18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Munging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6D3063-C2E1-49CB-88B0-45E6F6B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E8414-E323-47B8-9E20-34DADD7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F9960-4F44-44D5-A536-8CE652363BE5}"/>
              </a:ext>
            </a:extLst>
          </p:cNvPr>
          <p:cNvSpPr txBox="1"/>
          <p:nvPr/>
        </p:nvSpPr>
        <p:spPr>
          <a:xfrm>
            <a:off x="1217614" y="1143000"/>
            <a:ext cx="8839201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 did not have to manipulate the data as we chose a clean data set.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did start with one data set to focus on the US data but it did not have coordinates so we chose a different one.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used an API to capture up to date stats.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246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6D3063-C2E1-49CB-88B0-45E6F6B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E8414-E323-47B8-9E20-34DADD7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13748-34F1-484F-8787-FF1F8B6F9CF7}"/>
              </a:ext>
            </a:extLst>
          </p:cNvPr>
          <p:cNvPicPr/>
          <p:nvPr/>
        </p:nvPicPr>
        <p:blipFill rotWithShape="1">
          <a:blip r:embed="rId3"/>
          <a:srcRect l="716" t="14093" r="40217"/>
          <a:stretch/>
        </p:blipFill>
        <p:spPr bwMode="auto">
          <a:xfrm>
            <a:off x="1245348" y="914400"/>
            <a:ext cx="6287770" cy="4952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3D6E9-DF0D-4492-A598-81C176612898}"/>
              </a:ext>
            </a:extLst>
          </p:cNvPr>
          <p:cNvSpPr txBox="1"/>
          <p:nvPr/>
        </p:nvSpPr>
        <p:spPr>
          <a:xfrm>
            <a:off x="7733982" y="2219438"/>
            <a:ext cx="3237231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Our visualizations consisted of an interactive map focusing on global data; a pie chart and a bar graph  focusing on US data.</a:t>
            </a:r>
          </a:p>
        </p:txBody>
      </p:sp>
    </p:spTree>
    <p:extLst>
      <p:ext uri="{BB962C8B-B14F-4D97-AF65-F5344CB8AC3E}">
        <p14:creationId xmlns:p14="http://schemas.microsoft.com/office/powerpoint/2010/main" val="71826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6D3063-C2E1-49CB-88B0-45E6F6B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E8414-E323-47B8-9E20-34DADD7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F9960-4F44-44D5-A536-8CE652363BE5}"/>
              </a:ext>
            </a:extLst>
          </p:cNvPr>
          <p:cNvSpPr txBox="1"/>
          <p:nvPr/>
        </p:nvSpPr>
        <p:spPr>
          <a:xfrm>
            <a:off x="1208836" y="992002"/>
            <a:ext cx="8839201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actual confirmed cases, deaths, and recoveries my not be an accurate account as some data has yet to be recorded / reported.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Data points on the map do not explain the dispersal of cases in countries other than the U.S..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One coordinate was given for each country where as one coordinate was given for each U.S. city.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There are many datasets out there and we chose a data set stating only the facts at the time of capture.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516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3" y="2514600"/>
            <a:ext cx="9753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6D3063-C2E1-49CB-88B0-45E6F6B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E8414-E323-47B8-9E20-34DADD7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2057400"/>
            <a:ext cx="9753600" cy="15541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</a:t>
            </a:r>
            <a:br>
              <a:rPr lang="en-US" dirty="0"/>
            </a:br>
            <a:r>
              <a:rPr lang="en-US" dirty="0"/>
              <a:t>Thank you!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6D3063-C2E1-49CB-88B0-45E6F6B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E8414-E323-47B8-9E20-34DADD7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7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36" y="1737519"/>
            <a:ext cx="9753600" cy="33829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Theme</a:t>
            </a:r>
          </a:p>
          <a:p>
            <a:r>
              <a:rPr lang="en-US" dirty="0"/>
              <a:t>Stats</a:t>
            </a:r>
          </a:p>
          <a:p>
            <a:r>
              <a:rPr lang="en-US" dirty="0"/>
              <a:t>Coding Approach</a:t>
            </a:r>
          </a:p>
          <a:p>
            <a:r>
              <a:rPr lang="en-US" dirty="0"/>
              <a:t>Data Munging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Lessons Learned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516A-DF88-4513-8318-3A29580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AC03-4517-4538-9014-C5B839BA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36" y="1737519"/>
            <a:ext cx="9753600" cy="329168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Theme</a:t>
            </a:r>
          </a:p>
          <a:p>
            <a:r>
              <a:rPr lang="en-US" dirty="0"/>
              <a:t>What is Covid-19 (A.K.A. the Corona Virus)?</a:t>
            </a:r>
          </a:p>
          <a:p>
            <a:r>
              <a:rPr lang="en-US" dirty="0"/>
              <a:t>Focus on number of Corona cases</a:t>
            </a:r>
          </a:p>
          <a:p>
            <a:pPr lvl="1"/>
            <a:r>
              <a:rPr lang="en-US" dirty="0"/>
              <a:t>Confirmed Cases</a:t>
            </a:r>
          </a:p>
          <a:p>
            <a:pPr lvl="1"/>
            <a:r>
              <a:rPr lang="en-US" dirty="0"/>
              <a:t>Number of Deaths</a:t>
            </a:r>
          </a:p>
          <a:p>
            <a:pPr lvl="1"/>
            <a:r>
              <a:rPr lang="en-US" dirty="0"/>
              <a:t>Recovered</a:t>
            </a:r>
          </a:p>
          <a:p>
            <a:pPr lvl="1"/>
            <a:r>
              <a:rPr lang="en-US" dirty="0"/>
              <a:t>Active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516A-DF88-4513-8318-3A29580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AC03-4517-4538-9014-C5B839BA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7"/>
            <a:ext cx="9753600" cy="1140617"/>
          </a:xfrm>
        </p:spPr>
        <p:txBody>
          <a:bodyPr>
            <a:normAutofit/>
          </a:bodyPr>
          <a:lstStyle/>
          <a:p>
            <a:r>
              <a:rPr lang="en-US" dirty="0"/>
              <a:t>The corona kreep</a:t>
            </a:r>
            <a:br>
              <a:rPr lang="en-US" dirty="0"/>
            </a:br>
            <a:r>
              <a:rPr lang="en-US" sz="2400" dirty="0"/>
              <a:t>What is the Coronavirus?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2133600"/>
            <a:ext cx="9753600" cy="3124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/>
              <a:t>Coronavirus disease 2019 (COVID-19) is a respiratory illness that can spread from person to person. The virus that causes COVID-19 is a novel coronavirus that was first identified during an investigation into an outbreak in Wuhan, China.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516A-DF88-4513-8318-3A295802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AC03-4517-4538-9014-C5B839BA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Confirmed cases Worldwide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556159"/>
              </p:ext>
            </p:extLst>
          </p:nvPr>
        </p:nvGraphicFramePr>
        <p:xfrm>
          <a:off x="1217613" y="1828800"/>
          <a:ext cx="62483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473B5-DB60-480A-979E-766EF177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2CC9B-C29B-4D72-9B7A-D20CA9E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FFB68-8463-4F38-85C2-D990BB4CB60E}"/>
              </a:ext>
            </a:extLst>
          </p:cNvPr>
          <p:cNvSpPr txBox="1"/>
          <p:nvPr/>
        </p:nvSpPr>
        <p:spPr>
          <a:xfrm>
            <a:off x="8151812" y="2333738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As of 4/1/2020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There are 986,310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Confirmed cases in the U.S.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15303"/>
              </p:ext>
            </p:extLst>
          </p:nvPr>
        </p:nvGraphicFramePr>
        <p:xfrm>
          <a:off x="1217613" y="1828800"/>
          <a:ext cx="6095999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473B5-DB60-480A-979E-766EF177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2CC9B-C29B-4D72-9B7A-D20CA9E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6AC1C-FB11-41AF-A564-B1500FB1FE2E}"/>
              </a:ext>
            </a:extLst>
          </p:cNvPr>
          <p:cNvSpPr txBox="1"/>
          <p:nvPr/>
        </p:nvSpPr>
        <p:spPr>
          <a:xfrm>
            <a:off x="7542212" y="1828800"/>
            <a:ext cx="36576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In the U.S. alone, 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There are 228,674 confirmed cases.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This is almost twice as Italy and close to three times the number “reported” from China</a:t>
            </a:r>
          </a:p>
        </p:txBody>
      </p:sp>
    </p:spTree>
    <p:extLst>
      <p:ext uri="{BB962C8B-B14F-4D97-AF65-F5344CB8AC3E}">
        <p14:creationId xmlns:p14="http://schemas.microsoft.com/office/powerpoint/2010/main" val="237524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Worldwide Deaths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054770"/>
              </p:ext>
            </p:extLst>
          </p:nvPr>
        </p:nvGraphicFramePr>
        <p:xfrm>
          <a:off x="1217613" y="1828800"/>
          <a:ext cx="62483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473B5-DB60-480A-979E-766EF177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2CC9B-C29B-4D72-9B7A-D20CA9E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FFB68-8463-4F38-85C2-D990BB4CB60E}"/>
              </a:ext>
            </a:extLst>
          </p:cNvPr>
          <p:cNvSpPr txBox="1"/>
          <p:nvPr/>
        </p:nvSpPr>
        <p:spPr>
          <a:xfrm>
            <a:off x="8151812" y="2139839"/>
            <a:ext cx="28194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As of 4/1/2020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50,395 people have died from covid-19 5.11% of confirmed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9D488-852C-4CE2-8D52-8E5630B883F7}"/>
              </a:ext>
            </a:extLst>
          </p:cNvPr>
          <p:cNvPicPr/>
          <p:nvPr/>
        </p:nvPicPr>
        <p:blipFill rotWithShape="1">
          <a:blip r:embed="rId3"/>
          <a:srcRect l="778" t="15953" r="60667" b="47145"/>
          <a:stretch/>
        </p:blipFill>
        <p:spPr bwMode="auto">
          <a:xfrm>
            <a:off x="1208836" y="1828800"/>
            <a:ext cx="6257176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945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in the U.S.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85632"/>
              </p:ext>
            </p:extLst>
          </p:nvPr>
        </p:nvGraphicFramePr>
        <p:xfrm>
          <a:off x="1217613" y="1828800"/>
          <a:ext cx="6095999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473B5-DB60-480A-979E-766EF177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2CC9B-C29B-4D72-9B7A-D20CA9E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6AC1C-FB11-41AF-A564-B1500FB1FE2E}"/>
              </a:ext>
            </a:extLst>
          </p:cNvPr>
          <p:cNvSpPr txBox="1"/>
          <p:nvPr/>
        </p:nvSpPr>
        <p:spPr>
          <a:xfrm>
            <a:off x="7466012" y="2413337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the U.S. alone,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5,369 people have died from this virus. This equates to a  2.34%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370768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in the U.S.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</p:nvPr>
        </p:nvGraphicFramePr>
        <p:xfrm>
          <a:off x="1217613" y="1828800"/>
          <a:ext cx="6095999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473B5-DB60-480A-979E-766EF177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Corona Kreep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2CC9B-C29B-4D72-9B7A-D20CA9E4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6AC1C-FB11-41AF-A564-B1500FB1FE2E}"/>
              </a:ext>
            </a:extLst>
          </p:cNvPr>
          <p:cNvSpPr txBox="1"/>
          <p:nvPr/>
        </p:nvSpPr>
        <p:spPr>
          <a:xfrm>
            <a:off x="1217611" y="5334000"/>
            <a:ext cx="97623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The number of deaths caused by this virus are concentrated in high populated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88239-55C7-40F9-BD46-FA3AF94906C7}"/>
              </a:ext>
            </a:extLst>
          </p:cNvPr>
          <p:cNvPicPr/>
          <p:nvPr/>
        </p:nvPicPr>
        <p:blipFill rotWithShape="1">
          <a:blip r:embed="rId3"/>
          <a:srcRect l="1890" t="58784" r="40530"/>
          <a:stretch/>
        </p:blipFill>
        <p:spPr bwMode="auto">
          <a:xfrm>
            <a:off x="1217612" y="1828800"/>
            <a:ext cx="9753600" cy="327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324CC-2CE6-4372-B06F-298400DA9462}"/>
              </a:ext>
            </a:extLst>
          </p:cNvPr>
          <p:cNvPicPr/>
          <p:nvPr/>
        </p:nvPicPr>
        <p:blipFill rotWithShape="1">
          <a:blip r:embed="rId4"/>
          <a:srcRect l="44195" t="29120" r="45942" b="53985"/>
          <a:stretch/>
        </p:blipFill>
        <p:spPr bwMode="auto">
          <a:xfrm>
            <a:off x="7847012" y="2164080"/>
            <a:ext cx="1792288" cy="1860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434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119</TotalTime>
  <Words>605</Words>
  <Application>Microsoft Office PowerPoint</Application>
  <PresentationFormat>Custom</PresentationFormat>
  <Paragraphs>123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World Presentation 16x9</vt:lpstr>
      <vt:lpstr>The Corona Kreep</vt:lpstr>
      <vt:lpstr>The corona kreep</vt:lpstr>
      <vt:lpstr>The corona kreep</vt:lpstr>
      <vt:lpstr>The corona kreep What is the Coronavirus?</vt:lpstr>
      <vt:lpstr>Confirmed cases Worldwide</vt:lpstr>
      <vt:lpstr>Confirmed cases in the U.S.</vt:lpstr>
      <vt:lpstr>Worldwide Deaths</vt:lpstr>
      <vt:lpstr>Deaths in the U.S.</vt:lpstr>
      <vt:lpstr>Deaths in the U.S.</vt:lpstr>
      <vt:lpstr>recoveries Worldwide</vt:lpstr>
      <vt:lpstr>Recoveries in the U.S.</vt:lpstr>
      <vt:lpstr>Active Cases</vt:lpstr>
      <vt:lpstr>Coding Approach</vt:lpstr>
      <vt:lpstr>Data Munging</vt:lpstr>
      <vt:lpstr>Visualizations</vt:lpstr>
      <vt:lpstr>Lessons learned</vt:lpstr>
      <vt:lpstr>Questions?</vt:lpstr>
      <vt:lpstr>Fin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Corona Kreep</dc:title>
  <dc:creator>Euneese Anderson</dc:creator>
  <cp:lastModifiedBy>Euneese Anderson</cp:lastModifiedBy>
  <cp:revision>17</cp:revision>
  <dcterms:created xsi:type="dcterms:W3CDTF">2020-04-02T16:13:48Z</dcterms:created>
  <dcterms:modified xsi:type="dcterms:W3CDTF">2020-04-02T18:13:11Z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