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3"/>
  </p:normalViewPr>
  <p:slideViewPr>
    <p:cSldViewPr snapToGrid="0">
      <p:cViewPr varScale="1">
        <p:scale>
          <a:sx n="120" d="100"/>
          <a:sy n="120"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6A84-6122-87E8-95E8-791866973D6D}"/>
              </a:ext>
            </a:extLst>
          </p:cNvPr>
          <p:cNvSpPr>
            <a:spLocks noGrp="1"/>
          </p:cNvSpPr>
          <p:nvPr>
            <p:ph type="ctrTitle"/>
          </p:nvPr>
        </p:nvSpPr>
        <p:spPr/>
        <p:txBody>
          <a:bodyPr>
            <a:normAutofit fontScale="90000"/>
          </a:bodyPr>
          <a:lstStyle/>
          <a:p>
            <a:r>
              <a:rPr lang="en-US" dirty="0" err="1"/>
              <a:t>SuperStore</a:t>
            </a:r>
            <a:r>
              <a:rPr lang="en-US" dirty="0"/>
              <a:t> Performance Analysis</a:t>
            </a:r>
          </a:p>
        </p:txBody>
      </p:sp>
      <p:sp>
        <p:nvSpPr>
          <p:cNvPr id="3" name="Subtitle 2">
            <a:extLst>
              <a:ext uri="{FF2B5EF4-FFF2-40B4-BE49-F238E27FC236}">
                <a16:creationId xmlns:a16="http://schemas.microsoft.com/office/drawing/2014/main" id="{F545327A-AD97-B937-F1BB-8C10B23DE346}"/>
              </a:ext>
            </a:extLst>
          </p:cNvPr>
          <p:cNvSpPr>
            <a:spLocks noGrp="1"/>
          </p:cNvSpPr>
          <p:nvPr>
            <p:ph type="subTitle" idx="1"/>
          </p:nvPr>
        </p:nvSpPr>
        <p:spPr/>
        <p:txBody>
          <a:bodyPr/>
          <a:lstStyle/>
          <a:p>
            <a:r>
              <a:rPr lang="en-US" dirty="0"/>
              <a:t>Collin Maccabe</a:t>
            </a:r>
          </a:p>
        </p:txBody>
      </p:sp>
    </p:spTree>
    <p:extLst>
      <p:ext uri="{BB962C8B-B14F-4D97-AF65-F5344CB8AC3E}">
        <p14:creationId xmlns:p14="http://schemas.microsoft.com/office/powerpoint/2010/main" val="314582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2897-8E5E-B65A-4ADF-ED6B7FFC9090}"/>
              </a:ext>
            </a:extLst>
          </p:cNvPr>
          <p:cNvSpPr>
            <a:spLocks noGrp="1"/>
          </p:cNvSpPr>
          <p:nvPr>
            <p:ph type="title"/>
          </p:nvPr>
        </p:nvSpPr>
        <p:spPr/>
        <p:txBody>
          <a:bodyPr/>
          <a:lstStyle/>
          <a:p>
            <a:r>
              <a:rPr lang="en-US" dirty="0"/>
              <a:t>Exploratory Questions</a:t>
            </a:r>
          </a:p>
        </p:txBody>
      </p:sp>
      <p:sp>
        <p:nvSpPr>
          <p:cNvPr id="3" name="Content Placeholder 2">
            <a:extLst>
              <a:ext uri="{FF2B5EF4-FFF2-40B4-BE49-F238E27FC236}">
                <a16:creationId xmlns:a16="http://schemas.microsoft.com/office/drawing/2014/main" id="{D5D0F594-1704-6E8E-AB55-B5BC4B03B37C}"/>
              </a:ext>
            </a:extLst>
          </p:cNvPr>
          <p:cNvSpPr>
            <a:spLocks noGrp="1"/>
          </p:cNvSpPr>
          <p:nvPr>
            <p:ph idx="1"/>
          </p:nvPr>
        </p:nvSpPr>
        <p:spPr/>
        <p:txBody>
          <a:bodyPr/>
          <a:lstStyle/>
          <a:p>
            <a:r>
              <a:rPr lang="en-US" dirty="0"/>
              <a:t>What Regions are experiencing the most sales?</a:t>
            </a:r>
          </a:p>
          <a:p>
            <a:r>
              <a:rPr lang="en-US" dirty="0"/>
              <a:t>What are the average sales per Region?</a:t>
            </a:r>
          </a:p>
          <a:p>
            <a:pPr lvl="1"/>
            <a:r>
              <a:rPr lang="en-US" dirty="0"/>
              <a:t>What order categories are the most popular?</a:t>
            </a:r>
          </a:p>
          <a:p>
            <a:pPr lvl="1"/>
            <a:r>
              <a:rPr lang="en-US" dirty="0"/>
              <a:t>How are orders being processed? </a:t>
            </a:r>
          </a:p>
          <a:p>
            <a:r>
              <a:rPr lang="en-US" dirty="0"/>
              <a:t>What is the total revenue? Profit?</a:t>
            </a:r>
          </a:p>
          <a:p>
            <a:r>
              <a:rPr lang="en-US" dirty="0"/>
              <a:t>How have sales been trending month to month? Year to year? </a:t>
            </a:r>
          </a:p>
        </p:txBody>
      </p:sp>
    </p:spTree>
    <p:extLst>
      <p:ext uri="{BB962C8B-B14F-4D97-AF65-F5344CB8AC3E}">
        <p14:creationId xmlns:p14="http://schemas.microsoft.com/office/powerpoint/2010/main" val="341883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CFD0AF0-9A9E-E6E4-D4EC-64EE69696DE5}"/>
              </a:ext>
            </a:extLst>
          </p:cNvPr>
          <p:cNvGraphicFramePr>
            <a:graphicFrameLocks noGrp="1" noChangeAspect="1"/>
          </p:cNvGraphicFramePr>
          <p:nvPr>
            <p:ph idx="1"/>
            <p:extLst>
              <p:ext uri="{D42A27DB-BD31-4B8C-83A1-F6EECF244321}">
                <p14:modId xmlns:p14="http://schemas.microsoft.com/office/powerpoint/2010/main" val="1174863259"/>
              </p:ext>
            </p:extLst>
          </p:nvPr>
        </p:nvGraphicFramePr>
        <p:xfrm>
          <a:off x="849853" y="-408790"/>
          <a:ext cx="9767943" cy="5473755"/>
        </p:xfrm>
        <a:graphic>
          <a:graphicData uri="http://schemas.openxmlformats.org/presentationml/2006/ole">
            <mc:AlternateContent xmlns:mc="http://schemas.openxmlformats.org/markup-compatibility/2006">
              <mc:Choice xmlns:v="urn:schemas-microsoft-com:vml" Requires="v">
                <p:oleObj name="Worksheet" r:id="rId2" imgW="6286500" imgH="4419600" progId="Excel.Sheet.12">
                  <p:embed/>
                </p:oleObj>
              </mc:Choice>
              <mc:Fallback>
                <p:oleObj name="Worksheet" r:id="rId2" imgW="6286500" imgH="4419600" progId="Excel.Sheet.12">
                  <p:embed/>
                  <p:pic>
                    <p:nvPicPr>
                      <p:cNvPr id="0" name=""/>
                      <p:cNvPicPr/>
                      <p:nvPr/>
                    </p:nvPicPr>
                    <p:blipFill>
                      <a:blip r:embed="rId3"/>
                      <a:stretch>
                        <a:fillRect/>
                      </a:stretch>
                    </p:blipFill>
                    <p:spPr>
                      <a:xfrm>
                        <a:off x="849853" y="-408790"/>
                        <a:ext cx="9767943" cy="5473755"/>
                      </a:xfrm>
                      <a:prstGeom prst="rect">
                        <a:avLst/>
                      </a:prstGeom>
                    </p:spPr>
                  </p:pic>
                </p:oleObj>
              </mc:Fallback>
            </mc:AlternateContent>
          </a:graphicData>
        </a:graphic>
      </p:graphicFrame>
    </p:spTree>
    <p:extLst>
      <p:ext uri="{BB962C8B-B14F-4D97-AF65-F5344CB8AC3E}">
        <p14:creationId xmlns:p14="http://schemas.microsoft.com/office/powerpoint/2010/main" val="262648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5FF7-24B8-EED8-CC8A-6705E53F90D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625ED1B-28AC-10AC-32FC-C666C8DDF6F1}"/>
              </a:ext>
            </a:extLst>
          </p:cNvPr>
          <p:cNvPicPr>
            <a:picLocks noGrp="1" noChangeAspect="1"/>
          </p:cNvPicPr>
          <p:nvPr>
            <p:ph idx="1"/>
          </p:nvPr>
        </p:nvPicPr>
        <p:blipFill>
          <a:blip r:embed="rId2"/>
          <a:stretch>
            <a:fillRect/>
          </a:stretch>
        </p:blipFill>
        <p:spPr>
          <a:xfrm>
            <a:off x="794603" y="376518"/>
            <a:ext cx="10772294" cy="5390460"/>
          </a:xfrm>
        </p:spPr>
      </p:pic>
      <p:sp>
        <p:nvSpPr>
          <p:cNvPr id="3" name="TextBox 2">
            <a:extLst>
              <a:ext uri="{FF2B5EF4-FFF2-40B4-BE49-F238E27FC236}">
                <a16:creationId xmlns:a16="http://schemas.microsoft.com/office/drawing/2014/main" id="{BD9EE31C-E21B-82F9-B549-41CE69188F8F}"/>
              </a:ext>
            </a:extLst>
          </p:cNvPr>
          <p:cNvSpPr txBox="1"/>
          <p:nvPr/>
        </p:nvSpPr>
        <p:spPr>
          <a:xfrm>
            <a:off x="9505506" y="5082362"/>
            <a:ext cx="2402959" cy="369332"/>
          </a:xfrm>
          <a:prstGeom prst="rect">
            <a:avLst/>
          </a:prstGeom>
          <a:noFill/>
        </p:spPr>
        <p:txBody>
          <a:bodyPr wrap="square" rtlCol="0">
            <a:spAutoFit/>
          </a:bodyPr>
          <a:lstStyle/>
          <a:p>
            <a:r>
              <a:rPr lang="en-US" dirty="0"/>
              <a:t>Tableau Visualization</a:t>
            </a:r>
          </a:p>
        </p:txBody>
      </p:sp>
    </p:spTree>
    <p:extLst>
      <p:ext uri="{BB962C8B-B14F-4D97-AF65-F5344CB8AC3E}">
        <p14:creationId xmlns:p14="http://schemas.microsoft.com/office/powerpoint/2010/main" val="118993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856B-1B13-280A-627C-3504200DA60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DE3879A-C7F6-B8E3-36AE-8D6914FF8A5B}"/>
              </a:ext>
            </a:extLst>
          </p:cNvPr>
          <p:cNvSpPr>
            <a:spLocks noGrp="1"/>
          </p:cNvSpPr>
          <p:nvPr>
            <p:ph idx="1"/>
          </p:nvPr>
        </p:nvSpPr>
        <p:spPr/>
        <p:txBody>
          <a:bodyPr/>
          <a:lstStyle/>
          <a:p>
            <a:r>
              <a:rPr lang="en-US" dirty="0"/>
              <a:t>For this superstore, ecommerce seems to play a profitable role in the business. We can conclude that the majority of sales are office supplies, more sales are generated in the West Region, and the preferred payment type is COD. It makes sense that like many retail companies, sales increase around the end of the year (holiday season).</a:t>
            </a:r>
          </a:p>
          <a:p>
            <a:r>
              <a:rPr lang="en-US" dirty="0"/>
              <a:t>Recommendations: In order to better target consumers, its possible that more advertising can be spent in the Western region and at the end of the year.  Office supplies are the bread and butter for sales volume and total revenue generation. Additionally, highlighting the ease of order processing may be a key target for consumers. </a:t>
            </a:r>
          </a:p>
        </p:txBody>
      </p:sp>
    </p:spTree>
    <p:extLst>
      <p:ext uri="{BB962C8B-B14F-4D97-AF65-F5344CB8AC3E}">
        <p14:creationId xmlns:p14="http://schemas.microsoft.com/office/powerpoint/2010/main" val="20978519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TotalTime>
  <Words>186</Words>
  <Application>Microsoft Macintosh PowerPoint</Application>
  <PresentationFormat>Widescreen</PresentationFormat>
  <Paragraphs>13</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Gill Sans MT</vt:lpstr>
      <vt:lpstr>Gallery</vt:lpstr>
      <vt:lpstr>Microsoft Excel Worksheet</vt:lpstr>
      <vt:lpstr>SuperStore Performance Analysis</vt:lpstr>
      <vt:lpstr>Exploratory Questions</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Collin Maccabe</dc:creator>
  <cp:lastModifiedBy>Collin Maccabe</cp:lastModifiedBy>
  <cp:revision>5</cp:revision>
  <dcterms:created xsi:type="dcterms:W3CDTF">2024-09-17T15:51:41Z</dcterms:created>
  <dcterms:modified xsi:type="dcterms:W3CDTF">2024-11-04T17:02:00Z</dcterms:modified>
</cp:coreProperties>
</file>