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456" r:id="rId6"/>
    <p:sldId id="457" r:id="rId7"/>
    <p:sldId id="464" r:id="rId8"/>
    <p:sldId id="465" r:id="rId9"/>
    <p:sldId id="466" r:id="rId10"/>
    <p:sldId id="467" r:id="rId11"/>
    <p:sldId id="458" r:id="rId12"/>
    <p:sldId id="468" r:id="rId13"/>
    <p:sldId id="400"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ng, Chad" initials="MC" lastIdx="1" clrIdx="0">
    <p:extLst>
      <p:ext uri="{19B8F6BF-5375-455C-9EA6-DF929625EA0E}">
        <p15:presenceInfo xmlns:p15="http://schemas.microsoft.com/office/powerpoint/2012/main" userId="S-1-5-21-111288279-36659543-794563710-158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71" autoAdjust="0"/>
  </p:normalViewPr>
  <p:slideViewPr>
    <p:cSldViewPr>
      <p:cViewPr varScale="1">
        <p:scale>
          <a:sx n="91" d="100"/>
          <a:sy n="91" d="100"/>
        </p:scale>
        <p:origin x="2184" y="78"/>
      </p:cViewPr>
      <p:guideLst>
        <p:guide orient="horz" pos="2880"/>
        <p:guide pos="2160"/>
      </p:guideLst>
    </p:cSldViewPr>
  </p:slideViewPr>
  <p:notesTextViewPr>
    <p:cViewPr>
      <p:scale>
        <a:sx n="100" d="100"/>
        <a:sy n="100" d="100"/>
      </p:scale>
      <p:origin x="0" y="0"/>
    </p:cViewPr>
  </p:notesTextViewPr>
  <p:notesViewPr>
    <p:cSldViewPr>
      <p:cViewPr varScale="1">
        <p:scale>
          <a:sx n="115" d="100"/>
          <a:sy n="115" d="100"/>
        </p:scale>
        <p:origin x="241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4/3/2020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behalf of my partner and myself, Chad Madding I would like to thank you for being here today.</a:t>
            </a:r>
          </a:p>
        </p:txBody>
      </p:sp>
      <p:sp>
        <p:nvSpPr>
          <p:cNvPr id="4" name="Slide Number Placeholder 3"/>
          <p:cNvSpPr>
            <a:spLocks noGrp="1"/>
          </p:cNvSpPr>
          <p:nvPr>
            <p:ph type="sldNum" sz="quarter" idx="5"/>
          </p:nvPr>
        </p:nvSpPr>
        <p:spPr/>
        <p:txBody>
          <a:bodyPr/>
          <a:lstStyle/>
          <a:p>
            <a:fld id="{C1FFE75A-7B47-4FA7-A494-913BA8B69132}" type="slidenum">
              <a:rPr lang="en-US" smtClean="0"/>
              <a:t>2</a:t>
            </a:fld>
            <a:endParaRPr lang="en-US"/>
          </a:p>
        </p:txBody>
      </p:sp>
    </p:spTree>
    <p:extLst>
      <p:ext uri="{BB962C8B-B14F-4D97-AF65-F5344CB8AC3E}">
        <p14:creationId xmlns:p14="http://schemas.microsoft.com/office/powerpoint/2010/main" val="303735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is being prepared for the management of the Dedman Center for Lifetime Sports at Southern Methodist University.</a:t>
            </a:r>
          </a:p>
          <a:p>
            <a:endParaRPr lang="en-US" dirty="0"/>
          </a:p>
          <a:p>
            <a:r>
              <a:rPr lang="en-US" dirty="0"/>
              <a:t>We have been tasked with providing general usage of the facilities in the form of entry data. The main goal will be to use ID swipes as a response variable to assist in hiring patters for the facilities’ student staff. It is the goal of the report to assist in the spotting of trends and thus correctly identify staffing needs. Forecasting and general knowledge about building usage will also assist with budgeting needs.</a:t>
            </a:r>
          </a:p>
        </p:txBody>
      </p:sp>
      <p:sp>
        <p:nvSpPr>
          <p:cNvPr id="4" name="Slide Number Placeholder 3"/>
          <p:cNvSpPr>
            <a:spLocks noGrp="1"/>
          </p:cNvSpPr>
          <p:nvPr>
            <p:ph type="sldNum" sz="quarter" idx="5"/>
          </p:nvPr>
        </p:nvSpPr>
        <p:spPr/>
        <p:txBody>
          <a:bodyPr/>
          <a:lstStyle/>
          <a:p>
            <a:fld id="{C1FFE75A-7B47-4FA7-A494-913BA8B69132}" type="slidenum">
              <a:rPr lang="en-US" smtClean="0"/>
              <a:t>3</a:t>
            </a:fld>
            <a:endParaRPr lang="en-US"/>
          </a:p>
        </p:txBody>
      </p:sp>
    </p:spTree>
    <p:extLst>
      <p:ext uri="{BB962C8B-B14F-4D97-AF65-F5344CB8AC3E}">
        <p14:creationId xmlns:p14="http://schemas.microsoft.com/office/powerpoint/2010/main" val="346203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provided to us has been collected from three turnstiles at the Dedman Center for Lifetime Sports on the campus of Southern Methodist University. The data set is a record of the time of swipe, the turnstile used, and an anonymized student ID number. The data was collected from January 2nd, 2019 through March 11th, 2020, and consists of 414,156 entries. Entry and error swipes are included in the data. It should be noted that the turnstiles are only used to enter the facility, and no swipe is required to exit the building. We have also collected hourly weather data from NOAA for the same period to assist in forecasting.</a:t>
            </a:r>
          </a:p>
        </p:txBody>
      </p:sp>
      <p:sp>
        <p:nvSpPr>
          <p:cNvPr id="4" name="Slide Number Placeholder 3"/>
          <p:cNvSpPr>
            <a:spLocks noGrp="1"/>
          </p:cNvSpPr>
          <p:nvPr>
            <p:ph type="sldNum" sz="quarter" idx="5"/>
          </p:nvPr>
        </p:nvSpPr>
        <p:spPr/>
        <p:txBody>
          <a:bodyPr/>
          <a:lstStyle/>
          <a:p>
            <a:fld id="{C1FFE75A-7B47-4FA7-A494-913BA8B69132}" type="slidenum">
              <a:rPr lang="en-US" smtClean="0"/>
              <a:t>4</a:t>
            </a:fld>
            <a:endParaRPr lang="en-US"/>
          </a:p>
        </p:txBody>
      </p:sp>
    </p:spTree>
    <p:extLst>
      <p:ext uri="{BB962C8B-B14F-4D97-AF65-F5344CB8AC3E}">
        <p14:creationId xmlns:p14="http://schemas.microsoft.com/office/powerpoint/2010/main" val="234406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1D1C1D"/>
                </a:solidFill>
                <a:latin typeface="Slack-Lato"/>
              </a:rPr>
              <a:t>In helping access the staffing needs we wanted to get a snapshot of the general usage of the facilities. Monday, Tuesday and Wednesday had the highest entries </a:t>
            </a:r>
            <a:endParaRPr lang="en-US" dirty="0"/>
          </a:p>
        </p:txBody>
      </p:sp>
      <p:sp>
        <p:nvSpPr>
          <p:cNvPr id="4" name="Slide Number Placeholder 3"/>
          <p:cNvSpPr>
            <a:spLocks noGrp="1"/>
          </p:cNvSpPr>
          <p:nvPr>
            <p:ph type="sldNum" sz="quarter" idx="5"/>
          </p:nvPr>
        </p:nvSpPr>
        <p:spPr/>
        <p:txBody>
          <a:bodyPr/>
          <a:lstStyle/>
          <a:p>
            <a:fld id="{C1FFE75A-7B47-4FA7-A494-913BA8B69132}" type="slidenum">
              <a:rPr lang="en-US" smtClean="0"/>
              <a:t>5</a:t>
            </a:fld>
            <a:endParaRPr lang="en-US"/>
          </a:p>
        </p:txBody>
      </p:sp>
    </p:spTree>
    <p:extLst>
      <p:ext uri="{BB962C8B-B14F-4D97-AF65-F5344CB8AC3E}">
        <p14:creationId xmlns:p14="http://schemas.microsoft.com/office/powerpoint/2010/main" val="29924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D1C1D"/>
                </a:solidFill>
                <a:latin typeface="Slack-Lato"/>
              </a:rPr>
              <a:t>Turnstile three is used considerably more but all seem to have the same pattern. Peek times seem to hit at noon and 6 PM </a:t>
            </a:r>
            <a:endParaRPr lang="en-US" sz="1200" dirty="0"/>
          </a:p>
        </p:txBody>
      </p:sp>
      <p:sp>
        <p:nvSpPr>
          <p:cNvPr id="4" name="Slide Number Placeholder 3"/>
          <p:cNvSpPr>
            <a:spLocks noGrp="1"/>
          </p:cNvSpPr>
          <p:nvPr>
            <p:ph type="sldNum" sz="quarter" idx="5"/>
          </p:nvPr>
        </p:nvSpPr>
        <p:spPr/>
        <p:txBody>
          <a:bodyPr/>
          <a:lstStyle/>
          <a:p>
            <a:fld id="{C1FFE75A-7B47-4FA7-A494-913BA8B69132}" type="slidenum">
              <a:rPr lang="en-US" smtClean="0"/>
              <a:t>6</a:t>
            </a:fld>
            <a:endParaRPr lang="en-US"/>
          </a:p>
        </p:txBody>
      </p:sp>
    </p:spTree>
    <p:extLst>
      <p:ext uri="{BB962C8B-B14F-4D97-AF65-F5344CB8AC3E}">
        <p14:creationId xmlns:p14="http://schemas.microsoft.com/office/powerpoint/2010/main" val="428563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D1C1D"/>
                </a:solidFill>
                <a:latin typeface="Slack-Lato"/>
              </a:rPr>
              <a:t>The user data is anonymized but we can still see who are some of the top users. This also show that on average a person will use the building about 36 times within a range of 7 to 48. The top ten members use the facility over 330 times with the top coming in at 429. The total individuals swiping into the facility is at 10,873.</a:t>
            </a:r>
          </a:p>
        </p:txBody>
      </p:sp>
      <p:sp>
        <p:nvSpPr>
          <p:cNvPr id="4" name="Slide Number Placeholder 3"/>
          <p:cNvSpPr>
            <a:spLocks noGrp="1"/>
          </p:cNvSpPr>
          <p:nvPr>
            <p:ph type="sldNum" sz="quarter" idx="5"/>
          </p:nvPr>
        </p:nvSpPr>
        <p:spPr/>
        <p:txBody>
          <a:bodyPr/>
          <a:lstStyle/>
          <a:p>
            <a:fld id="{C1FFE75A-7B47-4FA7-A494-913BA8B69132}" type="slidenum">
              <a:rPr lang="en-US" smtClean="0"/>
              <a:t>7</a:t>
            </a:fld>
            <a:endParaRPr lang="en-US"/>
          </a:p>
        </p:txBody>
      </p:sp>
    </p:spTree>
    <p:extLst>
      <p:ext uri="{BB962C8B-B14F-4D97-AF65-F5344CB8AC3E}">
        <p14:creationId xmlns:p14="http://schemas.microsoft.com/office/powerpoint/2010/main" val="403211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step in time series analysis is to check for stationarity, because if the data is stationary, then many simplifying assumptions can be made.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most important property of a stationary process is that the autocorrelation function (ACF) depends on lag alone and does not change with the time at which the function was calculated.</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Pure stationary data will generally only appear in educational situations and is not generally seen in real-world situations, so for a more practical since we will be looking for at least A </a:t>
            </a:r>
            <a:r>
              <a:rPr lang="en-US" sz="1200" i="1" dirty="0">
                <a:effectLst/>
                <a:latin typeface="Calibri" panose="020F0502020204030204" pitchFamily="34" charset="0"/>
                <a:ea typeface="Calibri" panose="020F0502020204030204" pitchFamily="34" charset="0"/>
                <a:cs typeface="Times New Roman" panose="02020603050405020304" pitchFamily="18" charset="0"/>
              </a:rPr>
              <a:t>weak stationary </a:t>
            </a:r>
            <a:r>
              <a:rPr lang="en-US" sz="1200" dirty="0">
                <a:effectLst/>
                <a:latin typeface="Calibri" panose="020F0502020204030204" pitchFamily="34" charset="0"/>
                <a:ea typeface="Calibri" panose="020F0502020204030204" pitchFamily="34" charset="0"/>
                <a:cs typeface="Times New Roman" panose="02020603050405020304" pitchFamily="18" charset="0"/>
              </a:rPr>
              <a:t>process that at least meets the conditions of a constant mean and ACF (and therefore variance).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mj-lt"/>
              <a:buNone/>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1. The Dedman information is 13 and a half months of data, and there is no firm evidence of a strong seasonal component to the series. There does appear to be a dip in traffic during the Summer of 2019 and others during brakes. Overall, there does not appear to be strong evidence that the mean is changing with time. We found the weekly rolling mean to be 934 almost equal to the data set's mean of 929—one more bit of information pointing to the mean not being dependent on time.</a:t>
            </a:r>
          </a:p>
        </p:txBody>
      </p:sp>
      <p:sp>
        <p:nvSpPr>
          <p:cNvPr id="4" name="Slide Number Placeholder 3"/>
          <p:cNvSpPr>
            <a:spLocks noGrp="1"/>
          </p:cNvSpPr>
          <p:nvPr>
            <p:ph type="sldNum" sz="quarter" idx="5"/>
          </p:nvPr>
        </p:nvSpPr>
        <p:spPr/>
        <p:txBody>
          <a:bodyPr/>
          <a:lstStyle/>
          <a:p>
            <a:fld id="{C1FFE75A-7B47-4FA7-A494-913BA8B69132}" type="slidenum">
              <a:rPr lang="en-US" smtClean="0"/>
              <a:t>8</a:t>
            </a:fld>
            <a:endParaRPr lang="en-US"/>
          </a:p>
        </p:txBody>
      </p:sp>
    </p:spTree>
    <p:extLst>
      <p:ext uri="{BB962C8B-B14F-4D97-AF65-F5344CB8AC3E}">
        <p14:creationId xmlns:p14="http://schemas.microsoft.com/office/powerpoint/2010/main" val="1784546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mj-lt"/>
              <a:buNone/>
              <a:tabLst>
                <a:tab pos="45720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mj-lt"/>
              <a:buNone/>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2. There is some evidence that the variance changes slightly at times, but the evidence does not seem to be strong enough to reject the possibility that the time series is stationary based on the second condition.</a:t>
            </a:r>
          </a:p>
          <a:p>
            <a:pPr marL="342900" marR="0" lvl="0" indent="-342900">
              <a:lnSpc>
                <a:spcPct val="107000"/>
              </a:lnSpc>
              <a:spcBef>
                <a:spcPts val="0"/>
              </a:spcBef>
              <a:spcAft>
                <a:spcPts val="800"/>
              </a:spcAft>
              <a:buFont typeface="+mj-lt"/>
              <a:buAutoNum type="arabicPeriod"/>
              <a:tabLst>
                <a:tab pos="45720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mj-lt"/>
              <a:buNone/>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3. When we look at the first and second halves of the ACF for this realization, the correlation structure appears to be very similar. This would mean that the correlation between points only depends on how far apart the points are and not where they are, which gives evidence to support a stationary data set.</a:t>
            </a:r>
          </a:p>
          <a:p>
            <a:pPr marL="0" marR="0" lvl="0" indent="0">
              <a:lnSpc>
                <a:spcPct val="107000"/>
              </a:lnSpc>
              <a:spcBef>
                <a:spcPts val="0"/>
              </a:spcBef>
              <a:spcAft>
                <a:spcPts val="800"/>
              </a:spcAft>
              <a:buFont typeface="+mj-lt"/>
              <a:buNone/>
              <a:tabLst>
                <a:tab pos="45720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Finally, we can look at the sharp drop after lag one in the PACF. This shows that, though a bit weak, the Dedman data set is assumed to be "close enough" to stationarity. There does seem to be a bit of seasonality in the data being that it follows a general pattern of campus life (students are not there in the Summer). We will address this in the modeling of the data.</a:t>
            </a:r>
            <a:endParaRPr lang="en-US" dirty="0"/>
          </a:p>
        </p:txBody>
      </p:sp>
      <p:sp>
        <p:nvSpPr>
          <p:cNvPr id="4" name="Slide Number Placeholder 3"/>
          <p:cNvSpPr>
            <a:spLocks noGrp="1"/>
          </p:cNvSpPr>
          <p:nvPr>
            <p:ph type="sldNum" sz="quarter" idx="5"/>
          </p:nvPr>
        </p:nvSpPr>
        <p:spPr/>
        <p:txBody>
          <a:bodyPr/>
          <a:lstStyle/>
          <a:p>
            <a:fld id="{C1FFE75A-7B47-4FA7-A494-913BA8B69132}" type="slidenum">
              <a:rPr lang="en-US" smtClean="0"/>
              <a:t>9</a:t>
            </a:fld>
            <a:endParaRPr lang="en-US"/>
          </a:p>
        </p:txBody>
      </p:sp>
    </p:spTree>
    <p:extLst>
      <p:ext uri="{BB962C8B-B14F-4D97-AF65-F5344CB8AC3E}">
        <p14:creationId xmlns:p14="http://schemas.microsoft.com/office/powerpoint/2010/main" val="286172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685800"/>
            <a:ext cx="7388860" cy="2044149"/>
          </a:xfrm>
          <a:prstGeom prst="rect">
            <a:avLst/>
          </a:prstGeom>
        </p:spPr>
        <p:txBody>
          <a:bodyPr vert="horz" wrap="square" lIns="0" tIns="12700" rIns="0" bIns="0" rtlCol="0">
            <a:spAutoFit/>
          </a:bodyPr>
          <a:lstStyle/>
          <a:p>
            <a:pPr marL="12700">
              <a:lnSpc>
                <a:spcPct val="100000"/>
              </a:lnSpc>
              <a:spcBef>
                <a:spcPts val="100"/>
              </a:spcBef>
            </a:pPr>
            <a:r>
              <a:rPr lang="en-US" spc="-5" dirty="0"/>
              <a:t>Using Turnstile Data To Forecast Student Worker Staffing</a:t>
            </a:r>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969488"/>
            <a:ext cx="6550660" cy="76431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355600" indent="-342900">
              <a:spcBef>
                <a:spcPts val="100"/>
              </a:spcBef>
              <a:buFont typeface="Arial" panose="020B0604020202020204" pitchFamily="34" charset="0"/>
              <a:buChar char="•"/>
            </a:pPr>
            <a:r>
              <a:rPr lang="en-US" sz="2400" kern="0" spc="-5" dirty="0"/>
              <a:t>Chad Madding</a:t>
            </a:r>
          </a:p>
          <a:p>
            <a:pPr marL="355600" indent="-342900">
              <a:spcBef>
                <a:spcPts val="100"/>
              </a:spcBef>
              <a:buFont typeface="Arial" panose="020B0604020202020204" pitchFamily="34" charset="0"/>
              <a:buChar char="•"/>
            </a:pPr>
            <a:r>
              <a:rPr lang="en-US" sz="2400" kern="0" spc="-5" dirty="0"/>
              <a:t>Shane Weinstock</a:t>
            </a:r>
          </a:p>
        </p:txBody>
      </p:sp>
    </p:spTree>
  </p:cSld>
  <p:clrMapOvr>
    <a:masterClrMapping/>
  </p:clrMapOvr>
  <mc:AlternateContent xmlns:mc="http://schemas.openxmlformats.org/markup-compatibility/2006" xmlns:p14="http://schemas.microsoft.com/office/powerpoint/2010/main">
    <mc:Choice Requires="p14">
      <p:transition spd="slow" p14:dur="2000" advTm="2559"/>
    </mc:Choice>
    <mc:Fallback xmlns="">
      <p:transition spd="slow" advTm="25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advTm="1622"/>
    </mc:Choice>
    <mc:Fallback xmlns="">
      <p:transition spd="slow" advTm="16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77108"/>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Our Team</a:t>
            </a:r>
            <a:endParaRPr lang="en-US" dirty="0"/>
          </a:p>
        </p:txBody>
      </p:sp>
      <p:pic>
        <p:nvPicPr>
          <p:cNvPr id="10" name="Picture 9">
            <a:extLst>
              <a:ext uri="{FF2B5EF4-FFF2-40B4-BE49-F238E27FC236}">
                <a16:creationId xmlns:a16="http://schemas.microsoft.com/office/drawing/2014/main" id="{B92FD133-634F-4FB6-B5D5-2769C4374C08}"/>
              </a:ext>
            </a:extLst>
          </p:cNvPr>
          <p:cNvPicPr>
            <a:picLocks noChangeAspect="1"/>
          </p:cNvPicPr>
          <p:nvPr/>
        </p:nvPicPr>
        <p:blipFill>
          <a:blip r:embed="rId4"/>
          <a:stretch>
            <a:fillRect/>
          </a:stretch>
        </p:blipFill>
        <p:spPr>
          <a:xfrm>
            <a:off x="1022635" y="1709987"/>
            <a:ext cx="2502029" cy="2311519"/>
          </a:xfrm>
          <a:prstGeom prst="rect">
            <a:avLst/>
          </a:prstGeom>
        </p:spPr>
      </p:pic>
      <p:pic>
        <p:nvPicPr>
          <p:cNvPr id="11" name="Picture 10">
            <a:extLst>
              <a:ext uri="{FF2B5EF4-FFF2-40B4-BE49-F238E27FC236}">
                <a16:creationId xmlns:a16="http://schemas.microsoft.com/office/drawing/2014/main" id="{91108DA7-77D3-410E-8D67-B1B82306970A}"/>
              </a:ext>
            </a:extLst>
          </p:cNvPr>
          <p:cNvPicPr>
            <a:picLocks noChangeAspect="1"/>
          </p:cNvPicPr>
          <p:nvPr/>
        </p:nvPicPr>
        <p:blipFill>
          <a:blip r:embed="rId5"/>
          <a:stretch>
            <a:fillRect/>
          </a:stretch>
        </p:blipFill>
        <p:spPr>
          <a:xfrm>
            <a:off x="5410200" y="1653700"/>
            <a:ext cx="2438400" cy="2341217"/>
          </a:xfrm>
          <a:prstGeom prst="rect">
            <a:avLst/>
          </a:prstGeom>
        </p:spPr>
      </p:pic>
      <p:sp>
        <p:nvSpPr>
          <p:cNvPr id="12" name="Rectangle 11">
            <a:extLst>
              <a:ext uri="{FF2B5EF4-FFF2-40B4-BE49-F238E27FC236}">
                <a16:creationId xmlns:a16="http://schemas.microsoft.com/office/drawing/2014/main" id="{02014B41-96AC-46D3-933A-31EDC24D95CD}"/>
              </a:ext>
            </a:extLst>
          </p:cNvPr>
          <p:cNvSpPr/>
          <p:nvPr/>
        </p:nvSpPr>
        <p:spPr>
          <a:xfrm>
            <a:off x="1359249" y="4123274"/>
            <a:ext cx="1828800" cy="369332"/>
          </a:xfrm>
          <a:prstGeom prst="rect">
            <a:avLst/>
          </a:prstGeom>
        </p:spPr>
        <p:txBody>
          <a:bodyPr wrap="square">
            <a:spAutoFit/>
          </a:bodyPr>
          <a:lstStyle/>
          <a:p>
            <a:pPr marL="12700">
              <a:spcBef>
                <a:spcPts val="100"/>
              </a:spcBef>
            </a:pPr>
            <a:r>
              <a:rPr lang="en-US" kern="0" spc="-5" dirty="0"/>
              <a:t>Shane Weinstock</a:t>
            </a:r>
          </a:p>
        </p:txBody>
      </p:sp>
      <p:sp>
        <p:nvSpPr>
          <p:cNvPr id="13" name="Rectangle 12">
            <a:extLst>
              <a:ext uri="{FF2B5EF4-FFF2-40B4-BE49-F238E27FC236}">
                <a16:creationId xmlns:a16="http://schemas.microsoft.com/office/drawing/2014/main" id="{DD9DBF75-07C9-4BD1-BA58-F2E7B6365FCE}"/>
              </a:ext>
            </a:extLst>
          </p:cNvPr>
          <p:cNvSpPr/>
          <p:nvPr/>
        </p:nvSpPr>
        <p:spPr>
          <a:xfrm>
            <a:off x="5851623" y="4126468"/>
            <a:ext cx="1555554" cy="369332"/>
          </a:xfrm>
          <a:prstGeom prst="rect">
            <a:avLst/>
          </a:prstGeom>
        </p:spPr>
        <p:txBody>
          <a:bodyPr wrap="none">
            <a:spAutoFit/>
          </a:bodyPr>
          <a:lstStyle/>
          <a:p>
            <a:pPr marL="12700">
              <a:spcBef>
                <a:spcPts val="100"/>
              </a:spcBef>
            </a:pPr>
            <a:r>
              <a:rPr lang="en-US" kern="0" spc="-5" dirty="0"/>
              <a:t>Chad Madding</a:t>
            </a:r>
          </a:p>
        </p:txBody>
      </p:sp>
    </p:spTree>
    <p:extLst>
      <p:ext uri="{BB962C8B-B14F-4D97-AF65-F5344CB8AC3E}">
        <p14:creationId xmlns:p14="http://schemas.microsoft.com/office/powerpoint/2010/main" val="1181638189"/>
      </p:ext>
    </p:extLst>
  </p:cSld>
  <p:clrMapOvr>
    <a:masterClrMapping/>
  </p:clrMapOvr>
  <mc:AlternateContent xmlns:mc="http://schemas.openxmlformats.org/markup-compatibility/2006" xmlns:p14="http://schemas.microsoft.com/office/powerpoint/2010/main">
    <mc:Choice Requires="p14">
      <p:transition spd="slow" p14:dur="2000" advTm="3767"/>
    </mc:Choice>
    <mc:Fallback xmlns="">
      <p:transition spd="slow" advTm="37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Clients and Directive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4"/>
          <a:stretch>
            <a:fillRect/>
          </a:stretch>
        </p:blipFill>
        <p:spPr>
          <a:xfrm>
            <a:off x="4572000" y="3674218"/>
            <a:ext cx="4526643" cy="3008433"/>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525516"/>
            <a:ext cx="8839200" cy="738664"/>
          </a:xfrm>
          <a:prstGeom prst="rect">
            <a:avLst/>
          </a:prstGeom>
        </p:spPr>
        <p:txBody>
          <a:bodyPr wrap="square">
            <a:spAutoFit/>
          </a:bodyPr>
          <a:lstStyle/>
          <a:p>
            <a:r>
              <a:rPr lang="en-US" sz="2400" b="1" u="sng" dirty="0">
                <a:solidFill>
                  <a:srgbClr val="1D1C1D"/>
                </a:solidFill>
                <a:latin typeface="Slack-Lato"/>
              </a:rPr>
              <a:t>Clients: </a:t>
            </a:r>
            <a:r>
              <a:rPr lang="en-US" dirty="0"/>
              <a:t>This report is being prepared for the management of the Dedman Center for Lifetime Sports at Southern Methodist University.</a:t>
            </a:r>
            <a:endParaRPr lang="en-US" sz="2400" dirty="0"/>
          </a:p>
        </p:txBody>
      </p:sp>
      <p:sp>
        <p:nvSpPr>
          <p:cNvPr id="7" name="Rectangle 6">
            <a:extLst>
              <a:ext uri="{FF2B5EF4-FFF2-40B4-BE49-F238E27FC236}">
                <a16:creationId xmlns:a16="http://schemas.microsoft.com/office/drawing/2014/main" id="{1E9E741D-4122-43D9-9174-CCCE040E30E5}"/>
              </a:ext>
            </a:extLst>
          </p:cNvPr>
          <p:cNvSpPr/>
          <p:nvPr/>
        </p:nvSpPr>
        <p:spPr>
          <a:xfrm>
            <a:off x="152400" y="2607945"/>
            <a:ext cx="4343400" cy="2954655"/>
          </a:xfrm>
          <a:prstGeom prst="rect">
            <a:avLst/>
          </a:prstGeom>
        </p:spPr>
        <p:txBody>
          <a:bodyPr wrap="square">
            <a:spAutoFit/>
          </a:bodyPr>
          <a:lstStyle/>
          <a:p>
            <a:r>
              <a:rPr lang="en-US" sz="2400" b="1" u="sng" dirty="0">
                <a:solidFill>
                  <a:srgbClr val="1D1C1D"/>
                </a:solidFill>
                <a:latin typeface="Slack-Lato"/>
              </a:rPr>
              <a:t>Directive: </a:t>
            </a:r>
            <a:r>
              <a:rPr lang="en-US" dirty="0"/>
              <a:t>We have been tasked with providing general usage of the facilities in the form of entry data. The main goal will be to use ID swipes as a response variable to assist in hiring patters for the facilities’ student staff. It is the goal of the report to assist in the spotting of trends and thus correctly identify staffing needs. Forecasting and general knowledge about building usage will also assist with budgeting needs.</a:t>
            </a:r>
            <a:endParaRPr lang="en-US" sz="2400" dirty="0"/>
          </a:p>
        </p:txBody>
      </p:sp>
    </p:spTree>
    <p:extLst>
      <p:ext uri="{BB962C8B-B14F-4D97-AF65-F5344CB8AC3E}">
        <p14:creationId xmlns:p14="http://schemas.microsoft.com/office/powerpoint/2010/main" val="293008941"/>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526831"/>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Data</a:t>
            </a:r>
          </a:p>
        </p:txBody>
      </p:sp>
      <p:sp>
        <p:nvSpPr>
          <p:cNvPr id="2" name="Rectangle 1">
            <a:extLst>
              <a:ext uri="{FF2B5EF4-FFF2-40B4-BE49-F238E27FC236}">
                <a16:creationId xmlns:a16="http://schemas.microsoft.com/office/drawing/2014/main" id="{C13814F4-85C6-4C0A-8333-644C07A5C8D3}"/>
              </a:ext>
            </a:extLst>
          </p:cNvPr>
          <p:cNvSpPr/>
          <p:nvPr/>
        </p:nvSpPr>
        <p:spPr>
          <a:xfrm>
            <a:off x="45357" y="2402681"/>
            <a:ext cx="4524945" cy="369331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was provided to us by the University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It measures the activity of Dedman by ID card swipes through turnstiles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utilized are entries from Jan 2019 through March, 11 2020 (present day).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will be converting the data to daily usage numbers to assist in forecasting future usage of the facility and attempt to assess demand and staffing needs.</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Through the data collected, we will assess correlated values and seasonal aspects of the facilities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4"/>
          <a:stretch>
            <a:fillRect/>
          </a:stretch>
        </p:blipFill>
        <p:spPr>
          <a:xfrm>
            <a:off x="4573699" y="2997240"/>
            <a:ext cx="4376472" cy="2908629"/>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161871"/>
            <a:ext cx="8839200" cy="1200329"/>
          </a:xfrm>
          <a:prstGeom prst="rect">
            <a:avLst/>
          </a:prstGeom>
        </p:spPr>
        <p:txBody>
          <a:bodyPr wrap="square">
            <a:spAutoFit/>
          </a:bodyPr>
          <a:lstStyle/>
          <a:p>
            <a:r>
              <a:rPr lang="en-US" sz="2400" b="1" u="sng" dirty="0">
                <a:solidFill>
                  <a:srgbClr val="1D1C1D"/>
                </a:solidFill>
                <a:latin typeface="Slack-Lato"/>
              </a:rPr>
              <a:t>Data: </a:t>
            </a:r>
            <a:r>
              <a:rPr lang="en-US" sz="2400" dirty="0">
                <a:solidFill>
                  <a:srgbClr val="1D1C1D"/>
                </a:solidFill>
                <a:latin typeface="Slack-Lato"/>
              </a:rPr>
              <a:t>The data provided to us has been collected from three turnstiles at the Dedman Center for Lifetime Sports on the campus of Southern Methodist University. </a:t>
            </a:r>
            <a:endParaRPr lang="en-US" sz="2400" dirty="0"/>
          </a:p>
        </p:txBody>
      </p:sp>
    </p:spTree>
    <p:extLst>
      <p:ext uri="{BB962C8B-B14F-4D97-AF65-F5344CB8AC3E}">
        <p14:creationId xmlns:p14="http://schemas.microsoft.com/office/powerpoint/2010/main" val="3166276639"/>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Building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4"/>
          <a:stretch>
            <a:fillRect/>
          </a:stretch>
        </p:blipFill>
        <p:spPr>
          <a:xfrm>
            <a:off x="6700847" y="5181600"/>
            <a:ext cx="2320771" cy="1542398"/>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295400"/>
            <a:ext cx="8839200" cy="830997"/>
          </a:xfrm>
          <a:prstGeom prst="rect">
            <a:avLst/>
          </a:prstGeom>
        </p:spPr>
        <p:txBody>
          <a:bodyPr wrap="square">
            <a:spAutoFit/>
          </a:bodyPr>
          <a:lstStyle/>
          <a:p>
            <a:r>
              <a:rPr lang="en-US" sz="2400" b="1" u="sng" dirty="0">
                <a:solidFill>
                  <a:srgbClr val="1D1C1D"/>
                </a:solidFill>
                <a:latin typeface="Slack-Lato"/>
              </a:rPr>
              <a:t>Daily Totals</a:t>
            </a:r>
            <a:r>
              <a:rPr lang="en-US" sz="2400" dirty="0">
                <a:solidFill>
                  <a:srgbClr val="1D1C1D"/>
                </a:solidFill>
                <a:latin typeface="Slack-Lato"/>
              </a:rPr>
              <a:t>: In helping access the staffing needs we wanted to get a snapshot of the general usage of the facilities.</a:t>
            </a:r>
            <a:endParaRPr lang="en-US" sz="2400" dirty="0"/>
          </a:p>
        </p:txBody>
      </p:sp>
      <p:pic>
        <p:nvPicPr>
          <p:cNvPr id="7" name="Picture 6">
            <a:extLst>
              <a:ext uri="{FF2B5EF4-FFF2-40B4-BE49-F238E27FC236}">
                <a16:creationId xmlns:a16="http://schemas.microsoft.com/office/drawing/2014/main" id="{8BCC5CD5-C8B8-4B85-8955-D8B306510796}"/>
              </a:ext>
            </a:extLst>
          </p:cNvPr>
          <p:cNvPicPr>
            <a:picLocks noChangeAspect="1"/>
          </p:cNvPicPr>
          <p:nvPr/>
        </p:nvPicPr>
        <p:blipFill>
          <a:blip r:embed="rId5"/>
          <a:stretch>
            <a:fillRect/>
          </a:stretch>
        </p:blipFill>
        <p:spPr>
          <a:xfrm>
            <a:off x="228600" y="2209800"/>
            <a:ext cx="5562600" cy="3973285"/>
          </a:xfrm>
          <a:prstGeom prst="rect">
            <a:avLst/>
          </a:prstGeom>
        </p:spPr>
      </p:pic>
      <p:sp>
        <p:nvSpPr>
          <p:cNvPr id="8" name="Rectangle 7">
            <a:extLst>
              <a:ext uri="{FF2B5EF4-FFF2-40B4-BE49-F238E27FC236}">
                <a16:creationId xmlns:a16="http://schemas.microsoft.com/office/drawing/2014/main" id="{B11F45E0-73FD-4551-A967-3B2CF37E5AF3}"/>
              </a:ext>
            </a:extLst>
          </p:cNvPr>
          <p:cNvSpPr/>
          <p:nvPr/>
        </p:nvSpPr>
        <p:spPr>
          <a:xfrm>
            <a:off x="6289829" y="2209800"/>
            <a:ext cx="2320771" cy="1877437"/>
          </a:xfrm>
          <a:prstGeom prst="rect">
            <a:avLst/>
          </a:prstGeom>
        </p:spPr>
        <p:txBody>
          <a:bodyPr wrap="square">
            <a:spAutoFit/>
          </a:bodyPr>
          <a:lstStyle/>
          <a:p>
            <a:r>
              <a:rPr lang="en-US" sz="3200" dirty="0"/>
              <a:t>Top Days:</a:t>
            </a:r>
          </a:p>
          <a:p>
            <a:pPr marL="285750" indent="-285750">
              <a:buFont typeface="Arial" panose="020B0604020202020204" pitchFamily="34" charset="0"/>
              <a:buChar char="•"/>
            </a:pPr>
            <a:r>
              <a:rPr lang="en-US" sz="2800" dirty="0"/>
              <a:t>Monday</a:t>
            </a:r>
          </a:p>
          <a:p>
            <a:pPr marL="285750" indent="-285750">
              <a:buFont typeface="Arial" panose="020B0604020202020204" pitchFamily="34" charset="0"/>
              <a:buChar char="•"/>
            </a:pPr>
            <a:r>
              <a:rPr lang="en-US" sz="2800" dirty="0"/>
              <a:t>Tuesday</a:t>
            </a:r>
          </a:p>
          <a:p>
            <a:pPr marL="285750" indent="-285750">
              <a:buFont typeface="Arial" panose="020B0604020202020204" pitchFamily="34" charset="0"/>
              <a:buChar char="•"/>
            </a:pPr>
            <a:r>
              <a:rPr lang="en-US" sz="2800" dirty="0"/>
              <a:t>Wednesday</a:t>
            </a:r>
          </a:p>
        </p:txBody>
      </p:sp>
    </p:spTree>
    <p:extLst>
      <p:ext uri="{BB962C8B-B14F-4D97-AF65-F5344CB8AC3E}">
        <p14:creationId xmlns:p14="http://schemas.microsoft.com/office/powerpoint/2010/main" val="2402044042"/>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38100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Building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4"/>
          <a:stretch>
            <a:fillRect/>
          </a:stretch>
        </p:blipFill>
        <p:spPr>
          <a:xfrm>
            <a:off x="6207837" y="4853942"/>
            <a:ext cx="2813782" cy="1870056"/>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990600"/>
            <a:ext cx="8839200" cy="461665"/>
          </a:xfrm>
          <a:prstGeom prst="rect">
            <a:avLst/>
          </a:prstGeom>
        </p:spPr>
        <p:txBody>
          <a:bodyPr wrap="square">
            <a:spAutoFit/>
          </a:bodyPr>
          <a:lstStyle/>
          <a:p>
            <a:r>
              <a:rPr lang="en-US" sz="2400" b="1" u="sng" dirty="0">
                <a:solidFill>
                  <a:srgbClr val="1D1C1D"/>
                </a:solidFill>
                <a:latin typeface="Slack-Lato"/>
              </a:rPr>
              <a:t>Hourly Totals</a:t>
            </a:r>
            <a:endParaRPr lang="en-US" sz="2400" dirty="0"/>
          </a:p>
        </p:txBody>
      </p:sp>
      <p:pic>
        <p:nvPicPr>
          <p:cNvPr id="9" name="Picture 8">
            <a:extLst>
              <a:ext uri="{FF2B5EF4-FFF2-40B4-BE49-F238E27FC236}">
                <a16:creationId xmlns:a16="http://schemas.microsoft.com/office/drawing/2014/main" id="{79BE2387-2ACB-485B-82D4-7CC829742F5E}"/>
              </a:ext>
            </a:extLst>
          </p:cNvPr>
          <p:cNvPicPr>
            <a:picLocks noChangeAspect="1"/>
          </p:cNvPicPr>
          <p:nvPr/>
        </p:nvPicPr>
        <p:blipFill>
          <a:blip r:embed="rId5"/>
          <a:stretch>
            <a:fillRect/>
          </a:stretch>
        </p:blipFill>
        <p:spPr>
          <a:xfrm>
            <a:off x="111837" y="1455004"/>
            <a:ext cx="2783766" cy="1988403"/>
          </a:xfrm>
          <a:prstGeom prst="rect">
            <a:avLst/>
          </a:prstGeom>
        </p:spPr>
      </p:pic>
      <p:pic>
        <p:nvPicPr>
          <p:cNvPr id="10" name="Picture 9">
            <a:extLst>
              <a:ext uri="{FF2B5EF4-FFF2-40B4-BE49-F238E27FC236}">
                <a16:creationId xmlns:a16="http://schemas.microsoft.com/office/drawing/2014/main" id="{904B4751-20E3-4EF7-BB09-A25CDDE16072}"/>
              </a:ext>
            </a:extLst>
          </p:cNvPr>
          <p:cNvPicPr>
            <a:picLocks noChangeAspect="1"/>
          </p:cNvPicPr>
          <p:nvPr/>
        </p:nvPicPr>
        <p:blipFill>
          <a:blip r:embed="rId6"/>
          <a:stretch>
            <a:fillRect/>
          </a:stretch>
        </p:blipFill>
        <p:spPr>
          <a:xfrm>
            <a:off x="3159836" y="1455003"/>
            <a:ext cx="2783766" cy="1988403"/>
          </a:xfrm>
          <a:prstGeom prst="rect">
            <a:avLst/>
          </a:prstGeom>
        </p:spPr>
      </p:pic>
      <p:pic>
        <p:nvPicPr>
          <p:cNvPr id="11" name="Picture 10">
            <a:extLst>
              <a:ext uri="{FF2B5EF4-FFF2-40B4-BE49-F238E27FC236}">
                <a16:creationId xmlns:a16="http://schemas.microsoft.com/office/drawing/2014/main" id="{4DCF52F0-33D0-44A8-ACFC-72A0C7ECB87F}"/>
              </a:ext>
            </a:extLst>
          </p:cNvPr>
          <p:cNvPicPr>
            <a:picLocks noChangeAspect="1"/>
          </p:cNvPicPr>
          <p:nvPr/>
        </p:nvPicPr>
        <p:blipFill>
          <a:blip r:embed="rId7"/>
          <a:stretch>
            <a:fillRect/>
          </a:stretch>
        </p:blipFill>
        <p:spPr>
          <a:xfrm>
            <a:off x="6207836" y="1447800"/>
            <a:ext cx="2783764" cy="1988403"/>
          </a:xfrm>
          <a:prstGeom prst="rect">
            <a:avLst/>
          </a:prstGeom>
        </p:spPr>
      </p:pic>
      <p:sp>
        <p:nvSpPr>
          <p:cNvPr id="12" name="Rectangle 11">
            <a:extLst>
              <a:ext uri="{FF2B5EF4-FFF2-40B4-BE49-F238E27FC236}">
                <a16:creationId xmlns:a16="http://schemas.microsoft.com/office/drawing/2014/main" id="{27135844-49D9-4457-B52C-E0423D541791}"/>
              </a:ext>
            </a:extLst>
          </p:cNvPr>
          <p:cNvSpPr/>
          <p:nvPr/>
        </p:nvSpPr>
        <p:spPr>
          <a:xfrm>
            <a:off x="3733801" y="3817203"/>
            <a:ext cx="5333999" cy="830997"/>
          </a:xfrm>
          <a:prstGeom prst="rect">
            <a:avLst/>
          </a:prstGeom>
        </p:spPr>
        <p:txBody>
          <a:bodyPr wrap="square">
            <a:spAutoFit/>
          </a:bodyPr>
          <a:lstStyle/>
          <a:p>
            <a:r>
              <a:rPr lang="en-US" sz="2400" dirty="0">
                <a:solidFill>
                  <a:srgbClr val="1D1C1D"/>
                </a:solidFill>
                <a:latin typeface="Slack-Lato"/>
              </a:rPr>
              <a:t>Turnstile three is used considerably more but all seem to have the same pattern.</a:t>
            </a:r>
            <a:endParaRPr lang="en-US" sz="2400" dirty="0"/>
          </a:p>
        </p:txBody>
      </p:sp>
      <p:sp>
        <p:nvSpPr>
          <p:cNvPr id="13" name="Rectangle 12">
            <a:extLst>
              <a:ext uri="{FF2B5EF4-FFF2-40B4-BE49-F238E27FC236}">
                <a16:creationId xmlns:a16="http://schemas.microsoft.com/office/drawing/2014/main" id="{82B577F9-2B68-4DE2-8A56-7A4FA586AB4B}"/>
              </a:ext>
            </a:extLst>
          </p:cNvPr>
          <p:cNvSpPr/>
          <p:nvPr/>
        </p:nvSpPr>
        <p:spPr>
          <a:xfrm>
            <a:off x="152401" y="5791200"/>
            <a:ext cx="5943600" cy="461665"/>
          </a:xfrm>
          <a:prstGeom prst="rect">
            <a:avLst/>
          </a:prstGeom>
        </p:spPr>
        <p:txBody>
          <a:bodyPr wrap="square">
            <a:spAutoFit/>
          </a:bodyPr>
          <a:lstStyle/>
          <a:p>
            <a:pPr algn="ctr"/>
            <a:r>
              <a:rPr lang="en-US" sz="2400" dirty="0">
                <a:solidFill>
                  <a:srgbClr val="1D1C1D"/>
                </a:solidFill>
                <a:latin typeface="Slack-Lato"/>
              </a:rPr>
              <a:t>Peek times: Noon &amp; 6 PM </a:t>
            </a:r>
            <a:endParaRPr lang="en-US" sz="2400" dirty="0"/>
          </a:p>
        </p:txBody>
      </p:sp>
      <p:pic>
        <p:nvPicPr>
          <p:cNvPr id="2" name="Picture 1">
            <a:extLst>
              <a:ext uri="{FF2B5EF4-FFF2-40B4-BE49-F238E27FC236}">
                <a16:creationId xmlns:a16="http://schemas.microsoft.com/office/drawing/2014/main" id="{35BB3D49-9E6C-46C9-B03C-1A0A4710C1A6}"/>
              </a:ext>
            </a:extLst>
          </p:cNvPr>
          <p:cNvPicPr>
            <a:picLocks noChangeAspect="1"/>
          </p:cNvPicPr>
          <p:nvPr/>
        </p:nvPicPr>
        <p:blipFill>
          <a:blip r:embed="rId8"/>
          <a:stretch>
            <a:fillRect/>
          </a:stretch>
        </p:blipFill>
        <p:spPr>
          <a:xfrm>
            <a:off x="144920" y="3569257"/>
            <a:ext cx="3512680" cy="2167826"/>
          </a:xfrm>
          <a:prstGeom prst="rect">
            <a:avLst/>
          </a:prstGeom>
        </p:spPr>
      </p:pic>
    </p:spTree>
    <p:extLst>
      <p:ext uri="{BB962C8B-B14F-4D97-AF65-F5344CB8AC3E}">
        <p14:creationId xmlns:p14="http://schemas.microsoft.com/office/powerpoint/2010/main" val="1305345114"/>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38100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Building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4"/>
          <a:stretch>
            <a:fillRect/>
          </a:stretch>
        </p:blipFill>
        <p:spPr>
          <a:xfrm>
            <a:off x="5638800" y="4475757"/>
            <a:ext cx="3382819" cy="2248241"/>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062335"/>
            <a:ext cx="8839200" cy="461665"/>
          </a:xfrm>
          <a:prstGeom prst="rect">
            <a:avLst/>
          </a:prstGeom>
        </p:spPr>
        <p:txBody>
          <a:bodyPr wrap="square">
            <a:spAutoFit/>
          </a:bodyPr>
          <a:lstStyle/>
          <a:p>
            <a:r>
              <a:rPr lang="en-US" sz="2400" b="1" u="sng" dirty="0">
                <a:solidFill>
                  <a:srgbClr val="1D1C1D"/>
                </a:solidFill>
                <a:latin typeface="Slack-Lato"/>
              </a:rPr>
              <a:t>User Totals</a:t>
            </a:r>
            <a:r>
              <a:rPr lang="en-US" sz="2400" dirty="0">
                <a:solidFill>
                  <a:srgbClr val="1D1C1D"/>
                </a:solidFill>
                <a:latin typeface="Slack-Lato"/>
              </a:rPr>
              <a:t>: For the 14 months </a:t>
            </a:r>
            <a:endParaRPr lang="en-US" sz="2400" dirty="0"/>
          </a:p>
        </p:txBody>
      </p:sp>
      <p:sp>
        <p:nvSpPr>
          <p:cNvPr id="12" name="Rectangle 11">
            <a:extLst>
              <a:ext uri="{FF2B5EF4-FFF2-40B4-BE49-F238E27FC236}">
                <a16:creationId xmlns:a16="http://schemas.microsoft.com/office/drawing/2014/main" id="{27135844-49D9-4457-B52C-E0423D541791}"/>
              </a:ext>
            </a:extLst>
          </p:cNvPr>
          <p:cNvSpPr/>
          <p:nvPr/>
        </p:nvSpPr>
        <p:spPr>
          <a:xfrm>
            <a:off x="3359986" y="3131403"/>
            <a:ext cx="5257800" cy="830997"/>
          </a:xfrm>
          <a:prstGeom prst="rect">
            <a:avLst/>
          </a:prstGeom>
        </p:spPr>
        <p:txBody>
          <a:bodyPr wrap="square">
            <a:spAutoFit/>
          </a:bodyPr>
          <a:lstStyle/>
          <a:p>
            <a:pPr algn="ctr"/>
            <a:r>
              <a:rPr lang="en-US" sz="2400" dirty="0">
                <a:solidFill>
                  <a:srgbClr val="1D1C1D"/>
                </a:solidFill>
                <a:latin typeface="Slack-Lato"/>
              </a:rPr>
              <a:t>Total Individual ID’s used:</a:t>
            </a:r>
          </a:p>
          <a:p>
            <a:pPr algn="ctr"/>
            <a:r>
              <a:rPr lang="en-US" sz="2400" b="1" dirty="0">
                <a:solidFill>
                  <a:srgbClr val="1D1C1D"/>
                </a:solidFill>
                <a:latin typeface="Slack-Lato"/>
              </a:rPr>
              <a:t>10,873</a:t>
            </a:r>
            <a:endParaRPr lang="en-US" sz="2400" b="1" dirty="0"/>
          </a:p>
        </p:txBody>
      </p:sp>
      <p:sp>
        <p:nvSpPr>
          <p:cNvPr id="14" name="Rectangle 13">
            <a:extLst>
              <a:ext uri="{FF2B5EF4-FFF2-40B4-BE49-F238E27FC236}">
                <a16:creationId xmlns:a16="http://schemas.microsoft.com/office/drawing/2014/main" id="{D403B075-16B5-42BC-9A65-BCC921091347}"/>
              </a:ext>
            </a:extLst>
          </p:cNvPr>
          <p:cNvSpPr/>
          <p:nvPr/>
        </p:nvSpPr>
        <p:spPr>
          <a:xfrm>
            <a:off x="228600" y="1714381"/>
            <a:ext cx="3131386" cy="800219"/>
          </a:xfrm>
          <a:prstGeom prst="rect">
            <a:avLst/>
          </a:prstGeom>
        </p:spPr>
        <p:txBody>
          <a:bodyPr wrap="square">
            <a:spAutoFit/>
          </a:bodyPr>
          <a:lstStyle/>
          <a:p>
            <a:r>
              <a:rPr lang="en-US" sz="3600" dirty="0">
                <a:solidFill>
                  <a:srgbClr val="1D1C1D"/>
                </a:solidFill>
                <a:latin typeface="Slack-Lato"/>
              </a:rPr>
              <a:t>Top 10 Users*</a:t>
            </a:r>
          </a:p>
          <a:p>
            <a:r>
              <a:rPr lang="en-US" sz="1000" dirty="0">
                <a:solidFill>
                  <a:srgbClr val="1D1C1D"/>
                </a:solidFill>
                <a:latin typeface="Slack-Lato"/>
              </a:rPr>
              <a:t>*Anonymized ID Numbers</a:t>
            </a:r>
            <a:endParaRPr lang="en-US" sz="1000" dirty="0"/>
          </a:p>
        </p:txBody>
      </p:sp>
      <p:sp>
        <p:nvSpPr>
          <p:cNvPr id="7" name="Rectangle 6">
            <a:extLst>
              <a:ext uri="{FF2B5EF4-FFF2-40B4-BE49-F238E27FC236}">
                <a16:creationId xmlns:a16="http://schemas.microsoft.com/office/drawing/2014/main" id="{EF43D714-E665-45F8-B6BB-5340F186960B}"/>
              </a:ext>
            </a:extLst>
          </p:cNvPr>
          <p:cNvSpPr/>
          <p:nvPr/>
        </p:nvSpPr>
        <p:spPr>
          <a:xfrm>
            <a:off x="802563" y="2465725"/>
            <a:ext cx="1758449" cy="3477875"/>
          </a:xfrm>
          <a:prstGeom prst="rect">
            <a:avLst/>
          </a:prstGeom>
        </p:spPr>
        <p:txBody>
          <a:bodyPr wrap="square">
            <a:spAutoFit/>
          </a:bodyPr>
          <a:lstStyle/>
          <a:p>
            <a:r>
              <a:rPr lang="pt-BR" sz="2000" b="1" u="sng" dirty="0"/>
              <a:t>ID#	Total</a:t>
            </a:r>
          </a:p>
          <a:p>
            <a:r>
              <a:rPr lang="pt-BR" sz="2000" dirty="0"/>
              <a:t>1445	429</a:t>
            </a:r>
          </a:p>
          <a:p>
            <a:r>
              <a:rPr lang="pt-BR" sz="2000" dirty="0"/>
              <a:t>1168	413</a:t>
            </a:r>
          </a:p>
          <a:p>
            <a:r>
              <a:rPr lang="pt-BR" sz="2000" dirty="0"/>
              <a:t>1429	390</a:t>
            </a:r>
          </a:p>
          <a:p>
            <a:r>
              <a:rPr lang="pt-BR" sz="2000" dirty="0"/>
              <a:t>1469	369</a:t>
            </a:r>
          </a:p>
          <a:p>
            <a:r>
              <a:rPr lang="pt-BR" sz="2000" dirty="0"/>
              <a:t>1140	361</a:t>
            </a:r>
          </a:p>
          <a:p>
            <a:r>
              <a:rPr lang="pt-BR" sz="2000" dirty="0"/>
              <a:t>912	354</a:t>
            </a:r>
          </a:p>
          <a:p>
            <a:r>
              <a:rPr lang="pt-BR" sz="2000" dirty="0"/>
              <a:t>1778	349</a:t>
            </a:r>
          </a:p>
          <a:p>
            <a:r>
              <a:rPr lang="pt-BR" sz="2000" dirty="0"/>
              <a:t>104	339</a:t>
            </a:r>
          </a:p>
          <a:p>
            <a:r>
              <a:rPr lang="pt-BR" sz="2000" dirty="0"/>
              <a:t>152	338</a:t>
            </a:r>
          </a:p>
          <a:p>
            <a:r>
              <a:rPr lang="pt-BR" sz="2000" dirty="0"/>
              <a:t>214	335</a:t>
            </a:r>
            <a:endParaRPr lang="en-US" sz="2000" dirty="0"/>
          </a:p>
        </p:txBody>
      </p:sp>
      <p:sp>
        <p:nvSpPr>
          <p:cNvPr id="8" name="Rectangle 7">
            <a:extLst>
              <a:ext uri="{FF2B5EF4-FFF2-40B4-BE49-F238E27FC236}">
                <a16:creationId xmlns:a16="http://schemas.microsoft.com/office/drawing/2014/main" id="{CB05CE2C-124A-4C9F-940A-391530D03C59}"/>
              </a:ext>
            </a:extLst>
          </p:cNvPr>
          <p:cNvSpPr/>
          <p:nvPr/>
        </p:nvSpPr>
        <p:spPr>
          <a:xfrm>
            <a:off x="3276600" y="2340114"/>
            <a:ext cx="5560352" cy="707886"/>
          </a:xfrm>
          <a:prstGeom prst="rect">
            <a:avLst/>
          </a:prstGeom>
        </p:spPr>
        <p:txBody>
          <a:bodyPr wrap="square">
            <a:spAutoFit/>
          </a:bodyPr>
          <a:lstStyle/>
          <a:p>
            <a:r>
              <a:rPr lang="en-US" sz="2000" b="1" u="sng" dirty="0"/>
              <a:t>Min.	1st Qu.	Median	Mean	3rd Qu.	Max.</a:t>
            </a:r>
          </a:p>
          <a:p>
            <a:r>
              <a:rPr lang="en-US" sz="2000" dirty="0"/>
              <a:t>1.00	7.00     	21.00     	35.99	48.00	429.00 </a:t>
            </a:r>
          </a:p>
        </p:txBody>
      </p:sp>
      <p:sp>
        <p:nvSpPr>
          <p:cNvPr id="15" name="Rectangle 14">
            <a:extLst>
              <a:ext uri="{FF2B5EF4-FFF2-40B4-BE49-F238E27FC236}">
                <a16:creationId xmlns:a16="http://schemas.microsoft.com/office/drawing/2014/main" id="{5DE67D0A-0302-4587-95A3-BC3E0A9D16CA}"/>
              </a:ext>
            </a:extLst>
          </p:cNvPr>
          <p:cNvSpPr/>
          <p:nvPr/>
        </p:nvSpPr>
        <p:spPr>
          <a:xfrm>
            <a:off x="3359986" y="1843385"/>
            <a:ext cx="5257800" cy="461665"/>
          </a:xfrm>
          <a:prstGeom prst="rect">
            <a:avLst/>
          </a:prstGeom>
        </p:spPr>
        <p:txBody>
          <a:bodyPr wrap="square">
            <a:spAutoFit/>
          </a:bodyPr>
          <a:lstStyle/>
          <a:p>
            <a:pPr algn="ctr"/>
            <a:r>
              <a:rPr lang="en-US" sz="2400" dirty="0">
                <a:solidFill>
                  <a:srgbClr val="1D1C1D"/>
                </a:solidFill>
                <a:latin typeface="Slack-Lato"/>
              </a:rPr>
              <a:t>Induvial ID’s Swipe Breakdown</a:t>
            </a:r>
          </a:p>
        </p:txBody>
      </p:sp>
    </p:spTree>
    <p:extLst>
      <p:ext uri="{BB962C8B-B14F-4D97-AF65-F5344CB8AC3E}">
        <p14:creationId xmlns:p14="http://schemas.microsoft.com/office/powerpoint/2010/main" val="1866961374"/>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Stationary / Non-Stationary </a:t>
            </a:r>
          </a:p>
        </p:txBody>
      </p:sp>
      <p:sp>
        <p:nvSpPr>
          <p:cNvPr id="8" name="Rectangle 7">
            <a:extLst>
              <a:ext uri="{FF2B5EF4-FFF2-40B4-BE49-F238E27FC236}">
                <a16:creationId xmlns:a16="http://schemas.microsoft.com/office/drawing/2014/main" id="{25F61AAB-78F8-4F3B-AB55-2689AB3C425D}"/>
              </a:ext>
            </a:extLst>
          </p:cNvPr>
          <p:cNvSpPr/>
          <p:nvPr/>
        </p:nvSpPr>
        <p:spPr>
          <a:xfrm>
            <a:off x="304800" y="1143000"/>
            <a:ext cx="3725700" cy="369332"/>
          </a:xfrm>
          <a:prstGeom prst="rect">
            <a:avLst/>
          </a:prstGeom>
        </p:spPr>
        <p:txBody>
          <a:bodyPr wrap="none">
            <a:spAutoFit/>
          </a:bodyPr>
          <a:lstStyle/>
          <a:p>
            <a:pPr lvl="1"/>
            <a:r>
              <a:rPr lang="en-US" dirty="0"/>
              <a:t>Does the mean depend on time?</a:t>
            </a:r>
          </a:p>
        </p:txBody>
      </p:sp>
      <p:pic>
        <p:nvPicPr>
          <p:cNvPr id="9" name="Picture 8">
            <a:extLst>
              <a:ext uri="{FF2B5EF4-FFF2-40B4-BE49-F238E27FC236}">
                <a16:creationId xmlns:a16="http://schemas.microsoft.com/office/drawing/2014/main" id="{8FCF19C9-7091-49B2-A1EC-A1CBC38A85EE}"/>
              </a:ext>
            </a:extLst>
          </p:cNvPr>
          <p:cNvPicPr>
            <a:picLocks noChangeAspect="1"/>
          </p:cNvPicPr>
          <p:nvPr/>
        </p:nvPicPr>
        <p:blipFill>
          <a:blip r:embed="rId4"/>
          <a:stretch>
            <a:fillRect/>
          </a:stretch>
        </p:blipFill>
        <p:spPr>
          <a:xfrm>
            <a:off x="1524000" y="1524000"/>
            <a:ext cx="6096000" cy="4354284"/>
          </a:xfrm>
          <a:prstGeom prst="rect">
            <a:avLst/>
          </a:prstGeom>
        </p:spPr>
      </p:pic>
      <p:sp>
        <p:nvSpPr>
          <p:cNvPr id="10" name="Rectangle 9">
            <a:extLst>
              <a:ext uri="{FF2B5EF4-FFF2-40B4-BE49-F238E27FC236}">
                <a16:creationId xmlns:a16="http://schemas.microsoft.com/office/drawing/2014/main" id="{236B2907-C1BA-411E-ABBC-45F54894A33E}"/>
              </a:ext>
            </a:extLst>
          </p:cNvPr>
          <p:cNvSpPr/>
          <p:nvPr/>
        </p:nvSpPr>
        <p:spPr>
          <a:xfrm>
            <a:off x="1839956" y="5906869"/>
            <a:ext cx="5432712" cy="646331"/>
          </a:xfrm>
          <a:prstGeom prst="rect">
            <a:avLst/>
          </a:prstGeom>
        </p:spPr>
        <p:txBody>
          <a:bodyPr wrap="square">
            <a:spAutoFit/>
          </a:bodyPr>
          <a:lstStyle/>
          <a:p>
            <a:pPr algn="ctr"/>
            <a:r>
              <a:rPr lang="en-US" dirty="0"/>
              <a:t>rolling mean = 934</a:t>
            </a:r>
          </a:p>
          <a:p>
            <a:pPr algn="ctr"/>
            <a:r>
              <a:rPr lang="en-US" dirty="0"/>
              <a:t>data set mean  = 929</a:t>
            </a:r>
          </a:p>
        </p:txBody>
      </p:sp>
    </p:spTree>
    <p:extLst>
      <p:ext uri="{BB962C8B-B14F-4D97-AF65-F5344CB8AC3E}">
        <p14:creationId xmlns:p14="http://schemas.microsoft.com/office/powerpoint/2010/main" val="2236453634"/>
      </p:ext>
    </p:extLst>
  </p:cSld>
  <p:clrMapOvr>
    <a:masterClrMapping/>
  </p:clrMapOvr>
  <mc:AlternateContent xmlns:mc="http://schemas.openxmlformats.org/markup-compatibility/2006" xmlns:p14="http://schemas.microsoft.com/office/powerpoint/2010/main">
    <mc:Choice Requires="p14">
      <p:transition spd="slow" p14:dur="2000" advTm="33725"/>
    </mc:Choice>
    <mc:Fallback xmlns="">
      <p:transition spd="slow" advTm="3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Stationary / Non-Stationary </a:t>
            </a:r>
          </a:p>
        </p:txBody>
      </p:sp>
      <p:pic>
        <p:nvPicPr>
          <p:cNvPr id="2" name="Picture 1">
            <a:extLst>
              <a:ext uri="{FF2B5EF4-FFF2-40B4-BE49-F238E27FC236}">
                <a16:creationId xmlns:a16="http://schemas.microsoft.com/office/drawing/2014/main" id="{DAC35C2C-AC6E-480E-BF45-59D17138C3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218689" y="1334656"/>
            <a:ext cx="2743198" cy="1692945"/>
          </a:xfrm>
          <a:prstGeom prst="rect">
            <a:avLst/>
          </a:prstGeom>
        </p:spPr>
      </p:pic>
      <p:pic>
        <p:nvPicPr>
          <p:cNvPr id="5" name="Picture 4">
            <a:extLst>
              <a:ext uri="{FF2B5EF4-FFF2-40B4-BE49-F238E27FC236}">
                <a16:creationId xmlns:a16="http://schemas.microsoft.com/office/drawing/2014/main" id="{9371BFDC-17D0-45F1-BB4B-5977073F1C6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086254" y="1363584"/>
            <a:ext cx="2492310" cy="1538111"/>
          </a:xfrm>
          <a:prstGeom prst="rect">
            <a:avLst/>
          </a:prstGeom>
        </p:spPr>
      </p:pic>
      <p:pic>
        <p:nvPicPr>
          <p:cNvPr id="7" name="Picture 6">
            <a:extLst>
              <a:ext uri="{FF2B5EF4-FFF2-40B4-BE49-F238E27FC236}">
                <a16:creationId xmlns:a16="http://schemas.microsoft.com/office/drawing/2014/main" id="{EE9FF858-A5A6-46B5-8FF9-13C597A1455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48057" y="1402776"/>
            <a:ext cx="2523744" cy="1557510"/>
          </a:xfrm>
          <a:prstGeom prst="rect">
            <a:avLst/>
          </a:prstGeom>
        </p:spPr>
      </p:pic>
      <p:sp>
        <p:nvSpPr>
          <p:cNvPr id="12" name="TextBox 11">
            <a:extLst>
              <a:ext uri="{FF2B5EF4-FFF2-40B4-BE49-F238E27FC236}">
                <a16:creationId xmlns:a16="http://schemas.microsoft.com/office/drawing/2014/main" id="{DE3C8AFE-D844-45AB-9C9D-4ADEFA2FD536}"/>
              </a:ext>
            </a:extLst>
          </p:cNvPr>
          <p:cNvSpPr txBox="1"/>
          <p:nvPr/>
        </p:nvSpPr>
        <p:spPr>
          <a:xfrm>
            <a:off x="1096043" y="3034168"/>
            <a:ext cx="1227772" cy="369332"/>
          </a:xfrm>
          <a:prstGeom prst="rect">
            <a:avLst/>
          </a:prstGeom>
          <a:noFill/>
        </p:spPr>
        <p:txBody>
          <a:bodyPr wrap="none" rtlCol="0">
            <a:spAutoFit/>
          </a:bodyPr>
          <a:lstStyle/>
          <a:p>
            <a:r>
              <a:rPr lang="en-US" dirty="0"/>
              <a:t>Entire Data</a:t>
            </a:r>
          </a:p>
        </p:txBody>
      </p:sp>
      <p:sp>
        <p:nvSpPr>
          <p:cNvPr id="13" name="Rectangle 12">
            <a:extLst>
              <a:ext uri="{FF2B5EF4-FFF2-40B4-BE49-F238E27FC236}">
                <a16:creationId xmlns:a16="http://schemas.microsoft.com/office/drawing/2014/main" id="{04ADFF6F-0919-4B69-80BA-46272AC42628}"/>
              </a:ext>
            </a:extLst>
          </p:cNvPr>
          <p:cNvSpPr/>
          <p:nvPr/>
        </p:nvSpPr>
        <p:spPr>
          <a:xfrm>
            <a:off x="4038102" y="3095055"/>
            <a:ext cx="1067793" cy="369332"/>
          </a:xfrm>
          <a:prstGeom prst="rect">
            <a:avLst/>
          </a:prstGeom>
        </p:spPr>
        <p:txBody>
          <a:bodyPr wrap="none">
            <a:spAutoFit/>
          </a:bodyPr>
          <a:lstStyle/>
          <a:p>
            <a:r>
              <a:rPr lang="en-US" dirty="0"/>
              <a:t>First Half </a:t>
            </a:r>
          </a:p>
        </p:txBody>
      </p:sp>
      <p:sp>
        <p:nvSpPr>
          <p:cNvPr id="14" name="Rectangle 13">
            <a:extLst>
              <a:ext uri="{FF2B5EF4-FFF2-40B4-BE49-F238E27FC236}">
                <a16:creationId xmlns:a16="http://schemas.microsoft.com/office/drawing/2014/main" id="{EF219822-8CA7-4FB2-9EB9-9EF8C5BF55C8}"/>
              </a:ext>
            </a:extLst>
          </p:cNvPr>
          <p:cNvSpPr/>
          <p:nvPr/>
        </p:nvSpPr>
        <p:spPr>
          <a:xfrm>
            <a:off x="6683193" y="3060930"/>
            <a:ext cx="1298432" cy="369332"/>
          </a:xfrm>
          <a:prstGeom prst="rect">
            <a:avLst/>
          </a:prstGeom>
        </p:spPr>
        <p:txBody>
          <a:bodyPr wrap="none">
            <a:spAutoFit/>
          </a:bodyPr>
          <a:lstStyle/>
          <a:p>
            <a:r>
              <a:rPr lang="en-US" dirty="0"/>
              <a:t>Second Half</a:t>
            </a:r>
          </a:p>
        </p:txBody>
      </p:sp>
      <p:sp>
        <p:nvSpPr>
          <p:cNvPr id="16" name="Rectangle 15">
            <a:extLst>
              <a:ext uri="{FF2B5EF4-FFF2-40B4-BE49-F238E27FC236}">
                <a16:creationId xmlns:a16="http://schemas.microsoft.com/office/drawing/2014/main" id="{C7000592-F580-41B8-BC3D-2644C00BF2BB}"/>
              </a:ext>
            </a:extLst>
          </p:cNvPr>
          <p:cNvSpPr/>
          <p:nvPr/>
        </p:nvSpPr>
        <p:spPr>
          <a:xfrm>
            <a:off x="3733800" y="3710212"/>
            <a:ext cx="5257799" cy="2031325"/>
          </a:xfrm>
          <a:prstGeom prst="rect">
            <a:avLst/>
          </a:prstGeom>
        </p:spPr>
        <p:txBody>
          <a:bodyPr wrap="square">
            <a:spAutoFit/>
          </a:bodyPr>
          <a:lstStyle/>
          <a:p>
            <a:r>
              <a:rPr lang="en-US" dirty="0"/>
              <a:t>In the above plots we can observe the following conditions:</a:t>
            </a:r>
          </a:p>
          <a:p>
            <a:pPr marL="800100" lvl="1" indent="-342900">
              <a:buFont typeface="+mj-lt"/>
              <a:buAutoNum type="arabicPeriod"/>
            </a:pPr>
            <a:r>
              <a:rPr lang="en-US" dirty="0"/>
              <a:t>The mean does not depend on time</a:t>
            </a:r>
          </a:p>
          <a:p>
            <a:pPr marL="800100" lvl="1" indent="-342900">
              <a:buFont typeface="+mj-lt"/>
              <a:buAutoNum type="arabicPeriod"/>
            </a:pPr>
            <a:r>
              <a:rPr lang="en-US" dirty="0"/>
              <a:t>The variance does not depend on time</a:t>
            </a:r>
          </a:p>
          <a:p>
            <a:pPr marL="800100" lvl="1" indent="-342900">
              <a:buFont typeface="+mj-lt"/>
              <a:buAutoNum type="arabicPeriod"/>
            </a:pPr>
            <a:r>
              <a:rPr lang="en-US" dirty="0"/>
              <a:t>The covariance depends only on how far apart in time observations are rather than where in time they are.</a:t>
            </a:r>
          </a:p>
        </p:txBody>
      </p:sp>
      <p:sp>
        <p:nvSpPr>
          <p:cNvPr id="17" name="Rectangle 16">
            <a:extLst>
              <a:ext uri="{FF2B5EF4-FFF2-40B4-BE49-F238E27FC236}">
                <a16:creationId xmlns:a16="http://schemas.microsoft.com/office/drawing/2014/main" id="{E949855D-ECB4-4D79-9BC7-ECD066D39E62}"/>
              </a:ext>
            </a:extLst>
          </p:cNvPr>
          <p:cNvSpPr/>
          <p:nvPr/>
        </p:nvSpPr>
        <p:spPr>
          <a:xfrm>
            <a:off x="3733800" y="5867400"/>
            <a:ext cx="5257799" cy="646331"/>
          </a:xfrm>
          <a:prstGeom prst="rect">
            <a:avLst/>
          </a:prstGeom>
        </p:spPr>
        <p:txBody>
          <a:bodyPr wrap="square">
            <a:spAutoFit/>
          </a:bodyPr>
          <a:lstStyle/>
          <a:p>
            <a:r>
              <a:rPr lang="en-US" dirty="0"/>
              <a:t>From these plots we can assume that most conditions have been met for stationarity.</a:t>
            </a:r>
          </a:p>
        </p:txBody>
      </p:sp>
      <p:pic>
        <p:nvPicPr>
          <p:cNvPr id="19" name="Picture 18">
            <a:extLst>
              <a:ext uri="{FF2B5EF4-FFF2-40B4-BE49-F238E27FC236}">
                <a16:creationId xmlns:a16="http://schemas.microsoft.com/office/drawing/2014/main" id="{754B79BE-F4D1-4E52-BD6A-B4E5A3E31C1C}"/>
              </a:ext>
            </a:extLst>
          </p:cNvPr>
          <p:cNvPicPr>
            <a:picLocks noChangeAspect="1"/>
          </p:cNvPicPr>
          <p:nvPr/>
        </p:nvPicPr>
        <p:blipFill>
          <a:blip r:embed="rId7"/>
          <a:stretch>
            <a:fillRect/>
          </a:stretch>
        </p:blipFill>
        <p:spPr>
          <a:xfrm>
            <a:off x="69920" y="3711636"/>
            <a:ext cx="3740080" cy="2308164"/>
          </a:xfrm>
          <a:prstGeom prst="rect">
            <a:avLst/>
          </a:prstGeom>
        </p:spPr>
      </p:pic>
    </p:spTree>
    <p:extLst>
      <p:ext uri="{BB962C8B-B14F-4D97-AF65-F5344CB8AC3E}">
        <p14:creationId xmlns:p14="http://schemas.microsoft.com/office/powerpoint/2010/main" val="2221212318"/>
      </p:ext>
    </p:extLst>
  </p:cSld>
  <p:clrMapOvr>
    <a:masterClrMapping/>
  </p:clrMapOvr>
  <mc:AlternateContent xmlns:mc="http://schemas.openxmlformats.org/markup-compatibility/2006" xmlns:p14="http://schemas.microsoft.com/office/powerpoint/2010/main">
    <mc:Choice Requires="p14">
      <p:transition spd="slow" p14:dur="2000" advTm="33725"/>
    </mc:Choice>
    <mc:Fallback xmlns="">
      <p:transition spd="slow" advTm="3372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as_Teacher_Only_SectionGroup xmlns="97c6e5db-c33c-4bd7-a101-5236bf2afbce" xsi:nil="true"/>
    <FolderType xmlns="97c6e5db-c33c-4bd7-a101-5236bf2afbce" xsi:nil="true"/>
    <TeamsChannelId xmlns="97c6e5db-c33c-4bd7-a101-5236bf2afbce" xsi:nil="true"/>
    <Invited_Teachers xmlns="97c6e5db-c33c-4bd7-a101-5236bf2afbce" xsi:nil="true"/>
    <Invited_Students xmlns="97c6e5db-c33c-4bd7-a101-5236bf2afbce" xsi:nil="true"/>
    <IsNotebookLocked xmlns="97c6e5db-c33c-4bd7-a101-5236bf2afbce" xsi:nil="true"/>
    <Templates xmlns="97c6e5db-c33c-4bd7-a101-5236bf2afbce" xsi:nil="true"/>
    <Self_Registration_Enabled xmlns="97c6e5db-c33c-4bd7-a101-5236bf2afbce" xsi:nil="true"/>
    <Teachers xmlns="97c6e5db-c33c-4bd7-a101-5236bf2afbce">
      <UserInfo>
        <DisplayName/>
        <AccountId xsi:nil="true"/>
        <AccountType/>
      </UserInfo>
    </Teachers>
    <Distribution_Groups xmlns="97c6e5db-c33c-4bd7-a101-5236bf2afbce" xsi:nil="true"/>
    <LMS_Mappings xmlns="97c6e5db-c33c-4bd7-a101-5236bf2afbce" xsi:nil="true"/>
    <CultureName xmlns="97c6e5db-c33c-4bd7-a101-5236bf2afbce" xsi:nil="true"/>
    <AppVersion xmlns="97c6e5db-c33c-4bd7-a101-5236bf2afbce" xsi:nil="true"/>
    <DefaultSectionNames xmlns="97c6e5db-c33c-4bd7-a101-5236bf2afbce" xsi:nil="true"/>
    <NotebookType xmlns="97c6e5db-c33c-4bd7-a101-5236bf2afbce" xsi:nil="true"/>
    <Student_Groups xmlns="97c6e5db-c33c-4bd7-a101-5236bf2afbce">
      <UserInfo>
        <DisplayName/>
        <AccountId xsi:nil="true"/>
        <AccountType/>
      </UserInfo>
    </Student_Groups>
    <Math_Settings xmlns="97c6e5db-c33c-4bd7-a101-5236bf2afbce" xsi:nil="true"/>
    <Owner xmlns="97c6e5db-c33c-4bd7-a101-5236bf2afbce">
      <UserInfo>
        <DisplayName/>
        <AccountId xsi:nil="true"/>
        <AccountType/>
      </UserInfo>
    </Owner>
    <Students xmlns="97c6e5db-c33c-4bd7-a101-5236bf2afbce">
      <UserInfo>
        <DisplayName/>
        <AccountId xsi:nil="true"/>
        <AccountType/>
      </UserInfo>
    </Students>
    <Is_Collaboration_Space_Locked xmlns="97c6e5db-c33c-4bd7-a101-5236bf2afbc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6C90B901C3EC44825A78A1153541DA" ma:contentTypeVersion="27" ma:contentTypeDescription="Create a new document." ma:contentTypeScope="" ma:versionID="999fe549cf25460b4fcf88f84cab17f3">
  <xsd:schema xmlns:xsd="http://www.w3.org/2001/XMLSchema" xmlns:xs="http://www.w3.org/2001/XMLSchema" xmlns:p="http://schemas.microsoft.com/office/2006/metadata/properties" xmlns:ns3="45275255-e281-4b44-b903-5981a693d228" xmlns:ns4="97c6e5db-c33c-4bd7-a101-5236bf2afbce" targetNamespace="http://schemas.microsoft.com/office/2006/metadata/properties" ma:root="true" ma:fieldsID="2a08fd787345cebc6fbdbe03680d6c02" ns3:_="" ns4:_="">
    <xsd:import namespace="45275255-e281-4b44-b903-5981a693d228"/>
    <xsd:import namespace="97c6e5db-c33c-4bd7-a101-5236bf2afb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75255-e281-4b44-b903-5981a693d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6e5db-c33c-4bd7-a101-5236bf2afb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9" nillable="true" ma:displayName="Math Settings" ma:internalName="Math_Settings">
      <xsd:simpleType>
        <xsd:restriction base="dms:Text"/>
      </xsd:simple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Teachers" ma:index="22"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3"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4"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5" nillable="true" ma:displayName="Distribution Groups" ma:internalName="Distribution_Groups">
      <xsd:simpleType>
        <xsd:restriction base="dms:Note">
          <xsd:maxLength value="255"/>
        </xsd:restriction>
      </xsd:simpleType>
    </xsd:element>
    <xsd:element name="LMS_Mappings" ma:index="26" nillable="true" ma:displayName="LMS Mappings" ma:internalName="LMS_Mappings">
      <xsd:simpleType>
        <xsd:restriction base="dms:Note">
          <xsd:maxLength value="255"/>
        </xsd:restriction>
      </xsd:simple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E49D3D-9BB5-4483-BACD-C57A47EAA186}">
  <ds:schemaRefs>
    <ds:schemaRef ds:uri="http://schemas.microsoft.com/office/2006/metadata/properties"/>
    <ds:schemaRef ds:uri="http://purl.org/dc/elements/1.1/"/>
    <ds:schemaRef ds:uri="45275255-e281-4b44-b903-5981a693d228"/>
    <ds:schemaRef ds:uri="97c6e5db-c33c-4bd7-a101-5236bf2afbc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CB135F17-3837-4A0D-8708-59889F6AEE8F}">
  <ds:schemaRefs>
    <ds:schemaRef ds:uri="http://schemas.microsoft.com/sharepoint/v3/contenttype/forms"/>
  </ds:schemaRefs>
</ds:datastoreItem>
</file>

<file path=customXml/itemProps3.xml><?xml version="1.0" encoding="utf-8"?>
<ds:datastoreItem xmlns:ds="http://schemas.openxmlformats.org/officeDocument/2006/customXml" ds:itemID="{842F7DB0-A124-4449-9A22-ECCB9C967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275255-e281-4b44-b903-5981a693d228"/>
    <ds:schemaRef ds:uri="97c6e5db-c33c-4bd7-a101-5236bf2af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8376</TotalTime>
  <Words>929</Words>
  <Application>Microsoft Office PowerPoint</Application>
  <PresentationFormat>On-screen Show (4:3)</PresentationFormat>
  <Paragraphs>86</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Slack-Lato</vt:lpstr>
      <vt:lpstr>Office Theme</vt:lpstr>
      <vt:lpstr>Using Turnstile Data To Forecast Student Worker Staffing</vt:lpstr>
      <vt:lpstr>Our Team</vt:lpstr>
      <vt:lpstr>Clients and Directive</vt:lpstr>
      <vt:lpstr>The Data</vt:lpstr>
      <vt:lpstr>Building Usage</vt:lpstr>
      <vt:lpstr>Building Usage</vt:lpstr>
      <vt:lpstr>Building Usage</vt:lpstr>
      <vt:lpstr>Stationary / Non-Stationary </vt:lpstr>
      <vt:lpstr>Stationary / Non-Stationary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dc:creator>Shane Weinstock</dc:creator>
  <cp:lastModifiedBy>Windows User</cp:lastModifiedBy>
  <cp:revision>240</cp:revision>
  <dcterms:created xsi:type="dcterms:W3CDTF">2020-01-07T12:56:45Z</dcterms:created>
  <dcterms:modified xsi:type="dcterms:W3CDTF">2020-04-04T22:05:07Z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0x010100016C90B901C3EC44825A78A1153541DA</vt:lpwstr>
  </property>
</Properties>
</file>