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4" r:id="rId3"/>
    <p:sldId id="266" r:id="rId4"/>
    <p:sldId id="267" r:id="rId5"/>
    <p:sldId id="269" r:id="rId6"/>
    <p:sldId id="270" r:id="rId7"/>
    <p:sldId id="271" r:id="rId8"/>
    <p:sldId id="272" r:id="rId9"/>
    <p:sldId id="274" r:id="rId10"/>
    <p:sldId id="277" r:id="rId11"/>
    <p:sldId id="278" r:id="rId12"/>
    <p:sldId id="279" r:id="rId13"/>
    <p:sldId id="281" r:id="rId14"/>
    <p:sldId id="283" r:id="rId15"/>
    <p:sldId id="286" r:id="rId16"/>
    <p:sldId id="288" r:id="rId17"/>
    <p:sldId id="289" r:id="rId18"/>
    <p:sldId id="290" r:id="rId19"/>
    <p:sldId id="291"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914400" y="2819400"/>
            <a:ext cx="10363200" cy="0"/>
          </a:xfrm>
          <a:custGeom>
            <a:avLst/>
            <a:gdLst/>
            <a:ahLst/>
            <a:cxnLst/>
            <a:rect l="l" t="t" r="r" b="b"/>
            <a:pathLst>
              <a:path w="7772400">
                <a:moveTo>
                  <a:pt x="0" y="0"/>
                </a:moveTo>
                <a:lnTo>
                  <a:pt x="7772400" y="0"/>
                </a:lnTo>
              </a:path>
            </a:pathLst>
          </a:custGeom>
          <a:ln w="15240">
            <a:solidFill>
              <a:srgbClr val="000000"/>
            </a:solidFill>
          </a:ln>
        </p:spPr>
        <p:txBody>
          <a:bodyPr wrap="square" lIns="0" tIns="0" rIns="0" bIns="0" rtlCol="0"/>
          <a:lstStyle/>
          <a:p>
            <a:endParaRPr sz="1800"/>
          </a:p>
        </p:txBody>
      </p:sp>
      <p:sp>
        <p:nvSpPr>
          <p:cNvPr id="19" name="bk object 19"/>
          <p:cNvSpPr/>
          <p:nvPr/>
        </p:nvSpPr>
        <p:spPr>
          <a:xfrm>
            <a:off x="406401" y="6400801"/>
            <a:ext cx="2348991" cy="155447"/>
          </a:xfrm>
          <a:prstGeom prst="rect">
            <a:avLst/>
          </a:prstGeom>
          <a:blipFill>
            <a:blip r:embed="rId2" cstate="print"/>
            <a:stretch>
              <a:fillRect/>
            </a:stretch>
          </a:blipFill>
        </p:spPr>
        <p:txBody>
          <a:bodyPr wrap="square" lIns="0" tIns="0" rIns="0" bIns="0" rtlCol="0"/>
          <a:lstStyle/>
          <a:p>
            <a:endParaRPr sz="1800"/>
          </a:p>
        </p:txBody>
      </p:sp>
      <p:sp>
        <p:nvSpPr>
          <p:cNvPr id="2" name="Holder 2"/>
          <p:cNvSpPr>
            <a:spLocks noGrp="1"/>
          </p:cNvSpPr>
          <p:nvPr>
            <p:ph type="ctrTitle"/>
          </p:nvPr>
        </p:nvSpPr>
        <p:spPr>
          <a:xfrm>
            <a:off x="1019388" y="644005"/>
            <a:ext cx="1015322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67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5635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609600" y="1293875"/>
            <a:ext cx="109728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56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609600" y="1293875"/>
            <a:ext cx="109728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8943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9685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2" name="Holder 2"/>
          <p:cNvSpPr>
            <a:spLocks noGrp="1"/>
          </p:cNvSpPr>
          <p:nvPr>
            <p:ph type="title"/>
          </p:nvPr>
        </p:nvSpPr>
        <p:spPr>
          <a:xfrm>
            <a:off x="592667" y="287527"/>
            <a:ext cx="11006667" cy="492443"/>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a:xfrm>
            <a:off x="714588" y="1625601"/>
            <a:ext cx="10762825" cy="369332"/>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9/11/2019</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196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ata-flair.training/blogs/data-science-at-netflix/"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uprr.com/she/emg/technology.shtml#1"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up.com/aboutup/community/inside_track/predictive-analytics-09-18-2018.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539" y="1314565"/>
            <a:ext cx="8541647" cy="690574"/>
          </a:xfrm>
          <a:prstGeom prst="rect">
            <a:avLst/>
          </a:prstGeom>
        </p:spPr>
        <p:txBody>
          <a:bodyPr vert="horz" wrap="square" lIns="0" tIns="13335" rIns="0" bIns="0" rtlCol="0">
            <a:spAutoFit/>
          </a:bodyPr>
          <a:lstStyle/>
          <a:p>
            <a:pPr marL="12700"/>
            <a:r>
              <a:rPr lang="en-US" sz="4400" spc="-85" dirty="0">
                <a:solidFill>
                  <a:prstClr val="black"/>
                </a:solidFill>
                <a:latin typeface="Arial"/>
                <a:cs typeface="Arial"/>
              </a:rPr>
              <a:t>Netflix</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95" dirty="0">
                <a:solidFill>
                  <a:prstClr val="black"/>
                </a:solidFill>
                <a:latin typeface="Arial"/>
                <a:cs typeface="Arial"/>
              </a:rPr>
              <a:t>DELTTAA</a:t>
            </a:r>
            <a:endParaRPr sz="4400" dirty="0">
              <a:solidFill>
                <a:prstClr val="black"/>
              </a:solidFill>
              <a:latin typeface="Arial"/>
              <a:cs typeface="Arial"/>
            </a:endParaRPr>
          </a:p>
        </p:txBody>
      </p:sp>
      <p:sp>
        <p:nvSpPr>
          <p:cNvPr id="3" name="object 3"/>
          <p:cNvSpPr txBox="1"/>
          <p:nvPr/>
        </p:nvSpPr>
        <p:spPr>
          <a:xfrm>
            <a:off x="2288539" y="2921000"/>
            <a:ext cx="2358961" cy="382156"/>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541" y="1314565"/>
            <a:ext cx="7744692" cy="690574"/>
          </a:xfrm>
          <a:prstGeom prst="rect">
            <a:avLst/>
          </a:prstGeom>
        </p:spPr>
        <p:txBody>
          <a:bodyPr vert="horz" wrap="square" lIns="0" tIns="13335" rIns="0" bIns="0" rtlCol="0">
            <a:spAutoFit/>
          </a:bodyPr>
          <a:lstStyle/>
          <a:p>
            <a:pPr marL="12700"/>
            <a:r>
              <a:rPr lang="en-US" sz="4400" spc="-85" dirty="0">
                <a:solidFill>
                  <a:prstClr val="black"/>
                </a:solidFill>
                <a:latin typeface="Arial"/>
                <a:cs typeface="Arial"/>
              </a:rPr>
              <a:t>Netflix</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65" dirty="0">
                <a:solidFill>
                  <a:prstClr val="black"/>
                </a:solidFill>
                <a:latin typeface="Arial"/>
                <a:cs typeface="Arial"/>
              </a:rPr>
              <a:t>FACE</a:t>
            </a:r>
            <a:endParaRPr sz="4400" dirty="0">
              <a:solidFill>
                <a:prstClr val="black"/>
              </a:solidFill>
              <a:latin typeface="Arial"/>
              <a:cs typeface="Arial"/>
            </a:endParaRPr>
          </a:p>
        </p:txBody>
      </p:sp>
      <p:sp>
        <p:nvSpPr>
          <p:cNvPr id="3" name="object 3"/>
          <p:cNvSpPr txBox="1"/>
          <p:nvPr/>
        </p:nvSpPr>
        <p:spPr>
          <a:xfrm>
            <a:off x="2288540" y="2921000"/>
            <a:ext cx="4246484" cy="391160"/>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6" y="436881"/>
            <a:ext cx="1487170"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dirty="0"/>
              <a:t>E</a:t>
            </a:r>
            <a:endParaRPr sz="4400"/>
          </a:p>
        </p:txBody>
      </p:sp>
      <p:sp>
        <p:nvSpPr>
          <p:cNvPr id="4" name="object 4"/>
          <p:cNvSpPr txBox="1"/>
          <p:nvPr/>
        </p:nvSpPr>
        <p:spPr>
          <a:xfrm>
            <a:off x="2059941" y="1539747"/>
            <a:ext cx="7160259" cy="4669155"/>
          </a:xfrm>
          <a:prstGeom prst="rect">
            <a:avLst/>
          </a:prstGeom>
        </p:spPr>
        <p:txBody>
          <a:bodyPr vert="horz" wrap="square" lIns="0" tIns="99060" rIns="0" bIns="0" rtlCol="0">
            <a:spAutoFit/>
          </a:bodyPr>
          <a:lstStyle/>
          <a:p>
            <a:pPr marL="355600" indent="-342900">
              <a:spcBef>
                <a:spcPts val="780"/>
              </a:spcBef>
              <a:buFontTx/>
              <a:buChar char="•"/>
              <a:tabLst>
                <a:tab pos="354965" algn="l"/>
                <a:tab pos="355600" algn="l"/>
              </a:tabLst>
            </a:pPr>
            <a:r>
              <a:rPr sz="2000" dirty="0">
                <a:solidFill>
                  <a:prstClr val="black"/>
                </a:solidFill>
                <a:latin typeface="Arial"/>
                <a:cs typeface="Arial"/>
              </a:rPr>
              <a:t>Framing the</a:t>
            </a:r>
            <a:r>
              <a:rPr sz="2000" spc="-5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10" dirty="0">
                <a:solidFill>
                  <a:prstClr val="black"/>
                </a:solidFill>
                <a:latin typeface="Arial"/>
                <a:cs typeface="Arial"/>
              </a:rPr>
              <a:t>Problem</a:t>
            </a:r>
            <a:r>
              <a:rPr spc="10" dirty="0">
                <a:solidFill>
                  <a:prstClr val="black"/>
                </a:solidFill>
                <a:latin typeface="Arial"/>
                <a:cs typeface="Arial"/>
              </a:rPr>
              <a:t> </a:t>
            </a:r>
            <a:r>
              <a:rPr spc="-10" dirty="0">
                <a:solidFill>
                  <a:prstClr val="black"/>
                </a:solidFill>
                <a:latin typeface="Arial"/>
                <a:cs typeface="Arial"/>
              </a:rPr>
              <a:t>recognition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Review </a:t>
            </a:r>
            <a:r>
              <a:rPr spc="-5" dirty="0">
                <a:solidFill>
                  <a:prstClr val="black"/>
                </a:solidFill>
                <a:latin typeface="Arial"/>
                <a:cs typeface="Arial"/>
              </a:rPr>
              <a:t>of </a:t>
            </a:r>
            <a:r>
              <a:rPr spc="-10" dirty="0">
                <a:solidFill>
                  <a:prstClr val="black"/>
                </a:solidFill>
                <a:latin typeface="Arial"/>
                <a:cs typeface="Arial"/>
              </a:rPr>
              <a:t>previous</a:t>
            </a:r>
            <a:r>
              <a:rPr spc="40" dirty="0">
                <a:solidFill>
                  <a:prstClr val="black"/>
                </a:solidFill>
                <a:latin typeface="Arial"/>
                <a:cs typeface="Arial"/>
              </a:rPr>
              <a:t> </a:t>
            </a:r>
            <a:r>
              <a:rPr spc="-10" dirty="0">
                <a:solidFill>
                  <a:prstClr val="black"/>
                </a:solidFill>
                <a:latin typeface="Arial"/>
                <a:cs typeface="Arial"/>
              </a:rPr>
              <a:t>findings</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r>
              <a:rPr spc="15" dirty="0">
                <a:solidFill>
                  <a:prstClr val="black"/>
                </a:solidFill>
                <a:latin typeface="Arial"/>
                <a:cs typeface="Arial"/>
              </a:rPr>
              <a:t> </a:t>
            </a:r>
            <a:r>
              <a:rPr spc="-10" dirty="0">
                <a:solidFill>
                  <a:prstClr val="black"/>
                </a:solidFill>
                <a:latin typeface="Arial"/>
                <a:cs typeface="Arial"/>
              </a:rPr>
              <a:t>approach</a:t>
            </a:r>
            <a:endParaRPr>
              <a:solidFill>
                <a:prstClr val="black"/>
              </a:solidFill>
              <a:latin typeface="Arial"/>
              <a:cs typeface="Arial"/>
            </a:endParaRPr>
          </a:p>
          <a:p>
            <a:pPr marL="355600" indent="-342900">
              <a:spcBef>
                <a:spcPts val="595"/>
              </a:spcBef>
              <a:buFontTx/>
              <a:buChar char="•"/>
              <a:tabLst>
                <a:tab pos="354965" algn="l"/>
                <a:tab pos="355600" algn="l"/>
              </a:tabLst>
            </a:pPr>
            <a:r>
              <a:rPr sz="2000" spc="-5" dirty="0">
                <a:solidFill>
                  <a:prstClr val="black"/>
                </a:solidFill>
                <a:latin typeface="Arial"/>
                <a:cs typeface="Arial"/>
              </a:rPr>
              <a:t>Solving </a:t>
            </a:r>
            <a:r>
              <a:rPr sz="2000" dirty="0">
                <a:solidFill>
                  <a:prstClr val="black"/>
                </a:solidFill>
                <a:latin typeface="Arial"/>
                <a:cs typeface="Arial"/>
              </a:rPr>
              <a:t>the</a:t>
            </a:r>
            <a:r>
              <a:rPr sz="2000" spc="-1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collection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analysis</a:t>
            </a:r>
            <a:endParaRPr>
              <a:solidFill>
                <a:prstClr val="black"/>
              </a:solidFill>
              <a:latin typeface="Arial"/>
              <a:cs typeface="Arial"/>
            </a:endParaRPr>
          </a:p>
          <a:p>
            <a:pPr marL="355600" indent="-342900">
              <a:spcBef>
                <a:spcPts val="595"/>
              </a:spcBef>
              <a:buFontTx/>
              <a:buChar char="•"/>
              <a:tabLst>
                <a:tab pos="354965" algn="l"/>
                <a:tab pos="355600" algn="l"/>
              </a:tabLst>
            </a:pPr>
            <a:r>
              <a:rPr sz="2000" dirty="0">
                <a:solidFill>
                  <a:prstClr val="black"/>
                </a:solidFill>
                <a:latin typeface="Arial"/>
                <a:cs typeface="Arial"/>
              </a:rPr>
              <a:t>Communicating and acting on</a:t>
            </a:r>
            <a:r>
              <a:rPr sz="2000" spc="-95" dirty="0">
                <a:solidFill>
                  <a:prstClr val="black"/>
                </a:solidFill>
                <a:latin typeface="Arial"/>
                <a:cs typeface="Arial"/>
              </a:rPr>
              <a:t> </a:t>
            </a:r>
            <a:r>
              <a:rPr sz="2000" dirty="0">
                <a:solidFill>
                  <a:prstClr val="black"/>
                </a:solidFill>
                <a:latin typeface="Arial"/>
                <a:cs typeface="Arial"/>
              </a:rPr>
              <a:t>results</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Results </a:t>
            </a:r>
            <a:r>
              <a:rPr spc="-10" dirty="0">
                <a:solidFill>
                  <a:prstClr val="black"/>
                </a:solidFill>
                <a:latin typeface="Arial"/>
                <a:cs typeface="Arial"/>
              </a:rPr>
              <a:t>presentation and action, </a:t>
            </a:r>
            <a:r>
              <a:rPr spc="-5" dirty="0">
                <a:solidFill>
                  <a:prstClr val="black"/>
                </a:solidFill>
                <a:latin typeface="Arial"/>
                <a:cs typeface="Arial"/>
              </a:rPr>
              <a:t>i.e., “telling </a:t>
            </a:r>
            <a:r>
              <a:rPr dirty="0">
                <a:solidFill>
                  <a:prstClr val="black"/>
                </a:solidFill>
                <a:latin typeface="Arial"/>
                <a:cs typeface="Arial"/>
              </a:rPr>
              <a:t>a</a:t>
            </a:r>
            <a:r>
              <a:rPr spc="100" dirty="0">
                <a:solidFill>
                  <a:prstClr val="black"/>
                </a:solidFill>
                <a:latin typeface="Arial"/>
                <a:cs typeface="Arial"/>
              </a:rPr>
              <a:t> </a:t>
            </a:r>
            <a:r>
              <a:rPr spc="-10" dirty="0">
                <a:solidFill>
                  <a:prstClr val="black"/>
                </a:solidFill>
                <a:latin typeface="Arial"/>
                <a:cs typeface="Arial"/>
              </a:rPr>
              <a:t>story”</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Creating impactful</a:t>
            </a:r>
            <a:r>
              <a:rPr spc="20" dirty="0">
                <a:solidFill>
                  <a:prstClr val="black"/>
                </a:solidFill>
                <a:latin typeface="Arial"/>
                <a:cs typeface="Arial"/>
              </a:rPr>
              <a:t> </a:t>
            </a:r>
            <a:r>
              <a:rPr spc="-10" dirty="0">
                <a:solidFill>
                  <a:prstClr val="black"/>
                </a:solidFill>
                <a:latin typeface="Arial"/>
                <a:cs typeface="Arial"/>
              </a:rPr>
              <a:t>visualization</a:t>
            </a:r>
            <a:endParaRPr>
              <a:solidFill>
                <a:prstClr val="black"/>
              </a:solidFill>
              <a:latin typeface="Arial"/>
              <a:cs typeface="Arial"/>
            </a:endParaRPr>
          </a:p>
          <a:p>
            <a:pPr marL="355600" marR="5080" indent="-342900">
              <a:spcBef>
                <a:spcPts val="595"/>
              </a:spcBef>
              <a:buFontTx/>
              <a:buChar char="•"/>
              <a:tabLst>
                <a:tab pos="354965" algn="l"/>
                <a:tab pos="355600" algn="l"/>
              </a:tabLst>
            </a:pPr>
            <a:r>
              <a:rPr sz="2000" dirty="0">
                <a:solidFill>
                  <a:prstClr val="black"/>
                </a:solidFill>
                <a:latin typeface="Arial"/>
                <a:cs typeface="Arial"/>
              </a:rPr>
              <a:t>Embedding </a:t>
            </a:r>
            <a:r>
              <a:rPr sz="2000" spc="-5" dirty="0">
                <a:solidFill>
                  <a:prstClr val="black"/>
                </a:solidFill>
                <a:latin typeface="Arial"/>
                <a:cs typeface="Arial"/>
              </a:rPr>
              <a:t>final </a:t>
            </a:r>
            <a:r>
              <a:rPr sz="2000" dirty="0">
                <a:solidFill>
                  <a:prstClr val="black"/>
                </a:solidFill>
                <a:latin typeface="Arial"/>
                <a:cs typeface="Arial"/>
              </a:rPr>
              <a:t>models and methods </a:t>
            </a:r>
            <a:r>
              <a:rPr sz="2000" spc="-5" dirty="0">
                <a:solidFill>
                  <a:prstClr val="black"/>
                </a:solidFill>
                <a:latin typeface="Arial"/>
                <a:cs typeface="Arial"/>
              </a:rPr>
              <a:t>in </a:t>
            </a:r>
            <a:r>
              <a:rPr sz="2000" dirty="0">
                <a:solidFill>
                  <a:prstClr val="black"/>
                </a:solidFill>
                <a:latin typeface="Arial"/>
                <a:cs typeface="Arial"/>
              </a:rPr>
              <a:t>enterprise</a:t>
            </a:r>
            <a:r>
              <a:rPr sz="2000" spc="-160" dirty="0">
                <a:solidFill>
                  <a:prstClr val="black"/>
                </a:solidFill>
                <a:latin typeface="Arial"/>
                <a:cs typeface="Arial"/>
              </a:rPr>
              <a:t> </a:t>
            </a:r>
            <a:r>
              <a:rPr sz="2000" dirty="0">
                <a:solidFill>
                  <a:prstClr val="black"/>
                </a:solidFill>
                <a:latin typeface="Arial"/>
                <a:cs typeface="Arial"/>
              </a:rPr>
              <a:t>business  processes and</a:t>
            </a:r>
            <a:r>
              <a:rPr sz="2000" spc="-70" dirty="0">
                <a:solidFill>
                  <a:prstClr val="black"/>
                </a:solidFill>
                <a:latin typeface="Arial"/>
                <a:cs typeface="Arial"/>
              </a:rPr>
              <a:t> </a:t>
            </a:r>
            <a:r>
              <a:rPr sz="2000" dirty="0">
                <a:solidFill>
                  <a:prstClr val="black"/>
                </a:solidFill>
                <a:latin typeface="Arial"/>
                <a:cs typeface="Arial"/>
              </a:rPr>
              <a:t>systems</a:t>
            </a:r>
            <a:endParaRPr sz="2000">
              <a:solidFill>
                <a:prstClr val="black"/>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532818"/>
            <a:ext cx="7869555" cy="3628557"/>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Framing the</a:t>
            </a:r>
            <a:r>
              <a:rPr sz="2800" spc="35"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Problem</a:t>
            </a:r>
            <a:r>
              <a:rPr sz="2400" spc="15" dirty="0">
                <a:solidFill>
                  <a:prstClr val="black"/>
                </a:solidFill>
                <a:latin typeface="Arial"/>
                <a:cs typeface="Arial"/>
              </a:rPr>
              <a:t> </a:t>
            </a:r>
            <a:r>
              <a:rPr sz="2400" spc="-5" dirty="0">
                <a:solidFill>
                  <a:prstClr val="black"/>
                </a:solidFill>
                <a:latin typeface="Arial"/>
                <a:cs typeface="Arial"/>
              </a:rPr>
              <a:t>recognition</a:t>
            </a:r>
            <a:endParaRPr sz="2400" dirty="0">
              <a:solidFill>
                <a:prstClr val="black"/>
              </a:solidFill>
              <a:latin typeface="Arial"/>
              <a:cs typeface="Arial"/>
            </a:endParaRPr>
          </a:p>
          <a:p>
            <a:pPr marL="469265" marR="5080">
              <a:spcBef>
                <a:spcPts val="610"/>
              </a:spcBef>
            </a:pPr>
            <a:r>
              <a:rPr lang="en-US" b="1" spc="-10" dirty="0">
                <a:solidFill>
                  <a:prstClr val="black"/>
                </a:solidFill>
                <a:latin typeface="Arial"/>
                <a:cs typeface="Arial"/>
              </a:rPr>
              <a:t>How Netflix Used Data Science to Improve its Recommendation System?</a:t>
            </a:r>
          </a:p>
          <a:p>
            <a:pPr marL="469265" marR="5080">
              <a:spcBef>
                <a:spcPts val="610"/>
              </a:spcBef>
            </a:pPr>
            <a:r>
              <a:rPr lang="en-US" spc="-10" dirty="0">
                <a:solidFill>
                  <a:prstClr val="black"/>
                </a:solidFill>
                <a:latin typeface="Arial"/>
                <a:cs typeface="Arial"/>
              </a:rPr>
              <a:t>Do you remember the last movie you watched on Netflix? I don’t want to know the name; just think about it- after watching the movie, were you recommended of similar movies? How does Netflix know what you’d like? The secret here is Data Science. Netflix uses Data Science to cater relevant and interesting recommendations to you. So, today, in this article, we will discuss the same. Let’s start exploring Data Science at Netflix with a basic introduction to Netflix.</a:t>
            </a:r>
            <a:endParaRPr dirty="0">
              <a:solidFill>
                <a:prstClr val="black"/>
              </a:solidFill>
              <a:latin typeface="Arial"/>
              <a:cs typeface="Arial"/>
            </a:endParaRPr>
          </a:p>
        </p:txBody>
      </p:sp>
      <p:sp>
        <p:nvSpPr>
          <p:cNvPr id="6" name="Rectangle 5">
            <a:extLst>
              <a:ext uri="{FF2B5EF4-FFF2-40B4-BE49-F238E27FC236}">
                <a16:creationId xmlns:a16="http://schemas.microsoft.com/office/drawing/2014/main" id="{D7B234DB-FB3C-4FE6-914F-8B5CD367638E}"/>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624075"/>
            <a:ext cx="3314065"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Framing the</a:t>
            </a:r>
            <a:r>
              <a:rPr sz="2800" spc="-15"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a:spLocks noGrp="1"/>
          </p:cNvSpPr>
          <p:nvPr>
            <p:ph type="body" idx="1"/>
          </p:nvPr>
        </p:nvSpPr>
        <p:spPr>
          <a:xfrm>
            <a:off x="906011" y="1625602"/>
            <a:ext cx="11048301" cy="2890534"/>
          </a:xfrm>
          <a:prstGeom prst="rect">
            <a:avLst/>
          </a:prstGeom>
        </p:spPr>
        <p:txBody>
          <a:bodyPr vert="horz" wrap="square" lIns="0" tIns="515619" rIns="0" bIns="0" rtlCol="0">
            <a:spAutoFit/>
          </a:bodyPr>
          <a:lstStyle/>
          <a:p>
            <a:pPr marL="355600" indent="-342900">
              <a:spcBef>
                <a:spcPts val="700"/>
              </a:spcBef>
              <a:buChar char="•"/>
              <a:tabLst>
                <a:tab pos="354965" algn="l"/>
                <a:tab pos="355600" algn="l"/>
              </a:tabLst>
            </a:pPr>
            <a:r>
              <a:rPr spc="-5" dirty="0"/>
              <a:t>Problem</a:t>
            </a:r>
            <a:r>
              <a:rPr spc="15" dirty="0"/>
              <a:t> </a:t>
            </a:r>
            <a:r>
              <a:rPr spc="-5" dirty="0"/>
              <a:t>recognition:</a:t>
            </a:r>
          </a:p>
          <a:p>
            <a:pPr marL="355600" indent="-342900">
              <a:spcBef>
                <a:spcPts val="600"/>
              </a:spcBef>
              <a:buChar char="•"/>
              <a:tabLst>
                <a:tab pos="354965" algn="l"/>
                <a:tab pos="355600" algn="l"/>
              </a:tabLst>
            </a:pPr>
            <a:r>
              <a:rPr spc="-10" dirty="0"/>
              <a:t>Review </a:t>
            </a:r>
            <a:r>
              <a:rPr spc="-5" dirty="0"/>
              <a:t>of previous</a:t>
            </a:r>
            <a:r>
              <a:rPr spc="50" dirty="0"/>
              <a:t> </a:t>
            </a:r>
            <a:r>
              <a:rPr spc="-5" dirty="0"/>
              <a:t>findings</a:t>
            </a:r>
          </a:p>
          <a:p>
            <a:pPr marL="478790" marR="5080">
              <a:spcBef>
                <a:spcPts val="620"/>
              </a:spcBef>
            </a:pPr>
            <a:r>
              <a:rPr lang="en-US" sz="1600" spc="-10" dirty="0"/>
              <a:t>Netflix initially started as a DVD rental service in 1998. It mostly relied on a third party postal services to deliver its DVDs to the users. This resulted in heavy losses which they soon mitigated with the introduction of their online streaming service in 2007. In order to make this happen, Netflix invested in a lot of algorithms to provide a flawless movie experience to its users. One of such algorithms is the recommendation system that is used by Netflix to provide suggestions to the users. A recommendation system understands the needs of the users and provides suggestions of the various cinematographic products.</a:t>
            </a:r>
            <a:endParaRPr sz="1600" dirty="0"/>
          </a:p>
        </p:txBody>
      </p:sp>
      <p:sp>
        <p:nvSpPr>
          <p:cNvPr id="7" name="Rectangle 6">
            <a:extLst>
              <a:ext uri="{FF2B5EF4-FFF2-40B4-BE49-F238E27FC236}">
                <a16:creationId xmlns:a16="http://schemas.microsoft.com/office/drawing/2014/main" id="{E9447C0D-9CD7-48D0-9B1A-825DCA5E7B3E}"/>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532818"/>
            <a:ext cx="8008620" cy="2243563"/>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Solving the</a:t>
            </a:r>
            <a:r>
              <a:rPr sz="2800" spc="10"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413384" marR="5080">
              <a:spcBef>
                <a:spcPts val="610"/>
              </a:spcBef>
            </a:pPr>
            <a:r>
              <a:rPr lang="en-US" dirty="0">
                <a:solidFill>
                  <a:prstClr val="black"/>
                </a:solidFill>
                <a:latin typeface="Arial"/>
                <a:cs typeface="Arial"/>
              </a:rPr>
              <a:t>Executives used big data analytics to inform all of the most important decisions.</a:t>
            </a:r>
          </a:p>
          <a:p>
            <a:pPr marL="413384" marR="5080">
              <a:spcBef>
                <a:spcPts val="610"/>
              </a:spcBef>
            </a:pPr>
            <a:r>
              <a:rPr lang="en-US" dirty="0">
                <a:solidFill>
                  <a:prstClr val="black"/>
                </a:solidFill>
                <a:latin typeface="Arial"/>
                <a:cs typeface="Arial"/>
              </a:rPr>
              <a:t>When media moved from analog to digital files that could be streamed to any screen, it created a continuous flow of metadata.</a:t>
            </a:r>
          </a:p>
        </p:txBody>
      </p:sp>
      <p:sp>
        <p:nvSpPr>
          <p:cNvPr id="6" name="Rectangle 5">
            <a:extLst>
              <a:ext uri="{FF2B5EF4-FFF2-40B4-BE49-F238E27FC236}">
                <a16:creationId xmlns:a16="http://schemas.microsoft.com/office/drawing/2014/main" id="{636B77CF-002B-49B6-A73B-DFB2690F340C}"/>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68945" cy="2921313"/>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A recommendation system is a platform that provides its users with various contents based on their preferences and likings. A recommendation system takes the information about the user as an input. This information can be in the form of the past usage of product or the ratings that were provided to the product. It then processes this information to predict how much the user would rate or prefer the product. A recommendation system makes use of a variety of machine learning algorithms.</a:t>
            </a:r>
            <a:endParaRPr dirty="0">
              <a:solidFill>
                <a:prstClr val="black"/>
              </a:solidFill>
              <a:latin typeface="Arial"/>
              <a:cs typeface="Arial"/>
            </a:endParaRPr>
          </a:p>
        </p:txBody>
      </p:sp>
      <p:sp>
        <p:nvSpPr>
          <p:cNvPr id="8" name="Rectangle 7">
            <a:extLst>
              <a:ext uri="{FF2B5EF4-FFF2-40B4-BE49-F238E27FC236}">
                <a16:creationId xmlns:a16="http://schemas.microsoft.com/office/drawing/2014/main" id="{BF71D5FE-425A-431A-8E31-F85D8421DFCB}"/>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70215" cy="3644587"/>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5" dirty="0">
                <a:solidFill>
                  <a:prstClr val="black"/>
                </a:solidFill>
                <a:latin typeface="Arial"/>
                <a:cs typeface="Arial"/>
              </a:rPr>
              <a:t>Data analysis</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Another important role that a recommendation system plays today is to search for similarity between different products. In the case of Netflix, the recommendation system searches for movies that are similar to the ones you have watched or have liked previously. This is an important method for scenarios that involve cold start. In cold start, the company does not have much of the user data available to generate recommendations. Therefore, based on the movies that are watched, Netflix provides recommendations of the films that share a degree of similarity.</a:t>
            </a:r>
            <a:endParaRPr dirty="0">
              <a:solidFill>
                <a:prstClr val="black"/>
              </a:solidFill>
              <a:latin typeface="Arial"/>
              <a:cs typeface="Arial"/>
            </a:endParaRPr>
          </a:p>
        </p:txBody>
      </p:sp>
      <p:sp>
        <p:nvSpPr>
          <p:cNvPr id="8" name="Rectangle 7">
            <a:extLst>
              <a:ext uri="{FF2B5EF4-FFF2-40B4-BE49-F238E27FC236}">
                <a16:creationId xmlns:a16="http://schemas.microsoft.com/office/drawing/2014/main" id="{917CFA35-75F7-436B-ABDA-D2723E3BCDDB}"/>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b="1" spc="-5" dirty="0"/>
              <a:t>C</a:t>
            </a:r>
            <a:r>
              <a:rPr sz="4400" dirty="0"/>
              <a:t>E</a:t>
            </a:r>
            <a:endParaRPr sz="4400"/>
          </a:p>
        </p:txBody>
      </p:sp>
      <p:pic>
        <p:nvPicPr>
          <p:cNvPr id="1026" name="Picture 2" descr="https://d2h0cx97tjks2p.cloudfront.net/blogs/wp-content/uploads/sites/2/2019/05/Types-of-Recommendation-Systems.jpg">
            <a:extLst>
              <a:ext uri="{FF2B5EF4-FFF2-40B4-BE49-F238E27FC236}">
                <a16:creationId xmlns:a16="http://schemas.microsoft.com/office/drawing/2014/main" id="{88A0171D-ECFA-44AE-8B41-601E213FE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846" y="2738915"/>
            <a:ext cx="6739154" cy="3529233"/>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p:cNvSpPr txBox="1"/>
          <p:nvPr/>
        </p:nvSpPr>
        <p:spPr>
          <a:xfrm>
            <a:off x="1073792" y="1624078"/>
            <a:ext cx="4169328" cy="2505173"/>
          </a:xfrm>
          <a:prstGeom prst="rect">
            <a:avLst/>
          </a:prstGeom>
        </p:spPr>
        <p:txBody>
          <a:bodyPr vert="horz" wrap="square" lIns="0" tIns="12065" rIns="0" bIns="0" rtlCol="0">
            <a:spAutoFit/>
          </a:bodyPr>
          <a:lstStyle/>
          <a:p>
            <a:pPr marL="12700" marR="481965">
              <a:spcBef>
                <a:spcPts val="95"/>
              </a:spcBef>
            </a:pPr>
            <a:r>
              <a:rPr sz="2800" spc="-5" dirty="0">
                <a:solidFill>
                  <a:prstClr val="black"/>
                </a:solidFill>
                <a:latin typeface="Arial"/>
                <a:cs typeface="Arial"/>
              </a:rPr>
              <a:t>Communicating and  acting on</a:t>
            </a:r>
            <a:r>
              <a:rPr sz="2800" dirty="0">
                <a:solidFill>
                  <a:prstClr val="black"/>
                </a:solidFill>
                <a:latin typeface="Arial"/>
                <a:cs typeface="Arial"/>
              </a:rPr>
              <a:t> results</a:t>
            </a:r>
          </a:p>
          <a:p>
            <a:pPr marL="355600" marR="5080" indent="-342900">
              <a:spcBef>
                <a:spcPts val="615"/>
              </a:spcBef>
              <a:buFontTx/>
              <a:buChar char="•"/>
              <a:tabLst>
                <a:tab pos="354965" algn="l"/>
                <a:tab pos="355600" algn="l"/>
              </a:tabLst>
            </a:pPr>
            <a:r>
              <a:rPr sz="2400" spc="-5" dirty="0">
                <a:solidFill>
                  <a:prstClr val="black"/>
                </a:solidFill>
                <a:latin typeface="Arial"/>
                <a:cs typeface="Arial"/>
              </a:rPr>
              <a:t>Results presentation  and action, i.e., “telling </a:t>
            </a:r>
            <a:r>
              <a:rPr sz="2400" dirty="0">
                <a:solidFill>
                  <a:prstClr val="black"/>
                </a:solidFill>
                <a:latin typeface="Arial"/>
                <a:cs typeface="Arial"/>
              </a:rPr>
              <a:t>a  </a:t>
            </a:r>
            <a:r>
              <a:rPr sz="2400" spc="-5" dirty="0">
                <a:solidFill>
                  <a:prstClr val="black"/>
                </a:solidFill>
                <a:latin typeface="Arial"/>
                <a:cs typeface="Arial"/>
              </a:rPr>
              <a:t>story”</a:t>
            </a:r>
            <a:endParaRPr sz="2400" dirty="0">
              <a:solidFill>
                <a:prstClr val="black"/>
              </a:solidFill>
              <a:latin typeface="Arial"/>
              <a:cs typeface="Arial"/>
            </a:endParaRPr>
          </a:p>
          <a:p>
            <a:pPr marL="355600" marR="852169" indent="-342900">
              <a:spcBef>
                <a:spcPts val="600"/>
              </a:spcBef>
              <a:buFontTx/>
              <a:buChar char="•"/>
              <a:tabLst>
                <a:tab pos="354965" algn="l"/>
                <a:tab pos="355600" algn="l"/>
              </a:tabLst>
            </a:pPr>
            <a:r>
              <a:rPr sz="2400" spc="-5" dirty="0">
                <a:solidFill>
                  <a:prstClr val="black"/>
                </a:solidFill>
                <a:latin typeface="Arial"/>
                <a:cs typeface="Arial"/>
              </a:rPr>
              <a:t>Creating</a:t>
            </a:r>
            <a:r>
              <a:rPr sz="2400" spc="-60" dirty="0">
                <a:solidFill>
                  <a:prstClr val="black"/>
                </a:solidFill>
                <a:latin typeface="Arial"/>
                <a:cs typeface="Arial"/>
              </a:rPr>
              <a:t> </a:t>
            </a:r>
            <a:r>
              <a:rPr sz="2400" spc="-5" dirty="0">
                <a:solidFill>
                  <a:prstClr val="black"/>
                </a:solidFill>
                <a:latin typeface="Arial"/>
                <a:cs typeface="Arial"/>
              </a:rPr>
              <a:t>impactful  visualization</a:t>
            </a:r>
            <a:endParaRPr lang="en-US" sz="2400" spc="-5" dirty="0">
              <a:solidFill>
                <a:prstClr val="black"/>
              </a:solidFill>
              <a:latin typeface="Arial"/>
              <a:cs typeface="Arial"/>
            </a:endParaRPr>
          </a:p>
        </p:txBody>
      </p:sp>
      <p:sp>
        <p:nvSpPr>
          <p:cNvPr id="8" name="Rectangle 7">
            <a:extLst>
              <a:ext uri="{FF2B5EF4-FFF2-40B4-BE49-F238E27FC236}">
                <a16:creationId xmlns:a16="http://schemas.microsoft.com/office/drawing/2014/main" id="{13A9719E-897E-49B7-B09D-B0BFB91ED177}"/>
              </a:ext>
            </a:extLst>
          </p:cNvPr>
          <p:cNvSpPr/>
          <p:nvPr/>
        </p:nvSpPr>
        <p:spPr>
          <a:xfrm>
            <a:off x="6386271" y="6331483"/>
            <a:ext cx="5375639" cy="369332"/>
          </a:xfrm>
          <a:prstGeom prst="rect">
            <a:avLst/>
          </a:prstGeom>
        </p:spPr>
        <p:txBody>
          <a:bodyPr wrap="none">
            <a:spAutoFit/>
          </a:bodyPr>
          <a:lstStyle/>
          <a:p>
            <a:r>
              <a:rPr lang="en-US" dirty="0">
                <a:hlinkClick r:id="rId3"/>
              </a:rPr>
              <a:t>https://data-flair.training/blogs/data-science-at-netflix/</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b="1" dirty="0"/>
              <a:t>E</a:t>
            </a:r>
            <a:endParaRPr sz="4400"/>
          </a:p>
        </p:txBody>
      </p:sp>
      <p:sp>
        <p:nvSpPr>
          <p:cNvPr id="4" name="object 4"/>
          <p:cNvSpPr txBox="1"/>
          <p:nvPr/>
        </p:nvSpPr>
        <p:spPr>
          <a:xfrm>
            <a:off x="838899" y="1624076"/>
            <a:ext cx="10192623" cy="4515980"/>
          </a:xfrm>
          <a:prstGeom prst="rect">
            <a:avLst/>
          </a:prstGeom>
        </p:spPr>
        <p:txBody>
          <a:bodyPr vert="horz" wrap="square" lIns="0" tIns="12065" rIns="0" bIns="0" rtlCol="0">
            <a:spAutoFit/>
          </a:bodyPr>
          <a:lstStyle/>
          <a:p>
            <a:pPr marL="12700" marR="5080">
              <a:spcBef>
                <a:spcPts val="95"/>
              </a:spcBef>
            </a:pPr>
            <a:r>
              <a:rPr sz="2800" spc="-5" dirty="0">
                <a:solidFill>
                  <a:prstClr val="black"/>
                </a:solidFill>
                <a:latin typeface="Arial"/>
                <a:cs typeface="Arial"/>
              </a:rPr>
              <a:t>Embedding </a:t>
            </a:r>
            <a:r>
              <a:rPr sz="2800" dirty="0">
                <a:solidFill>
                  <a:prstClr val="black"/>
                </a:solidFill>
                <a:latin typeface="Arial"/>
                <a:cs typeface="Arial"/>
              </a:rPr>
              <a:t>final </a:t>
            </a:r>
            <a:r>
              <a:rPr sz="2800" spc="-5" dirty="0">
                <a:solidFill>
                  <a:prstClr val="black"/>
                </a:solidFill>
                <a:latin typeface="Arial"/>
                <a:cs typeface="Arial"/>
              </a:rPr>
              <a:t>models and methods in </a:t>
            </a:r>
            <a:r>
              <a:rPr sz="2800" dirty="0">
                <a:solidFill>
                  <a:prstClr val="black"/>
                </a:solidFill>
                <a:latin typeface="Arial"/>
                <a:cs typeface="Arial"/>
              </a:rPr>
              <a:t>enterprise</a:t>
            </a:r>
            <a:r>
              <a:rPr lang="en-US" sz="2800" dirty="0">
                <a:solidFill>
                  <a:prstClr val="black"/>
                </a:solidFill>
                <a:latin typeface="Arial"/>
                <a:cs typeface="Arial"/>
              </a:rPr>
              <a:t> </a:t>
            </a:r>
            <a:r>
              <a:rPr sz="2800" spc="-5" dirty="0">
                <a:solidFill>
                  <a:prstClr val="black"/>
                </a:solidFill>
                <a:latin typeface="Arial"/>
                <a:cs typeface="Arial"/>
              </a:rPr>
              <a:t>business processes and</a:t>
            </a:r>
            <a:r>
              <a:rPr sz="2800" spc="5" dirty="0">
                <a:solidFill>
                  <a:prstClr val="black"/>
                </a:solidFill>
                <a:latin typeface="Arial"/>
                <a:cs typeface="Arial"/>
              </a:rPr>
              <a:t> </a:t>
            </a:r>
            <a:r>
              <a:rPr sz="2800" dirty="0">
                <a:solidFill>
                  <a:prstClr val="black"/>
                </a:solidFill>
                <a:latin typeface="Arial"/>
                <a:cs typeface="Arial"/>
              </a:rPr>
              <a:t>systems</a:t>
            </a:r>
          </a:p>
          <a:p>
            <a:pPr marL="469265" marR="6985">
              <a:spcBef>
                <a:spcPts val="1705"/>
              </a:spcBef>
            </a:pPr>
            <a:r>
              <a:rPr lang="en-US" spc="-5" dirty="0">
                <a:solidFill>
                  <a:prstClr val="black"/>
                </a:solidFill>
                <a:latin typeface="Arial"/>
                <a:cs typeface="Arial"/>
              </a:rPr>
              <a:t>Netflix bases its data on various parameters like Day, Week, Season and even longer periods like Olympics, FIFA, and elections.</a:t>
            </a:r>
          </a:p>
          <a:p>
            <a:pPr marL="469265" marR="6985">
              <a:spcBef>
                <a:spcPts val="1705"/>
              </a:spcBef>
            </a:pPr>
            <a:r>
              <a:rPr lang="en-US" spc="-5" dirty="0">
                <a:solidFill>
                  <a:prstClr val="black"/>
                </a:solidFill>
                <a:latin typeface="Arial"/>
                <a:cs typeface="Arial"/>
              </a:rPr>
              <a:t>For performing contextual predictions, Netflix treats recommendations as a sequence classification problem. It takes the input as a sequence of user-actions and performs predictions that output the next set of actions. An example of a sequence problem is Gru4Rec. And in the case of contextual sequence prediction, the input consists of the contextual user actions as well as the current context of the user. This helps the recommendation engine solve the question:</a:t>
            </a:r>
          </a:p>
          <a:p>
            <a:pPr marL="469265" marR="6985">
              <a:spcBef>
                <a:spcPts val="1705"/>
              </a:spcBef>
            </a:pPr>
            <a:r>
              <a:rPr lang="en-US" spc="-5" dirty="0">
                <a:solidFill>
                  <a:prstClr val="black"/>
                </a:solidFill>
                <a:latin typeface="Arial"/>
                <a:cs typeface="Arial"/>
              </a:rPr>
              <a:t>“Based on all the historical actions that are taken by the user what is the most probable video that they will play right now?”</a:t>
            </a:r>
          </a:p>
          <a:p>
            <a:pPr marL="469265" marR="6985">
              <a:spcBef>
                <a:spcPts val="1705"/>
              </a:spcBef>
            </a:pPr>
            <a:r>
              <a:rPr lang="en-US" spc="-5" dirty="0">
                <a:solidFill>
                  <a:prstClr val="black"/>
                </a:solidFill>
                <a:latin typeface="Arial"/>
                <a:cs typeface="Arial"/>
              </a:rPr>
              <a:t>Executives used big data analytics to inform all of the most important decisions.</a:t>
            </a:r>
          </a:p>
        </p:txBody>
      </p:sp>
      <p:sp>
        <p:nvSpPr>
          <p:cNvPr id="6" name="Rectangle 5">
            <a:extLst>
              <a:ext uri="{FF2B5EF4-FFF2-40B4-BE49-F238E27FC236}">
                <a16:creationId xmlns:a16="http://schemas.microsoft.com/office/drawing/2014/main" id="{E0E4E5AF-5883-439F-BCAF-4808943D8F43}"/>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4792" y="436881"/>
            <a:ext cx="7661909" cy="696595"/>
          </a:xfrm>
          <a:prstGeom prst="rect">
            <a:avLst/>
          </a:prstGeom>
        </p:spPr>
        <p:txBody>
          <a:bodyPr vert="horz" wrap="square" lIns="0" tIns="13335" rIns="0" bIns="0" rtlCol="0">
            <a:spAutoFit/>
          </a:bodyPr>
          <a:lstStyle/>
          <a:p>
            <a:pPr marL="12700">
              <a:spcBef>
                <a:spcPts val="105"/>
              </a:spcBef>
            </a:pPr>
            <a:r>
              <a:rPr sz="4400" b="1" spc="-50" dirty="0"/>
              <a:t>FA</a:t>
            </a:r>
            <a:r>
              <a:rPr sz="4400" spc="-50" dirty="0"/>
              <a:t>CE: </a:t>
            </a:r>
            <a:r>
              <a:rPr sz="4400" spc="-5" dirty="0"/>
              <a:t>The </a:t>
            </a:r>
            <a:r>
              <a:rPr sz="4400" dirty="0"/>
              <a:t>Pachinko</a:t>
            </a:r>
            <a:r>
              <a:rPr sz="4400" spc="-130" dirty="0"/>
              <a:t> </a:t>
            </a:r>
            <a:r>
              <a:rPr sz="4400" dirty="0"/>
              <a:t>Machine!</a:t>
            </a:r>
            <a:endParaRPr sz="4400"/>
          </a:p>
        </p:txBody>
      </p:sp>
      <p:sp>
        <p:nvSpPr>
          <p:cNvPr id="3" name="object 3"/>
          <p:cNvSpPr/>
          <p:nvPr/>
        </p:nvSpPr>
        <p:spPr>
          <a:xfrm>
            <a:off x="4419601" y="1524001"/>
            <a:ext cx="3352799" cy="5029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4214019" y="436881"/>
            <a:ext cx="3763645" cy="696595"/>
          </a:xfrm>
          <a:prstGeom prst="rect">
            <a:avLst/>
          </a:prstGeom>
        </p:spPr>
        <p:txBody>
          <a:bodyPr vert="horz" wrap="square" lIns="0" tIns="13335" rIns="0" bIns="0" rtlCol="0">
            <a:spAutoFit/>
          </a:bodyPr>
          <a:lstStyle/>
          <a:p>
            <a:pPr marL="12700">
              <a:spcBef>
                <a:spcPts val="105"/>
              </a:spcBef>
            </a:pPr>
            <a:r>
              <a:rPr sz="4400" b="1" spc="-95" dirty="0"/>
              <a:t>D</a:t>
            </a:r>
            <a:r>
              <a:rPr sz="4400" spc="-95" dirty="0"/>
              <a:t>ELTTAA</a:t>
            </a:r>
            <a:r>
              <a:rPr sz="4400" spc="-330" dirty="0"/>
              <a:t> </a:t>
            </a:r>
            <a:r>
              <a:rPr sz="4400" b="1" spc="-5" dirty="0"/>
              <a:t>D</a:t>
            </a:r>
            <a:r>
              <a:rPr sz="4400" spc="-5" dirty="0"/>
              <a:t>ata</a:t>
            </a:r>
            <a:endParaRPr sz="4400"/>
          </a:p>
        </p:txBody>
      </p:sp>
      <p:sp>
        <p:nvSpPr>
          <p:cNvPr id="4" name="object 4"/>
          <p:cNvSpPr txBox="1"/>
          <p:nvPr/>
        </p:nvSpPr>
        <p:spPr>
          <a:xfrm>
            <a:off x="2059941" y="1532818"/>
            <a:ext cx="8004809" cy="1981953"/>
          </a:xfrm>
          <a:prstGeom prst="rect">
            <a:avLst/>
          </a:prstGeom>
        </p:spPr>
        <p:txBody>
          <a:bodyPr vert="horz" wrap="square" lIns="0" tIns="103505" rIns="0" bIns="0" rtlCol="0">
            <a:spAutoFit/>
          </a:bodyPr>
          <a:lstStyle/>
          <a:p>
            <a:pPr marL="12700">
              <a:spcBef>
                <a:spcPts val="815"/>
              </a:spcBef>
            </a:pPr>
            <a:r>
              <a:rPr sz="2800" b="1" dirty="0">
                <a:solidFill>
                  <a:prstClr val="black"/>
                </a:solidFill>
                <a:latin typeface="Arial"/>
                <a:cs typeface="Arial"/>
              </a:rPr>
              <a:t>D</a:t>
            </a:r>
            <a:r>
              <a:rPr sz="2800" dirty="0">
                <a:solidFill>
                  <a:prstClr val="black"/>
                </a:solidFill>
                <a:latin typeface="Arial"/>
                <a:cs typeface="Arial"/>
              </a:rPr>
              <a:t>ata:</a:t>
            </a:r>
            <a:endParaRPr lang="en-US" sz="2800" dirty="0">
              <a:solidFill>
                <a:prstClr val="black"/>
              </a:solidFill>
              <a:latin typeface="Arial"/>
              <a:cs typeface="Arial"/>
            </a:endParaRPr>
          </a:p>
          <a:p>
            <a:pPr marL="355600" marR="398780" indent="-342900">
              <a:spcBef>
                <a:spcPts val="615"/>
              </a:spcBef>
              <a:buFontTx/>
              <a:buChar char="•"/>
              <a:tabLst>
                <a:tab pos="354965" algn="l"/>
                <a:tab pos="355600" algn="l"/>
              </a:tabLst>
            </a:pPr>
            <a:r>
              <a:rPr lang="en-US" sz="2400" spc="-5" dirty="0">
                <a:solidFill>
                  <a:prstClr val="black"/>
                </a:solidFill>
                <a:latin typeface="Arial"/>
                <a:cs typeface="Arial"/>
              </a:rPr>
              <a:t>When media moved from analog to digital files that could be streamed to any screen, it created a continuous flow of metadata.</a:t>
            </a:r>
            <a:endParaRPr lang="en-US" sz="2400" spc="-5" dirty="0">
              <a:solidFill>
                <a:prstClr val="black"/>
              </a:solidFill>
              <a:latin typeface="Arial"/>
              <a:cs typeface="Arial"/>
              <a:hlinkClick r:id="rId2">
                <a:extLst>
                  <a:ext uri="{A12FA001-AC4F-418D-AE19-62706E023703}">
                    <ahyp:hlinkClr xmlns:ahyp="http://schemas.microsoft.com/office/drawing/2018/hyperlinkcolor" val="tx"/>
                  </a:ext>
                </a:extLst>
              </a:hlinkClick>
            </a:endParaRPr>
          </a:p>
          <a:p>
            <a:pPr marL="12700" marR="398780">
              <a:spcBef>
                <a:spcPts val="615"/>
              </a:spcBef>
              <a:tabLst>
                <a:tab pos="354965" algn="l"/>
                <a:tab pos="355600" algn="l"/>
              </a:tabLst>
            </a:pPr>
            <a:r>
              <a:rPr lang="en-US" sz="1200" dirty="0">
                <a:hlinkClick r:id="rId2"/>
              </a:rPr>
              <a:t>https://data-flair.training/blogs/data-science-at-netflix/</a:t>
            </a:r>
            <a:endParaRPr lang="en-US" sz="1200" dirty="0">
              <a:solidFill>
                <a:prstClr val="black"/>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668" y="287528"/>
            <a:ext cx="11006667" cy="992579"/>
          </a:xfrm>
          <a:prstGeom prst="rect">
            <a:avLst/>
          </a:prstGeom>
        </p:spPr>
        <p:txBody>
          <a:bodyPr vert="horz" wrap="square" lIns="0" tIns="12700" rIns="0" bIns="0" rtlCol="0">
            <a:spAutoFit/>
          </a:bodyPr>
          <a:lstStyle/>
          <a:p>
            <a:pPr algn="ctr">
              <a:lnSpc>
                <a:spcPts val="3840"/>
              </a:lnSpc>
              <a:spcBef>
                <a:spcPts val="100"/>
              </a:spcBef>
            </a:pPr>
            <a:r>
              <a:rPr spc="-5" dirty="0"/>
              <a:t>Frame and</a:t>
            </a:r>
            <a:r>
              <a:rPr spc="-55" dirty="0"/>
              <a:t> </a:t>
            </a:r>
            <a:r>
              <a:rPr spc="-5" dirty="0"/>
              <a:t>Solve:</a:t>
            </a:r>
          </a:p>
          <a:p>
            <a:pPr algn="ctr">
              <a:tabLst>
                <a:tab pos="1597660" algn="l"/>
                <a:tab pos="8228965" algn="l"/>
              </a:tabLst>
            </a:pPr>
            <a:r>
              <a:rPr u="heavy" dirty="0">
                <a:uFill>
                  <a:solidFill>
                    <a:srgbClr val="000000"/>
                  </a:solidFill>
                </a:uFill>
              </a:rPr>
              <a:t> 	</a:t>
            </a:r>
            <a:r>
              <a:rPr u="heavy" spc="-5" dirty="0">
                <a:uFill>
                  <a:solidFill>
                    <a:srgbClr val="000000"/>
                  </a:solidFill>
                </a:uFill>
              </a:rPr>
              <a:t>Analytics Solution</a:t>
            </a:r>
            <a:r>
              <a:rPr u="heavy" spc="-245" dirty="0">
                <a:uFill>
                  <a:solidFill>
                    <a:srgbClr val="000000"/>
                  </a:solidFill>
                </a:uFill>
              </a:rPr>
              <a:t> </a:t>
            </a:r>
            <a:r>
              <a:rPr u="heavy" spc="-5" dirty="0">
                <a:uFill>
                  <a:solidFill>
                    <a:srgbClr val="000000"/>
                  </a:solidFill>
                </a:uFill>
              </a:rPr>
              <a:t>Approach	</a:t>
            </a:r>
          </a:p>
        </p:txBody>
      </p:sp>
      <p:sp>
        <p:nvSpPr>
          <p:cNvPr id="3" name="object 3"/>
          <p:cNvSpPr/>
          <p:nvPr/>
        </p:nvSpPr>
        <p:spPr>
          <a:xfrm>
            <a:off x="1981962" y="1625347"/>
            <a:ext cx="0" cy="5015865"/>
          </a:xfrm>
          <a:custGeom>
            <a:avLst/>
            <a:gdLst/>
            <a:ahLst/>
            <a:cxnLst/>
            <a:rect l="l" t="t" r="r" b="b"/>
            <a:pathLst>
              <a:path h="5015865">
                <a:moveTo>
                  <a:pt x="0" y="0"/>
                </a:moveTo>
                <a:lnTo>
                  <a:pt x="0" y="5015865"/>
                </a:lnTo>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 name="object 4"/>
          <p:cNvSpPr/>
          <p:nvPr/>
        </p:nvSpPr>
        <p:spPr>
          <a:xfrm>
            <a:off x="1943106" y="6628260"/>
            <a:ext cx="78105" cy="78105"/>
          </a:xfrm>
          <a:custGeom>
            <a:avLst/>
            <a:gdLst/>
            <a:ahLst/>
            <a:cxnLst/>
            <a:rect l="l" t="t" r="r" b="b"/>
            <a:pathLst>
              <a:path w="78104" h="78104">
                <a:moveTo>
                  <a:pt x="77723" y="0"/>
                </a:moveTo>
                <a:lnTo>
                  <a:pt x="0" y="0"/>
                </a:lnTo>
                <a:lnTo>
                  <a:pt x="38861" y="77723"/>
                </a:lnTo>
                <a:lnTo>
                  <a:pt x="7772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5" name="object 5"/>
          <p:cNvSpPr/>
          <p:nvPr/>
        </p:nvSpPr>
        <p:spPr>
          <a:xfrm>
            <a:off x="2142744" y="1623061"/>
            <a:ext cx="1667510" cy="727075"/>
          </a:xfrm>
          <a:custGeom>
            <a:avLst/>
            <a:gdLst/>
            <a:ahLst/>
            <a:cxnLst/>
            <a:rect l="l" t="t" r="r" b="b"/>
            <a:pathLst>
              <a:path w="1667510" h="727075">
                <a:moveTo>
                  <a:pt x="1485519" y="0"/>
                </a:moveTo>
                <a:lnTo>
                  <a:pt x="181737" y="0"/>
                </a:lnTo>
                <a:lnTo>
                  <a:pt x="0" y="363474"/>
                </a:lnTo>
                <a:lnTo>
                  <a:pt x="181737" y="726948"/>
                </a:lnTo>
                <a:lnTo>
                  <a:pt x="1485519" y="726948"/>
                </a:lnTo>
                <a:lnTo>
                  <a:pt x="1667256" y="363474"/>
                </a:lnTo>
                <a:lnTo>
                  <a:pt x="1485519" y="0"/>
                </a:lnTo>
                <a:close/>
              </a:path>
            </a:pathLst>
          </a:custGeom>
          <a:solidFill>
            <a:srgbClr val="FCEA9F"/>
          </a:solidFill>
        </p:spPr>
        <p:txBody>
          <a:bodyPr wrap="square" lIns="0" tIns="0" rIns="0" bIns="0" rtlCol="0"/>
          <a:lstStyle/>
          <a:p>
            <a:endParaRPr>
              <a:solidFill>
                <a:prstClr val="black"/>
              </a:solidFill>
              <a:latin typeface="Calibri"/>
            </a:endParaRPr>
          </a:p>
        </p:txBody>
      </p:sp>
      <p:sp>
        <p:nvSpPr>
          <p:cNvPr id="6" name="object 6"/>
          <p:cNvSpPr txBox="1"/>
          <p:nvPr/>
        </p:nvSpPr>
        <p:spPr>
          <a:xfrm>
            <a:off x="2621296" y="1861573"/>
            <a:ext cx="709930" cy="228909"/>
          </a:xfrm>
          <a:prstGeom prst="rect">
            <a:avLst/>
          </a:prstGeom>
        </p:spPr>
        <p:txBody>
          <a:bodyPr vert="horz" wrap="square" lIns="0" tIns="13335" rIns="0" bIns="0" rtlCol="0">
            <a:spAutoFit/>
          </a:bodyPr>
          <a:lstStyle/>
          <a:p>
            <a:pPr marL="12700">
              <a:spcBef>
                <a:spcPts val="105"/>
              </a:spcBef>
            </a:pPr>
            <a:r>
              <a:rPr sz="1400" spc="-10" dirty="0">
                <a:solidFill>
                  <a:prstClr val="black"/>
                </a:solidFill>
                <a:latin typeface="Arial"/>
                <a:cs typeface="Arial"/>
              </a:rPr>
              <a:t>D</a:t>
            </a:r>
            <a:r>
              <a:rPr sz="1400" spc="-5" dirty="0">
                <a:solidFill>
                  <a:prstClr val="black"/>
                </a:solidFill>
                <a:latin typeface="Arial"/>
                <a:cs typeface="Arial"/>
              </a:rPr>
              <a:t>e</a:t>
            </a:r>
            <a:r>
              <a:rPr sz="1400" spc="5" dirty="0">
                <a:solidFill>
                  <a:prstClr val="black"/>
                </a:solidFill>
                <a:latin typeface="Arial"/>
                <a:cs typeface="Arial"/>
              </a:rPr>
              <a:t>c</a:t>
            </a:r>
            <a:r>
              <a:rPr sz="1400" dirty="0">
                <a:solidFill>
                  <a:prstClr val="black"/>
                </a:solidFill>
                <a:latin typeface="Arial"/>
                <a:cs typeface="Arial"/>
              </a:rPr>
              <a:t>i</a:t>
            </a:r>
            <a:r>
              <a:rPr sz="1400" spc="5" dirty="0">
                <a:solidFill>
                  <a:prstClr val="black"/>
                </a:solidFill>
                <a:latin typeface="Arial"/>
                <a:cs typeface="Arial"/>
              </a:rPr>
              <a:t>s</a:t>
            </a:r>
            <a:r>
              <a:rPr sz="1400" dirty="0">
                <a:solidFill>
                  <a:prstClr val="black"/>
                </a:solidFill>
                <a:latin typeface="Arial"/>
                <a:cs typeface="Arial"/>
              </a:rPr>
              <a:t>i</a:t>
            </a:r>
            <a:r>
              <a:rPr sz="1400" spc="-5" dirty="0">
                <a:solidFill>
                  <a:prstClr val="black"/>
                </a:solidFill>
                <a:latin typeface="Arial"/>
                <a:cs typeface="Arial"/>
              </a:rPr>
              <a:t>o</a:t>
            </a:r>
            <a:r>
              <a:rPr sz="1400" dirty="0">
                <a:solidFill>
                  <a:prstClr val="black"/>
                </a:solidFill>
                <a:latin typeface="Arial"/>
                <a:cs typeface="Arial"/>
              </a:rPr>
              <a:t>n</a:t>
            </a:r>
            <a:endParaRPr sz="1400">
              <a:solidFill>
                <a:prstClr val="black"/>
              </a:solidFill>
              <a:latin typeface="Arial"/>
              <a:cs typeface="Arial"/>
            </a:endParaRPr>
          </a:p>
        </p:txBody>
      </p:sp>
      <p:sp>
        <p:nvSpPr>
          <p:cNvPr id="7" name="object 7"/>
          <p:cNvSpPr/>
          <p:nvPr/>
        </p:nvSpPr>
        <p:spPr>
          <a:xfrm>
            <a:off x="8459756" y="1523348"/>
            <a:ext cx="1603375" cy="963294"/>
          </a:xfrm>
          <a:custGeom>
            <a:avLst/>
            <a:gdLst/>
            <a:ahLst/>
            <a:cxnLst/>
            <a:rect l="l" t="t" r="r" b="b"/>
            <a:pathLst>
              <a:path w="1603375" h="963294">
                <a:moveTo>
                  <a:pt x="801624" y="0"/>
                </a:moveTo>
                <a:lnTo>
                  <a:pt x="0" y="481584"/>
                </a:lnTo>
                <a:lnTo>
                  <a:pt x="801624" y="963168"/>
                </a:lnTo>
                <a:lnTo>
                  <a:pt x="1603248" y="481584"/>
                </a:lnTo>
                <a:lnTo>
                  <a:pt x="801624" y="0"/>
                </a:lnTo>
                <a:close/>
              </a:path>
            </a:pathLst>
          </a:custGeom>
          <a:solidFill>
            <a:srgbClr val="6E79AA"/>
          </a:solidFill>
        </p:spPr>
        <p:txBody>
          <a:bodyPr wrap="square" lIns="0" tIns="0" rIns="0" bIns="0" rtlCol="0"/>
          <a:lstStyle/>
          <a:p>
            <a:endParaRPr>
              <a:solidFill>
                <a:prstClr val="black"/>
              </a:solidFill>
              <a:latin typeface="Calibri"/>
            </a:endParaRPr>
          </a:p>
        </p:txBody>
      </p:sp>
      <p:sp>
        <p:nvSpPr>
          <p:cNvPr id="8" name="object 8"/>
          <p:cNvSpPr txBox="1"/>
          <p:nvPr/>
        </p:nvSpPr>
        <p:spPr>
          <a:xfrm>
            <a:off x="8785193" y="1759903"/>
            <a:ext cx="952500" cy="453390"/>
          </a:xfrm>
          <a:prstGeom prst="rect">
            <a:avLst/>
          </a:prstGeom>
        </p:spPr>
        <p:txBody>
          <a:bodyPr vert="horz" wrap="square" lIns="0" tIns="13335" rIns="0" bIns="0" rtlCol="0">
            <a:spAutoFit/>
          </a:bodyPr>
          <a:lstStyle/>
          <a:p>
            <a:pPr marL="108585" marR="5080" indent="-96520">
              <a:spcBef>
                <a:spcPts val="105"/>
              </a:spcBef>
            </a:pPr>
            <a:r>
              <a:rPr sz="1400" dirty="0">
                <a:solidFill>
                  <a:srgbClr val="FFFFFF"/>
                </a:solidFill>
                <a:latin typeface="Arial"/>
                <a:cs typeface="Arial"/>
              </a:rPr>
              <a:t>One time</a:t>
            </a:r>
            <a:r>
              <a:rPr sz="1400" spc="-125" dirty="0">
                <a:solidFill>
                  <a:srgbClr val="FFFFFF"/>
                </a:solidFill>
                <a:latin typeface="Arial"/>
                <a:cs typeface="Arial"/>
              </a:rPr>
              <a:t> </a:t>
            </a:r>
            <a:r>
              <a:rPr sz="1400" spc="-5" dirty="0">
                <a:solidFill>
                  <a:srgbClr val="FFFFFF"/>
                </a:solidFill>
                <a:latin typeface="Arial"/>
                <a:cs typeface="Arial"/>
              </a:rPr>
              <a:t>or  ongoing?</a:t>
            </a:r>
            <a:endParaRPr sz="1400" dirty="0">
              <a:solidFill>
                <a:prstClr val="black"/>
              </a:solidFill>
              <a:latin typeface="Arial"/>
              <a:cs typeface="Arial"/>
            </a:endParaRPr>
          </a:p>
        </p:txBody>
      </p:sp>
      <p:sp>
        <p:nvSpPr>
          <p:cNvPr id="9" name="object 9"/>
          <p:cNvSpPr txBox="1"/>
          <p:nvPr/>
        </p:nvSpPr>
        <p:spPr>
          <a:xfrm>
            <a:off x="2220469" y="2493264"/>
            <a:ext cx="1511935" cy="409728"/>
          </a:xfrm>
          <a:prstGeom prst="rect">
            <a:avLst/>
          </a:prstGeom>
          <a:solidFill>
            <a:srgbClr val="8B8B8E"/>
          </a:solidFill>
        </p:spPr>
        <p:txBody>
          <a:bodyPr vert="horz" wrap="square" lIns="0" tIns="1905" rIns="0" bIns="0" rtlCol="0">
            <a:spAutoFit/>
          </a:bodyPr>
          <a:lstStyle/>
          <a:p>
            <a:pPr>
              <a:spcBef>
                <a:spcPts val="15"/>
              </a:spcBef>
            </a:pPr>
            <a:endParaRPr sz="1250">
              <a:solidFill>
                <a:prstClr val="black"/>
              </a:solidFill>
              <a:latin typeface="Times New Roman"/>
              <a:cs typeface="Times New Roman"/>
            </a:endParaRPr>
          </a:p>
          <a:p>
            <a:pPr marL="365125"/>
            <a:r>
              <a:rPr sz="1400" spc="-5" dirty="0">
                <a:solidFill>
                  <a:srgbClr val="FFFFFF"/>
                </a:solidFill>
                <a:latin typeface="Arial"/>
                <a:cs typeface="Arial"/>
              </a:rPr>
              <a:t>Predictive</a:t>
            </a:r>
            <a:endParaRPr sz="1400">
              <a:solidFill>
                <a:prstClr val="black"/>
              </a:solidFill>
              <a:latin typeface="Arial"/>
              <a:cs typeface="Arial"/>
            </a:endParaRPr>
          </a:p>
        </p:txBody>
      </p:sp>
      <p:sp>
        <p:nvSpPr>
          <p:cNvPr id="10" name="object 10"/>
          <p:cNvSpPr txBox="1"/>
          <p:nvPr/>
        </p:nvSpPr>
        <p:spPr>
          <a:xfrm>
            <a:off x="2220469" y="3363467"/>
            <a:ext cx="1511935" cy="409086"/>
          </a:xfrm>
          <a:prstGeom prst="rect">
            <a:avLst/>
          </a:prstGeom>
          <a:solidFill>
            <a:srgbClr val="8B8B8E"/>
          </a:solidFill>
        </p:spPr>
        <p:txBody>
          <a:bodyPr vert="horz" wrap="square" lIns="0" tIns="1270" rIns="0" bIns="0" rtlCol="0">
            <a:spAutoFit/>
          </a:bodyPr>
          <a:lstStyle/>
          <a:p>
            <a:pPr>
              <a:spcBef>
                <a:spcPts val="10"/>
              </a:spcBef>
            </a:pPr>
            <a:endParaRPr sz="1250">
              <a:solidFill>
                <a:prstClr val="black"/>
              </a:solidFill>
              <a:latin typeface="Times New Roman"/>
              <a:cs typeface="Times New Roman"/>
            </a:endParaRPr>
          </a:p>
          <a:p>
            <a:pPr marL="290195"/>
            <a:r>
              <a:rPr sz="1400" spc="-5" dirty="0">
                <a:solidFill>
                  <a:srgbClr val="FFFFFF"/>
                </a:solidFill>
                <a:latin typeface="Arial"/>
                <a:cs typeface="Arial"/>
              </a:rPr>
              <a:t>Prescriptive</a:t>
            </a:r>
            <a:endParaRPr sz="1400">
              <a:solidFill>
                <a:prstClr val="black"/>
              </a:solidFill>
              <a:latin typeface="Arial"/>
              <a:cs typeface="Arial"/>
            </a:endParaRPr>
          </a:p>
        </p:txBody>
      </p:sp>
      <p:sp>
        <p:nvSpPr>
          <p:cNvPr id="11" name="object 11"/>
          <p:cNvSpPr txBox="1"/>
          <p:nvPr/>
        </p:nvSpPr>
        <p:spPr>
          <a:xfrm>
            <a:off x="2220469" y="5204460"/>
            <a:ext cx="1511935" cy="506549"/>
          </a:xfrm>
          <a:prstGeom prst="rect">
            <a:avLst/>
          </a:prstGeom>
          <a:solidFill>
            <a:srgbClr val="4388D3"/>
          </a:solidFill>
        </p:spPr>
        <p:txBody>
          <a:bodyPr vert="horz" wrap="square" lIns="0" tIns="74930" rIns="0" bIns="0" rtlCol="0">
            <a:spAutoFit/>
          </a:bodyPr>
          <a:lstStyle/>
          <a:p>
            <a:pPr marL="387985" marR="266065" indent="-113030">
              <a:spcBef>
                <a:spcPts val="590"/>
              </a:spcBef>
            </a:pPr>
            <a:r>
              <a:rPr sz="1400" dirty="0">
                <a:solidFill>
                  <a:srgbClr val="FFFFFF"/>
                </a:solidFill>
                <a:latin typeface="Arial"/>
                <a:cs typeface="Arial"/>
              </a:rPr>
              <a:t>Pro</a:t>
            </a:r>
            <a:r>
              <a:rPr sz="1400" spc="-5" dirty="0">
                <a:solidFill>
                  <a:srgbClr val="FFFFFF"/>
                </a:solidFill>
                <a:latin typeface="Arial"/>
                <a:cs typeface="Arial"/>
              </a:rPr>
              <a:t>babili</a:t>
            </a:r>
            <a:r>
              <a:rPr sz="1400" spc="5" dirty="0">
                <a:solidFill>
                  <a:srgbClr val="FFFFFF"/>
                </a:solidFill>
                <a:latin typeface="Arial"/>
                <a:cs typeface="Arial"/>
              </a:rPr>
              <a:t>st</a:t>
            </a:r>
            <a:r>
              <a:rPr sz="1400" spc="-5" dirty="0">
                <a:solidFill>
                  <a:srgbClr val="FFFFFF"/>
                </a:solidFill>
                <a:latin typeface="Arial"/>
                <a:cs typeface="Arial"/>
              </a:rPr>
              <a:t>ic  </a:t>
            </a:r>
            <a:r>
              <a:rPr sz="1400" dirty="0">
                <a:solidFill>
                  <a:srgbClr val="FFFFFF"/>
                </a:solidFill>
                <a:latin typeface="Arial"/>
                <a:cs typeface="Arial"/>
              </a:rPr>
              <a:t>statistical</a:t>
            </a:r>
            <a:endParaRPr sz="1400">
              <a:solidFill>
                <a:prstClr val="black"/>
              </a:solidFill>
              <a:latin typeface="Arial"/>
              <a:cs typeface="Arial"/>
            </a:endParaRPr>
          </a:p>
        </p:txBody>
      </p:sp>
      <p:sp>
        <p:nvSpPr>
          <p:cNvPr id="12" name="object 12"/>
          <p:cNvSpPr txBox="1"/>
          <p:nvPr/>
        </p:nvSpPr>
        <p:spPr>
          <a:xfrm>
            <a:off x="2220469" y="6073141"/>
            <a:ext cx="1511935" cy="507831"/>
          </a:xfrm>
          <a:prstGeom prst="rect">
            <a:avLst/>
          </a:prstGeom>
          <a:solidFill>
            <a:srgbClr val="4388D3"/>
          </a:solidFill>
        </p:spPr>
        <p:txBody>
          <a:bodyPr vert="horz" wrap="square" lIns="0" tIns="76200" rIns="0" bIns="0" rtlCol="0">
            <a:spAutoFit/>
          </a:bodyPr>
          <a:lstStyle/>
          <a:p>
            <a:pPr algn="ctr">
              <a:spcBef>
                <a:spcPts val="600"/>
              </a:spcBef>
            </a:pPr>
            <a:r>
              <a:rPr sz="1400" spc="-5" dirty="0">
                <a:solidFill>
                  <a:srgbClr val="FFFFFF"/>
                </a:solidFill>
                <a:latin typeface="Arial"/>
                <a:cs typeface="Arial"/>
              </a:rPr>
              <a:t>R,</a:t>
            </a:r>
            <a:r>
              <a:rPr sz="1400" spc="-10" dirty="0">
                <a:solidFill>
                  <a:srgbClr val="FFFFFF"/>
                </a:solidFill>
                <a:latin typeface="Arial"/>
                <a:cs typeface="Arial"/>
              </a:rPr>
              <a:t> </a:t>
            </a:r>
            <a:r>
              <a:rPr sz="1400" dirty="0">
                <a:solidFill>
                  <a:srgbClr val="FFFFFF"/>
                </a:solidFill>
                <a:latin typeface="Arial"/>
                <a:cs typeface="Arial"/>
              </a:rPr>
              <a:t>SAS,</a:t>
            </a:r>
            <a:endParaRPr sz="1400">
              <a:solidFill>
                <a:prstClr val="black"/>
              </a:solidFill>
              <a:latin typeface="Arial"/>
              <a:cs typeface="Arial"/>
            </a:endParaRPr>
          </a:p>
          <a:p>
            <a:pPr algn="ctr"/>
            <a:r>
              <a:rPr sz="1400" dirty="0">
                <a:solidFill>
                  <a:srgbClr val="FFFFFF"/>
                </a:solidFill>
                <a:latin typeface="Arial"/>
                <a:cs typeface="Arial"/>
              </a:rPr>
              <a:t>SPSS,Python</a:t>
            </a:r>
            <a:endParaRPr sz="1400">
              <a:solidFill>
                <a:prstClr val="black"/>
              </a:solidFill>
              <a:latin typeface="Arial"/>
              <a:cs typeface="Arial"/>
            </a:endParaRPr>
          </a:p>
        </p:txBody>
      </p:sp>
      <p:sp>
        <p:nvSpPr>
          <p:cNvPr id="13" name="object 13"/>
          <p:cNvSpPr txBox="1"/>
          <p:nvPr/>
        </p:nvSpPr>
        <p:spPr>
          <a:xfrm>
            <a:off x="3950734" y="1752541"/>
            <a:ext cx="4509021" cy="504625"/>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will you watch next</a:t>
            </a:r>
            <a:r>
              <a:rPr sz="1600" spc="-10" dirty="0">
                <a:solidFill>
                  <a:prstClr val="black"/>
                </a:solidFill>
                <a:latin typeface="Arial"/>
                <a:cs typeface="Arial"/>
              </a:rPr>
              <a:t>?</a:t>
            </a:r>
            <a:r>
              <a:rPr lang="en-US" sz="1600" spc="-10" dirty="0">
                <a:solidFill>
                  <a:prstClr val="black"/>
                </a:solidFill>
                <a:latin typeface="Arial"/>
                <a:cs typeface="Arial"/>
              </a:rPr>
              <a:t> This is an ongoing decision. </a:t>
            </a:r>
            <a:endParaRPr sz="1600" dirty="0">
              <a:solidFill>
                <a:prstClr val="black"/>
              </a:solidFill>
              <a:latin typeface="Arial"/>
              <a:cs typeface="Arial"/>
            </a:endParaRPr>
          </a:p>
        </p:txBody>
      </p:sp>
      <p:sp>
        <p:nvSpPr>
          <p:cNvPr id="14" name="object 14"/>
          <p:cNvSpPr txBox="1"/>
          <p:nvPr/>
        </p:nvSpPr>
        <p:spPr>
          <a:xfrm>
            <a:off x="3933954" y="2571958"/>
            <a:ext cx="5327490" cy="258404"/>
          </a:xfrm>
          <a:prstGeom prst="rect">
            <a:avLst/>
          </a:prstGeom>
        </p:spPr>
        <p:txBody>
          <a:bodyPr vert="horz" wrap="square" lIns="0" tIns="12065" rIns="0" bIns="0" rtlCol="0">
            <a:spAutoFit/>
          </a:bodyPr>
          <a:lstStyle/>
          <a:p>
            <a:pPr marL="12700">
              <a:spcBef>
                <a:spcPts val="95"/>
              </a:spcBef>
            </a:pPr>
            <a:r>
              <a:rPr lang="en-US" sz="1600" spc="-5" dirty="0">
                <a:solidFill>
                  <a:prstClr val="black"/>
                </a:solidFill>
                <a:latin typeface="Arial"/>
                <a:cs typeface="Arial"/>
              </a:rPr>
              <a:t>Netflix can show you what it predicts you will watch next </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5" name="object 15"/>
          <p:cNvSpPr txBox="1"/>
          <p:nvPr/>
        </p:nvSpPr>
        <p:spPr>
          <a:xfrm>
            <a:off x="3950732" y="4411927"/>
            <a:ext cx="7449907" cy="258404"/>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At the </a:t>
            </a:r>
            <a:r>
              <a:rPr sz="1600" spc="-10" dirty="0">
                <a:solidFill>
                  <a:prstClr val="black"/>
                </a:solidFill>
                <a:latin typeface="Arial"/>
                <a:cs typeface="Arial"/>
              </a:rPr>
              <a:t>end </a:t>
            </a:r>
            <a:r>
              <a:rPr sz="1600" spc="-5" dirty="0">
                <a:solidFill>
                  <a:prstClr val="black"/>
                </a:solidFill>
                <a:latin typeface="Arial"/>
                <a:cs typeface="Arial"/>
              </a:rPr>
              <a:t>of the </a:t>
            </a:r>
            <a:r>
              <a:rPr sz="1600" spc="-10" dirty="0">
                <a:solidFill>
                  <a:prstClr val="black"/>
                </a:solidFill>
                <a:latin typeface="Arial"/>
                <a:cs typeface="Arial"/>
              </a:rPr>
              <a:t>day </a:t>
            </a:r>
            <a:r>
              <a:rPr lang="en-US" sz="1600" spc="-15" dirty="0" err="1">
                <a:solidFill>
                  <a:prstClr val="black"/>
                </a:solidFill>
                <a:latin typeface="Arial"/>
                <a:cs typeface="Arial"/>
              </a:rPr>
              <a:t>Netflx</a:t>
            </a:r>
            <a:r>
              <a:rPr lang="en-US" sz="1600" spc="-15" dirty="0">
                <a:solidFill>
                  <a:prstClr val="black"/>
                </a:solidFill>
                <a:latin typeface="Arial"/>
                <a:cs typeface="Arial"/>
              </a:rPr>
              <a:t> is </a:t>
            </a:r>
            <a:r>
              <a:rPr sz="1600" spc="-5" dirty="0">
                <a:solidFill>
                  <a:prstClr val="black"/>
                </a:solidFill>
                <a:latin typeface="Arial"/>
                <a:cs typeface="Arial"/>
              </a:rPr>
              <a:t>forecasting/predicting </a:t>
            </a:r>
            <a:r>
              <a:rPr lang="en-US" sz="1600" spc="-10" dirty="0">
                <a:solidFill>
                  <a:prstClr val="black"/>
                </a:solidFill>
                <a:latin typeface="Arial"/>
                <a:cs typeface="Arial"/>
              </a:rPr>
              <a:t>what you will watch next</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6" name="object 16"/>
          <p:cNvSpPr txBox="1"/>
          <p:nvPr/>
        </p:nvSpPr>
        <p:spPr>
          <a:xfrm>
            <a:off x="3950732" y="5130677"/>
            <a:ext cx="7584121" cy="1397177"/>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Clustering, logistic regression, LDA, </a:t>
            </a:r>
            <a:r>
              <a:rPr sz="1600" spc="-10" dirty="0">
                <a:solidFill>
                  <a:prstClr val="black"/>
                </a:solidFill>
                <a:latin typeface="Arial"/>
                <a:cs typeface="Arial"/>
              </a:rPr>
              <a:t>RF are </a:t>
            </a:r>
            <a:r>
              <a:rPr sz="1600" spc="-5" dirty="0">
                <a:solidFill>
                  <a:prstClr val="black"/>
                </a:solidFill>
                <a:latin typeface="Arial"/>
                <a:cs typeface="Arial"/>
              </a:rPr>
              <a:t>all possible </a:t>
            </a:r>
            <a:r>
              <a:rPr sz="1600" dirty="0">
                <a:solidFill>
                  <a:prstClr val="black"/>
                </a:solidFill>
                <a:latin typeface="Arial"/>
                <a:cs typeface="Arial"/>
              </a:rPr>
              <a:t>stochastic/statistical </a:t>
            </a:r>
            <a:r>
              <a:rPr sz="1600" spc="-5" dirty="0">
                <a:solidFill>
                  <a:prstClr val="black"/>
                </a:solidFill>
                <a:latin typeface="Arial"/>
                <a:cs typeface="Arial"/>
              </a:rPr>
              <a:t>models to employ to estimate the probability </a:t>
            </a:r>
            <a:r>
              <a:rPr sz="1600" spc="-10" dirty="0">
                <a:solidFill>
                  <a:prstClr val="black"/>
                </a:solidFill>
                <a:latin typeface="Arial"/>
                <a:cs typeface="Arial"/>
              </a:rPr>
              <a:t>of </a:t>
            </a:r>
            <a:r>
              <a:rPr lang="en-US" sz="1600" spc="-5" dirty="0">
                <a:solidFill>
                  <a:prstClr val="black"/>
                </a:solidFill>
                <a:latin typeface="Arial"/>
                <a:cs typeface="Arial"/>
              </a:rPr>
              <a:t>what you will watch next</a:t>
            </a:r>
            <a:r>
              <a:rPr sz="1600" spc="-10" dirty="0">
                <a:solidFill>
                  <a:prstClr val="black"/>
                </a:solidFill>
                <a:latin typeface="Arial"/>
                <a:cs typeface="Arial"/>
              </a:rPr>
              <a:t>.</a:t>
            </a:r>
            <a:endParaRPr lang="en-US" sz="1600" spc="-10" dirty="0">
              <a:solidFill>
                <a:prstClr val="black"/>
              </a:solidFill>
              <a:latin typeface="Arial"/>
              <a:cs typeface="Arial"/>
            </a:endParaRPr>
          </a:p>
          <a:p>
            <a:pPr marL="12700" marR="5080">
              <a:spcBef>
                <a:spcPts val="95"/>
              </a:spcBef>
            </a:pPr>
            <a:endParaRPr sz="1600" dirty="0">
              <a:solidFill>
                <a:prstClr val="black"/>
              </a:solidFill>
              <a:latin typeface="Arial"/>
              <a:cs typeface="Arial"/>
            </a:endParaRPr>
          </a:p>
          <a:p>
            <a:pPr marL="12700" marR="5080">
              <a:spcBef>
                <a:spcPts val="1090"/>
              </a:spcBef>
            </a:pPr>
            <a:r>
              <a:rPr sz="1600" spc="-5" dirty="0">
                <a:solidFill>
                  <a:prstClr val="black"/>
                </a:solidFill>
                <a:latin typeface="Arial"/>
                <a:cs typeface="Arial"/>
              </a:rPr>
              <a:t>Clustering, logistic regression, LDA, </a:t>
            </a:r>
            <a:r>
              <a:rPr sz="1600" spc="-10" dirty="0">
                <a:solidFill>
                  <a:prstClr val="black"/>
                </a:solidFill>
                <a:latin typeface="Arial"/>
                <a:cs typeface="Arial"/>
              </a:rPr>
              <a:t>RF are </a:t>
            </a:r>
            <a:r>
              <a:rPr sz="1600" spc="-5" dirty="0">
                <a:solidFill>
                  <a:prstClr val="black"/>
                </a:solidFill>
                <a:latin typeface="Arial"/>
                <a:cs typeface="Arial"/>
              </a:rPr>
              <a:t>all possible </a:t>
            </a:r>
            <a:r>
              <a:rPr sz="1600" dirty="0">
                <a:solidFill>
                  <a:prstClr val="black"/>
                </a:solidFill>
                <a:latin typeface="Arial"/>
                <a:cs typeface="Arial"/>
              </a:rPr>
              <a:t>stochastic/statistical </a:t>
            </a:r>
            <a:r>
              <a:rPr sz="1600" spc="-5" dirty="0">
                <a:solidFill>
                  <a:prstClr val="black"/>
                </a:solidFill>
                <a:latin typeface="Arial"/>
                <a:cs typeface="Arial"/>
              </a:rPr>
              <a:t>models to employ to estimate the probability </a:t>
            </a:r>
            <a:r>
              <a:rPr sz="1600" spc="-10" dirty="0">
                <a:solidFill>
                  <a:prstClr val="black"/>
                </a:solidFill>
                <a:latin typeface="Arial"/>
                <a:cs typeface="Arial"/>
              </a:rPr>
              <a:t>of </a:t>
            </a:r>
            <a:r>
              <a:rPr lang="en-US" sz="1600" spc="-5" dirty="0">
                <a:solidFill>
                  <a:prstClr val="black"/>
                </a:solidFill>
                <a:latin typeface="Arial"/>
                <a:cs typeface="Arial"/>
              </a:rPr>
              <a:t>what you will watch next</a:t>
            </a:r>
            <a:r>
              <a:rPr lang="en-US" sz="1600" spc="-10" dirty="0">
                <a:solidFill>
                  <a:prstClr val="black"/>
                </a:solidFill>
                <a:latin typeface="Arial"/>
                <a:cs typeface="Arial"/>
              </a:rPr>
              <a:t>.</a:t>
            </a:r>
          </a:p>
        </p:txBody>
      </p:sp>
      <p:sp>
        <p:nvSpPr>
          <p:cNvPr id="17" name="object 17"/>
          <p:cNvSpPr txBox="1"/>
          <p:nvPr/>
        </p:nvSpPr>
        <p:spPr>
          <a:xfrm>
            <a:off x="3950734" y="3391376"/>
            <a:ext cx="5654655" cy="258404"/>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does Netflix prescribe to show you what you will watch?</a:t>
            </a:r>
            <a:endParaRPr sz="1600" dirty="0">
              <a:solidFill>
                <a:prstClr val="black"/>
              </a:solidFill>
              <a:latin typeface="Arial"/>
              <a:cs typeface="Arial"/>
            </a:endParaRPr>
          </a:p>
        </p:txBody>
      </p:sp>
      <p:sp>
        <p:nvSpPr>
          <p:cNvPr id="18" name="object 18"/>
          <p:cNvSpPr/>
          <p:nvPr/>
        </p:nvSpPr>
        <p:spPr>
          <a:xfrm>
            <a:off x="2028444" y="4070600"/>
            <a:ext cx="1897380" cy="1019810"/>
          </a:xfrm>
          <a:custGeom>
            <a:avLst/>
            <a:gdLst/>
            <a:ahLst/>
            <a:cxnLst/>
            <a:rect l="l" t="t" r="r" b="b"/>
            <a:pathLst>
              <a:path w="1897380" h="1019810">
                <a:moveTo>
                  <a:pt x="906474" y="737628"/>
                </a:moveTo>
                <a:lnTo>
                  <a:pt x="677697" y="737628"/>
                </a:lnTo>
                <a:lnTo>
                  <a:pt x="745337" y="1019555"/>
                </a:lnTo>
                <a:lnTo>
                  <a:pt x="906474" y="737628"/>
                </a:lnTo>
                <a:close/>
              </a:path>
              <a:path w="1897380" h="1019810">
                <a:moveTo>
                  <a:pt x="1225395" y="704964"/>
                </a:moveTo>
                <a:lnTo>
                  <a:pt x="925144" y="704964"/>
                </a:lnTo>
                <a:lnTo>
                  <a:pt x="1163637" y="931621"/>
                </a:lnTo>
                <a:lnTo>
                  <a:pt x="1225395" y="704964"/>
                </a:lnTo>
                <a:close/>
              </a:path>
              <a:path w="1897380" h="1019810">
                <a:moveTo>
                  <a:pt x="1512772" y="682396"/>
                </a:moveTo>
                <a:lnTo>
                  <a:pt x="1231544" y="682396"/>
                </a:lnTo>
                <a:lnTo>
                  <a:pt x="1593888" y="854113"/>
                </a:lnTo>
                <a:lnTo>
                  <a:pt x="1512772" y="682396"/>
                </a:lnTo>
                <a:close/>
              </a:path>
              <a:path w="1897380" h="1019810">
                <a:moveTo>
                  <a:pt x="1501182" y="657859"/>
                </a:moveTo>
                <a:lnTo>
                  <a:pt x="497801" y="657859"/>
                </a:lnTo>
                <a:lnTo>
                  <a:pt x="418299" y="831557"/>
                </a:lnTo>
                <a:lnTo>
                  <a:pt x="677697" y="737628"/>
                </a:lnTo>
                <a:lnTo>
                  <a:pt x="906474" y="737628"/>
                </a:lnTo>
                <a:lnTo>
                  <a:pt x="925144" y="704964"/>
                </a:lnTo>
                <a:lnTo>
                  <a:pt x="1225395" y="704964"/>
                </a:lnTo>
                <a:lnTo>
                  <a:pt x="1231544" y="682396"/>
                </a:lnTo>
                <a:lnTo>
                  <a:pt x="1512772" y="682396"/>
                </a:lnTo>
                <a:lnTo>
                  <a:pt x="1501182" y="657859"/>
                </a:lnTo>
                <a:close/>
              </a:path>
              <a:path w="1897380" h="1019810">
                <a:moveTo>
                  <a:pt x="32499" y="108330"/>
                </a:moveTo>
                <a:lnTo>
                  <a:pt x="406438" y="359536"/>
                </a:lnTo>
                <a:lnTo>
                  <a:pt x="0" y="406641"/>
                </a:lnTo>
                <a:lnTo>
                  <a:pt x="326948" y="555802"/>
                </a:lnTo>
                <a:lnTo>
                  <a:pt x="11861" y="688530"/>
                </a:lnTo>
                <a:lnTo>
                  <a:pt x="497801" y="657859"/>
                </a:lnTo>
                <a:lnTo>
                  <a:pt x="1501182" y="657859"/>
                </a:lnTo>
                <a:lnTo>
                  <a:pt x="1478991" y="610882"/>
                </a:lnTo>
                <a:lnTo>
                  <a:pt x="1854001" y="610882"/>
                </a:lnTo>
                <a:lnTo>
                  <a:pt x="1546631" y="494436"/>
                </a:lnTo>
                <a:lnTo>
                  <a:pt x="1853196" y="384086"/>
                </a:lnTo>
                <a:lnTo>
                  <a:pt x="1467129" y="345287"/>
                </a:lnTo>
                <a:lnTo>
                  <a:pt x="1518444" y="298322"/>
                </a:lnTo>
                <a:lnTo>
                  <a:pt x="642302" y="298322"/>
                </a:lnTo>
                <a:lnTo>
                  <a:pt x="32499" y="108330"/>
                </a:lnTo>
                <a:close/>
              </a:path>
              <a:path w="1897380" h="1019810">
                <a:moveTo>
                  <a:pt x="1854001" y="610882"/>
                </a:moveTo>
                <a:lnTo>
                  <a:pt x="1478991" y="610882"/>
                </a:lnTo>
                <a:lnTo>
                  <a:pt x="1897380" y="627316"/>
                </a:lnTo>
                <a:lnTo>
                  <a:pt x="1854001" y="610882"/>
                </a:lnTo>
                <a:close/>
              </a:path>
              <a:path w="1897380" h="1019810">
                <a:moveTo>
                  <a:pt x="733653" y="108330"/>
                </a:moveTo>
                <a:lnTo>
                  <a:pt x="642302" y="298322"/>
                </a:lnTo>
                <a:lnTo>
                  <a:pt x="1518444" y="298322"/>
                </a:lnTo>
                <a:lnTo>
                  <a:pt x="1545267" y="273773"/>
                </a:lnTo>
                <a:lnTo>
                  <a:pt x="948690" y="273773"/>
                </a:lnTo>
                <a:lnTo>
                  <a:pt x="733653" y="108330"/>
                </a:lnTo>
                <a:close/>
              </a:path>
              <a:path w="1897380" h="1019810">
                <a:moveTo>
                  <a:pt x="1275638" y="0"/>
                </a:moveTo>
                <a:lnTo>
                  <a:pt x="948690" y="273773"/>
                </a:lnTo>
                <a:lnTo>
                  <a:pt x="1545267" y="273773"/>
                </a:lnTo>
                <a:lnTo>
                  <a:pt x="1569760" y="251358"/>
                </a:lnTo>
                <a:lnTo>
                  <a:pt x="1243393" y="251358"/>
                </a:lnTo>
                <a:lnTo>
                  <a:pt x="1275638" y="0"/>
                </a:lnTo>
                <a:close/>
              </a:path>
              <a:path w="1897380" h="1019810">
                <a:moveTo>
                  <a:pt x="1614525" y="210388"/>
                </a:moveTo>
                <a:lnTo>
                  <a:pt x="1243393" y="251358"/>
                </a:lnTo>
                <a:lnTo>
                  <a:pt x="1569760" y="251358"/>
                </a:lnTo>
                <a:lnTo>
                  <a:pt x="1614525" y="210388"/>
                </a:lnTo>
                <a:close/>
              </a:path>
            </a:pathLst>
          </a:custGeom>
          <a:solidFill>
            <a:srgbClr val="C39D05"/>
          </a:solidFill>
        </p:spPr>
        <p:txBody>
          <a:bodyPr wrap="square" lIns="0" tIns="0" rIns="0" bIns="0" rtlCol="0"/>
          <a:lstStyle/>
          <a:p>
            <a:endParaRPr>
              <a:solidFill>
                <a:prstClr val="black"/>
              </a:solidFill>
              <a:latin typeface="Calibri"/>
            </a:endParaRPr>
          </a:p>
        </p:txBody>
      </p:sp>
      <p:sp>
        <p:nvSpPr>
          <p:cNvPr id="19" name="object 19"/>
          <p:cNvSpPr txBox="1"/>
          <p:nvPr/>
        </p:nvSpPr>
        <p:spPr>
          <a:xfrm>
            <a:off x="2551351" y="4416233"/>
            <a:ext cx="849630"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a:t>
            </a:r>
            <a:r>
              <a:rPr sz="1400" spc="5" dirty="0">
                <a:solidFill>
                  <a:prstClr val="black"/>
                </a:solidFill>
                <a:latin typeface="Arial"/>
                <a:cs typeface="Arial"/>
              </a:rPr>
              <a:t>t</a:t>
            </a:r>
            <a:r>
              <a:rPr sz="1400" spc="-5" dirty="0">
                <a:solidFill>
                  <a:prstClr val="black"/>
                </a:solidFill>
                <a:latin typeface="Arial"/>
                <a:cs typeface="Arial"/>
              </a:rPr>
              <a:t>o</a:t>
            </a:r>
            <a:r>
              <a:rPr sz="1400" spc="5" dirty="0">
                <a:solidFill>
                  <a:prstClr val="black"/>
                </a:solidFill>
                <a:latin typeface="Arial"/>
                <a:cs typeface="Arial"/>
              </a:rPr>
              <a:t>c</a:t>
            </a:r>
            <a:r>
              <a:rPr sz="1400" spc="-5" dirty="0">
                <a:solidFill>
                  <a:prstClr val="black"/>
                </a:solidFill>
                <a:latin typeface="Arial"/>
                <a:cs typeface="Arial"/>
              </a:rPr>
              <a:t>ha</a:t>
            </a:r>
            <a:r>
              <a:rPr sz="1400" spc="5" dirty="0">
                <a:solidFill>
                  <a:prstClr val="black"/>
                </a:solidFill>
                <a:latin typeface="Arial"/>
                <a:cs typeface="Arial"/>
              </a:rPr>
              <a:t>s</a:t>
            </a:r>
            <a:r>
              <a:rPr sz="1400" spc="-10" dirty="0">
                <a:solidFill>
                  <a:prstClr val="black"/>
                </a:solidFill>
                <a:latin typeface="Arial"/>
                <a:cs typeface="Arial"/>
              </a:rPr>
              <a:t>t</a:t>
            </a:r>
            <a:r>
              <a:rPr sz="1400" dirty="0">
                <a:solidFill>
                  <a:prstClr val="black"/>
                </a:solidFill>
                <a:latin typeface="Arial"/>
                <a:cs typeface="Arial"/>
              </a:rPr>
              <a:t>ic</a:t>
            </a:r>
            <a:endParaRPr sz="1400">
              <a:solidFill>
                <a:prstClr val="black"/>
              </a:solidFill>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B8B9-3B0A-46BF-A710-93DAE5AAA8BB}"/>
              </a:ext>
            </a:extLst>
          </p:cNvPr>
          <p:cNvSpPr>
            <a:spLocks noGrp="1"/>
          </p:cNvSpPr>
          <p:nvPr>
            <p:ph type="title"/>
          </p:nvPr>
        </p:nvSpPr>
        <p:spPr>
          <a:xfrm>
            <a:off x="592667" y="1076093"/>
            <a:ext cx="11006667" cy="492443"/>
          </a:xfrm>
        </p:spPr>
        <p:txBody>
          <a:bodyPr/>
          <a:lstStyle/>
          <a:p>
            <a:r>
              <a:rPr lang="en-US" dirty="0"/>
              <a:t>Questions 3 and 4 for Netflix</a:t>
            </a:r>
          </a:p>
        </p:txBody>
      </p:sp>
      <p:sp>
        <p:nvSpPr>
          <p:cNvPr id="3" name="Text Placeholder 2">
            <a:extLst>
              <a:ext uri="{FF2B5EF4-FFF2-40B4-BE49-F238E27FC236}">
                <a16:creationId xmlns:a16="http://schemas.microsoft.com/office/drawing/2014/main" id="{A683F47C-5854-4448-BFC3-5C5AB78DE4F0}"/>
              </a:ext>
            </a:extLst>
          </p:cNvPr>
          <p:cNvSpPr>
            <a:spLocks noGrp="1"/>
          </p:cNvSpPr>
          <p:nvPr>
            <p:ph type="body" idx="1"/>
          </p:nvPr>
        </p:nvSpPr>
        <p:spPr>
          <a:xfrm>
            <a:off x="714587" y="2179276"/>
            <a:ext cx="10762825" cy="3539430"/>
          </a:xfrm>
        </p:spPr>
        <p:txBody>
          <a:bodyPr/>
          <a:lstStyle/>
          <a:p>
            <a:r>
              <a:rPr lang="en-US" b="1" dirty="0"/>
              <a:t>3. Are there any ethical or legal issues to consider?</a:t>
            </a:r>
          </a:p>
          <a:p>
            <a:r>
              <a:rPr lang="en-US" dirty="0"/>
              <a:t>The one thing that should always be addressed is that does the user know this data is being collected and do they agree with this.</a:t>
            </a:r>
          </a:p>
          <a:p>
            <a:endParaRPr lang="en-US" dirty="0"/>
          </a:p>
          <a:p>
            <a:r>
              <a:rPr lang="en-US" b="1" dirty="0"/>
              <a:t>4. Research the skills required / in demand of a data scientist at Netflix.</a:t>
            </a:r>
          </a:p>
          <a:p>
            <a:pPr marL="171450" indent="-171450">
              <a:buFont typeface="Arial" panose="020B0604020202020204" pitchFamily="34" charset="0"/>
              <a:buChar char="•"/>
            </a:pPr>
            <a:r>
              <a:rPr lang="en-US" sz="1000" b="1" dirty="0"/>
              <a:t>Senior Data Scientist – Globalization</a:t>
            </a:r>
          </a:p>
          <a:p>
            <a:r>
              <a:rPr lang="en-US" sz="1000" dirty="0">
                <a:latin typeface="Roboto"/>
              </a:rPr>
              <a:t>At Netflix, we are revolutionizing storytelling by connecting our members around the world to an amazingly diverse set of international stories. Effective translation and cultural adaptation of our content and user interface play a critical role in building these connections. We are looking for a talented data scientist to partner with a world-class team of localization experts in order to unleash the power of data to transcend language barriers, and bring joy to over 150 million members across 190 countries.</a:t>
            </a:r>
            <a:endParaRPr lang="en-US" sz="1000" b="1" dirty="0"/>
          </a:p>
          <a:p>
            <a:pPr marL="171450" indent="-171450">
              <a:buFont typeface="Arial" panose="020B0604020202020204" pitchFamily="34" charset="0"/>
              <a:buChar char="•"/>
            </a:pPr>
            <a:r>
              <a:rPr lang="en-US" sz="1000" b="1" dirty="0"/>
              <a:t>Senior Data Scientist - Growth Experimentation and Modeling</a:t>
            </a:r>
          </a:p>
          <a:p>
            <a:r>
              <a:rPr lang="en-US" sz="1000" dirty="0"/>
              <a:t>At the heart of Netflix Product Innovations is an experimentation driven culture led by Data </a:t>
            </a:r>
            <a:r>
              <a:rPr lang="en-US" sz="1200" dirty="0"/>
              <a:t>Science Data Science &amp; Engineering. To drive greater growth, we are continually innovating across the acquisition funnel from creating new entry points and experiences for non-members, to the signup flow and pricing, through onboarding of new members. We are seeking a talented and creative data scientist to help optimize the Netflix acquisition experience. This is a high-impact position where you will guide product strategy through experimentation (A/B, quasi) and empirical studies. Your statistical modeling, analysis and interpretation of results inform decisions affecting millions of users, with a direct tie to Netflix revenue.</a:t>
            </a:r>
          </a:p>
        </p:txBody>
      </p:sp>
    </p:spTree>
    <p:extLst>
      <p:ext uri="{BB962C8B-B14F-4D97-AF65-F5344CB8AC3E}">
        <p14:creationId xmlns:p14="http://schemas.microsoft.com/office/powerpoint/2010/main" val="1568428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6129" y="1314565"/>
            <a:ext cx="9404058" cy="690574"/>
          </a:xfrm>
          <a:prstGeom prst="rect">
            <a:avLst/>
          </a:prstGeom>
        </p:spPr>
        <p:txBody>
          <a:bodyPr vert="horz" wrap="square" lIns="0" tIns="13335" rIns="0" bIns="0" rtlCol="0">
            <a:spAutoFit/>
          </a:bodyPr>
          <a:lstStyle/>
          <a:p>
            <a:pPr marL="12700"/>
            <a:r>
              <a:rPr lang="en-US" sz="4400" spc="-85" dirty="0">
                <a:solidFill>
                  <a:prstClr val="black"/>
                </a:solidFill>
                <a:latin typeface="Arial"/>
                <a:cs typeface="Arial"/>
              </a:rPr>
              <a:t>Union Pacific</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95" dirty="0">
                <a:solidFill>
                  <a:prstClr val="black"/>
                </a:solidFill>
                <a:latin typeface="Arial"/>
                <a:cs typeface="Arial"/>
              </a:rPr>
              <a:t>DELTTAA</a:t>
            </a:r>
            <a:endParaRPr sz="4400" dirty="0">
              <a:solidFill>
                <a:prstClr val="black"/>
              </a:solidFill>
              <a:latin typeface="Arial"/>
              <a:cs typeface="Arial"/>
            </a:endParaRPr>
          </a:p>
        </p:txBody>
      </p:sp>
      <p:sp>
        <p:nvSpPr>
          <p:cNvPr id="3" name="object 3"/>
          <p:cNvSpPr txBox="1"/>
          <p:nvPr/>
        </p:nvSpPr>
        <p:spPr>
          <a:xfrm>
            <a:off x="2288539" y="2921000"/>
            <a:ext cx="2358961" cy="382156"/>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extLst>
      <p:ext uri="{BB962C8B-B14F-4D97-AF65-F5344CB8AC3E}">
        <p14:creationId xmlns:p14="http://schemas.microsoft.com/office/powerpoint/2010/main" val="343996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4214019" y="436881"/>
            <a:ext cx="3763645" cy="696595"/>
          </a:xfrm>
          <a:prstGeom prst="rect">
            <a:avLst/>
          </a:prstGeom>
        </p:spPr>
        <p:txBody>
          <a:bodyPr vert="horz" wrap="square" lIns="0" tIns="13335" rIns="0" bIns="0" rtlCol="0">
            <a:spAutoFit/>
          </a:bodyPr>
          <a:lstStyle/>
          <a:p>
            <a:pPr marL="12700">
              <a:spcBef>
                <a:spcPts val="105"/>
              </a:spcBef>
            </a:pPr>
            <a:r>
              <a:rPr sz="4400" b="1" spc="-95" dirty="0"/>
              <a:t>D</a:t>
            </a:r>
            <a:r>
              <a:rPr sz="4400" spc="-95" dirty="0"/>
              <a:t>ELTTAA</a:t>
            </a:r>
            <a:r>
              <a:rPr sz="4400" spc="-330" dirty="0"/>
              <a:t> </a:t>
            </a:r>
            <a:r>
              <a:rPr sz="4400" b="1" spc="-5" dirty="0"/>
              <a:t>D</a:t>
            </a:r>
            <a:r>
              <a:rPr sz="4400" spc="-5" dirty="0"/>
              <a:t>ata</a:t>
            </a:r>
            <a:endParaRPr sz="4400"/>
          </a:p>
        </p:txBody>
      </p:sp>
      <p:sp>
        <p:nvSpPr>
          <p:cNvPr id="4" name="object 4"/>
          <p:cNvSpPr txBox="1"/>
          <p:nvPr/>
        </p:nvSpPr>
        <p:spPr>
          <a:xfrm>
            <a:off x="1484851" y="1532818"/>
            <a:ext cx="9664118" cy="3505447"/>
          </a:xfrm>
          <a:prstGeom prst="rect">
            <a:avLst/>
          </a:prstGeom>
        </p:spPr>
        <p:txBody>
          <a:bodyPr vert="horz" wrap="square" lIns="0" tIns="103505" rIns="0" bIns="0" rtlCol="0">
            <a:spAutoFit/>
          </a:bodyPr>
          <a:lstStyle/>
          <a:p>
            <a:pPr marL="12700">
              <a:spcBef>
                <a:spcPts val="815"/>
              </a:spcBef>
            </a:pPr>
            <a:r>
              <a:rPr sz="2800" b="1" dirty="0">
                <a:solidFill>
                  <a:prstClr val="black"/>
                </a:solidFill>
                <a:latin typeface="Arial"/>
                <a:cs typeface="Arial"/>
              </a:rPr>
              <a:t>D</a:t>
            </a:r>
            <a:r>
              <a:rPr sz="2800" dirty="0">
                <a:solidFill>
                  <a:prstClr val="black"/>
                </a:solidFill>
                <a:latin typeface="Arial"/>
                <a:cs typeface="Arial"/>
              </a:rPr>
              <a:t>ata:</a:t>
            </a:r>
            <a:endParaRPr lang="en-US" sz="2800" dirty="0">
              <a:solidFill>
                <a:prstClr val="black"/>
              </a:solidFill>
              <a:latin typeface="Arial"/>
              <a:cs typeface="Arial"/>
            </a:endParaRPr>
          </a:p>
          <a:p>
            <a:pPr marL="355600" marR="398780" indent="-342900">
              <a:spcBef>
                <a:spcPts val="615"/>
              </a:spcBef>
              <a:buFontTx/>
              <a:buChar char="•"/>
              <a:tabLst>
                <a:tab pos="354965" algn="l"/>
                <a:tab pos="355600" algn="l"/>
              </a:tabLst>
            </a:pPr>
            <a:r>
              <a:rPr lang="en-US" sz="2400" spc="-5" dirty="0">
                <a:solidFill>
                  <a:prstClr val="black"/>
                </a:solidFill>
                <a:latin typeface="Arial"/>
                <a:cs typeface="Arial"/>
              </a:rPr>
              <a:t>Top causes of rail equipment incidents</a:t>
            </a:r>
          </a:p>
          <a:p>
            <a:pPr marL="355600" marR="398780" indent="-342900">
              <a:spcBef>
                <a:spcPts val="615"/>
              </a:spcBef>
              <a:buFontTx/>
              <a:buChar char="•"/>
              <a:tabLst>
                <a:tab pos="354965" algn="l"/>
                <a:tab pos="355600" algn="l"/>
              </a:tabLst>
            </a:pPr>
            <a:r>
              <a:rPr lang="en-US" sz="2400" dirty="0">
                <a:solidFill>
                  <a:prstClr val="black"/>
                </a:solidFill>
                <a:latin typeface="Arial"/>
                <a:cs typeface="Arial"/>
              </a:rPr>
              <a:t>Subdivision (a specific section of track) Sensitivity Studies</a:t>
            </a:r>
          </a:p>
          <a:p>
            <a:pPr marL="355600" marR="398780" indent="-342900">
              <a:spcBef>
                <a:spcPts val="615"/>
              </a:spcBef>
              <a:buFontTx/>
              <a:buChar char="•"/>
              <a:tabLst>
                <a:tab pos="354965" algn="l"/>
                <a:tab pos="355600" algn="l"/>
              </a:tabLst>
            </a:pPr>
            <a:r>
              <a:rPr lang="en-US" sz="2400" dirty="0">
                <a:solidFill>
                  <a:prstClr val="black"/>
                </a:solidFill>
                <a:latin typeface="Arial"/>
                <a:cs typeface="Arial"/>
              </a:rPr>
              <a:t>Derailment after an incident</a:t>
            </a:r>
          </a:p>
          <a:p>
            <a:pPr marL="355600" marR="398780" indent="-342900">
              <a:spcBef>
                <a:spcPts val="615"/>
              </a:spcBef>
              <a:buFontTx/>
              <a:buChar char="•"/>
              <a:tabLst>
                <a:tab pos="354965" algn="l"/>
                <a:tab pos="355600" algn="l"/>
              </a:tabLst>
            </a:pPr>
            <a:r>
              <a:rPr lang="en-US" sz="2400" dirty="0">
                <a:solidFill>
                  <a:prstClr val="black"/>
                </a:solidFill>
                <a:latin typeface="Arial"/>
                <a:cs typeface="Arial"/>
              </a:rPr>
              <a:t>20 million data points collected at more than 4,700 special detectors deployed across our network</a:t>
            </a:r>
          </a:p>
          <a:p>
            <a:pPr marL="355600" marR="398780" indent="-342900">
              <a:spcBef>
                <a:spcPts val="615"/>
              </a:spcBef>
              <a:buFontTx/>
              <a:buChar char="•"/>
              <a:tabLst>
                <a:tab pos="354965" algn="l"/>
                <a:tab pos="355600" algn="l"/>
              </a:tabLst>
            </a:pPr>
            <a:r>
              <a:rPr lang="en-US" sz="2400" dirty="0"/>
              <a:t>Union Pacific collects data from past incidents, ongoing track maintenance, road bed conditions, track materials and physical wear</a:t>
            </a:r>
            <a:endParaRPr lang="en-US" sz="2400" dirty="0">
              <a:solidFill>
                <a:prstClr val="black"/>
              </a:solidFill>
              <a:latin typeface="Arial"/>
              <a:cs typeface="Arial"/>
            </a:endParaRPr>
          </a:p>
        </p:txBody>
      </p:sp>
      <p:sp>
        <p:nvSpPr>
          <p:cNvPr id="5" name="Rectangle 4">
            <a:extLst>
              <a:ext uri="{FF2B5EF4-FFF2-40B4-BE49-F238E27FC236}">
                <a16:creationId xmlns:a16="http://schemas.microsoft.com/office/drawing/2014/main" id="{B87DDC86-2961-400F-9D76-6993D9C1D653}"/>
              </a:ext>
            </a:extLst>
          </p:cNvPr>
          <p:cNvSpPr/>
          <p:nvPr/>
        </p:nvSpPr>
        <p:spPr>
          <a:xfrm>
            <a:off x="6828638" y="6298008"/>
            <a:ext cx="5259897" cy="246221"/>
          </a:xfrm>
          <a:prstGeom prst="rect">
            <a:avLst/>
          </a:prstGeom>
        </p:spPr>
        <p:txBody>
          <a:bodyPr wrap="square">
            <a:spAutoFit/>
          </a:bodyPr>
          <a:lstStyle/>
          <a:p>
            <a:r>
              <a:rPr lang="en-US" sz="1000" dirty="0">
                <a:hlinkClick r:id="rId2"/>
              </a:rPr>
              <a:t>https://www.up.com/aboutup/community/inside_track/predictive-analytics-09-18-2018.htm</a:t>
            </a:r>
            <a:endParaRPr lang="en-US" sz="1000" dirty="0"/>
          </a:p>
        </p:txBody>
      </p:sp>
    </p:spTree>
    <p:extLst>
      <p:ext uri="{BB962C8B-B14F-4D97-AF65-F5344CB8AC3E}">
        <p14:creationId xmlns:p14="http://schemas.microsoft.com/office/powerpoint/2010/main" val="395189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529710" y="436881"/>
            <a:ext cx="5133340" cy="696595"/>
          </a:xfrm>
          <a:prstGeom prst="rect">
            <a:avLst/>
          </a:prstGeom>
        </p:spPr>
        <p:txBody>
          <a:bodyPr vert="horz" wrap="square" lIns="0" tIns="13335" rIns="0" bIns="0" rtlCol="0">
            <a:spAutoFit/>
          </a:bodyPr>
          <a:lstStyle/>
          <a:p>
            <a:pPr marL="12700">
              <a:spcBef>
                <a:spcPts val="105"/>
              </a:spcBef>
            </a:pPr>
            <a:r>
              <a:rPr sz="4400" spc="-95" dirty="0"/>
              <a:t>D</a:t>
            </a:r>
            <a:r>
              <a:rPr sz="4400" b="1" spc="-95" dirty="0"/>
              <a:t>E</a:t>
            </a:r>
            <a:r>
              <a:rPr sz="4400" spc="-95" dirty="0"/>
              <a:t>LTTAA</a:t>
            </a:r>
            <a:r>
              <a:rPr sz="4400" spc="-295" dirty="0"/>
              <a:t> </a:t>
            </a:r>
            <a:r>
              <a:rPr sz="4400" b="1" spc="-5" dirty="0"/>
              <a:t>E</a:t>
            </a:r>
            <a:r>
              <a:rPr sz="4400" spc="-5" dirty="0"/>
              <a:t>nterprise</a:t>
            </a:r>
            <a:endParaRPr sz="4400"/>
          </a:p>
        </p:txBody>
      </p:sp>
      <p:sp>
        <p:nvSpPr>
          <p:cNvPr id="4" name="object 4"/>
          <p:cNvSpPr txBox="1"/>
          <p:nvPr/>
        </p:nvSpPr>
        <p:spPr>
          <a:xfrm>
            <a:off x="2059940" y="1625600"/>
            <a:ext cx="8063230" cy="1551707"/>
          </a:xfrm>
          <a:prstGeom prst="rect">
            <a:avLst/>
          </a:prstGeom>
        </p:spPr>
        <p:txBody>
          <a:bodyPr vert="horz" wrap="square" lIns="0" tIns="12700" rIns="0" bIns="0" rtlCol="0">
            <a:spAutoFit/>
          </a:bodyPr>
          <a:lstStyle/>
          <a:p>
            <a:pPr marL="12700" marR="5080">
              <a:spcBef>
                <a:spcPts val="100"/>
              </a:spcBef>
            </a:pPr>
            <a:r>
              <a:rPr lang="en-US" sz="2000" i="1" spc="-5" dirty="0">
                <a:solidFill>
                  <a:prstClr val="black"/>
                </a:solidFill>
                <a:latin typeface="Arial"/>
                <a:cs typeface="Arial"/>
              </a:rPr>
              <a:t>Union Pacific's rail equipment incident rate in 2017 improved nearly 3 percent from 2016. We know there is room for more improvement. Innovative technology can enhance safety, and we remain focused on improving processes and investing in new technologies to keep our employees and our communities safe.</a:t>
            </a:r>
            <a:endParaRPr lang="en-US" sz="1100" i="1" dirty="0"/>
          </a:p>
        </p:txBody>
      </p:sp>
      <p:sp>
        <p:nvSpPr>
          <p:cNvPr id="6" name="Rectangle 5">
            <a:extLst>
              <a:ext uri="{FF2B5EF4-FFF2-40B4-BE49-F238E27FC236}">
                <a16:creationId xmlns:a16="http://schemas.microsoft.com/office/drawing/2014/main" id="{FC95229E-E693-45D0-BAB6-B95DD789482C}"/>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389479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369723" y="436881"/>
            <a:ext cx="5452745" cy="696595"/>
          </a:xfrm>
          <a:prstGeom prst="rect">
            <a:avLst/>
          </a:prstGeom>
        </p:spPr>
        <p:txBody>
          <a:bodyPr vert="horz" wrap="square" lIns="0" tIns="13335" rIns="0" bIns="0" rtlCol="0">
            <a:spAutoFit/>
          </a:bodyPr>
          <a:lstStyle/>
          <a:p>
            <a:pPr marL="12700">
              <a:spcBef>
                <a:spcPts val="105"/>
              </a:spcBef>
            </a:pPr>
            <a:r>
              <a:rPr sz="4400" spc="-50" dirty="0"/>
              <a:t>DE</a:t>
            </a:r>
            <a:r>
              <a:rPr sz="4400" b="1" spc="-50" dirty="0"/>
              <a:t>L</a:t>
            </a:r>
            <a:r>
              <a:rPr sz="4400" spc="-50" dirty="0"/>
              <a:t>TTAA</a:t>
            </a:r>
            <a:r>
              <a:rPr sz="4400" spc="-295" dirty="0"/>
              <a:t> </a:t>
            </a:r>
            <a:r>
              <a:rPr sz="4400" b="1" spc="-5" dirty="0"/>
              <a:t>L</a:t>
            </a:r>
            <a:r>
              <a:rPr sz="4400" spc="-5" dirty="0"/>
              <a:t>eadership</a:t>
            </a:r>
            <a:endParaRPr sz="4400"/>
          </a:p>
        </p:txBody>
      </p:sp>
      <p:sp>
        <p:nvSpPr>
          <p:cNvPr id="4" name="object 4"/>
          <p:cNvSpPr txBox="1"/>
          <p:nvPr/>
        </p:nvSpPr>
        <p:spPr>
          <a:xfrm>
            <a:off x="2059940" y="1624076"/>
            <a:ext cx="7965440" cy="3331040"/>
          </a:xfrm>
          <a:prstGeom prst="rect">
            <a:avLst/>
          </a:prstGeom>
        </p:spPr>
        <p:txBody>
          <a:bodyPr vert="horz" wrap="square" lIns="0" tIns="12065" rIns="0" bIns="0" rtlCol="0">
            <a:spAutoFit/>
          </a:bodyPr>
          <a:lstStyle/>
          <a:p>
            <a:pPr marL="12700" marR="5080">
              <a:spcBef>
                <a:spcPts val="95"/>
              </a:spcBef>
            </a:pPr>
            <a:r>
              <a:rPr lang="en-US" b="1" dirty="0"/>
              <a:t>John I.</a:t>
            </a:r>
          </a:p>
          <a:p>
            <a:pPr marL="12700" marR="5080">
              <a:spcBef>
                <a:spcPts val="95"/>
              </a:spcBef>
            </a:pPr>
            <a:r>
              <a:rPr lang="en-US" b="1" dirty="0"/>
              <a:t>John has a account</a:t>
            </a:r>
          </a:p>
          <a:p>
            <a:pPr marL="12700" marR="5080">
              <a:spcBef>
                <a:spcPts val="95"/>
              </a:spcBef>
            </a:pPr>
            <a:r>
              <a:rPr lang="en-US" b="1" dirty="0"/>
              <a:t>Data Scientist at Union Pacific Railroad</a:t>
            </a:r>
          </a:p>
          <a:p>
            <a:pPr marL="12700" marR="5080">
              <a:spcBef>
                <a:spcPts val="95"/>
              </a:spcBef>
            </a:pPr>
            <a:endParaRPr lang="en-US" dirty="0"/>
          </a:p>
          <a:p>
            <a:pPr marL="12700" marR="5080">
              <a:spcBef>
                <a:spcPts val="95"/>
              </a:spcBef>
            </a:pPr>
            <a:r>
              <a:rPr lang="en-US" dirty="0"/>
              <a:t>Currently looking for:</a:t>
            </a:r>
          </a:p>
          <a:p>
            <a:pPr marL="12700" marR="5080">
              <a:spcBef>
                <a:spcPts val="95"/>
              </a:spcBef>
            </a:pPr>
            <a:r>
              <a:rPr lang="en-US" b="1" dirty="0"/>
              <a:t>Senior Data Scientist - Experimentation Methodology and Implementation</a:t>
            </a:r>
            <a:endParaRPr lang="en-US" dirty="0"/>
          </a:p>
          <a:p>
            <a:pPr marL="12700" marR="5080">
              <a:spcBef>
                <a:spcPts val="95"/>
              </a:spcBef>
            </a:pPr>
            <a:r>
              <a:rPr lang="en-US" dirty="0"/>
              <a:t>The culture of experimentation and data-informed decision making led by Science &amp; Analytics lies at the heart of Netflix product Innovation, and allows us to continuously evolve and improve the Netflix experience for our members around the globe.</a:t>
            </a:r>
          </a:p>
          <a:p>
            <a:pPr marL="12700" marR="5080">
              <a:spcBef>
                <a:spcPts val="95"/>
              </a:spcBef>
            </a:pPr>
            <a:endParaRPr lang="en-US" sz="1100" i="1" dirty="0"/>
          </a:p>
          <a:p>
            <a:pPr marL="12700" marR="5080">
              <a:spcBef>
                <a:spcPts val="95"/>
              </a:spcBef>
            </a:pPr>
            <a:r>
              <a:rPr lang="en-US" dirty="0"/>
              <a:t>“Although we still rely on lots of vendors, we tend to lean toward developing technologies in house,” </a:t>
            </a:r>
            <a:r>
              <a:rPr lang="en-US" sz="1400" dirty="0"/>
              <a:t>says Lynden Tennison, UP’s senior vice president and chief information officer.</a:t>
            </a:r>
            <a:endParaRPr lang="en-US" sz="1400" i="1" dirty="0"/>
          </a:p>
        </p:txBody>
      </p:sp>
      <p:sp>
        <p:nvSpPr>
          <p:cNvPr id="6" name="Rectangle 5">
            <a:extLst>
              <a:ext uri="{FF2B5EF4-FFF2-40B4-BE49-F238E27FC236}">
                <a16:creationId xmlns:a16="http://schemas.microsoft.com/office/drawing/2014/main" id="{0F64E429-6939-4B52-8758-9E8A86B6AD89}"/>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276941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4511" y="436881"/>
            <a:ext cx="4520565" cy="696595"/>
          </a:xfrm>
          <a:prstGeom prst="rect">
            <a:avLst/>
          </a:prstGeom>
        </p:spPr>
        <p:txBody>
          <a:bodyPr vert="horz" wrap="square" lIns="0" tIns="13335" rIns="0" bIns="0" rtlCol="0">
            <a:spAutoFit/>
          </a:bodyPr>
          <a:lstStyle/>
          <a:p>
            <a:pPr marL="12700">
              <a:spcBef>
                <a:spcPts val="105"/>
              </a:spcBef>
            </a:pPr>
            <a:r>
              <a:rPr sz="4400" spc="-50" dirty="0"/>
              <a:t>DEL</a:t>
            </a:r>
            <a:r>
              <a:rPr sz="4400" b="1" spc="-50" dirty="0"/>
              <a:t>T</a:t>
            </a:r>
            <a:r>
              <a:rPr sz="4400" spc="-50" dirty="0"/>
              <a:t>TAA</a:t>
            </a:r>
            <a:r>
              <a:rPr sz="4400" spc="-305" dirty="0"/>
              <a:t> </a:t>
            </a:r>
            <a:r>
              <a:rPr sz="4400" b="1" spc="-5" dirty="0"/>
              <a:t>T</a:t>
            </a:r>
            <a:r>
              <a:rPr sz="4400" spc="-5" dirty="0"/>
              <a:t>argets</a:t>
            </a:r>
            <a:endParaRPr sz="4400"/>
          </a:p>
        </p:txBody>
      </p:sp>
      <p:sp>
        <p:nvSpPr>
          <p:cNvPr id="4" name="object 4"/>
          <p:cNvSpPr txBox="1"/>
          <p:nvPr/>
        </p:nvSpPr>
        <p:spPr>
          <a:xfrm>
            <a:off x="742617" y="1504173"/>
            <a:ext cx="10704352" cy="3520836"/>
          </a:xfrm>
          <a:prstGeom prst="rect">
            <a:avLst/>
          </a:prstGeom>
        </p:spPr>
        <p:txBody>
          <a:bodyPr vert="horz" wrap="square" lIns="0" tIns="12065" rIns="0" bIns="0" rtlCol="0">
            <a:spAutoFit/>
          </a:bodyPr>
          <a:lstStyle/>
          <a:p>
            <a:pPr fontAlgn="base"/>
            <a:r>
              <a:rPr lang="en-US" sz="1200" dirty="0">
                <a:solidFill>
                  <a:srgbClr val="000000"/>
                </a:solidFill>
                <a:latin typeface="roboto"/>
              </a:rPr>
              <a:t>These technologies include:</a:t>
            </a:r>
          </a:p>
          <a:p>
            <a:pPr fontAlgn="base">
              <a:buFont typeface="Arial" panose="020B0604020202020204" pitchFamily="34" charset="0"/>
              <a:buChar char="•"/>
            </a:pPr>
            <a:r>
              <a:rPr lang="en-US" sz="1200" b="1" dirty="0">
                <a:solidFill>
                  <a:srgbClr val="000000"/>
                </a:solidFill>
                <a:latin typeface="inherit"/>
              </a:rPr>
              <a:t>Big Data Variability Analysis</a:t>
            </a:r>
            <a:r>
              <a:rPr lang="en-US" sz="1200" dirty="0">
                <a:solidFill>
                  <a:srgbClr val="000000"/>
                </a:solidFill>
                <a:latin typeface="inherit"/>
              </a:rPr>
              <a:t>. We analyze top causes of rail equipment incidents and identify where and when to focus efforts to reduce them.</a:t>
            </a:r>
          </a:p>
          <a:p>
            <a:pPr fontAlgn="base">
              <a:buFont typeface="Arial" panose="020B0604020202020204" pitchFamily="34" charset="0"/>
              <a:buChar char="•"/>
            </a:pPr>
            <a:r>
              <a:rPr lang="en-US" sz="1200" dirty="0">
                <a:solidFill>
                  <a:srgbClr val="000000"/>
                </a:solidFill>
                <a:latin typeface="inherit"/>
              </a:rPr>
              <a:t>Subdivision (a specific section of track) Sensitivity Studies. Sensitivity studies identify the risk of incident through computer modeling. These models pinpoint worst-case scenarios within identified subdivisions where exposure may be the greatest if an incident occurred. We use this data to enact countermeasures that proactively address risk.</a:t>
            </a:r>
          </a:p>
          <a:p>
            <a:pPr fontAlgn="base">
              <a:buFont typeface="Arial" panose="020B0604020202020204" pitchFamily="34" charset="0"/>
              <a:buChar char="•"/>
            </a:pPr>
            <a:r>
              <a:rPr lang="en-US" sz="1200" b="1" dirty="0">
                <a:solidFill>
                  <a:srgbClr val="000000"/>
                </a:solidFill>
                <a:latin typeface="inherit"/>
              </a:rPr>
              <a:t>Post-Derailment Simulations</a:t>
            </a:r>
            <a:r>
              <a:rPr lang="en-US" sz="1200" dirty="0">
                <a:solidFill>
                  <a:srgbClr val="000000"/>
                </a:solidFill>
                <a:latin typeface="inherit"/>
              </a:rPr>
              <a:t>. The use of computer modeling allows us to further define the cause of A derailment after an incident and fully understand what occurred to prevent future events.</a:t>
            </a:r>
          </a:p>
          <a:p>
            <a:pPr fontAlgn="base">
              <a:buFont typeface="Arial" panose="020B0604020202020204" pitchFamily="34" charset="0"/>
              <a:buChar char="•"/>
            </a:pPr>
            <a:r>
              <a:rPr lang="en-US" sz="1200" dirty="0">
                <a:solidFill>
                  <a:srgbClr val="9972A3"/>
                </a:solidFill>
                <a:latin typeface="inherit"/>
                <a:hlinkClick r:id="rId2">
                  <a:extLst>
                    <a:ext uri="{A12FA001-AC4F-418D-AE19-62706E023703}">
                      <ahyp:hlinkClr xmlns:ahyp="http://schemas.microsoft.com/office/drawing/2018/hyperlinkcolor" val="tx"/>
                    </a:ext>
                  </a:extLst>
                </a:hlinkClick>
              </a:rPr>
              <a:t>Distributed Power Units</a:t>
            </a:r>
            <a:r>
              <a:rPr lang="en-US" sz="1200" dirty="0">
                <a:solidFill>
                  <a:srgbClr val="000000"/>
                </a:solidFill>
                <a:latin typeface="inherit"/>
              </a:rPr>
              <a:t>. These locomotives operate in the middle and/or end of trains instead of only at the front. This placement makes trains less prone to derailments and facilitates more even braking that, in turn, reduces wheel and track wear. This technology also improves fuel efficiency, resulting in fewer emissions.</a:t>
            </a:r>
          </a:p>
          <a:p>
            <a:pPr fontAlgn="base">
              <a:buFont typeface="Arial" panose="020B0604020202020204" pitchFamily="34" charset="0"/>
              <a:buChar char="•"/>
            </a:pPr>
            <a:r>
              <a:rPr lang="en-US" sz="1200" b="1" dirty="0">
                <a:solidFill>
                  <a:srgbClr val="000000"/>
                </a:solidFill>
                <a:latin typeface="inherit"/>
              </a:rPr>
              <a:t>Ultrasonic Wheel-Defect Detection</a:t>
            </a:r>
            <a:r>
              <a:rPr lang="en-US" sz="1200" dirty="0">
                <a:solidFill>
                  <a:srgbClr val="000000"/>
                </a:solidFill>
                <a:latin typeface="inherit"/>
              </a:rPr>
              <a:t>. Our robotic system scans each wheel in our coal-car fleet every 60 to 90 days to eliminate derailments caused by broken wheels.</a:t>
            </a:r>
          </a:p>
          <a:p>
            <a:pPr fontAlgn="base">
              <a:buFont typeface="Arial" panose="020B0604020202020204" pitchFamily="34" charset="0"/>
              <a:buChar char="•"/>
            </a:pPr>
            <a:r>
              <a:rPr lang="en-US" sz="1200" b="1" dirty="0">
                <a:solidFill>
                  <a:srgbClr val="000000"/>
                </a:solidFill>
                <a:latin typeface="inherit"/>
              </a:rPr>
              <a:t>Wayside Detectors</a:t>
            </a:r>
            <a:r>
              <a:rPr lang="en-US" sz="1200" dirty="0">
                <a:solidFill>
                  <a:srgbClr val="000000"/>
                </a:solidFill>
                <a:latin typeface="inherit"/>
              </a:rPr>
              <a:t>. Our systems analyze daily 20 million data points collected at more than 4,700 special detectors deployed across our network. This helps us more accurately identify and repair potential failures in rail equipment components. We continue to maintain, install and improve our wayside technology infrastructure. For wheel impacts, this translates to further definition of our defect thresholds. It also helps us improve our wayside detection network coverage based on changes in our traffic volume, ensuring we have the right detector(s) at the right place at the right time.</a:t>
            </a:r>
          </a:p>
          <a:p>
            <a:pPr fontAlgn="base">
              <a:buFont typeface="Arial" panose="020B0604020202020204" pitchFamily="34" charset="0"/>
              <a:buChar char="•"/>
            </a:pPr>
            <a:r>
              <a:rPr lang="en-US" sz="1200" b="1" dirty="0">
                <a:solidFill>
                  <a:srgbClr val="000000"/>
                </a:solidFill>
                <a:latin typeface="inherit"/>
              </a:rPr>
              <a:t>Hot Bearing (“Hotbox”) Detectors</a:t>
            </a:r>
            <a:r>
              <a:rPr lang="en-US" sz="1200" dirty="0">
                <a:solidFill>
                  <a:srgbClr val="000000"/>
                </a:solidFill>
                <a:latin typeface="inherit"/>
              </a:rPr>
              <a:t>. These detectors use infrared sensors to measure the temperature of bearings as a train rolls by allowing us to identify faulty bearings that could result in a derailment.</a:t>
            </a:r>
          </a:p>
          <a:p>
            <a:pPr fontAlgn="base">
              <a:buFont typeface="Arial" panose="020B0604020202020204" pitchFamily="34" charset="0"/>
              <a:buChar char="•"/>
            </a:pPr>
            <a:r>
              <a:rPr lang="en-US" sz="1200" b="1" dirty="0">
                <a:solidFill>
                  <a:srgbClr val="000000"/>
                </a:solidFill>
                <a:latin typeface="inherit"/>
              </a:rPr>
              <a:t>Acoustic Bearing Detectors</a:t>
            </a:r>
            <a:r>
              <a:rPr lang="en-US" sz="1200" dirty="0">
                <a:solidFill>
                  <a:srgbClr val="000000"/>
                </a:solidFill>
                <a:latin typeface="inherit"/>
              </a:rPr>
              <a:t>. Sound plays a role in determining the safety of bearings. Acoustic bearing detectors feature a shutter that opens just prior to the passing of a train. The open shutter allows an array of microphones to identify bearing defects.</a:t>
            </a:r>
          </a:p>
          <a:p>
            <a:pPr fontAlgn="base">
              <a:buFont typeface="Arial" panose="020B0604020202020204" pitchFamily="34" charset="0"/>
              <a:buChar char="•"/>
            </a:pPr>
            <a:r>
              <a:rPr lang="en-US" sz="1200" b="1" dirty="0">
                <a:solidFill>
                  <a:srgbClr val="000000"/>
                </a:solidFill>
                <a:latin typeface="inherit"/>
              </a:rPr>
              <a:t>Wheel Profile Detectors</a:t>
            </a:r>
            <a:r>
              <a:rPr lang="en-US" sz="1200" dirty="0">
                <a:solidFill>
                  <a:srgbClr val="000000"/>
                </a:solidFill>
                <a:latin typeface="inherit"/>
              </a:rPr>
              <a:t>. The wheel profile detector uses a laser similar to a supermarket checkout scanner to capture a </a:t>
            </a:r>
            <a:r>
              <a:rPr lang="en-US" sz="1200" dirty="0" err="1">
                <a:solidFill>
                  <a:srgbClr val="000000"/>
                </a:solidFill>
                <a:latin typeface="inherit"/>
              </a:rPr>
              <a:t>crosssectional</a:t>
            </a:r>
            <a:r>
              <a:rPr lang="en-US" sz="1200" dirty="0">
                <a:solidFill>
                  <a:srgbClr val="000000"/>
                </a:solidFill>
                <a:latin typeface="inherit"/>
              </a:rPr>
              <a:t> snapshot of the outline of a wheel as it rolls by. Based on this data, wheel defects are identified, reported and addressed.</a:t>
            </a:r>
          </a:p>
        </p:txBody>
      </p:sp>
      <p:sp>
        <p:nvSpPr>
          <p:cNvPr id="6" name="object 6">
            <a:extLst>
              <a:ext uri="{FF2B5EF4-FFF2-40B4-BE49-F238E27FC236}">
                <a16:creationId xmlns:a16="http://schemas.microsoft.com/office/drawing/2014/main" id="{CD24B15A-90EB-4BAD-8FE3-0EB7D6377DEF}"/>
              </a:ext>
            </a:extLst>
          </p:cNvPr>
          <p:cNvSpPr txBox="1"/>
          <p:nvPr/>
        </p:nvSpPr>
        <p:spPr>
          <a:xfrm>
            <a:off x="5670958" y="6526634"/>
            <a:ext cx="4823670" cy="197490"/>
          </a:xfrm>
          <a:prstGeom prst="rect">
            <a:avLst/>
          </a:prstGeom>
        </p:spPr>
        <p:txBody>
          <a:bodyPr vert="horz" wrap="square" lIns="0" tIns="12700" rIns="0" bIns="0" rtlCol="0">
            <a:spAutoFit/>
          </a:bodyPr>
          <a:lstStyle/>
          <a:p>
            <a:pPr marL="12700">
              <a:spcBef>
                <a:spcPts val="100"/>
              </a:spcBef>
            </a:pPr>
            <a:r>
              <a:rPr lang="en-US" sz="1200" dirty="0"/>
              <a:t>https://www.up.com/aboutup/community/safety/technology/index.htm</a:t>
            </a:r>
            <a:endParaRPr sz="1200" dirty="0">
              <a:solidFill>
                <a:prstClr val="black"/>
              </a:solidFill>
              <a:latin typeface="Arial"/>
              <a:cs typeface="Arial"/>
            </a:endParaRPr>
          </a:p>
        </p:txBody>
      </p:sp>
    </p:spTree>
    <p:extLst>
      <p:ext uri="{BB962C8B-B14F-4D97-AF65-F5344CB8AC3E}">
        <p14:creationId xmlns:p14="http://schemas.microsoft.com/office/powerpoint/2010/main" val="199926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4" name="object 4"/>
          <p:cNvSpPr txBox="1">
            <a:spLocks noGrp="1"/>
          </p:cNvSpPr>
          <p:nvPr>
            <p:ph type="title"/>
          </p:nvPr>
        </p:nvSpPr>
        <p:spPr>
          <a:xfrm>
            <a:off x="3118263" y="436881"/>
            <a:ext cx="5953125" cy="696595"/>
          </a:xfrm>
          <a:prstGeom prst="rect">
            <a:avLst/>
          </a:prstGeom>
        </p:spPr>
        <p:txBody>
          <a:bodyPr vert="horz" wrap="square" lIns="0" tIns="13335" rIns="0" bIns="0" rtlCol="0">
            <a:spAutoFit/>
          </a:bodyPr>
          <a:lstStyle/>
          <a:p>
            <a:pPr marL="12700">
              <a:spcBef>
                <a:spcPts val="105"/>
              </a:spcBef>
            </a:pPr>
            <a:r>
              <a:rPr sz="4400" spc="-50" dirty="0"/>
              <a:t>DELT</a:t>
            </a:r>
            <a:r>
              <a:rPr sz="4400" b="1" spc="-50" dirty="0"/>
              <a:t>T</a:t>
            </a:r>
            <a:r>
              <a:rPr sz="4400" spc="-50" dirty="0"/>
              <a:t>AA</a:t>
            </a:r>
            <a:r>
              <a:rPr sz="4400" spc="-270" dirty="0"/>
              <a:t> </a:t>
            </a:r>
            <a:r>
              <a:rPr sz="4400" b="1" spc="-5" dirty="0"/>
              <a:t>T</a:t>
            </a:r>
            <a:r>
              <a:rPr sz="4400" spc="-5" dirty="0"/>
              <a:t>echnologies</a:t>
            </a:r>
            <a:endParaRPr sz="4400"/>
          </a:p>
        </p:txBody>
      </p:sp>
      <p:sp>
        <p:nvSpPr>
          <p:cNvPr id="6" name="object 6"/>
          <p:cNvSpPr txBox="1"/>
          <p:nvPr/>
        </p:nvSpPr>
        <p:spPr>
          <a:xfrm>
            <a:off x="4605556" y="6476300"/>
            <a:ext cx="5889072" cy="197490"/>
          </a:xfrm>
          <a:prstGeom prst="rect">
            <a:avLst/>
          </a:prstGeom>
        </p:spPr>
        <p:txBody>
          <a:bodyPr vert="horz" wrap="square" lIns="0" tIns="12700" rIns="0" bIns="0" rtlCol="0">
            <a:spAutoFit/>
          </a:bodyPr>
          <a:lstStyle/>
          <a:p>
            <a:pPr marL="12700">
              <a:spcBef>
                <a:spcPts val="100"/>
              </a:spcBef>
            </a:pPr>
            <a:r>
              <a:rPr lang="en-US" sz="1200" dirty="0">
                <a:hlinkClick r:id="rId2"/>
              </a:rPr>
              <a:t>https://www.up.com/aboutup/community/inside_track/predictive-analytics-09-18-2018.htm</a:t>
            </a:r>
            <a:endParaRPr sz="1200" dirty="0">
              <a:solidFill>
                <a:prstClr val="black"/>
              </a:solidFill>
              <a:latin typeface="Arial"/>
              <a:cs typeface="Arial"/>
            </a:endParaRPr>
          </a:p>
        </p:txBody>
      </p:sp>
      <p:sp>
        <p:nvSpPr>
          <p:cNvPr id="10" name="Rectangle 9">
            <a:extLst>
              <a:ext uri="{FF2B5EF4-FFF2-40B4-BE49-F238E27FC236}">
                <a16:creationId xmlns:a16="http://schemas.microsoft.com/office/drawing/2014/main" id="{10E563ED-47A8-4C18-BB2D-30E8C2CF36CD}"/>
              </a:ext>
            </a:extLst>
          </p:cNvPr>
          <p:cNvSpPr/>
          <p:nvPr/>
        </p:nvSpPr>
        <p:spPr>
          <a:xfrm>
            <a:off x="1981200" y="1454275"/>
            <a:ext cx="8229600" cy="3785652"/>
          </a:xfrm>
          <a:prstGeom prst="rect">
            <a:avLst/>
          </a:prstGeom>
        </p:spPr>
        <p:txBody>
          <a:bodyPr wrap="square">
            <a:spAutoFit/>
          </a:bodyPr>
          <a:lstStyle/>
          <a:p>
            <a:r>
              <a:rPr lang="en-US" sz="2400" dirty="0"/>
              <a:t>Created by a cross-functional team of engineering, information technology, operations and safety experts, the new model is the result of decades of investments in data collection technologies installed in track, trucks and on </a:t>
            </a:r>
            <a:r>
              <a:rPr lang="en-US" sz="2400" dirty="0" err="1"/>
              <a:t>right-of-ways</a:t>
            </a:r>
            <a:r>
              <a:rPr lang="en-US" sz="2400" dirty="0"/>
              <a:t>.</a:t>
            </a:r>
          </a:p>
          <a:p>
            <a:endParaRPr lang="en-US" sz="2400" dirty="0"/>
          </a:p>
          <a:p>
            <a:r>
              <a:rPr lang="en-US" sz="2400" dirty="0"/>
              <a:t>Union Pacific Associate Systems Engineer Nina </a:t>
            </a:r>
            <a:r>
              <a:rPr lang="en-US" sz="2400" dirty="0" err="1"/>
              <a:t>Lahvinovich</a:t>
            </a:r>
            <a:r>
              <a:rPr lang="en-US" sz="2400" dirty="0"/>
              <a:t> assembled and tested the numerous data elements using a tool called a logistic regression model, a highly sophisticated probability method used to predict what will happen based on what’s already happened.</a:t>
            </a:r>
          </a:p>
        </p:txBody>
      </p:sp>
    </p:spTree>
    <p:extLst>
      <p:ext uri="{BB962C8B-B14F-4D97-AF65-F5344CB8AC3E}">
        <p14:creationId xmlns:p14="http://schemas.microsoft.com/office/powerpoint/2010/main" val="1992458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2068194" y="436881"/>
            <a:ext cx="8054340" cy="696595"/>
          </a:xfrm>
          <a:prstGeom prst="rect">
            <a:avLst/>
          </a:prstGeom>
        </p:spPr>
        <p:txBody>
          <a:bodyPr vert="horz" wrap="square" lIns="0" tIns="13335" rIns="0" bIns="0" rtlCol="0">
            <a:spAutoFit/>
          </a:bodyPr>
          <a:lstStyle/>
          <a:p>
            <a:pPr marL="12700">
              <a:spcBef>
                <a:spcPts val="105"/>
              </a:spcBef>
            </a:pPr>
            <a:r>
              <a:rPr sz="4400" spc="-50" dirty="0"/>
              <a:t>DELTT</a:t>
            </a:r>
            <a:r>
              <a:rPr sz="4400" b="1" spc="-50" dirty="0"/>
              <a:t>A</a:t>
            </a:r>
            <a:r>
              <a:rPr sz="4400" spc="-50" dirty="0"/>
              <a:t>A </a:t>
            </a:r>
            <a:r>
              <a:rPr sz="4400" b="1" dirty="0"/>
              <a:t>A</a:t>
            </a:r>
            <a:r>
              <a:rPr sz="4400" dirty="0"/>
              <a:t>nalytical</a:t>
            </a:r>
            <a:r>
              <a:rPr sz="4400" spc="-370" dirty="0"/>
              <a:t> </a:t>
            </a:r>
            <a:r>
              <a:rPr sz="4400" spc="-50" dirty="0"/>
              <a:t>Techniques</a:t>
            </a:r>
            <a:endParaRPr sz="4400"/>
          </a:p>
        </p:txBody>
      </p:sp>
      <p:sp>
        <p:nvSpPr>
          <p:cNvPr id="10" name="Rectangle 9">
            <a:extLst>
              <a:ext uri="{FF2B5EF4-FFF2-40B4-BE49-F238E27FC236}">
                <a16:creationId xmlns:a16="http://schemas.microsoft.com/office/drawing/2014/main" id="{10082B39-4B74-4D53-BAC6-5FDB52393099}"/>
              </a:ext>
            </a:extLst>
          </p:cNvPr>
          <p:cNvSpPr/>
          <p:nvPr/>
        </p:nvSpPr>
        <p:spPr>
          <a:xfrm>
            <a:off x="687897" y="1392578"/>
            <a:ext cx="11207691" cy="2031325"/>
          </a:xfrm>
          <a:prstGeom prst="rect">
            <a:avLst/>
          </a:prstGeom>
        </p:spPr>
        <p:txBody>
          <a:bodyPr wrap="square">
            <a:spAutoFit/>
          </a:bodyPr>
          <a:lstStyle/>
          <a:p>
            <a:pPr algn="just"/>
            <a:r>
              <a:rPr lang="en-US" dirty="0"/>
              <a:t>logistic regression model</a:t>
            </a:r>
          </a:p>
          <a:p>
            <a:pPr algn="just"/>
            <a:endParaRPr lang="en-US" i="0" dirty="0">
              <a:solidFill>
                <a:srgbClr val="222635"/>
              </a:solidFill>
              <a:effectLst/>
              <a:latin typeface="Cambria" panose="02040503050406030204" pitchFamily="18" charset="0"/>
            </a:endParaRPr>
          </a:p>
          <a:p>
            <a:pPr fontAlgn="base"/>
            <a:r>
              <a:rPr lang="en-US" dirty="0"/>
              <a:t>As the model increased in accuracy, the team began testing it in the field.</a:t>
            </a:r>
          </a:p>
          <a:p>
            <a:pPr fontAlgn="base"/>
            <a:r>
              <a:rPr lang="en-US" dirty="0"/>
              <a:t>“This model will never replace human senses or the vast knowledge base residing in the people we’ve trained for decades,” said Ed Adelman, Union Pacific general director of safety.</a:t>
            </a:r>
          </a:p>
          <a:p>
            <a:pPr fontAlgn="base"/>
            <a:r>
              <a:rPr lang="en-US" dirty="0"/>
              <a:t>But Adelman says in most cases, there isn’t one single cause of track failures. It’s a bunch of little things that add up over time.</a:t>
            </a:r>
          </a:p>
        </p:txBody>
      </p:sp>
      <p:sp>
        <p:nvSpPr>
          <p:cNvPr id="6" name="object 6">
            <a:extLst>
              <a:ext uri="{FF2B5EF4-FFF2-40B4-BE49-F238E27FC236}">
                <a16:creationId xmlns:a16="http://schemas.microsoft.com/office/drawing/2014/main" id="{67D582E4-DFE8-461A-BBBB-E3D34CC06F13}"/>
              </a:ext>
            </a:extLst>
          </p:cNvPr>
          <p:cNvSpPr txBox="1"/>
          <p:nvPr/>
        </p:nvSpPr>
        <p:spPr>
          <a:xfrm>
            <a:off x="4605556" y="6476300"/>
            <a:ext cx="5889072" cy="197490"/>
          </a:xfrm>
          <a:prstGeom prst="rect">
            <a:avLst/>
          </a:prstGeom>
        </p:spPr>
        <p:txBody>
          <a:bodyPr vert="horz" wrap="square" lIns="0" tIns="12700" rIns="0" bIns="0" rtlCol="0">
            <a:spAutoFit/>
          </a:bodyPr>
          <a:lstStyle/>
          <a:p>
            <a:pPr marL="12700">
              <a:spcBef>
                <a:spcPts val="100"/>
              </a:spcBef>
            </a:pPr>
            <a:r>
              <a:rPr lang="en-US" sz="1200" dirty="0">
                <a:hlinkClick r:id="rId2"/>
              </a:rPr>
              <a:t>https://www.up.com/aboutup/community/inside_track/predictive-analytics-09-18-2018.htm</a:t>
            </a:r>
            <a:endParaRPr sz="1200" dirty="0">
              <a:solidFill>
                <a:prstClr val="black"/>
              </a:solidFill>
              <a:latin typeface="Arial"/>
              <a:cs typeface="Arial"/>
            </a:endParaRPr>
          </a:p>
        </p:txBody>
      </p:sp>
    </p:spTree>
    <p:extLst>
      <p:ext uri="{BB962C8B-B14F-4D97-AF65-F5344CB8AC3E}">
        <p14:creationId xmlns:p14="http://schemas.microsoft.com/office/powerpoint/2010/main" val="3801189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txBox="1">
            <a:spLocks noGrp="1"/>
          </p:cNvSpPr>
          <p:nvPr>
            <p:ph type="body" idx="1"/>
          </p:nvPr>
        </p:nvSpPr>
        <p:spPr>
          <a:xfrm>
            <a:off x="2374084" y="1625601"/>
            <a:ext cx="7533314" cy="3460563"/>
          </a:xfrm>
          <a:prstGeom prst="rect">
            <a:avLst/>
          </a:prstGeom>
        </p:spPr>
        <p:txBody>
          <a:bodyPr vert="horz" wrap="square" lIns="0" tIns="13335" rIns="0" bIns="0" rtlCol="0">
            <a:spAutoFit/>
          </a:bodyPr>
          <a:lstStyle/>
          <a:p>
            <a:pPr marL="12700" marR="5080">
              <a:spcBef>
                <a:spcPts val="105"/>
              </a:spcBef>
            </a:pPr>
            <a:r>
              <a:rPr lang="en-US" sz="2800" spc="-5" dirty="0"/>
              <a:t>“The model looks at thousands of variables that make a piece of track stand out long before a failure occurs,” he said. “Humans can’t assemble this much data and objectively use it to predict future track failure as quickly as these tools can. The data load is just too much to process for every mile of track, so the model does it for them.”</a:t>
            </a:r>
            <a:endParaRPr sz="2800" dirty="0"/>
          </a:p>
        </p:txBody>
      </p:sp>
      <p:sp>
        <p:nvSpPr>
          <p:cNvPr id="7" name="object 6">
            <a:extLst>
              <a:ext uri="{FF2B5EF4-FFF2-40B4-BE49-F238E27FC236}">
                <a16:creationId xmlns:a16="http://schemas.microsoft.com/office/drawing/2014/main" id="{87659569-254D-40A8-BE18-AB1479F46578}"/>
              </a:ext>
            </a:extLst>
          </p:cNvPr>
          <p:cNvSpPr txBox="1"/>
          <p:nvPr/>
        </p:nvSpPr>
        <p:spPr>
          <a:xfrm>
            <a:off x="4605556" y="6476300"/>
            <a:ext cx="5889072" cy="197490"/>
          </a:xfrm>
          <a:prstGeom prst="rect">
            <a:avLst/>
          </a:prstGeom>
        </p:spPr>
        <p:txBody>
          <a:bodyPr vert="horz" wrap="square" lIns="0" tIns="12700" rIns="0" bIns="0" rtlCol="0">
            <a:spAutoFit/>
          </a:bodyPr>
          <a:lstStyle/>
          <a:p>
            <a:pPr marL="12700">
              <a:spcBef>
                <a:spcPts val="100"/>
              </a:spcBef>
            </a:pPr>
            <a:r>
              <a:rPr lang="en-US" sz="1200" dirty="0">
                <a:hlinkClick r:id="rId2"/>
              </a:rPr>
              <a:t>https://www.up.com/aboutup/community/inside_track/predictive-analytics-09-18-2018.htm</a:t>
            </a:r>
            <a:endParaRPr sz="1200" dirty="0">
              <a:solidFill>
                <a:prstClr val="black"/>
              </a:solidFill>
              <a:latin typeface="Arial"/>
              <a:cs typeface="Arial"/>
            </a:endParaRPr>
          </a:p>
        </p:txBody>
      </p:sp>
    </p:spTree>
    <p:extLst>
      <p:ext uri="{BB962C8B-B14F-4D97-AF65-F5344CB8AC3E}">
        <p14:creationId xmlns:p14="http://schemas.microsoft.com/office/powerpoint/2010/main" val="97527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529710" y="436881"/>
            <a:ext cx="5133340" cy="696595"/>
          </a:xfrm>
          <a:prstGeom prst="rect">
            <a:avLst/>
          </a:prstGeom>
        </p:spPr>
        <p:txBody>
          <a:bodyPr vert="horz" wrap="square" lIns="0" tIns="13335" rIns="0" bIns="0" rtlCol="0">
            <a:spAutoFit/>
          </a:bodyPr>
          <a:lstStyle/>
          <a:p>
            <a:pPr marL="12700">
              <a:spcBef>
                <a:spcPts val="105"/>
              </a:spcBef>
            </a:pPr>
            <a:r>
              <a:rPr sz="4400" spc="-95" dirty="0"/>
              <a:t>D</a:t>
            </a:r>
            <a:r>
              <a:rPr sz="4400" b="1" spc="-95" dirty="0"/>
              <a:t>E</a:t>
            </a:r>
            <a:r>
              <a:rPr sz="4400" spc="-95" dirty="0"/>
              <a:t>LTTAA</a:t>
            </a:r>
            <a:r>
              <a:rPr sz="4400" spc="-295" dirty="0"/>
              <a:t> </a:t>
            </a:r>
            <a:r>
              <a:rPr sz="4400" b="1" spc="-5" dirty="0"/>
              <a:t>E</a:t>
            </a:r>
            <a:r>
              <a:rPr sz="4400" spc="-5" dirty="0"/>
              <a:t>nterprise</a:t>
            </a:r>
            <a:endParaRPr sz="4400"/>
          </a:p>
        </p:txBody>
      </p:sp>
      <p:sp>
        <p:nvSpPr>
          <p:cNvPr id="4" name="object 4"/>
          <p:cNvSpPr txBox="1"/>
          <p:nvPr/>
        </p:nvSpPr>
        <p:spPr>
          <a:xfrm>
            <a:off x="2059940" y="1625600"/>
            <a:ext cx="8063230" cy="1733808"/>
          </a:xfrm>
          <a:prstGeom prst="rect">
            <a:avLst/>
          </a:prstGeom>
        </p:spPr>
        <p:txBody>
          <a:bodyPr vert="horz" wrap="square" lIns="0" tIns="12700" rIns="0" bIns="0" rtlCol="0">
            <a:spAutoFit/>
          </a:bodyPr>
          <a:lstStyle/>
          <a:p>
            <a:pPr marL="12700" marR="5080">
              <a:spcBef>
                <a:spcPts val="100"/>
              </a:spcBef>
            </a:pPr>
            <a:r>
              <a:rPr lang="en-US" sz="2000" i="1" spc="-5" dirty="0">
                <a:solidFill>
                  <a:prstClr val="black"/>
                </a:solidFill>
                <a:latin typeface="Arial"/>
                <a:cs typeface="Arial"/>
              </a:rPr>
              <a:t>Netflix invested in a lot of algorithms to provide a flawless movie experience to its users. One of such algorithms is the recommendation system that is used by Netflix to provide suggestions to the users. A recommendation system understands the needs of the users and provides suggestions of the various cinematographic products.</a:t>
            </a:r>
          </a:p>
          <a:p>
            <a:pPr marL="12700" marR="5080">
              <a:spcBef>
                <a:spcPts val="100"/>
              </a:spcBef>
            </a:pPr>
            <a:endParaRPr lang="en-US" sz="1100" i="1" dirty="0"/>
          </a:p>
        </p:txBody>
      </p:sp>
      <p:sp>
        <p:nvSpPr>
          <p:cNvPr id="5" name="object 6">
            <a:extLst>
              <a:ext uri="{FF2B5EF4-FFF2-40B4-BE49-F238E27FC236}">
                <a16:creationId xmlns:a16="http://schemas.microsoft.com/office/drawing/2014/main" id="{487A7C17-FB30-4E94-B3FA-340468263611}"/>
              </a:ext>
            </a:extLst>
          </p:cNvPr>
          <p:cNvSpPr txBox="1"/>
          <p:nvPr/>
        </p:nvSpPr>
        <p:spPr>
          <a:xfrm>
            <a:off x="6980210" y="6526634"/>
            <a:ext cx="3514418" cy="197490"/>
          </a:xfrm>
          <a:prstGeom prst="rect">
            <a:avLst/>
          </a:prstGeom>
        </p:spPr>
        <p:txBody>
          <a:bodyPr vert="horz" wrap="square" lIns="0" tIns="12700" rIns="0" bIns="0" rtlCol="0">
            <a:spAutoFit/>
          </a:bodyPr>
          <a:lstStyle/>
          <a:p>
            <a:pPr marL="12700">
              <a:spcBef>
                <a:spcPts val="100"/>
              </a:spcBef>
            </a:pPr>
            <a:r>
              <a:rPr lang="en-US" sz="1200" dirty="0">
                <a:hlinkClick r:id="rId2"/>
              </a:rPr>
              <a:t>https://data-flair.training/blogs/data-science-at-netflix/</a:t>
            </a:r>
            <a:endParaRPr sz="1200" dirty="0">
              <a:solidFill>
                <a:prstClr val="black"/>
              </a:solidFill>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p:nvPr/>
        </p:nvSpPr>
        <p:spPr>
          <a:xfrm>
            <a:off x="9538717" y="5410201"/>
            <a:ext cx="445007" cy="457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pic>
        <p:nvPicPr>
          <p:cNvPr id="5" name="Picture 4">
            <a:extLst>
              <a:ext uri="{FF2B5EF4-FFF2-40B4-BE49-F238E27FC236}">
                <a16:creationId xmlns:a16="http://schemas.microsoft.com/office/drawing/2014/main" id="{48A97DA3-6B07-4E53-9ECD-F89508C48D9E}"/>
              </a:ext>
            </a:extLst>
          </p:cNvPr>
          <p:cNvPicPr>
            <a:picLocks noChangeAspect="1"/>
          </p:cNvPicPr>
          <p:nvPr/>
        </p:nvPicPr>
        <p:blipFill>
          <a:blip r:embed="rId3"/>
          <a:stretch>
            <a:fillRect/>
          </a:stretch>
        </p:blipFill>
        <p:spPr>
          <a:xfrm>
            <a:off x="2573465" y="1634967"/>
            <a:ext cx="6755094" cy="4570393"/>
          </a:xfrm>
          <a:prstGeom prst="rect">
            <a:avLst/>
          </a:prstGeom>
        </p:spPr>
      </p:pic>
    </p:spTree>
    <p:extLst>
      <p:ext uri="{BB962C8B-B14F-4D97-AF65-F5344CB8AC3E}">
        <p14:creationId xmlns:p14="http://schemas.microsoft.com/office/powerpoint/2010/main" val="3631276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70745" y="1314565"/>
            <a:ext cx="8162488" cy="690574"/>
          </a:xfrm>
          <a:prstGeom prst="rect">
            <a:avLst/>
          </a:prstGeom>
        </p:spPr>
        <p:txBody>
          <a:bodyPr vert="horz" wrap="square" lIns="0" tIns="13335" rIns="0" bIns="0" rtlCol="0">
            <a:spAutoFit/>
          </a:bodyPr>
          <a:lstStyle/>
          <a:p>
            <a:pPr marL="12700"/>
            <a:r>
              <a:rPr lang="en-US" sz="4400" spc="-85" dirty="0">
                <a:solidFill>
                  <a:prstClr val="black"/>
                </a:solidFill>
                <a:latin typeface="Arial"/>
                <a:cs typeface="Arial"/>
              </a:rPr>
              <a:t>Union Pacific</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65" dirty="0">
                <a:solidFill>
                  <a:prstClr val="black"/>
                </a:solidFill>
                <a:latin typeface="Arial"/>
                <a:cs typeface="Arial"/>
              </a:rPr>
              <a:t>FACE</a:t>
            </a:r>
            <a:endParaRPr sz="4400" dirty="0">
              <a:solidFill>
                <a:prstClr val="black"/>
              </a:solidFill>
              <a:latin typeface="Arial"/>
              <a:cs typeface="Arial"/>
            </a:endParaRPr>
          </a:p>
        </p:txBody>
      </p:sp>
      <p:sp>
        <p:nvSpPr>
          <p:cNvPr id="3" name="object 3"/>
          <p:cNvSpPr txBox="1"/>
          <p:nvPr/>
        </p:nvSpPr>
        <p:spPr>
          <a:xfrm>
            <a:off x="2288540" y="2921000"/>
            <a:ext cx="4246484" cy="391160"/>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extLst>
      <p:ext uri="{BB962C8B-B14F-4D97-AF65-F5344CB8AC3E}">
        <p14:creationId xmlns:p14="http://schemas.microsoft.com/office/powerpoint/2010/main" val="365197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6" y="436881"/>
            <a:ext cx="1487170"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dirty="0"/>
              <a:t>E</a:t>
            </a:r>
            <a:endParaRPr sz="4400"/>
          </a:p>
        </p:txBody>
      </p:sp>
      <p:sp>
        <p:nvSpPr>
          <p:cNvPr id="4" name="object 4"/>
          <p:cNvSpPr txBox="1"/>
          <p:nvPr/>
        </p:nvSpPr>
        <p:spPr>
          <a:xfrm>
            <a:off x="2059941" y="1539747"/>
            <a:ext cx="7160259" cy="4669155"/>
          </a:xfrm>
          <a:prstGeom prst="rect">
            <a:avLst/>
          </a:prstGeom>
        </p:spPr>
        <p:txBody>
          <a:bodyPr vert="horz" wrap="square" lIns="0" tIns="99060" rIns="0" bIns="0" rtlCol="0">
            <a:spAutoFit/>
          </a:bodyPr>
          <a:lstStyle/>
          <a:p>
            <a:pPr marL="355600" indent="-342900">
              <a:spcBef>
                <a:spcPts val="780"/>
              </a:spcBef>
              <a:buFontTx/>
              <a:buChar char="•"/>
              <a:tabLst>
                <a:tab pos="354965" algn="l"/>
                <a:tab pos="355600" algn="l"/>
              </a:tabLst>
            </a:pPr>
            <a:r>
              <a:rPr sz="2000" dirty="0">
                <a:solidFill>
                  <a:prstClr val="black"/>
                </a:solidFill>
                <a:latin typeface="Arial"/>
                <a:cs typeface="Arial"/>
              </a:rPr>
              <a:t>Framing the</a:t>
            </a:r>
            <a:r>
              <a:rPr sz="2000" spc="-5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10" dirty="0">
                <a:solidFill>
                  <a:prstClr val="black"/>
                </a:solidFill>
                <a:latin typeface="Arial"/>
                <a:cs typeface="Arial"/>
              </a:rPr>
              <a:t>Problem</a:t>
            </a:r>
            <a:r>
              <a:rPr spc="10" dirty="0">
                <a:solidFill>
                  <a:prstClr val="black"/>
                </a:solidFill>
                <a:latin typeface="Arial"/>
                <a:cs typeface="Arial"/>
              </a:rPr>
              <a:t> </a:t>
            </a:r>
            <a:r>
              <a:rPr spc="-10" dirty="0">
                <a:solidFill>
                  <a:prstClr val="black"/>
                </a:solidFill>
                <a:latin typeface="Arial"/>
                <a:cs typeface="Arial"/>
              </a:rPr>
              <a:t>recognition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Review </a:t>
            </a:r>
            <a:r>
              <a:rPr spc="-5" dirty="0">
                <a:solidFill>
                  <a:prstClr val="black"/>
                </a:solidFill>
                <a:latin typeface="Arial"/>
                <a:cs typeface="Arial"/>
              </a:rPr>
              <a:t>of </a:t>
            </a:r>
            <a:r>
              <a:rPr spc="-10" dirty="0">
                <a:solidFill>
                  <a:prstClr val="black"/>
                </a:solidFill>
                <a:latin typeface="Arial"/>
                <a:cs typeface="Arial"/>
              </a:rPr>
              <a:t>previous</a:t>
            </a:r>
            <a:r>
              <a:rPr spc="40" dirty="0">
                <a:solidFill>
                  <a:prstClr val="black"/>
                </a:solidFill>
                <a:latin typeface="Arial"/>
                <a:cs typeface="Arial"/>
              </a:rPr>
              <a:t> </a:t>
            </a:r>
            <a:r>
              <a:rPr spc="-10" dirty="0">
                <a:solidFill>
                  <a:prstClr val="black"/>
                </a:solidFill>
                <a:latin typeface="Arial"/>
                <a:cs typeface="Arial"/>
              </a:rPr>
              <a:t>findings</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r>
              <a:rPr spc="15" dirty="0">
                <a:solidFill>
                  <a:prstClr val="black"/>
                </a:solidFill>
                <a:latin typeface="Arial"/>
                <a:cs typeface="Arial"/>
              </a:rPr>
              <a:t> </a:t>
            </a:r>
            <a:r>
              <a:rPr spc="-10" dirty="0">
                <a:solidFill>
                  <a:prstClr val="black"/>
                </a:solidFill>
                <a:latin typeface="Arial"/>
                <a:cs typeface="Arial"/>
              </a:rPr>
              <a:t>approach</a:t>
            </a:r>
            <a:endParaRPr>
              <a:solidFill>
                <a:prstClr val="black"/>
              </a:solidFill>
              <a:latin typeface="Arial"/>
              <a:cs typeface="Arial"/>
            </a:endParaRPr>
          </a:p>
          <a:p>
            <a:pPr marL="355600" indent="-342900">
              <a:spcBef>
                <a:spcPts val="595"/>
              </a:spcBef>
              <a:buFontTx/>
              <a:buChar char="•"/>
              <a:tabLst>
                <a:tab pos="354965" algn="l"/>
                <a:tab pos="355600" algn="l"/>
              </a:tabLst>
            </a:pPr>
            <a:r>
              <a:rPr sz="2000" spc="-5" dirty="0">
                <a:solidFill>
                  <a:prstClr val="black"/>
                </a:solidFill>
                <a:latin typeface="Arial"/>
                <a:cs typeface="Arial"/>
              </a:rPr>
              <a:t>Solving </a:t>
            </a:r>
            <a:r>
              <a:rPr sz="2000" dirty="0">
                <a:solidFill>
                  <a:prstClr val="black"/>
                </a:solidFill>
                <a:latin typeface="Arial"/>
                <a:cs typeface="Arial"/>
              </a:rPr>
              <a:t>the</a:t>
            </a:r>
            <a:r>
              <a:rPr sz="2000" spc="-1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collection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analysis</a:t>
            </a:r>
            <a:endParaRPr>
              <a:solidFill>
                <a:prstClr val="black"/>
              </a:solidFill>
              <a:latin typeface="Arial"/>
              <a:cs typeface="Arial"/>
            </a:endParaRPr>
          </a:p>
          <a:p>
            <a:pPr marL="355600" indent="-342900">
              <a:spcBef>
                <a:spcPts val="595"/>
              </a:spcBef>
              <a:buFontTx/>
              <a:buChar char="•"/>
              <a:tabLst>
                <a:tab pos="354965" algn="l"/>
                <a:tab pos="355600" algn="l"/>
              </a:tabLst>
            </a:pPr>
            <a:r>
              <a:rPr sz="2000" dirty="0">
                <a:solidFill>
                  <a:prstClr val="black"/>
                </a:solidFill>
                <a:latin typeface="Arial"/>
                <a:cs typeface="Arial"/>
              </a:rPr>
              <a:t>Communicating and acting on</a:t>
            </a:r>
            <a:r>
              <a:rPr sz="2000" spc="-95" dirty="0">
                <a:solidFill>
                  <a:prstClr val="black"/>
                </a:solidFill>
                <a:latin typeface="Arial"/>
                <a:cs typeface="Arial"/>
              </a:rPr>
              <a:t> </a:t>
            </a:r>
            <a:r>
              <a:rPr sz="2000" dirty="0">
                <a:solidFill>
                  <a:prstClr val="black"/>
                </a:solidFill>
                <a:latin typeface="Arial"/>
                <a:cs typeface="Arial"/>
              </a:rPr>
              <a:t>results</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Results </a:t>
            </a:r>
            <a:r>
              <a:rPr spc="-10" dirty="0">
                <a:solidFill>
                  <a:prstClr val="black"/>
                </a:solidFill>
                <a:latin typeface="Arial"/>
                <a:cs typeface="Arial"/>
              </a:rPr>
              <a:t>presentation and action, </a:t>
            </a:r>
            <a:r>
              <a:rPr spc="-5" dirty="0">
                <a:solidFill>
                  <a:prstClr val="black"/>
                </a:solidFill>
                <a:latin typeface="Arial"/>
                <a:cs typeface="Arial"/>
              </a:rPr>
              <a:t>i.e., “telling </a:t>
            </a:r>
            <a:r>
              <a:rPr dirty="0">
                <a:solidFill>
                  <a:prstClr val="black"/>
                </a:solidFill>
                <a:latin typeface="Arial"/>
                <a:cs typeface="Arial"/>
              </a:rPr>
              <a:t>a</a:t>
            </a:r>
            <a:r>
              <a:rPr spc="100" dirty="0">
                <a:solidFill>
                  <a:prstClr val="black"/>
                </a:solidFill>
                <a:latin typeface="Arial"/>
                <a:cs typeface="Arial"/>
              </a:rPr>
              <a:t> </a:t>
            </a:r>
            <a:r>
              <a:rPr spc="-10" dirty="0">
                <a:solidFill>
                  <a:prstClr val="black"/>
                </a:solidFill>
                <a:latin typeface="Arial"/>
                <a:cs typeface="Arial"/>
              </a:rPr>
              <a:t>story”</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Creating impactful</a:t>
            </a:r>
            <a:r>
              <a:rPr spc="20" dirty="0">
                <a:solidFill>
                  <a:prstClr val="black"/>
                </a:solidFill>
                <a:latin typeface="Arial"/>
                <a:cs typeface="Arial"/>
              </a:rPr>
              <a:t> </a:t>
            </a:r>
            <a:r>
              <a:rPr spc="-10" dirty="0">
                <a:solidFill>
                  <a:prstClr val="black"/>
                </a:solidFill>
                <a:latin typeface="Arial"/>
                <a:cs typeface="Arial"/>
              </a:rPr>
              <a:t>visualization</a:t>
            </a:r>
            <a:endParaRPr>
              <a:solidFill>
                <a:prstClr val="black"/>
              </a:solidFill>
              <a:latin typeface="Arial"/>
              <a:cs typeface="Arial"/>
            </a:endParaRPr>
          </a:p>
          <a:p>
            <a:pPr marL="355600" marR="5080" indent="-342900">
              <a:spcBef>
                <a:spcPts val="595"/>
              </a:spcBef>
              <a:buFontTx/>
              <a:buChar char="•"/>
              <a:tabLst>
                <a:tab pos="354965" algn="l"/>
                <a:tab pos="355600" algn="l"/>
              </a:tabLst>
            </a:pPr>
            <a:r>
              <a:rPr sz="2000" dirty="0">
                <a:solidFill>
                  <a:prstClr val="black"/>
                </a:solidFill>
                <a:latin typeface="Arial"/>
                <a:cs typeface="Arial"/>
              </a:rPr>
              <a:t>Embedding </a:t>
            </a:r>
            <a:r>
              <a:rPr sz="2000" spc="-5" dirty="0">
                <a:solidFill>
                  <a:prstClr val="black"/>
                </a:solidFill>
                <a:latin typeface="Arial"/>
                <a:cs typeface="Arial"/>
              </a:rPr>
              <a:t>final </a:t>
            </a:r>
            <a:r>
              <a:rPr sz="2000" dirty="0">
                <a:solidFill>
                  <a:prstClr val="black"/>
                </a:solidFill>
                <a:latin typeface="Arial"/>
                <a:cs typeface="Arial"/>
              </a:rPr>
              <a:t>models and methods </a:t>
            </a:r>
            <a:r>
              <a:rPr sz="2000" spc="-5" dirty="0">
                <a:solidFill>
                  <a:prstClr val="black"/>
                </a:solidFill>
                <a:latin typeface="Arial"/>
                <a:cs typeface="Arial"/>
              </a:rPr>
              <a:t>in </a:t>
            </a:r>
            <a:r>
              <a:rPr sz="2000" dirty="0">
                <a:solidFill>
                  <a:prstClr val="black"/>
                </a:solidFill>
                <a:latin typeface="Arial"/>
                <a:cs typeface="Arial"/>
              </a:rPr>
              <a:t>enterprise</a:t>
            </a:r>
            <a:r>
              <a:rPr sz="2000" spc="-160" dirty="0">
                <a:solidFill>
                  <a:prstClr val="black"/>
                </a:solidFill>
                <a:latin typeface="Arial"/>
                <a:cs typeface="Arial"/>
              </a:rPr>
              <a:t> </a:t>
            </a:r>
            <a:r>
              <a:rPr sz="2000" dirty="0">
                <a:solidFill>
                  <a:prstClr val="black"/>
                </a:solidFill>
                <a:latin typeface="Arial"/>
                <a:cs typeface="Arial"/>
              </a:rPr>
              <a:t>business  processes and</a:t>
            </a:r>
            <a:r>
              <a:rPr sz="2000" spc="-70" dirty="0">
                <a:solidFill>
                  <a:prstClr val="black"/>
                </a:solidFill>
                <a:latin typeface="Arial"/>
                <a:cs typeface="Arial"/>
              </a:rPr>
              <a:t> </a:t>
            </a:r>
            <a:r>
              <a:rPr sz="2000" dirty="0">
                <a:solidFill>
                  <a:prstClr val="black"/>
                </a:solidFill>
                <a:latin typeface="Arial"/>
                <a:cs typeface="Arial"/>
              </a:rPr>
              <a:t>systems</a:t>
            </a:r>
            <a:endParaRPr sz="2000">
              <a:solidFill>
                <a:prstClr val="black"/>
              </a:solidFill>
              <a:latin typeface="Arial"/>
              <a:cs typeface="Arial"/>
            </a:endParaRPr>
          </a:p>
        </p:txBody>
      </p:sp>
    </p:spTree>
    <p:extLst>
      <p:ext uri="{BB962C8B-B14F-4D97-AF65-F5344CB8AC3E}">
        <p14:creationId xmlns:p14="http://schemas.microsoft.com/office/powerpoint/2010/main" val="4187007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532818"/>
            <a:ext cx="7869555" cy="2397451"/>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Framing the</a:t>
            </a:r>
            <a:r>
              <a:rPr sz="2800" spc="35"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Problem</a:t>
            </a:r>
            <a:r>
              <a:rPr sz="2400" spc="15" dirty="0">
                <a:solidFill>
                  <a:prstClr val="black"/>
                </a:solidFill>
                <a:latin typeface="Arial"/>
                <a:cs typeface="Arial"/>
              </a:rPr>
              <a:t> </a:t>
            </a:r>
            <a:r>
              <a:rPr sz="2400" spc="-5" dirty="0">
                <a:solidFill>
                  <a:prstClr val="black"/>
                </a:solidFill>
                <a:latin typeface="Arial"/>
                <a:cs typeface="Arial"/>
              </a:rPr>
              <a:t>recognition</a:t>
            </a:r>
            <a:endParaRPr sz="2400" dirty="0">
              <a:solidFill>
                <a:prstClr val="black"/>
              </a:solidFill>
              <a:latin typeface="Arial"/>
              <a:cs typeface="Arial"/>
            </a:endParaRPr>
          </a:p>
          <a:p>
            <a:pPr marL="755015" marR="5080" indent="-285750">
              <a:spcBef>
                <a:spcPts val="610"/>
              </a:spcBef>
              <a:buFont typeface="Arial" panose="020B0604020202020204" pitchFamily="34" charset="0"/>
              <a:buChar char="•"/>
            </a:pPr>
            <a:r>
              <a:rPr lang="en-US" b="1" dirty="0"/>
              <a:t>Derailment</a:t>
            </a:r>
          </a:p>
          <a:p>
            <a:pPr marL="755015" marR="5080" indent="-285750">
              <a:spcBef>
                <a:spcPts val="610"/>
              </a:spcBef>
              <a:buFont typeface="Arial" panose="020B0604020202020204" pitchFamily="34" charset="0"/>
              <a:buChar char="•"/>
            </a:pPr>
            <a:r>
              <a:rPr lang="en-US" b="1" dirty="0"/>
              <a:t>Wheel-Defect</a:t>
            </a:r>
          </a:p>
          <a:p>
            <a:pPr marL="755015" marR="5080" indent="-285750">
              <a:spcBef>
                <a:spcPts val="610"/>
              </a:spcBef>
              <a:buFont typeface="Arial" panose="020B0604020202020204" pitchFamily="34" charset="0"/>
              <a:buChar char="•"/>
            </a:pPr>
            <a:r>
              <a:rPr lang="en-US" b="1" dirty="0"/>
              <a:t>Failures in rail equipment</a:t>
            </a:r>
          </a:p>
          <a:p>
            <a:pPr marL="755015" marR="5080" indent="-285750">
              <a:spcBef>
                <a:spcPts val="610"/>
              </a:spcBef>
              <a:buFont typeface="Arial" panose="020B0604020202020204" pitchFamily="34" charset="0"/>
              <a:buChar char="•"/>
            </a:pPr>
            <a:r>
              <a:rPr lang="en-US" b="1" dirty="0"/>
              <a:t>Hot Bearing</a:t>
            </a:r>
          </a:p>
        </p:txBody>
      </p:sp>
      <p:sp>
        <p:nvSpPr>
          <p:cNvPr id="7" name="Rectangle 6">
            <a:extLst>
              <a:ext uri="{FF2B5EF4-FFF2-40B4-BE49-F238E27FC236}">
                <a16:creationId xmlns:a16="http://schemas.microsoft.com/office/drawing/2014/main" id="{AAC1F317-F660-4EC0-A6B4-56B5B4D07879}"/>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181525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624075"/>
            <a:ext cx="3314065"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Framing the</a:t>
            </a:r>
            <a:r>
              <a:rPr sz="2800" spc="-15"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a:spLocks noGrp="1"/>
          </p:cNvSpPr>
          <p:nvPr>
            <p:ph type="body" idx="1"/>
          </p:nvPr>
        </p:nvSpPr>
        <p:spPr>
          <a:xfrm>
            <a:off x="906011" y="1625602"/>
            <a:ext cx="11048301" cy="2151870"/>
          </a:xfrm>
          <a:prstGeom prst="rect">
            <a:avLst/>
          </a:prstGeom>
        </p:spPr>
        <p:txBody>
          <a:bodyPr vert="horz" wrap="square" lIns="0" tIns="515619" rIns="0" bIns="0" rtlCol="0">
            <a:spAutoFit/>
          </a:bodyPr>
          <a:lstStyle/>
          <a:p>
            <a:pPr marL="355600" indent="-342900">
              <a:spcBef>
                <a:spcPts val="700"/>
              </a:spcBef>
              <a:buChar char="•"/>
              <a:tabLst>
                <a:tab pos="354965" algn="l"/>
                <a:tab pos="355600" algn="l"/>
              </a:tabLst>
            </a:pPr>
            <a:r>
              <a:rPr spc="-5" dirty="0"/>
              <a:t>Problem</a:t>
            </a:r>
            <a:r>
              <a:rPr spc="15" dirty="0"/>
              <a:t> </a:t>
            </a:r>
            <a:r>
              <a:rPr spc="-5" dirty="0"/>
              <a:t>recognition:</a:t>
            </a:r>
          </a:p>
          <a:p>
            <a:pPr marL="355600" indent="-342900">
              <a:spcBef>
                <a:spcPts val="600"/>
              </a:spcBef>
              <a:buChar char="•"/>
              <a:tabLst>
                <a:tab pos="354965" algn="l"/>
                <a:tab pos="355600" algn="l"/>
              </a:tabLst>
            </a:pPr>
            <a:r>
              <a:rPr spc="-10" dirty="0"/>
              <a:t>Review </a:t>
            </a:r>
            <a:r>
              <a:rPr spc="-5" dirty="0"/>
              <a:t>of previous</a:t>
            </a:r>
            <a:r>
              <a:rPr spc="50" dirty="0"/>
              <a:t> </a:t>
            </a:r>
            <a:r>
              <a:rPr spc="-5" dirty="0"/>
              <a:t>findings</a:t>
            </a:r>
          </a:p>
          <a:p>
            <a:pPr marL="478790" marR="5080">
              <a:spcBef>
                <a:spcPts val="620"/>
              </a:spcBef>
            </a:pPr>
            <a:r>
              <a:rPr lang="en-US" sz="1600" spc="-10" dirty="0"/>
              <a:t>Broken rails are the leading cause of train derailments in the U.S., according to the Federal Railroad Administration. Daniel Torres, Union Pacific director of rail management, works hard to upgrade Union Pacific’s infrastructure before defects occur.</a:t>
            </a:r>
            <a:endParaRPr sz="1600" dirty="0"/>
          </a:p>
        </p:txBody>
      </p:sp>
      <p:sp>
        <p:nvSpPr>
          <p:cNvPr id="6" name="Rectangle 5">
            <a:extLst>
              <a:ext uri="{FF2B5EF4-FFF2-40B4-BE49-F238E27FC236}">
                <a16:creationId xmlns:a16="http://schemas.microsoft.com/office/drawing/2014/main" id="{D0FC557A-2517-4E36-8728-4C2A88E9F5A6}"/>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3618897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532818"/>
            <a:ext cx="8008620" cy="1612621"/>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Solving the</a:t>
            </a:r>
            <a:r>
              <a:rPr sz="2800" spc="10"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413384" marR="5080">
              <a:spcBef>
                <a:spcPts val="610"/>
              </a:spcBef>
            </a:pPr>
            <a:r>
              <a:rPr lang="en-US" dirty="0">
                <a:solidFill>
                  <a:prstClr val="black"/>
                </a:solidFill>
                <a:latin typeface="Arial"/>
                <a:cs typeface="Arial"/>
              </a:rPr>
              <a:t>Union Pacific collects data from past incidents, ongoing track maintenance, road bed conditions, track materials and physical wear.</a:t>
            </a:r>
          </a:p>
        </p:txBody>
      </p:sp>
      <p:sp>
        <p:nvSpPr>
          <p:cNvPr id="7" name="Rectangle 6">
            <a:extLst>
              <a:ext uri="{FF2B5EF4-FFF2-40B4-BE49-F238E27FC236}">
                <a16:creationId xmlns:a16="http://schemas.microsoft.com/office/drawing/2014/main" id="{C6E0C6A6-9951-4476-8AEE-B78737CC5100}"/>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36410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68945" cy="1813317"/>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Union Pacific’s decision analytics, engineering and safety teams have been working to create a predictive analytics model to generate a list of the most at-risk track sections, mile-by-mile.</a:t>
            </a:r>
            <a:endParaRPr dirty="0">
              <a:solidFill>
                <a:prstClr val="black"/>
              </a:solidFill>
              <a:latin typeface="Arial"/>
              <a:cs typeface="Arial"/>
            </a:endParaRPr>
          </a:p>
        </p:txBody>
      </p:sp>
      <p:sp>
        <p:nvSpPr>
          <p:cNvPr id="7" name="Rectangle 6">
            <a:extLst>
              <a:ext uri="{FF2B5EF4-FFF2-40B4-BE49-F238E27FC236}">
                <a16:creationId xmlns:a16="http://schemas.microsoft.com/office/drawing/2014/main" id="{FD0892EB-51E7-4619-BBB5-BC2F12123BB7}"/>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1887872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70215" cy="3998531"/>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5" dirty="0">
                <a:solidFill>
                  <a:prstClr val="black"/>
                </a:solidFill>
                <a:latin typeface="Arial"/>
                <a:cs typeface="Arial"/>
              </a:rPr>
              <a:t>Data analysis</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“We already have a lot of important standard systems that guide us in the right direction,” Torres said. “But this model looks at rail in a different way. It tells me which elements are creating risk long before something goes wrong. It enables us to be more strategic in our infrastructure investment decisions.”</a:t>
            </a:r>
          </a:p>
          <a:p>
            <a:pPr marL="413384" marR="5080">
              <a:spcBef>
                <a:spcPts val="610"/>
              </a:spcBef>
            </a:pPr>
            <a:r>
              <a:rPr lang="en-US" spc="-10" dirty="0">
                <a:solidFill>
                  <a:prstClr val="black"/>
                </a:solidFill>
                <a:latin typeface="Arial"/>
                <a:cs typeface="Arial"/>
              </a:rPr>
              <a:t>Created by a cross-functional team of engineering, information technology, operations and safety experts, the new model is the result of decades of investments in data collection technologies installed in track, trucks and on </a:t>
            </a:r>
            <a:r>
              <a:rPr lang="en-US" spc="-10" dirty="0" err="1">
                <a:solidFill>
                  <a:prstClr val="black"/>
                </a:solidFill>
                <a:latin typeface="Arial"/>
                <a:cs typeface="Arial"/>
              </a:rPr>
              <a:t>right-of-ways</a:t>
            </a:r>
            <a:r>
              <a:rPr lang="en-US" spc="-10" dirty="0">
                <a:solidFill>
                  <a:prstClr val="black"/>
                </a:solidFill>
                <a:latin typeface="Arial"/>
                <a:cs typeface="Arial"/>
              </a:rPr>
              <a:t>.</a:t>
            </a:r>
            <a:endParaRPr dirty="0">
              <a:solidFill>
                <a:prstClr val="black"/>
              </a:solidFill>
              <a:latin typeface="Arial"/>
              <a:cs typeface="Arial"/>
            </a:endParaRPr>
          </a:p>
        </p:txBody>
      </p:sp>
      <p:sp>
        <p:nvSpPr>
          <p:cNvPr id="7" name="Rectangle 6">
            <a:extLst>
              <a:ext uri="{FF2B5EF4-FFF2-40B4-BE49-F238E27FC236}">
                <a16:creationId xmlns:a16="http://schemas.microsoft.com/office/drawing/2014/main" id="{95E4DD5F-7E89-4178-A35F-C26D25CC6AC7}"/>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654907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b="1" spc="-5" dirty="0"/>
              <a:t>C</a:t>
            </a:r>
            <a:r>
              <a:rPr sz="4400" dirty="0"/>
              <a:t>E</a:t>
            </a:r>
            <a:endParaRPr sz="4400"/>
          </a:p>
        </p:txBody>
      </p:sp>
      <p:sp>
        <p:nvSpPr>
          <p:cNvPr id="4" name="object 4"/>
          <p:cNvSpPr txBox="1"/>
          <p:nvPr/>
        </p:nvSpPr>
        <p:spPr>
          <a:xfrm>
            <a:off x="553673" y="1624078"/>
            <a:ext cx="10595296" cy="3028393"/>
          </a:xfrm>
          <a:prstGeom prst="rect">
            <a:avLst/>
          </a:prstGeom>
        </p:spPr>
        <p:txBody>
          <a:bodyPr vert="horz" wrap="square" lIns="0" tIns="12065" rIns="0" bIns="0" rtlCol="0">
            <a:spAutoFit/>
          </a:bodyPr>
          <a:lstStyle/>
          <a:p>
            <a:pPr marL="12700" marR="481965">
              <a:spcBef>
                <a:spcPts val="95"/>
              </a:spcBef>
            </a:pPr>
            <a:r>
              <a:rPr sz="2800" spc="-5" dirty="0">
                <a:solidFill>
                  <a:prstClr val="black"/>
                </a:solidFill>
                <a:latin typeface="Arial"/>
                <a:cs typeface="Arial"/>
              </a:rPr>
              <a:t>Communicating and  acting on</a:t>
            </a:r>
            <a:r>
              <a:rPr sz="2800" dirty="0">
                <a:solidFill>
                  <a:prstClr val="black"/>
                </a:solidFill>
                <a:latin typeface="Arial"/>
                <a:cs typeface="Arial"/>
              </a:rPr>
              <a:t> results</a:t>
            </a:r>
            <a:endParaRPr lang="en-US" sz="2800" dirty="0">
              <a:solidFill>
                <a:prstClr val="black"/>
              </a:solidFill>
              <a:latin typeface="Arial"/>
              <a:cs typeface="Arial"/>
            </a:endParaRPr>
          </a:p>
          <a:p>
            <a:pPr fontAlgn="base"/>
            <a:r>
              <a:rPr lang="en-US" sz="2800" dirty="0"/>
              <a:t>“The model alone can’t replace the human element of knowing and maintaining our railroad,” Adelman said. “You can’t decouple this from all the other things we do to detect track defects, it’s all important. But you can ease employee workload by using these tools to assess risk.”</a:t>
            </a:r>
          </a:p>
          <a:p>
            <a:pPr fontAlgn="base"/>
            <a:r>
              <a:rPr lang="en-US" sz="2800" b="1" i="1" dirty="0"/>
              <a:t>Torres is certain this model is a sign of epic safety advancements to come.</a:t>
            </a:r>
          </a:p>
        </p:txBody>
      </p:sp>
      <p:sp>
        <p:nvSpPr>
          <p:cNvPr id="7" name="Rectangle 6">
            <a:extLst>
              <a:ext uri="{FF2B5EF4-FFF2-40B4-BE49-F238E27FC236}">
                <a16:creationId xmlns:a16="http://schemas.microsoft.com/office/drawing/2014/main" id="{C99E8718-69A3-4EBC-9171-2AABE1F7ED3F}"/>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1599549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b="1" dirty="0"/>
              <a:t>E</a:t>
            </a:r>
            <a:endParaRPr sz="4400"/>
          </a:p>
        </p:txBody>
      </p:sp>
      <p:sp>
        <p:nvSpPr>
          <p:cNvPr id="4" name="object 4"/>
          <p:cNvSpPr txBox="1"/>
          <p:nvPr/>
        </p:nvSpPr>
        <p:spPr>
          <a:xfrm>
            <a:off x="838899" y="1624076"/>
            <a:ext cx="10192623" cy="3677289"/>
          </a:xfrm>
          <a:prstGeom prst="rect">
            <a:avLst/>
          </a:prstGeom>
        </p:spPr>
        <p:txBody>
          <a:bodyPr vert="horz" wrap="square" lIns="0" tIns="12065" rIns="0" bIns="0" rtlCol="0">
            <a:spAutoFit/>
          </a:bodyPr>
          <a:lstStyle/>
          <a:p>
            <a:pPr marL="12700" marR="5080">
              <a:spcBef>
                <a:spcPts val="95"/>
              </a:spcBef>
            </a:pPr>
            <a:r>
              <a:rPr sz="2800" spc="-5" dirty="0">
                <a:solidFill>
                  <a:prstClr val="black"/>
                </a:solidFill>
                <a:latin typeface="Arial"/>
                <a:cs typeface="Arial"/>
              </a:rPr>
              <a:t>Embedding </a:t>
            </a:r>
            <a:r>
              <a:rPr sz="2800" dirty="0">
                <a:solidFill>
                  <a:prstClr val="black"/>
                </a:solidFill>
                <a:latin typeface="Arial"/>
                <a:cs typeface="Arial"/>
              </a:rPr>
              <a:t>final </a:t>
            </a:r>
            <a:r>
              <a:rPr sz="2800" spc="-5" dirty="0">
                <a:solidFill>
                  <a:prstClr val="black"/>
                </a:solidFill>
                <a:latin typeface="Arial"/>
                <a:cs typeface="Arial"/>
              </a:rPr>
              <a:t>models and methods in </a:t>
            </a:r>
            <a:r>
              <a:rPr sz="2800" dirty="0">
                <a:solidFill>
                  <a:prstClr val="black"/>
                </a:solidFill>
                <a:latin typeface="Arial"/>
                <a:cs typeface="Arial"/>
              </a:rPr>
              <a:t>enterprise</a:t>
            </a:r>
            <a:r>
              <a:rPr lang="en-US" sz="2800" dirty="0">
                <a:solidFill>
                  <a:prstClr val="black"/>
                </a:solidFill>
                <a:latin typeface="Arial"/>
                <a:cs typeface="Arial"/>
              </a:rPr>
              <a:t> </a:t>
            </a:r>
            <a:r>
              <a:rPr sz="2800" spc="-5" dirty="0">
                <a:solidFill>
                  <a:prstClr val="black"/>
                </a:solidFill>
                <a:latin typeface="Arial"/>
                <a:cs typeface="Arial"/>
              </a:rPr>
              <a:t>business processes and</a:t>
            </a:r>
            <a:r>
              <a:rPr sz="2800" spc="5" dirty="0">
                <a:solidFill>
                  <a:prstClr val="black"/>
                </a:solidFill>
                <a:latin typeface="Arial"/>
                <a:cs typeface="Arial"/>
              </a:rPr>
              <a:t> </a:t>
            </a:r>
            <a:r>
              <a:rPr sz="2800" dirty="0">
                <a:solidFill>
                  <a:prstClr val="black"/>
                </a:solidFill>
                <a:latin typeface="Arial"/>
                <a:cs typeface="Arial"/>
              </a:rPr>
              <a:t>systems</a:t>
            </a:r>
          </a:p>
          <a:p>
            <a:pPr marL="469265" marR="6985">
              <a:spcBef>
                <a:spcPts val="1705"/>
              </a:spcBef>
            </a:pPr>
            <a:r>
              <a:rPr lang="en-US" sz="2800" dirty="0"/>
              <a:t>“We’ll continue to get more precise,” he said. “We’ll keep dissecting our network, and working hard to understand its behavior. We just started working on a predictive model for track bed, I’m sure there will be another after that, and eventually they’ll start to learn from each other. We’re living in a new world of information, and it will continue to expand.”</a:t>
            </a:r>
            <a:endParaRPr lang="en-US" sz="2800" spc="-5" dirty="0">
              <a:solidFill>
                <a:prstClr val="black"/>
              </a:solidFill>
              <a:latin typeface="Arial"/>
              <a:cs typeface="Arial"/>
            </a:endParaRPr>
          </a:p>
        </p:txBody>
      </p:sp>
      <p:sp>
        <p:nvSpPr>
          <p:cNvPr id="7" name="Rectangle 6">
            <a:extLst>
              <a:ext uri="{FF2B5EF4-FFF2-40B4-BE49-F238E27FC236}">
                <a16:creationId xmlns:a16="http://schemas.microsoft.com/office/drawing/2014/main" id="{49ED610D-D553-4B94-8E12-A4DD0906E80E}"/>
              </a:ext>
            </a:extLst>
          </p:cNvPr>
          <p:cNvSpPr/>
          <p:nvPr/>
        </p:nvSpPr>
        <p:spPr>
          <a:xfrm>
            <a:off x="4566407" y="6267230"/>
            <a:ext cx="7178180" cy="307777"/>
          </a:xfrm>
          <a:prstGeom prst="rect">
            <a:avLst/>
          </a:prstGeom>
        </p:spPr>
        <p:txBody>
          <a:bodyPr wrap="square">
            <a:spAutoFit/>
          </a:bodyPr>
          <a:lstStyle/>
          <a:p>
            <a:r>
              <a:rPr lang="en-US" sz="1400" dirty="0">
                <a:hlinkClick r:id="rId2"/>
              </a:rPr>
              <a:t>https://www.up.com/aboutup/community/inside_track/predictive-analytics-09-18-2018.htm</a:t>
            </a:r>
            <a:endParaRPr lang="en-US" sz="1400" dirty="0"/>
          </a:p>
        </p:txBody>
      </p:sp>
    </p:spTree>
    <p:extLst>
      <p:ext uri="{BB962C8B-B14F-4D97-AF65-F5344CB8AC3E}">
        <p14:creationId xmlns:p14="http://schemas.microsoft.com/office/powerpoint/2010/main" val="17406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369723" y="436881"/>
            <a:ext cx="5452745" cy="696595"/>
          </a:xfrm>
          <a:prstGeom prst="rect">
            <a:avLst/>
          </a:prstGeom>
        </p:spPr>
        <p:txBody>
          <a:bodyPr vert="horz" wrap="square" lIns="0" tIns="13335" rIns="0" bIns="0" rtlCol="0">
            <a:spAutoFit/>
          </a:bodyPr>
          <a:lstStyle/>
          <a:p>
            <a:pPr marL="12700">
              <a:spcBef>
                <a:spcPts val="105"/>
              </a:spcBef>
            </a:pPr>
            <a:r>
              <a:rPr sz="4400" spc="-50" dirty="0"/>
              <a:t>DE</a:t>
            </a:r>
            <a:r>
              <a:rPr sz="4400" b="1" spc="-50" dirty="0"/>
              <a:t>L</a:t>
            </a:r>
            <a:r>
              <a:rPr sz="4400" spc="-50" dirty="0"/>
              <a:t>TTAA</a:t>
            </a:r>
            <a:r>
              <a:rPr sz="4400" spc="-295" dirty="0"/>
              <a:t> </a:t>
            </a:r>
            <a:r>
              <a:rPr sz="4400" b="1" spc="-5" dirty="0"/>
              <a:t>L</a:t>
            </a:r>
            <a:r>
              <a:rPr sz="4400" spc="-5" dirty="0"/>
              <a:t>eadership</a:t>
            </a:r>
            <a:endParaRPr sz="4400"/>
          </a:p>
        </p:txBody>
      </p:sp>
      <p:sp>
        <p:nvSpPr>
          <p:cNvPr id="4" name="object 4"/>
          <p:cNvSpPr txBox="1"/>
          <p:nvPr/>
        </p:nvSpPr>
        <p:spPr>
          <a:xfrm>
            <a:off x="2059940" y="1624076"/>
            <a:ext cx="7965440" cy="2582117"/>
          </a:xfrm>
          <a:prstGeom prst="rect">
            <a:avLst/>
          </a:prstGeom>
        </p:spPr>
        <p:txBody>
          <a:bodyPr vert="horz" wrap="square" lIns="0" tIns="12065" rIns="0" bIns="0" rtlCol="0">
            <a:spAutoFit/>
          </a:bodyPr>
          <a:lstStyle/>
          <a:p>
            <a:pPr marL="12700" marR="5080">
              <a:spcBef>
                <a:spcPts val="95"/>
              </a:spcBef>
            </a:pPr>
            <a:r>
              <a:rPr lang="en-US" b="1" dirty="0"/>
              <a:t>Reed Hastings</a:t>
            </a:r>
          </a:p>
          <a:p>
            <a:pPr marL="12700" marR="5080">
              <a:spcBef>
                <a:spcPts val="95"/>
              </a:spcBef>
            </a:pPr>
            <a:r>
              <a:rPr lang="en-US" b="1" dirty="0"/>
              <a:t>FOUNDER AND CEO</a:t>
            </a:r>
          </a:p>
          <a:p>
            <a:pPr marL="12700" marR="5080">
              <a:spcBef>
                <a:spcPts val="95"/>
              </a:spcBef>
            </a:pPr>
            <a:r>
              <a:rPr lang="en-US" dirty="0"/>
              <a:t>Reed received a MSCS in Artificial Intelligence from Stanford University in 1988.</a:t>
            </a:r>
          </a:p>
          <a:p>
            <a:pPr marL="12700" marR="5080">
              <a:spcBef>
                <a:spcPts val="95"/>
              </a:spcBef>
            </a:pPr>
            <a:endParaRPr lang="en-US" dirty="0"/>
          </a:p>
          <a:p>
            <a:pPr marL="12700" marR="5080">
              <a:spcBef>
                <a:spcPts val="95"/>
              </a:spcBef>
            </a:pPr>
            <a:r>
              <a:rPr lang="en-US" dirty="0"/>
              <a:t>Currently looking for:</a:t>
            </a:r>
          </a:p>
          <a:p>
            <a:pPr marL="12700" marR="5080">
              <a:spcBef>
                <a:spcPts val="95"/>
              </a:spcBef>
            </a:pPr>
            <a:r>
              <a:rPr lang="en-US" b="1" dirty="0"/>
              <a:t>Senior Data Scientist - Experimentation Methodology and Implementation</a:t>
            </a:r>
            <a:endParaRPr lang="en-US" dirty="0"/>
          </a:p>
          <a:p>
            <a:pPr marL="12700" marR="5080">
              <a:spcBef>
                <a:spcPts val="95"/>
              </a:spcBef>
            </a:pPr>
            <a:r>
              <a:rPr lang="en-US" dirty="0"/>
              <a:t>The culture of experimentation and data-informed decision making led by Science &amp; Analytics lies at the heart of Netflix product Innovation, and allows us to continuously evolve and improve the Netflix experience for our members around the globe.</a:t>
            </a:r>
            <a:endParaRPr lang="en-US" sz="1100" i="1" dirty="0"/>
          </a:p>
        </p:txBody>
      </p:sp>
      <p:sp>
        <p:nvSpPr>
          <p:cNvPr id="5" name="object 6">
            <a:extLst>
              <a:ext uri="{FF2B5EF4-FFF2-40B4-BE49-F238E27FC236}">
                <a16:creationId xmlns:a16="http://schemas.microsoft.com/office/drawing/2014/main" id="{9385496E-9BB2-4548-930F-45F441DD90EB}"/>
              </a:ext>
            </a:extLst>
          </p:cNvPr>
          <p:cNvSpPr txBox="1"/>
          <p:nvPr/>
        </p:nvSpPr>
        <p:spPr>
          <a:xfrm>
            <a:off x="6980210" y="6526634"/>
            <a:ext cx="3514418" cy="197490"/>
          </a:xfrm>
          <a:prstGeom prst="rect">
            <a:avLst/>
          </a:prstGeom>
        </p:spPr>
        <p:txBody>
          <a:bodyPr vert="horz" wrap="square" lIns="0" tIns="12700" rIns="0" bIns="0" rtlCol="0">
            <a:spAutoFit/>
          </a:bodyPr>
          <a:lstStyle/>
          <a:p>
            <a:pPr marL="12700">
              <a:spcBef>
                <a:spcPts val="100"/>
              </a:spcBef>
            </a:pPr>
            <a:r>
              <a:rPr lang="en-US" sz="1200" dirty="0">
                <a:hlinkClick r:id="rId2"/>
              </a:rPr>
              <a:t>https://data-flair.training/blogs/data-science-at-netflix/</a:t>
            </a:r>
            <a:endParaRPr sz="1200" dirty="0">
              <a:solidFill>
                <a:prstClr val="black"/>
              </a:solidFill>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4792" y="436881"/>
            <a:ext cx="7661909" cy="696595"/>
          </a:xfrm>
          <a:prstGeom prst="rect">
            <a:avLst/>
          </a:prstGeom>
        </p:spPr>
        <p:txBody>
          <a:bodyPr vert="horz" wrap="square" lIns="0" tIns="13335" rIns="0" bIns="0" rtlCol="0">
            <a:spAutoFit/>
          </a:bodyPr>
          <a:lstStyle/>
          <a:p>
            <a:pPr marL="12700">
              <a:spcBef>
                <a:spcPts val="105"/>
              </a:spcBef>
            </a:pPr>
            <a:r>
              <a:rPr sz="4400" b="1" spc="-50" dirty="0"/>
              <a:t>FA</a:t>
            </a:r>
            <a:r>
              <a:rPr sz="4400" spc="-50" dirty="0"/>
              <a:t>CE: </a:t>
            </a:r>
            <a:r>
              <a:rPr sz="4400" spc="-5" dirty="0"/>
              <a:t>The </a:t>
            </a:r>
            <a:r>
              <a:rPr sz="4400" dirty="0"/>
              <a:t>Pachinko</a:t>
            </a:r>
            <a:r>
              <a:rPr sz="4400" spc="-130" dirty="0"/>
              <a:t> </a:t>
            </a:r>
            <a:r>
              <a:rPr sz="4400" dirty="0"/>
              <a:t>Machine!</a:t>
            </a:r>
            <a:endParaRPr sz="4400"/>
          </a:p>
        </p:txBody>
      </p:sp>
      <p:sp>
        <p:nvSpPr>
          <p:cNvPr id="3" name="object 3"/>
          <p:cNvSpPr/>
          <p:nvPr/>
        </p:nvSpPr>
        <p:spPr>
          <a:xfrm>
            <a:off x="4419601" y="1524001"/>
            <a:ext cx="3352799" cy="5029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Tree>
    <p:extLst>
      <p:ext uri="{BB962C8B-B14F-4D97-AF65-F5344CB8AC3E}">
        <p14:creationId xmlns:p14="http://schemas.microsoft.com/office/powerpoint/2010/main" val="2412687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668" y="287528"/>
            <a:ext cx="11006667" cy="992579"/>
          </a:xfrm>
          <a:prstGeom prst="rect">
            <a:avLst/>
          </a:prstGeom>
        </p:spPr>
        <p:txBody>
          <a:bodyPr vert="horz" wrap="square" lIns="0" tIns="12700" rIns="0" bIns="0" rtlCol="0">
            <a:spAutoFit/>
          </a:bodyPr>
          <a:lstStyle/>
          <a:p>
            <a:pPr algn="ctr">
              <a:lnSpc>
                <a:spcPts val="3840"/>
              </a:lnSpc>
              <a:spcBef>
                <a:spcPts val="100"/>
              </a:spcBef>
            </a:pPr>
            <a:r>
              <a:rPr spc="-5" dirty="0"/>
              <a:t>Frame and</a:t>
            </a:r>
            <a:r>
              <a:rPr spc="-55" dirty="0"/>
              <a:t> </a:t>
            </a:r>
            <a:r>
              <a:rPr spc="-5" dirty="0"/>
              <a:t>Solve:</a:t>
            </a:r>
          </a:p>
          <a:p>
            <a:pPr algn="ctr">
              <a:tabLst>
                <a:tab pos="1597660" algn="l"/>
                <a:tab pos="8228965" algn="l"/>
              </a:tabLst>
            </a:pPr>
            <a:r>
              <a:rPr u="heavy" dirty="0">
                <a:uFill>
                  <a:solidFill>
                    <a:srgbClr val="000000"/>
                  </a:solidFill>
                </a:uFill>
              </a:rPr>
              <a:t> 	</a:t>
            </a:r>
            <a:r>
              <a:rPr u="heavy" spc="-5" dirty="0">
                <a:uFill>
                  <a:solidFill>
                    <a:srgbClr val="000000"/>
                  </a:solidFill>
                </a:uFill>
              </a:rPr>
              <a:t>Analytics Solution</a:t>
            </a:r>
            <a:r>
              <a:rPr u="heavy" spc="-245" dirty="0">
                <a:uFill>
                  <a:solidFill>
                    <a:srgbClr val="000000"/>
                  </a:solidFill>
                </a:uFill>
              </a:rPr>
              <a:t> </a:t>
            </a:r>
            <a:r>
              <a:rPr u="heavy" spc="-5" dirty="0">
                <a:uFill>
                  <a:solidFill>
                    <a:srgbClr val="000000"/>
                  </a:solidFill>
                </a:uFill>
              </a:rPr>
              <a:t>Approach	</a:t>
            </a:r>
          </a:p>
        </p:txBody>
      </p:sp>
      <p:sp>
        <p:nvSpPr>
          <p:cNvPr id="3" name="object 3"/>
          <p:cNvSpPr/>
          <p:nvPr/>
        </p:nvSpPr>
        <p:spPr>
          <a:xfrm>
            <a:off x="1981962" y="1625347"/>
            <a:ext cx="0" cy="5015865"/>
          </a:xfrm>
          <a:custGeom>
            <a:avLst/>
            <a:gdLst/>
            <a:ahLst/>
            <a:cxnLst/>
            <a:rect l="l" t="t" r="r" b="b"/>
            <a:pathLst>
              <a:path h="5015865">
                <a:moveTo>
                  <a:pt x="0" y="0"/>
                </a:moveTo>
                <a:lnTo>
                  <a:pt x="0" y="5015865"/>
                </a:lnTo>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 name="object 4"/>
          <p:cNvSpPr/>
          <p:nvPr/>
        </p:nvSpPr>
        <p:spPr>
          <a:xfrm>
            <a:off x="1943106" y="6628260"/>
            <a:ext cx="78105" cy="78105"/>
          </a:xfrm>
          <a:custGeom>
            <a:avLst/>
            <a:gdLst/>
            <a:ahLst/>
            <a:cxnLst/>
            <a:rect l="l" t="t" r="r" b="b"/>
            <a:pathLst>
              <a:path w="78104" h="78104">
                <a:moveTo>
                  <a:pt x="77723" y="0"/>
                </a:moveTo>
                <a:lnTo>
                  <a:pt x="0" y="0"/>
                </a:lnTo>
                <a:lnTo>
                  <a:pt x="38861" y="77723"/>
                </a:lnTo>
                <a:lnTo>
                  <a:pt x="7772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5" name="object 5"/>
          <p:cNvSpPr/>
          <p:nvPr/>
        </p:nvSpPr>
        <p:spPr>
          <a:xfrm>
            <a:off x="2142744" y="1623061"/>
            <a:ext cx="1667510" cy="727075"/>
          </a:xfrm>
          <a:custGeom>
            <a:avLst/>
            <a:gdLst/>
            <a:ahLst/>
            <a:cxnLst/>
            <a:rect l="l" t="t" r="r" b="b"/>
            <a:pathLst>
              <a:path w="1667510" h="727075">
                <a:moveTo>
                  <a:pt x="1485519" y="0"/>
                </a:moveTo>
                <a:lnTo>
                  <a:pt x="181737" y="0"/>
                </a:lnTo>
                <a:lnTo>
                  <a:pt x="0" y="363474"/>
                </a:lnTo>
                <a:lnTo>
                  <a:pt x="181737" y="726948"/>
                </a:lnTo>
                <a:lnTo>
                  <a:pt x="1485519" y="726948"/>
                </a:lnTo>
                <a:lnTo>
                  <a:pt x="1667256" y="363474"/>
                </a:lnTo>
                <a:lnTo>
                  <a:pt x="1485519" y="0"/>
                </a:lnTo>
                <a:close/>
              </a:path>
            </a:pathLst>
          </a:custGeom>
          <a:solidFill>
            <a:srgbClr val="FCEA9F"/>
          </a:solidFill>
        </p:spPr>
        <p:txBody>
          <a:bodyPr wrap="square" lIns="0" tIns="0" rIns="0" bIns="0" rtlCol="0"/>
          <a:lstStyle/>
          <a:p>
            <a:endParaRPr>
              <a:solidFill>
                <a:prstClr val="black"/>
              </a:solidFill>
              <a:latin typeface="Calibri"/>
            </a:endParaRPr>
          </a:p>
        </p:txBody>
      </p:sp>
      <p:sp>
        <p:nvSpPr>
          <p:cNvPr id="6" name="object 6"/>
          <p:cNvSpPr txBox="1"/>
          <p:nvPr/>
        </p:nvSpPr>
        <p:spPr>
          <a:xfrm>
            <a:off x="2621296" y="1861573"/>
            <a:ext cx="709930" cy="228909"/>
          </a:xfrm>
          <a:prstGeom prst="rect">
            <a:avLst/>
          </a:prstGeom>
        </p:spPr>
        <p:txBody>
          <a:bodyPr vert="horz" wrap="square" lIns="0" tIns="13335" rIns="0" bIns="0" rtlCol="0">
            <a:spAutoFit/>
          </a:bodyPr>
          <a:lstStyle/>
          <a:p>
            <a:pPr marL="12700">
              <a:spcBef>
                <a:spcPts val="105"/>
              </a:spcBef>
            </a:pPr>
            <a:r>
              <a:rPr sz="1400" spc="-10" dirty="0">
                <a:solidFill>
                  <a:prstClr val="black"/>
                </a:solidFill>
                <a:latin typeface="Arial"/>
                <a:cs typeface="Arial"/>
              </a:rPr>
              <a:t>D</a:t>
            </a:r>
            <a:r>
              <a:rPr sz="1400" spc="-5" dirty="0">
                <a:solidFill>
                  <a:prstClr val="black"/>
                </a:solidFill>
                <a:latin typeface="Arial"/>
                <a:cs typeface="Arial"/>
              </a:rPr>
              <a:t>e</a:t>
            </a:r>
            <a:r>
              <a:rPr sz="1400" spc="5" dirty="0">
                <a:solidFill>
                  <a:prstClr val="black"/>
                </a:solidFill>
                <a:latin typeface="Arial"/>
                <a:cs typeface="Arial"/>
              </a:rPr>
              <a:t>c</a:t>
            </a:r>
            <a:r>
              <a:rPr sz="1400" dirty="0">
                <a:solidFill>
                  <a:prstClr val="black"/>
                </a:solidFill>
                <a:latin typeface="Arial"/>
                <a:cs typeface="Arial"/>
              </a:rPr>
              <a:t>i</a:t>
            </a:r>
            <a:r>
              <a:rPr sz="1400" spc="5" dirty="0">
                <a:solidFill>
                  <a:prstClr val="black"/>
                </a:solidFill>
                <a:latin typeface="Arial"/>
                <a:cs typeface="Arial"/>
              </a:rPr>
              <a:t>s</a:t>
            </a:r>
            <a:r>
              <a:rPr sz="1400" dirty="0">
                <a:solidFill>
                  <a:prstClr val="black"/>
                </a:solidFill>
                <a:latin typeface="Arial"/>
                <a:cs typeface="Arial"/>
              </a:rPr>
              <a:t>i</a:t>
            </a:r>
            <a:r>
              <a:rPr sz="1400" spc="-5" dirty="0">
                <a:solidFill>
                  <a:prstClr val="black"/>
                </a:solidFill>
                <a:latin typeface="Arial"/>
                <a:cs typeface="Arial"/>
              </a:rPr>
              <a:t>o</a:t>
            </a:r>
            <a:r>
              <a:rPr sz="1400" dirty="0">
                <a:solidFill>
                  <a:prstClr val="black"/>
                </a:solidFill>
                <a:latin typeface="Arial"/>
                <a:cs typeface="Arial"/>
              </a:rPr>
              <a:t>n</a:t>
            </a:r>
            <a:endParaRPr sz="1400">
              <a:solidFill>
                <a:prstClr val="black"/>
              </a:solidFill>
              <a:latin typeface="Arial"/>
              <a:cs typeface="Arial"/>
            </a:endParaRPr>
          </a:p>
        </p:txBody>
      </p:sp>
      <p:sp>
        <p:nvSpPr>
          <p:cNvPr id="7" name="object 7"/>
          <p:cNvSpPr/>
          <p:nvPr/>
        </p:nvSpPr>
        <p:spPr>
          <a:xfrm>
            <a:off x="8459756" y="1523348"/>
            <a:ext cx="1603375" cy="963294"/>
          </a:xfrm>
          <a:custGeom>
            <a:avLst/>
            <a:gdLst/>
            <a:ahLst/>
            <a:cxnLst/>
            <a:rect l="l" t="t" r="r" b="b"/>
            <a:pathLst>
              <a:path w="1603375" h="963294">
                <a:moveTo>
                  <a:pt x="801624" y="0"/>
                </a:moveTo>
                <a:lnTo>
                  <a:pt x="0" y="481584"/>
                </a:lnTo>
                <a:lnTo>
                  <a:pt x="801624" y="963168"/>
                </a:lnTo>
                <a:lnTo>
                  <a:pt x="1603248" y="481584"/>
                </a:lnTo>
                <a:lnTo>
                  <a:pt x="801624" y="0"/>
                </a:lnTo>
                <a:close/>
              </a:path>
            </a:pathLst>
          </a:custGeom>
          <a:solidFill>
            <a:srgbClr val="6E79AA"/>
          </a:solidFill>
        </p:spPr>
        <p:txBody>
          <a:bodyPr wrap="square" lIns="0" tIns="0" rIns="0" bIns="0" rtlCol="0"/>
          <a:lstStyle/>
          <a:p>
            <a:endParaRPr>
              <a:solidFill>
                <a:prstClr val="black"/>
              </a:solidFill>
              <a:latin typeface="Calibri"/>
            </a:endParaRPr>
          </a:p>
        </p:txBody>
      </p:sp>
      <p:sp>
        <p:nvSpPr>
          <p:cNvPr id="8" name="object 8"/>
          <p:cNvSpPr txBox="1"/>
          <p:nvPr/>
        </p:nvSpPr>
        <p:spPr>
          <a:xfrm>
            <a:off x="8785193" y="1759903"/>
            <a:ext cx="952500" cy="453390"/>
          </a:xfrm>
          <a:prstGeom prst="rect">
            <a:avLst/>
          </a:prstGeom>
        </p:spPr>
        <p:txBody>
          <a:bodyPr vert="horz" wrap="square" lIns="0" tIns="13335" rIns="0" bIns="0" rtlCol="0">
            <a:spAutoFit/>
          </a:bodyPr>
          <a:lstStyle/>
          <a:p>
            <a:pPr marL="108585" marR="5080" indent="-96520">
              <a:spcBef>
                <a:spcPts val="105"/>
              </a:spcBef>
            </a:pPr>
            <a:r>
              <a:rPr sz="1400" dirty="0">
                <a:solidFill>
                  <a:srgbClr val="FFFFFF"/>
                </a:solidFill>
                <a:latin typeface="Arial"/>
                <a:cs typeface="Arial"/>
              </a:rPr>
              <a:t>One time</a:t>
            </a:r>
            <a:r>
              <a:rPr sz="1400" spc="-125" dirty="0">
                <a:solidFill>
                  <a:srgbClr val="FFFFFF"/>
                </a:solidFill>
                <a:latin typeface="Arial"/>
                <a:cs typeface="Arial"/>
              </a:rPr>
              <a:t> </a:t>
            </a:r>
            <a:r>
              <a:rPr sz="1400" spc="-5" dirty="0">
                <a:solidFill>
                  <a:srgbClr val="FFFFFF"/>
                </a:solidFill>
                <a:latin typeface="Arial"/>
                <a:cs typeface="Arial"/>
              </a:rPr>
              <a:t>or  ongoing?</a:t>
            </a:r>
            <a:endParaRPr sz="1400" dirty="0">
              <a:solidFill>
                <a:prstClr val="black"/>
              </a:solidFill>
              <a:latin typeface="Arial"/>
              <a:cs typeface="Arial"/>
            </a:endParaRPr>
          </a:p>
        </p:txBody>
      </p:sp>
      <p:sp>
        <p:nvSpPr>
          <p:cNvPr id="9" name="object 9"/>
          <p:cNvSpPr txBox="1"/>
          <p:nvPr/>
        </p:nvSpPr>
        <p:spPr>
          <a:xfrm>
            <a:off x="2220469" y="2493264"/>
            <a:ext cx="1511935" cy="409728"/>
          </a:xfrm>
          <a:prstGeom prst="rect">
            <a:avLst/>
          </a:prstGeom>
          <a:solidFill>
            <a:srgbClr val="8B8B8E"/>
          </a:solidFill>
        </p:spPr>
        <p:txBody>
          <a:bodyPr vert="horz" wrap="square" lIns="0" tIns="1905" rIns="0" bIns="0" rtlCol="0">
            <a:spAutoFit/>
          </a:bodyPr>
          <a:lstStyle/>
          <a:p>
            <a:pPr>
              <a:spcBef>
                <a:spcPts val="15"/>
              </a:spcBef>
            </a:pPr>
            <a:endParaRPr sz="1250">
              <a:solidFill>
                <a:prstClr val="black"/>
              </a:solidFill>
              <a:latin typeface="Times New Roman"/>
              <a:cs typeface="Times New Roman"/>
            </a:endParaRPr>
          </a:p>
          <a:p>
            <a:pPr marL="365125"/>
            <a:r>
              <a:rPr sz="1400" spc="-5" dirty="0">
                <a:solidFill>
                  <a:srgbClr val="FFFFFF"/>
                </a:solidFill>
                <a:latin typeface="Arial"/>
                <a:cs typeface="Arial"/>
              </a:rPr>
              <a:t>Predictive</a:t>
            </a:r>
            <a:endParaRPr sz="1400">
              <a:solidFill>
                <a:prstClr val="black"/>
              </a:solidFill>
              <a:latin typeface="Arial"/>
              <a:cs typeface="Arial"/>
            </a:endParaRPr>
          </a:p>
        </p:txBody>
      </p:sp>
      <p:sp>
        <p:nvSpPr>
          <p:cNvPr id="10" name="object 10"/>
          <p:cNvSpPr txBox="1"/>
          <p:nvPr/>
        </p:nvSpPr>
        <p:spPr>
          <a:xfrm>
            <a:off x="2220469" y="3363467"/>
            <a:ext cx="1511935" cy="409086"/>
          </a:xfrm>
          <a:prstGeom prst="rect">
            <a:avLst/>
          </a:prstGeom>
          <a:solidFill>
            <a:srgbClr val="8B8B8E"/>
          </a:solidFill>
        </p:spPr>
        <p:txBody>
          <a:bodyPr vert="horz" wrap="square" lIns="0" tIns="1270" rIns="0" bIns="0" rtlCol="0">
            <a:spAutoFit/>
          </a:bodyPr>
          <a:lstStyle/>
          <a:p>
            <a:pPr>
              <a:spcBef>
                <a:spcPts val="10"/>
              </a:spcBef>
            </a:pPr>
            <a:endParaRPr sz="1250">
              <a:solidFill>
                <a:prstClr val="black"/>
              </a:solidFill>
              <a:latin typeface="Times New Roman"/>
              <a:cs typeface="Times New Roman"/>
            </a:endParaRPr>
          </a:p>
          <a:p>
            <a:pPr marL="290195"/>
            <a:r>
              <a:rPr sz="1400" spc="-5" dirty="0">
                <a:solidFill>
                  <a:srgbClr val="FFFFFF"/>
                </a:solidFill>
                <a:latin typeface="Arial"/>
                <a:cs typeface="Arial"/>
              </a:rPr>
              <a:t>Prescriptive</a:t>
            </a:r>
            <a:endParaRPr sz="1400">
              <a:solidFill>
                <a:prstClr val="black"/>
              </a:solidFill>
              <a:latin typeface="Arial"/>
              <a:cs typeface="Arial"/>
            </a:endParaRPr>
          </a:p>
        </p:txBody>
      </p:sp>
      <p:sp>
        <p:nvSpPr>
          <p:cNvPr id="11" name="object 11"/>
          <p:cNvSpPr txBox="1"/>
          <p:nvPr/>
        </p:nvSpPr>
        <p:spPr>
          <a:xfrm>
            <a:off x="2220469" y="5204460"/>
            <a:ext cx="1511935" cy="506549"/>
          </a:xfrm>
          <a:prstGeom prst="rect">
            <a:avLst/>
          </a:prstGeom>
          <a:solidFill>
            <a:srgbClr val="4388D3"/>
          </a:solidFill>
        </p:spPr>
        <p:txBody>
          <a:bodyPr vert="horz" wrap="square" lIns="0" tIns="74930" rIns="0" bIns="0" rtlCol="0">
            <a:spAutoFit/>
          </a:bodyPr>
          <a:lstStyle/>
          <a:p>
            <a:pPr marL="387985" marR="266065" indent="-113030">
              <a:spcBef>
                <a:spcPts val="590"/>
              </a:spcBef>
            </a:pPr>
            <a:r>
              <a:rPr sz="1400" dirty="0">
                <a:solidFill>
                  <a:srgbClr val="FFFFFF"/>
                </a:solidFill>
                <a:latin typeface="Arial"/>
                <a:cs typeface="Arial"/>
              </a:rPr>
              <a:t>Pro</a:t>
            </a:r>
            <a:r>
              <a:rPr sz="1400" spc="-5" dirty="0">
                <a:solidFill>
                  <a:srgbClr val="FFFFFF"/>
                </a:solidFill>
                <a:latin typeface="Arial"/>
                <a:cs typeface="Arial"/>
              </a:rPr>
              <a:t>babili</a:t>
            </a:r>
            <a:r>
              <a:rPr sz="1400" spc="5" dirty="0">
                <a:solidFill>
                  <a:srgbClr val="FFFFFF"/>
                </a:solidFill>
                <a:latin typeface="Arial"/>
                <a:cs typeface="Arial"/>
              </a:rPr>
              <a:t>st</a:t>
            </a:r>
            <a:r>
              <a:rPr sz="1400" spc="-5" dirty="0">
                <a:solidFill>
                  <a:srgbClr val="FFFFFF"/>
                </a:solidFill>
                <a:latin typeface="Arial"/>
                <a:cs typeface="Arial"/>
              </a:rPr>
              <a:t>ic  </a:t>
            </a:r>
            <a:r>
              <a:rPr sz="1400" dirty="0">
                <a:solidFill>
                  <a:srgbClr val="FFFFFF"/>
                </a:solidFill>
                <a:latin typeface="Arial"/>
                <a:cs typeface="Arial"/>
              </a:rPr>
              <a:t>statistical</a:t>
            </a:r>
            <a:endParaRPr sz="1400">
              <a:solidFill>
                <a:prstClr val="black"/>
              </a:solidFill>
              <a:latin typeface="Arial"/>
              <a:cs typeface="Arial"/>
            </a:endParaRPr>
          </a:p>
        </p:txBody>
      </p:sp>
      <p:sp>
        <p:nvSpPr>
          <p:cNvPr id="12" name="object 12"/>
          <p:cNvSpPr txBox="1"/>
          <p:nvPr/>
        </p:nvSpPr>
        <p:spPr>
          <a:xfrm>
            <a:off x="2220469" y="6073141"/>
            <a:ext cx="1511935" cy="507831"/>
          </a:xfrm>
          <a:prstGeom prst="rect">
            <a:avLst/>
          </a:prstGeom>
          <a:solidFill>
            <a:srgbClr val="4388D3"/>
          </a:solidFill>
        </p:spPr>
        <p:txBody>
          <a:bodyPr vert="horz" wrap="square" lIns="0" tIns="76200" rIns="0" bIns="0" rtlCol="0">
            <a:spAutoFit/>
          </a:bodyPr>
          <a:lstStyle/>
          <a:p>
            <a:pPr algn="ctr">
              <a:spcBef>
                <a:spcPts val="600"/>
              </a:spcBef>
            </a:pPr>
            <a:r>
              <a:rPr sz="1400" spc="-5" dirty="0">
                <a:solidFill>
                  <a:srgbClr val="FFFFFF"/>
                </a:solidFill>
                <a:latin typeface="Arial"/>
                <a:cs typeface="Arial"/>
              </a:rPr>
              <a:t>R,</a:t>
            </a:r>
            <a:r>
              <a:rPr sz="1400" spc="-10" dirty="0">
                <a:solidFill>
                  <a:srgbClr val="FFFFFF"/>
                </a:solidFill>
                <a:latin typeface="Arial"/>
                <a:cs typeface="Arial"/>
              </a:rPr>
              <a:t> </a:t>
            </a:r>
            <a:r>
              <a:rPr sz="1400" dirty="0">
                <a:solidFill>
                  <a:srgbClr val="FFFFFF"/>
                </a:solidFill>
                <a:latin typeface="Arial"/>
                <a:cs typeface="Arial"/>
              </a:rPr>
              <a:t>SAS,</a:t>
            </a:r>
            <a:endParaRPr sz="1400">
              <a:solidFill>
                <a:prstClr val="black"/>
              </a:solidFill>
              <a:latin typeface="Arial"/>
              <a:cs typeface="Arial"/>
            </a:endParaRPr>
          </a:p>
          <a:p>
            <a:pPr algn="ctr"/>
            <a:r>
              <a:rPr sz="1400" dirty="0">
                <a:solidFill>
                  <a:srgbClr val="FFFFFF"/>
                </a:solidFill>
                <a:latin typeface="Arial"/>
                <a:cs typeface="Arial"/>
              </a:rPr>
              <a:t>SPSS,Python</a:t>
            </a:r>
            <a:endParaRPr sz="1400">
              <a:solidFill>
                <a:prstClr val="black"/>
              </a:solidFill>
              <a:latin typeface="Arial"/>
              <a:cs typeface="Arial"/>
            </a:endParaRPr>
          </a:p>
        </p:txBody>
      </p:sp>
      <p:sp>
        <p:nvSpPr>
          <p:cNvPr id="13" name="object 13"/>
          <p:cNvSpPr txBox="1"/>
          <p:nvPr/>
        </p:nvSpPr>
        <p:spPr>
          <a:xfrm>
            <a:off x="3950734" y="1752541"/>
            <a:ext cx="4509021" cy="504625"/>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rails could break next</a:t>
            </a:r>
            <a:r>
              <a:rPr sz="1600" spc="-10" dirty="0">
                <a:solidFill>
                  <a:prstClr val="black"/>
                </a:solidFill>
                <a:latin typeface="Arial"/>
                <a:cs typeface="Arial"/>
              </a:rPr>
              <a:t>?</a:t>
            </a:r>
            <a:r>
              <a:rPr lang="en-US" sz="1600" spc="-10" dirty="0">
                <a:solidFill>
                  <a:prstClr val="black"/>
                </a:solidFill>
                <a:latin typeface="Arial"/>
                <a:cs typeface="Arial"/>
              </a:rPr>
              <a:t> This is an ongoing decision.</a:t>
            </a:r>
            <a:endParaRPr sz="1600" dirty="0">
              <a:solidFill>
                <a:prstClr val="black"/>
              </a:solidFill>
              <a:latin typeface="Arial"/>
              <a:cs typeface="Arial"/>
            </a:endParaRPr>
          </a:p>
        </p:txBody>
      </p:sp>
      <p:sp>
        <p:nvSpPr>
          <p:cNvPr id="14" name="object 14"/>
          <p:cNvSpPr txBox="1"/>
          <p:nvPr/>
        </p:nvSpPr>
        <p:spPr>
          <a:xfrm>
            <a:off x="3933954" y="2571958"/>
            <a:ext cx="5327490" cy="258404"/>
          </a:xfrm>
          <a:prstGeom prst="rect">
            <a:avLst/>
          </a:prstGeom>
        </p:spPr>
        <p:txBody>
          <a:bodyPr vert="horz" wrap="square" lIns="0" tIns="12065" rIns="0" bIns="0" rtlCol="0">
            <a:spAutoFit/>
          </a:bodyPr>
          <a:lstStyle/>
          <a:p>
            <a:pPr marL="12700">
              <a:spcBef>
                <a:spcPts val="95"/>
              </a:spcBef>
            </a:pPr>
            <a:r>
              <a:rPr lang="en-US" sz="1600" spc="-5" dirty="0">
                <a:solidFill>
                  <a:prstClr val="black"/>
                </a:solidFill>
                <a:latin typeface="Arial"/>
                <a:cs typeface="Arial"/>
              </a:rPr>
              <a:t>Union Pacific can predict what rails could break next</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5" name="object 15"/>
          <p:cNvSpPr txBox="1"/>
          <p:nvPr/>
        </p:nvSpPr>
        <p:spPr>
          <a:xfrm>
            <a:off x="3950732" y="4411927"/>
            <a:ext cx="7449907" cy="504625"/>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At the </a:t>
            </a:r>
            <a:r>
              <a:rPr sz="1600" spc="-10" dirty="0">
                <a:solidFill>
                  <a:prstClr val="black"/>
                </a:solidFill>
                <a:latin typeface="Arial"/>
                <a:cs typeface="Arial"/>
              </a:rPr>
              <a:t>end </a:t>
            </a:r>
            <a:r>
              <a:rPr sz="1600" spc="-5" dirty="0">
                <a:solidFill>
                  <a:prstClr val="black"/>
                </a:solidFill>
                <a:latin typeface="Arial"/>
                <a:cs typeface="Arial"/>
              </a:rPr>
              <a:t>of the </a:t>
            </a:r>
            <a:r>
              <a:rPr sz="1600" spc="-10" dirty="0">
                <a:solidFill>
                  <a:prstClr val="black"/>
                </a:solidFill>
                <a:latin typeface="Arial"/>
                <a:cs typeface="Arial"/>
              </a:rPr>
              <a:t>day </a:t>
            </a:r>
            <a:r>
              <a:rPr lang="en-US" sz="1600" spc="-5" dirty="0">
                <a:solidFill>
                  <a:prstClr val="black"/>
                </a:solidFill>
                <a:latin typeface="Arial"/>
                <a:cs typeface="Arial"/>
              </a:rPr>
              <a:t>Union Pacific</a:t>
            </a:r>
            <a:r>
              <a:rPr lang="en-US" sz="1600" spc="-15" dirty="0">
                <a:solidFill>
                  <a:prstClr val="black"/>
                </a:solidFill>
                <a:latin typeface="Arial"/>
                <a:cs typeface="Arial"/>
              </a:rPr>
              <a:t> is </a:t>
            </a:r>
            <a:r>
              <a:rPr sz="1600" spc="-5" dirty="0">
                <a:solidFill>
                  <a:prstClr val="black"/>
                </a:solidFill>
                <a:latin typeface="Arial"/>
                <a:cs typeface="Arial"/>
              </a:rPr>
              <a:t>forecasting/predicting </a:t>
            </a:r>
            <a:r>
              <a:rPr lang="en-US" sz="1600" spc="-10" dirty="0">
                <a:solidFill>
                  <a:prstClr val="black"/>
                </a:solidFill>
                <a:latin typeface="Arial"/>
                <a:cs typeface="Arial"/>
              </a:rPr>
              <a:t>what could break next in their system</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6" name="object 16"/>
          <p:cNvSpPr txBox="1"/>
          <p:nvPr/>
        </p:nvSpPr>
        <p:spPr>
          <a:xfrm>
            <a:off x="3950732" y="5248123"/>
            <a:ext cx="7584121" cy="1268937"/>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Clustering, logistic regression, LDA, </a:t>
            </a:r>
            <a:r>
              <a:rPr sz="1600" spc="-10" dirty="0">
                <a:solidFill>
                  <a:prstClr val="black"/>
                </a:solidFill>
                <a:latin typeface="Arial"/>
                <a:cs typeface="Arial"/>
              </a:rPr>
              <a:t>RF are </a:t>
            </a:r>
            <a:r>
              <a:rPr sz="1600" spc="-5" dirty="0">
                <a:solidFill>
                  <a:prstClr val="black"/>
                </a:solidFill>
                <a:latin typeface="Arial"/>
                <a:cs typeface="Arial"/>
              </a:rPr>
              <a:t>all possible </a:t>
            </a:r>
            <a:r>
              <a:rPr sz="1600" dirty="0">
                <a:solidFill>
                  <a:prstClr val="black"/>
                </a:solidFill>
                <a:latin typeface="Arial"/>
                <a:cs typeface="Arial"/>
              </a:rPr>
              <a:t>stochastic/statistical </a:t>
            </a:r>
            <a:r>
              <a:rPr sz="1600" spc="-5" dirty="0">
                <a:solidFill>
                  <a:prstClr val="black"/>
                </a:solidFill>
                <a:latin typeface="Arial"/>
                <a:cs typeface="Arial"/>
              </a:rPr>
              <a:t>models to employ to estimate the probability </a:t>
            </a:r>
            <a:r>
              <a:rPr sz="1600" spc="-10" dirty="0">
                <a:solidFill>
                  <a:prstClr val="black"/>
                </a:solidFill>
                <a:latin typeface="Arial"/>
                <a:cs typeface="Arial"/>
              </a:rPr>
              <a:t>of </a:t>
            </a:r>
            <a:r>
              <a:rPr lang="en-US" sz="1600" spc="-5" dirty="0">
                <a:solidFill>
                  <a:prstClr val="black"/>
                </a:solidFill>
                <a:latin typeface="Arial"/>
                <a:cs typeface="Arial"/>
              </a:rPr>
              <a:t>what could breakdown next</a:t>
            </a:r>
            <a:r>
              <a:rPr sz="1600" spc="-10" dirty="0">
                <a:solidFill>
                  <a:prstClr val="black"/>
                </a:solidFill>
                <a:latin typeface="Arial"/>
                <a:cs typeface="Arial"/>
              </a:rPr>
              <a:t>.</a:t>
            </a:r>
            <a:endParaRPr lang="en-US" sz="1600" spc="-10" dirty="0">
              <a:solidFill>
                <a:prstClr val="black"/>
              </a:solidFill>
              <a:latin typeface="Arial"/>
              <a:cs typeface="Arial"/>
            </a:endParaRPr>
          </a:p>
          <a:p>
            <a:pPr marL="12700" marR="5080">
              <a:spcBef>
                <a:spcPts val="95"/>
              </a:spcBef>
            </a:pPr>
            <a:endParaRPr sz="1600" dirty="0">
              <a:solidFill>
                <a:prstClr val="black"/>
              </a:solidFill>
              <a:latin typeface="Arial"/>
              <a:cs typeface="Arial"/>
            </a:endParaRPr>
          </a:p>
          <a:p>
            <a:pPr marL="12700" marR="5080">
              <a:spcBef>
                <a:spcPts val="95"/>
              </a:spcBef>
            </a:pPr>
            <a:r>
              <a:rPr lang="en-US" sz="1600" spc="-5" dirty="0">
                <a:solidFill>
                  <a:prstClr val="black"/>
                </a:solidFill>
                <a:latin typeface="Arial"/>
                <a:cs typeface="Arial"/>
              </a:rPr>
              <a:t>Clustering, logistic regression, LDA, </a:t>
            </a:r>
            <a:r>
              <a:rPr lang="en-US" sz="1600" spc="-10" dirty="0">
                <a:solidFill>
                  <a:prstClr val="black"/>
                </a:solidFill>
                <a:latin typeface="Arial"/>
                <a:cs typeface="Arial"/>
              </a:rPr>
              <a:t>RF are </a:t>
            </a:r>
            <a:r>
              <a:rPr lang="en-US" sz="1600" spc="-5" dirty="0">
                <a:solidFill>
                  <a:prstClr val="black"/>
                </a:solidFill>
                <a:latin typeface="Arial"/>
                <a:cs typeface="Arial"/>
              </a:rPr>
              <a:t>all possible </a:t>
            </a:r>
            <a:r>
              <a:rPr lang="en-US" sz="1600" dirty="0">
                <a:solidFill>
                  <a:prstClr val="black"/>
                </a:solidFill>
                <a:latin typeface="Arial"/>
                <a:cs typeface="Arial"/>
              </a:rPr>
              <a:t>stochastic/statistical </a:t>
            </a:r>
            <a:r>
              <a:rPr lang="en-US" sz="1600" spc="-5" dirty="0">
                <a:solidFill>
                  <a:prstClr val="black"/>
                </a:solidFill>
                <a:latin typeface="Arial"/>
                <a:cs typeface="Arial"/>
              </a:rPr>
              <a:t>models to employ to estimate the probability </a:t>
            </a:r>
            <a:r>
              <a:rPr lang="en-US" sz="1600" spc="-10" dirty="0">
                <a:solidFill>
                  <a:prstClr val="black"/>
                </a:solidFill>
                <a:latin typeface="Arial"/>
                <a:cs typeface="Arial"/>
              </a:rPr>
              <a:t>of </a:t>
            </a:r>
            <a:r>
              <a:rPr lang="en-US" sz="1600" spc="-5" dirty="0">
                <a:solidFill>
                  <a:prstClr val="black"/>
                </a:solidFill>
                <a:latin typeface="Arial"/>
                <a:cs typeface="Arial"/>
              </a:rPr>
              <a:t>what could breakdown next</a:t>
            </a:r>
            <a:r>
              <a:rPr lang="en-US" sz="1600" spc="-10" dirty="0">
                <a:solidFill>
                  <a:prstClr val="black"/>
                </a:solidFill>
                <a:latin typeface="Arial"/>
                <a:cs typeface="Arial"/>
              </a:rPr>
              <a:t>.</a:t>
            </a:r>
          </a:p>
        </p:txBody>
      </p:sp>
      <p:sp>
        <p:nvSpPr>
          <p:cNvPr id="17" name="object 17"/>
          <p:cNvSpPr txBox="1"/>
          <p:nvPr/>
        </p:nvSpPr>
        <p:spPr>
          <a:xfrm>
            <a:off x="3950734" y="3391376"/>
            <a:ext cx="5654655" cy="504625"/>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does Union Pacific prescribe to show you what could go wrong in their system next?</a:t>
            </a:r>
            <a:endParaRPr sz="1600" dirty="0">
              <a:solidFill>
                <a:prstClr val="black"/>
              </a:solidFill>
              <a:latin typeface="Arial"/>
              <a:cs typeface="Arial"/>
            </a:endParaRPr>
          </a:p>
        </p:txBody>
      </p:sp>
      <p:sp>
        <p:nvSpPr>
          <p:cNvPr id="18" name="object 18"/>
          <p:cNvSpPr/>
          <p:nvPr/>
        </p:nvSpPr>
        <p:spPr>
          <a:xfrm>
            <a:off x="2028444" y="4070600"/>
            <a:ext cx="1897380" cy="1019810"/>
          </a:xfrm>
          <a:custGeom>
            <a:avLst/>
            <a:gdLst/>
            <a:ahLst/>
            <a:cxnLst/>
            <a:rect l="l" t="t" r="r" b="b"/>
            <a:pathLst>
              <a:path w="1897380" h="1019810">
                <a:moveTo>
                  <a:pt x="906474" y="737628"/>
                </a:moveTo>
                <a:lnTo>
                  <a:pt x="677697" y="737628"/>
                </a:lnTo>
                <a:lnTo>
                  <a:pt x="745337" y="1019555"/>
                </a:lnTo>
                <a:lnTo>
                  <a:pt x="906474" y="737628"/>
                </a:lnTo>
                <a:close/>
              </a:path>
              <a:path w="1897380" h="1019810">
                <a:moveTo>
                  <a:pt x="1225395" y="704964"/>
                </a:moveTo>
                <a:lnTo>
                  <a:pt x="925144" y="704964"/>
                </a:lnTo>
                <a:lnTo>
                  <a:pt x="1163637" y="931621"/>
                </a:lnTo>
                <a:lnTo>
                  <a:pt x="1225395" y="704964"/>
                </a:lnTo>
                <a:close/>
              </a:path>
              <a:path w="1897380" h="1019810">
                <a:moveTo>
                  <a:pt x="1512772" y="682396"/>
                </a:moveTo>
                <a:lnTo>
                  <a:pt x="1231544" y="682396"/>
                </a:lnTo>
                <a:lnTo>
                  <a:pt x="1593888" y="854113"/>
                </a:lnTo>
                <a:lnTo>
                  <a:pt x="1512772" y="682396"/>
                </a:lnTo>
                <a:close/>
              </a:path>
              <a:path w="1897380" h="1019810">
                <a:moveTo>
                  <a:pt x="1501182" y="657859"/>
                </a:moveTo>
                <a:lnTo>
                  <a:pt x="497801" y="657859"/>
                </a:lnTo>
                <a:lnTo>
                  <a:pt x="418299" y="831557"/>
                </a:lnTo>
                <a:lnTo>
                  <a:pt x="677697" y="737628"/>
                </a:lnTo>
                <a:lnTo>
                  <a:pt x="906474" y="737628"/>
                </a:lnTo>
                <a:lnTo>
                  <a:pt x="925144" y="704964"/>
                </a:lnTo>
                <a:lnTo>
                  <a:pt x="1225395" y="704964"/>
                </a:lnTo>
                <a:lnTo>
                  <a:pt x="1231544" y="682396"/>
                </a:lnTo>
                <a:lnTo>
                  <a:pt x="1512772" y="682396"/>
                </a:lnTo>
                <a:lnTo>
                  <a:pt x="1501182" y="657859"/>
                </a:lnTo>
                <a:close/>
              </a:path>
              <a:path w="1897380" h="1019810">
                <a:moveTo>
                  <a:pt x="32499" y="108330"/>
                </a:moveTo>
                <a:lnTo>
                  <a:pt x="406438" y="359536"/>
                </a:lnTo>
                <a:lnTo>
                  <a:pt x="0" y="406641"/>
                </a:lnTo>
                <a:lnTo>
                  <a:pt x="326948" y="555802"/>
                </a:lnTo>
                <a:lnTo>
                  <a:pt x="11861" y="688530"/>
                </a:lnTo>
                <a:lnTo>
                  <a:pt x="497801" y="657859"/>
                </a:lnTo>
                <a:lnTo>
                  <a:pt x="1501182" y="657859"/>
                </a:lnTo>
                <a:lnTo>
                  <a:pt x="1478991" y="610882"/>
                </a:lnTo>
                <a:lnTo>
                  <a:pt x="1854001" y="610882"/>
                </a:lnTo>
                <a:lnTo>
                  <a:pt x="1546631" y="494436"/>
                </a:lnTo>
                <a:lnTo>
                  <a:pt x="1853196" y="384086"/>
                </a:lnTo>
                <a:lnTo>
                  <a:pt x="1467129" y="345287"/>
                </a:lnTo>
                <a:lnTo>
                  <a:pt x="1518444" y="298322"/>
                </a:lnTo>
                <a:lnTo>
                  <a:pt x="642302" y="298322"/>
                </a:lnTo>
                <a:lnTo>
                  <a:pt x="32499" y="108330"/>
                </a:lnTo>
                <a:close/>
              </a:path>
              <a:path w="1897380" h="1019810">
                <a:moveTo>
                  <a:pt x="1854001" y="610882"/>
                </a:moveTo>
                <a:lnTo>
                  <a:pt x="1478991" y="610882"/>
                </a:lnTo>
                <a:lnTo>
                  <a:pt x="1897380" y="627316"/>
                </a:lnTo>
                <a:lnTo>
                  <a:pt x="1854001" y="610882"/>
                </a:lnTo>
                <a:close/>
              </a:path>
              <a:path w="1897380" h="1019810">
                <a:moveTo>
                  <a:pt x="733653" y="108330"/>
                </a:moveTo>
                <a:lnTo>
                  <a:pt x="642302" y="298322"/>
                </a:lnTo>
                <a:lnTo>
                  <a:pt x="1518444" y="298322"/>
                </a:lnTo>
                <a:lnTo>
                  <a:pt x="1545267" y="273773"/>
                </a:lnTo>
                <a:lnTo>
                  <a:pt x="948690" y="273773"/>
                </a:lnTo>
                <a:lnTo>
                  <a:pt x="733653" y="108330"/>
                </a:lnTo>
                <a:close/>
              </a:path>
              <a:path w="1897380" h="1019810">
                <a:moveTo>
                  <a:pt x="1275638" y="0"/>
                </a:moveTo>
                <a:lnTo>
                  <a:pt x="948690" y="273773"/>
                </a:lnTo>
                <a:lnTo>
                  <a:pt x="1545267" y="273773"/>
                </a:lnTo>
                <a:lnTo>
                  <a:pt x="1569760" y="251358"/>
                </a:lnTo>
                <a:lnTo>
                  <a:pt x="1243393" y="251358"/>
                </a:lnTo>
                <a:lnTo>
                  <a:pt x="1275638" y="0"/>
                </a:lnTo>
                <a:close/>
              </a:path>
              <a:path w="1897380" h="1019810">
                <a:moveTo>
                  <a:pt x="1614525" y="210388"/>
                </a:moveTo>
                <a:lnTo>
                  <a:pt x="1243393" y="251358"/>
                </a:lnTo>
                <a:lnTo>
                  <a:pt x="1569760" y="251358"/>
                </a:lnTo>
                <a:lnTo>
                  <a:pt x="1614525" y="210388"/>
                </a:lnTo>
                <a:close/>
              </a:path>
            </a:pathLst>
          </a:custGeom>
          <a:solidFill>
            <a:srgbClr val="C39D05"/>
          </a:solidFill>
        </p:spPr>
        <p:txBody>
          <a:bodyPr wrap="square" lIns="0" tIns="0" rIns="0" bIns="0" rtlCol="0"/>
          <a:lstStyle/>
          <a:p>
            <a:endParaRPr>
              <a:solidFill>
                <a:prstClr val="black"/>
              </a:solidFill>
              <a:latin typeface="Calibri"/>
            </a:endParaRPr>
          </a:p>
        </p:txBody>
      </p:sp>
      <p:sp>
        <p:nvSpPr>
          <p:cNvPr id="19" name="object 19"/>
          <p:cNvSpPr txBox="1"/>
          <p:nvPr/>
        </p:nvSpPr>
        <p:spPr>
          <a:xfrm>
            <a:off x="2551351" y="4416233"/>
            <a:ext cx="849630"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a:t>
            </a:r>
            <a:r>
              <a:rPr sz="1400" spc="5" dirty="0">
                <a:solidFill>
                  <a:prstClr val="black"/>
                </a:solidFill>
                <a:latin typeface="Arial"/>
                <a:cs typeface="Arial"/>
              </a:rPr>
              <a:t>t</a:t>
            </a:r>
            <a:r>
              <a:rPr sz="1400" spc="-5" dirty="0">
                <a:solidFill>
                  <a:prstClr val="black"/>
                </a:solidFill>
                <a:latin typeface="Arial"/>
                <a:cs typeface="Arial"/>
              </a:rPr>
              <a:t>o</a:t>
            </a:r>
            <a:r>
              <a:rPr sz="1400" spc="5" dirty="0">
                <a:solidFill>
                  <a:prstClr val="black"/>
                </a:solidFill>
                <a:latin typeface="Arial"/>
                <a:cs typeface="Arial"/>
              </a:rPr>
              <a:t>c</a:t>
            </a:r>
            <a:r>
              <a:rPr sz="1400" spc="-5" dirty="0">
                <a:solidFill>
                  <a:prstClr val="black"/>
                </a:solidFill>
                <a:latin typeface="Arial"/>
                <a:cs typeface="Arial"/>
              </a:rPr>
              <a:t>ha</a:t>
            </a:r>
            <a:r>
              <a:rPr sz="1400" spc="5" dirty="0">
                <a:solidFill>
                  <a:prstClr val="black"/>
                </a:solidFill>
                <a:latin typeface="Arial"/>
                <a:cs typeface="Arial"/>
              </a:rPr>
              <a:t>s</a:t>
            </a:r>
            <a:r>
              <a:rPr sz="1400" spc="-10" dirty="0">
                <a:solidFill>
                  <a:prstClr val="black"/>
                </a:solidFill>
                <a:latin typeface="Arial"/>
                <a:cs typeface="Arial"/>
              </a:rPr>
              <a:t>t</a:t>
            </a:r>
            <a:r>
              <a:rPr sz="1400" dirty="0">
                <a:solidFill>
                  <a:prstClr val="black"/>
                </a:solidFill>
                <a:latin typeface="Arial"/>
                <a:cs typeface="Arial"/>
              </a:rPr>
              <a:t>ic</a:t>
            </a:r>
            <a:endParaRPr sz="1400">
              <a:solidFill>
                <a:prstClr val="black"/>
              </a:solidFill>
              <a:latin typeface="Arial"/>
              <a:cs typeface="Arial"/>
            </a:endParaRPr>
          </a:p>
        </p:txBody>
      </p:sp>
    </p:spTree>
    <p:extLst>
      <p:ext uri="{BB962C8B-B14F-4D97-AF65-F5344CB8AC3E}">
        <p14:creationId xmlns:p14="http://schemas.microsoft.com/office/powerpoint/2010/main" val="3321011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B8B9-3B0A-46BF-A710-93DAE5AAA8BB}"/>
              </a:ext>
            </a:extLst>
          </p:cNvPr>
          <p:cNvSpPr>
            <a:spLocks noGrp="1"/>
          </p:cNvSpPr>
          <p:nvPr>
            <p:ph type="title"/>
          </p:nvPr>
        </p:nvSpPr>
        <p:spPr>
          <a:xfrm>
            <a:off x="592667" y="1076093"/>
            <a:ext cx="11006667" cy="492443"/>
          </a:xfrm>
        </p:spPr>
        <p:txBody>
          <a:bodyPr/>
          <a:lstStyle/>
          <a:p>
            <a:r>
              <a:rPr lang="en-US" dirty="0"/>
              <a:t>Questions from the </a:t>
            </a:r>
            <a:r>
              <a:rPr lang="en-US" spc="-85" dirty="0">
                <a:solidFill>
                  <a:prstClr val="black"/>
                </a:solidFill>
              </a:rPr>
              <a:t>Union Pacific study:</a:t>
            </a:r>
            <a:endParaRPr lang="en-US" dirty="0"/>
          </a:p>
        </p:txBody>
      </p:sp>
      <p:sp>
        <p:nvSpPr>
          <p:cNvPr id="3" name="Text Placeholder 2">
            <a:extLst>
              <a:ext uri="{FF2B5EF4-FFF2-40B4-BE49-F238E27FC236}">
                <a16:creationId xmlns:a16="http://schemas.microsoft.com/office/drawing/2014/main" id="{A683F47C-5854-4448-BFC3-5C5AB78DE4F0}"/>
              </a:ext>
            </a:extLst>
          </p:cNvPr>
          <p:cNvSpPr>
            <a:spLocks noGrp="1"/>
          </p:cNvSpPr>
          <p:nvPr>
            <p:ph type="body" idx="1"/>
          </p:nvPr>
        </p:nvSpPr>
        <p:spPr>
          <a:xfrm>
            <a:off x="714587" y="2179276"/>
            <a:ext cx="10762825" cy="2954655"/>
          </a:xfrm>
        </p:spPr>
        <p:txBody>
          <a:bodyPr/>
          <a:lstStyle/>
          <a:p>
            <a:r>
              <a:rPr lang="en-US" b="1" dirty="0"/>
              <a:t>Are there any ethical or legal issues to consider?</a:t>
            </a:r>
          </a:p>
          <a:p>
            <a:r>
              <a:rPr lang="en-US" dirty="0"/>
              <a:t>In regards to what Union Pacific is doing with their data. The one thing that might need to be addressed about ethics is their use of personal employee data. The video pointed out that they were tracking things like before and after holidays and time off. This just might need to be noted and addressed.</a:t>
            </a:r>
          </a:p>
          <a:p>
            <a:endParaRPr lang="en-US" dirty="0"/>
          </a:p>
          <a:p>
            <a:r>
              <a:rPr lang="en-US" b="1" dirty="0"/>
              <a:t>Takeaway questions:</a:t>
            </a:r>
          </a:p>
          <a:p>
            <a:r>
              <a:rPr lang="en-US" dirty="0"/>
              <a:t>I have no takeaway questions at this time.</a:t>
            </a:r>
          </a:p>
        </p:txBody>
      </p:sp>
    </p:spTree>
    <p:extLst>
      <p:ext uri="{BB962C8B-B14F-4D97-AF65-F5344CB8AC3E}">
        <p14:creationId xmlns:p14="http://schemas.microsoft.com/office/powerpoint/2010/main" val="38795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4511" y="436881"/>
            <a:ext cx="4520565" cy="696595"/>
          </a:xfrm>
          <a:prstGeom prst="rect">
            <a:avLst/>
          </a:prstGeom>
        </p:spPr>
        <p:txBody>
          <a:bodyPr vert="horz" wrap="square" lIns="0" tIns="13335" rIns="0" bIns="0" rtlCol="0">
            <a:spAutoFit/>
          </a:bodyPr>
          <a:lstStyle/>
          <a:p>
            <a:pPr marL="12700">
              <a:spcBef>
                <a:spcPts val="105"/>
              </a:spcBef>
            </a:pPr>
            <a:r>
              <a:rPr sz="4400" spc="-50" dirty="0"/>
              <a:t>DEL</a:t>
            </a:r>
            <a:r>
              <a:rPr sz="4400" b="1" spc="-50" dirty="0"/>
              <a:t>T</a:t>
            </a:r>
            <a:r>
              <a:rPr sz="4400" spc="-50" dirty="0"/>
              <a:t>TAA</a:t>
            </a:r>
            <a:r>
              <a:rPr sz="4400" spc="-305" dirty="0"/>
              <a:t> </a:t>
            </a:r>
            <a:r>
              <a:rPr sz="4400" b="1" spc="-5" dirty="0"/>
              <a:t>T</a:t>
            </a:r>
            <a:r>
              <a:rPr sz="4400" spc="-5" dirty="0"/>
              <a:t>argets</a:t>
            </a:r>
            <a:endParaRPr sz="4400"/>
          </a:p>
        </p:txBody>
      </p:sp>
      <p:sp>
        <p:nvSpPr>
          <p:cNvPr id="4" name="object 4"/>
          <p:cNvSpPr txBox="1"/>
          <p:nvPr/>
        </p:nvSpPr>
        <p:spPr>
          <a:xfrm>
            <a:off x="742617" y="1504173"/>
            <a:ext cx="10704352" cy="4133824"/>
          </a:xfrm>
          <a:prstGeom prst="rect">
            <a:avLst/>
          </a:prstGeom>
        </p:spPr>
        <p:txBody>
          <a:bodyPr vert="horz" wrap="square" lIns="0" tIns="12065" rIns="0" bIns="0" rtlCol="0">
            <a:spAutoFit/>
          </a:bodyPr>
          <a:lstStyle/>
          <a:p>
            <a:pPr marL="12700" marR="5080">
              <a:spcBef>
                <a:spcPts val="95"/>
              </a:spcBef>
            </a:pPr>
            <a:r>
              <a:rPr lang="en-US" sz="1600" b="1" spc="-10" dirty="0">
                <a:solidFill>
                  <a:prstClr val="black"/>
                </a:solidFill>
                <a:latin typeface="Arial"/>
                <a:cs typeface="Arial"/>
              </a:rPr>
              <a:t>Recommendation System</a:t>
            </a:r>
          </a:p>
          <a:p>
            <a:pPr marL="12700" marR="5080">
              <a:spcBef>
                <a:spcPts val="95"/>
              </a:spcBef>
            </a:pPr>
            <a:r>
              <a:rPr lang="en-US" sz="1400" spc="-10" dirty="0">
                <a:solidFill>
                  <a:prstClr val="black"/>
                </a:solidFill>
                <a:latin typeface="Arial"/>
                <a:cs typeface="Arial"/>
              </a:rPr>
              <a:t>A recommendation system is a platform that provides its users with various contents based on their preferences and likings. A recommendation system takes the information about the user as an input. This information can be in the form of the past usage of product or the ratings that were provided to the product. It then processes this information to predict how much the user would rate or prefer the product. A recommendation system makes use of a variety of machine learning algorithms.</a:t>
            </a:r>
          </a:p>
          <a:p>
            <a:pPr marL="12700" marR="5080">
              <a:spcBef>
                <a:spcPts val="95"/>
              </a:spcBef>
            </a:pPr>
            <a:endParaRPr lang="en-US" sz="1600" spc="-10" dirty="0">
              <a:solidFill>
                <a:prstClr val="black"/>
              </a:solidFill>
              <a:latin typeface="Arial"/>
              <a:cs typeface="Arial"/>
            </a:endParaRPr>
          </a:p>
          <a:p>
            <a:pPr marL="12700" marR="5080">
              <a:spcBef>
                <a:spcPts val="95"/>
              </a:spcBef>
            </a:pPr>
            <a:r>
              <a:rPr lang="en-US" sz="1600" b="1" spc="-10" dirty="0">
                <a:solidFill>
                  <a:prstClr val="black"/>
                </a:solidFill>
                <a:latin typeface="Arial"/>
                <a:cs typeface="Arial"/>
              </a:rPr>
              <a:t>1. Content-based recommendation systems</a:t>
            </a:r>
          </a:p>
          <a:p>
            <a:pPr marL="12700" marR="5080">
              <a:spcBef>
                <a:spcPts val="95"/>
              </a:spcBef>
            </a:pPr>
            <a:r>
              <a:rPr lang="en-US" sz="1400" spc="-10" dirty="0">
                <a:solidFill>
                  <a:prstClr val="black"/>
                </a:solidFill>
                <a:latin typeface="Arial"/>
                <a:cs typeface="Arial"/>
              </a:rPr>
              <a:t>In a content-based recommendation system, the background knowledge of the products and customer information are taken into consideration. Based on the content that you have viewed on Netflix, it provides you with similar suggestions. For example, if you have watched a film that has a sci-fi genre, the content-based recommendation system will provide you with suggestions for similar films that have the same genre.</a:t>
            </a:r>
          </a:p>
          <a:p>
            <a:pPr marL="12700" marR="5080">
              <a:spcBef>
                <a:spcPts val="95"/>
              </a:spcBef>
            </a:pPr>
            <a:endParaRPr lang="en-US" sz="1600" spc="-10" dirty="0">
              <a:solidFill>
                <a:prstClr val="black"/>
              </a:solidFill>
              <a:latin typeface="Arial"/>
              <a:cs typeface="Arial"/>
            </a:endParaRPr>
          </a:p>
          <a:p>
            <a:pPr marL="12700" marR="5080">
              <a:spcBef>
                <a:spcPts val="95"/>
              </a:spcBef>
            </a:pPr>
            <a:r>
              <a:rPr lang="en-US" sz="1600" b="1" spc="-10" dirty="0">
                <a:solidFill>
                  <a:prstClr val="black"/>
                </a:solidFill>
                <a:latin typeface="Arial"/>
                <a:cs typeface="Arial"/>
              </a:rPr>
              <a:t>2. Collaborative filtering recommendation systems</a:t>
            </a:r>
          </a:p>
          <a:p>
            <a:pPr marL="12700" marR="5080">
              <a:spcBef>
                <a:spcPts val="95"/>
              </a:spcBef>
            </a:pPr>
            <a:r>
              <a:rPr lang="en-US" sz="1400" spc="-10" dirty="0">
                <a:solidFill>
                  <a:prstClr val="black"/>
                </a:solidFill>
                <a:latin typeface="Arial"/>
                <a:cs typeface="Arial"/>
              </a:rPr>
              <a:t>Unlike the content based filtering that provided recommendations of similar products, Collaborative Filtering provides recommendations based on the similar profiles of its users. One key advantage of collaborative filtering is that it is independent of the product knowledge. Rather, it relies on the users with a basic assumption that what the users liked in the past will also like in the future. For example, if a person A watches crime, sci-fi and thriller genres and B watches sci-fi, thriller and action genres then A will also like action and B will like crime genre.</a:t>
            </a:r>
            <a:endParaRPr sz="1400" dirty="0">
              <a:solidFill>
                <a:prstClr val="black"/>
              </a:solidFill>
              <a:latin typeface="Arial"/>
              <a:cs typeface="Arial"/>
            </a:endParaRPr>
          </a:p>
        </p:txBody>
      </p:sp>
      <p:sp>
        <p:nvSpPr>
          <p:cNvPr id="6" name="object 6">
            <a:extLst>
              <a:ext uri="{FF2B5EF4-FFF2-40B4-BE49-F238E27FC236}">
                <a16:creationId xmlns:a16="http://schemas.microsoft.com/office/drawing/2014/main" id="{CD24B15A-90EB-4BAD-8FE3-0EB7D6377DEF}"/>
              </a:ext>
            </a:extLst>
          </p:cNvPr>
          <p:cNvSpPr txBox="1"/>
          <p:nvPr/>
        </p:nvSpPr>
        <p:spPr>
          <a:xfrm>
            <a:off x="6980210" y="6526634"/>
            <a:ext cx="3514418" cy="197490"/>
          </a:xfrm>
          <a:prstGeom prst="rect">
            <a:avLst/>
          </a:prstGeom>
        </p:spPr>
        <p:txBody>
          <a:bodyPr vert="horz" wrap="square" lIns="0" tIns="12700" rIns="0" bIns="0" rtlCol="0">
            <a:spAutoFit/>
          </a:bodyPr>
          <a:lstStyle/>
          <a:p>
            <a:pPr marL="12700">
              <a:spcBef>
                <a:spcPts val="100"/>
              </a:spcBef>
            </a:pPr>
            <a:r>
              <a:rPr lang="en-US" sz="1200" dirty="0">
                <a:hlinkClick r:id="rId2"/>
              </a:rPr>
              <a:t>https://data-flair.training/blogs/data-science-at-netflix/</a:t>
            </a:r>
            <a:endParaRPr sz="1200" dirty="0">
              <a:solidFill>
                <a:prstClr val="black"/>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4" name="object 4"/>
          <p:cNvSpPr txBox="1">
            <a:spLocks noGrp="1"/>
          </p:cNvSpPr>
          <p:nvPr>
            <p:ph type="title"/>
          </p:nvPr>
        </p:nvSpPr>
        <p:spPr>
          <a:xfrm>
            <a:off x="3118263" y="436881"/>
            <a:ext cx="5953125" cy="696595"/>
          </a:xfrm>
          <a:prstGeom prst="rect">
            <a:avLst/>
          </a:prstGeom>
        </p:spPr>
        <p:txBody>
          <a:bodyPr vert="horz" wrap="square" lIns="0" tIns="13335" rIns="0" bIns="0" rtlCol="0">
            <a:spAutoFit/>
          </a:bodyPr>
          <a:lstStyle/>
          <a:p>
            <a:pPr marL="12700">
              <a:spcBef>
                <a:spcPts val="105"/>
              </a:spcBef>
            </a:pPr>
            <a:r>
              <a:rPr sz="4400" spc="-50" dirty="0"/>
              <a:t>DELT</a:t>
            </a:r>
            <a:r>
              <a:rPr sz="4400" b="1" spc="-50" dirty="0"/>
              <a:t>T</a:t>
            </a:r>
            <a:r>
              <a:rPr sz="4400" spc="-50" dirty="0"/>
              <a:t>AA</a:t>
            </a:r>
            <a:r>
              <a:rPr sz="4400" spc="-270" dirty="0"/>
              <a:t> </a:t>
            </a:r>
            <a:r>
              <a:rPr sz="4400" b="1" spc="-5" dirty="0"/>
              <a:t>T</a:t>
            </a:r>
            <a:r>
              <a:rPr sz="4400" spc="-5" dirty="0"/>
              <a:t>echnologies</a:t>
            </a:r>
            <a:endParaRPr sz="4400"/>
          </a:p>
        </p:txBody>
      </p:sp>
      <p:sp>
        <p:nvSpPr>
          <p:cNvPr id="6" name="object 6"/>
          <p:cNvSpPr txBox="1"/>
          <p:nvPr/>
        </p:nvSpPr>
        <p:spPr>
          <a:xfrm>
            <a:off x="6980210" y="6526634"/>
            <a:ext cx="3514418" cy="197490"/>
          </a:xfrm>
          <a:prstGeom prst="rect">
            <a:avLst/>
          </a:prstGeom>
        </p:spPr>
        <p:txBody>
          <a:bodyPr vert="horz" wrap="square" lIns="0" tIns="12700" rIns="0" bIns="0" rtlCol="0">
            <a:spAutoFit/>
          </a:bodyPr>
          <a:lstStyle/>
          <a:p>
            <a:pPr marL="12700">
              <a:spcBef>
                <a:spcPts val="100"/>
              </a:spcBef>
            </a:pPr>
            <a:r>
              <a:rPr lang="en-US" sz="1200" dirty="0">
                <a:hlinkClick r:id="rId2"/>
              </a:rPr>
              <a:t>https://data-flair.training/blogs/data-science-at-netflix/</a:t>
            </a:r>
            <a:endParaRPr sz="1200" dirty="0">
              <a:solidFill>
                <a:prstClr val="black"/>
              </a:solidFill>
              <a:latin typeface="Arial"/>
              <a:cs typeface="Arial"/>
            </a:endParaRPr>
          </a:p>
        </p:txBody>
      </p:sp>
      <p:sp>
        <p:nvSpPr>
          <p:cNvPr id="10" name="Rectangle 9">
            <a:extLst>
              <a:ext uri="{FF2B5EF4-FFF2-40B4-BE49-F238E27FC236}">
                <a16:creationId xmlns:a16="http://schemas.microsoft.com/office/drawing/2014/main" id="{10E563ED-47A8-4C18-BB2D-30E8C2CF36CD}"/>
              </a:ext>
            </a:extLst>
          </p:cNvPr>
          <p:cNvSpPr/>
          <p:nvPr/>
        </p:nvSpPr>
        <p:spPr>
          <a:xfrm>
            <a:off x="1981200" y="1454275"/>
            <a:ext cx="8229600" cy="4401205"/>
          </a:xfrm>
          <a:prstGeom prst="rect">
            <a:avLst/>
          </a:prstGeom>
        </p:spPr>
        <p:txBody>
          <a:bodyPr wrap="square">
            <a:spAutoFit/>
          </a:bodyPr>
          <a:lstStyle/>
          <a:p>
            <a:r>
              <a:rPr lang="en-US" sz="2800" dirty="0"/>
              <a:t>Then they implemented a factorization model which is popularly known as Singular Value Decomposition (SVD) for providing an optimal dimensional embedding to its users. They also made use of Restricted Boltzmann Machines (RBM) for enhancing the capability of the collaborative filtering model. These two algorithms in the ensemble, SVD and RBM provided them with the best results. A linear combination of these two algorithms reduced the RMSE to 0.88.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2068194" y="436881"/>
            <a:ext cx="8054340" cy="696595"/>
          </a:xfrm>
          <a:prstGeom prst="rect">
            <a:avLst/>
          </a:prstGeom>
        </p:spPr>
        <p:txBody>
          <a:bodyPr vert="horz" wrap="square" lIns="0" tIns="13335" rIns="0" bIns="0" rtlCol="0">
            <a:spAutoFit/>
          </a:bodyPr>
          <a:lstStyle/>
          <a:p>
            <a:pPr marL="12700">
              <a:spcBef>
                <a:spcPts val="105"/>
              </a:spcBef>
            </a:pPr>
            <a:r>
              <a:rPr sz="4400" spc="-50" dirty="0"/>
              <a:t>DELTT</a:t>
            </a:r>
            <a:r>
              <a:rPr sz="4400" b="1" spc="-50" dirty="0"/>
              <a:t>A</a:t>
            </a:r>
            <a:r>
              <a:rPr sz="4400" spc="-50" dirty="0"/>
              <a:t>A </a:t>
            </a:r>
            <a:r>
              <a:rPr sz="4400" b="1" dirty="0"/>
              <a:t>A</a:t>
            </a:r>
            <a:r>
              <a:rPr sz="4400" dirty="0"/>
              <a:t>nalytical</a:t>
            </a:r>
            <a:r>
              <a:rPr sz="4400" spc="-370" dirty="0"/>
              <a:t> </a:t>
            </a:r>
            <a:r>
              <a:rPr sz="4400" spc="-50" dirty="0"/>
              <a:t>Techniques</a:t>
            </a:r>
            <a:endParaRPr sz="4400"/>
          </a:p>
        </p:txBody>
      </p:sp>
      <p:sp>
        <p:nvSpPr>
          <p:cNvPr id="10" name="Rectangle 9">
            <a:extLst>
              <a:ext uri="{FF2B5EF4-FFF2-40B4-BE49-F238E27FC236}">
                <a16:creationId xmlns:a16="http://schemas.microsoft.com/office/drawing/2014/main" id="{10082B39-4B74-4D53-BAC6-5FDB52393099}"/>
              </a:ext>
            </a:extLst>
          </p:cNvPr>
          <p:cNvSpPr/>
          <p:nvPr/>
        </p:nvSpPr>
        <p:spPr>
          <a:xfrm>
            <a:off x="687897" y="1392578"/>
            <a:ext cx="11207691" cy="4247317"/>
          </a:xfrm>
          <a:prstGeom prst="rect">
            <a:avLst/>
          </a:prstGeom>
        </p:spPr>
        <p:txBody>
          <a:bodyPr wrap="square">
            <a:spAutoFit/>
          </a:bodyPr>
          <a:lstStyle/>
          <a:p>
            <a:pPr algn="just"/>
            <a:r>
              <a:rPr lang="en-US" b="1" dirty="0">
                <a:solidFill>
                  <a:srgbClr val="222635"/>
                </a:solidFill>
                <a:latin typeface="Helvetica Neue"/>
              </a:rPr>
              <a:t>Using Interleaving to Improve Personalization</a:t>
            </a:r>
          </a:p>
          <a:p>
            <a:pPr algn="just"/>
            <a:r>
              <a:rPr lang="en-US" dirty="0">
                <a:solidFill>
                  <a:srgbClr val="222635"/>
                </a:solidFill>
                <a:latin typeface="Helvetica Neue"/>
              </a:rPr>
              <a:t>Netflix uses Ranking Algorithms to provide a ranked list of movies and TV Shows that appeal the most to its users. However, with the presence of various ranking algorithms, it is often difficult to accommodate all of them and test their performance simultaneously. While the traditional A/B testing on a reduced set of algorithms could not identify the best algorithms with smaller sample size and also consumed a lot of time, Netflix decided to innovate its algorithmic process. In order to speed up its experimentation process of its ranking algorithms, Netflix implemented the interleaving technique that allowed it to identify best algorithms. This technique is applied in two stages to provide the best page ranking algorithm to provide personalized recommendations to its users.</a:t>
            </a:r>
          </a:p>
          <a:p>
            <a:pPr algn="just"/>
            <a:endParaRPr lang="en-US" dirty="0">
              <a:solidFill>
                <a:srgbClr val="222635"/>
              </a:solidFill>
              <a:latin typeface="Helvetica Neue"/>
            </a:endParaRPr>
          </a:p>
          <a:p>
            <a:pPr algn="just"/>
            <a:r>
              <a:rPr lang="en-US" dirty="0">
                <a:solidFill>
                  <a:srgbClr val="222635"/>
                </a:solidFill>
                <a:latin typeface="Helvetica Neue"/>
              </a:rPr>
              <a:t>In the first stage, experimentations to determine the member preference between the two ranking algorithms is carried out. Unlike the A/B testing where the two groups of viewers are exposed to the two ranking algorithms, Netflix makes use of interleaving to blend the rankings of algorithm A and B. Netflix provides its users with enriched content based on this interleaving technique that is highly sensitive towards ranking the algorithm quality.</a:t>
            </a:r>
            <a:endParaRPr lang="en-US" i="0" dirty="0">
              <a:solidFill>
                <a:srgbClr val="222635"/>
              </a:solidFill>
              <a:effectLst/>
              <a:latin typeface="Cambria" panose="02040503050406030204" pitchFamily="18" charset="0"/>
            </a:endParaRPr>
          </a:p>
        </p:txBody>
      </p:sp>
      <p:sp>
        <p:nvSpPr>
          <p:cNvPr id="5" name="Rectangle 4">
            <a:extLst>
              <a:ext uri="{FF2B5EF4-FFF2-40B4-BE49-F238E27FC236}">
                <a16:creationId xmlns:a16="http://schemas.microsoft.com/office/drawing/2014/main" id="{50EB55B9-09DE-4806-AFE0-27F2F3FD0CB6}"/>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txBox="1">
            <a:spLocks noGrp="1"/>
          </p:cNvSpPr>
          <p:nvPr>
            <p:ph type="body" idx="1"/>
          </p:nvPr>
        </p:nvSpPr>
        <p:spPr>
          <a:xfrm>
            <a:off x="384561" y="1625601"/>
            <a:ext cx="11588097" cy="2501326"/>
          </a:xfrm>
          <a:prstGeom prst="rect">
            <a:avLst/>
          </a:prstGeom>
        </p:spPr>
        <p:txBody>
          <a:bodyPr vert="horz" wrap="square" lIns="0" tIns="13335" rIns="0" bIns="0" rtlCol="0">
            <a:spAutoFit/>
          </a:bodyPr>
          <a:lstStyle/>
          <a:p>
            <a:pPr marL="12700" marR="5080">
              <a:spcBef>
                <a:spcPts val="105"/>
              </a:spcBef>
            </a:pPr>
            <a:r>
              <a:rPr lang="en-US" sz="2000" spc="-5" dirty="0"/>
              <a:t>For performing contextual predictions, Netflix treats recommendations as a sequence classification problem. It takes the input as a sequence of user-actions and performs predictions that output the next set of actions. An example of a sequence problem is Gru4Rec. And in the case of contextual sequence prediction, the input consists of the contextual user actions as well as the current context of the user. This helps the recommendation engine solve the question:</a:t>
            </a:r>
          </a:p>
          <a:p>
            <a:pPr marL="12700" marR="5080">
              <a:spcBef>
                <a:spcPts val="105"/>
              </a:spcBef>
            </a:pPr>
            <a:endParaRPr lang="en-US" sz="2000" spc="-5" dirty="0"/>
          </a:p>
          <a:p>
            <a:pPr marL="12700" marR="5080">
              <a:spcBef>
                <a:spcPts val="105"/>
              </a:spcBef>
            </a:pPr>
            <a:r>
              <a:rPr lang="en-US" sz="2000" spc="-5" dirty="0"/>
              <a:t>“Based on all the historical actions that are taken by the user what is the most probable video that they will play right now?”</a:t>
            </a:r>
            <a:endParaRPr sz="2000" dirty="0"/>
          </a:p>
        </p:txBody>
      </p:sp>
      <p:sp>
        <p:nvSpPr>
          <p:cNvPr id="6" name="Rectangle 5">
            <a:extLst>
              <a:ext uri="{FF2B5EF4-FFF2-40B4-BE49-F238E27FC236}">
                <a16:creationId xmlns:a16="http://schemas.microsoft.com/office/drawing/2014/main" id="{BE4DDB99-4514-4AC7-9A8A-826BB46918AD}"/>
              </a:ext>
            </a:extLst>
          </p:cNvPr>
          <p:cNvSpPr/>
          <p:nvPr/>
        </p:nvSpPr>
        <p:spPr>
          <a:xfrm>
            <a:off x="6386271" y="6331483"/>
            <a:ext cx="5375639" cy="369332"/>
          </a:xfrm>
          <a:prstGeom prst="rect">
            <a:avLst/>
          </a:prstGeom>
        </p:spPr>
        <p:txBody>
          <a:bodyPr wrap="none">
            <a:spAutoFit/>
          </a:bodyPr>
          <a:lstStyle/>
          <a:p>
            <a:r>
              <a:rPr lang="en-US" dirty="0">
                <a:hlinkClick r:id="rId2"/>
              </a:rPr>
              <a:t>https://data-flair.training/blogs/data-science-at-netflix/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p:nvPr/>
        </p:nvSpPr>
        <p:spPr>
          <a:xfrm>
            <a:off x="9538717" y="5410201"/>
            <a:ext cx="445007" cy="457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pic>
        <p:nvPicPr>
          <p:cNvPr id="3" name="Picture 2">
            <a:extLst>
              <a:ext uri="{FF2B5EF4-FFF2-40B4-BE49-F238E27FC236}">
                <a16:creationId xmlns:a16="http://schemas.microsoft.com/office/drawing/2014/main" id="{D8FCD64A-5AD6-4412-B623-A5A5DC4316D2}"/>
              </a:ext>
            </a:extLst>
          </p:cNvPr>
          <p:cNvPicPr>
            <a:picLocks noChangeAspect="1"/>
          </p:cNvPicPr>
          <p:nvPr/>
        </p:nvPicPr>
        <p:blipFill>
          <a:blip r:embed="rId3"/>
          <a:stretch>
            <a:fillRect/>
          </a:stretch>
        </p:blipFill>
        <p:spPr>
          <a:xfrm>
            <a:off x="2337863" y="1400022"/>
            <a:ext cx="7200854" cy="4243849"/>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1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3968</Words>
  <Application>Microsoft Office PowerPoint</Application>
  <PresentationFormat>Widescreen</PresentationFormat>
  <Paragraphs>265</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Cambria</vt:lpstr>
      <vt:lpstr>Helvetica Neue</vt:lpstr>
      <vt:lpstr>inherit</vt:lpstr>
      <vt:lpstr>Roboto</vt:lpstr>
      <vt:lpstr>Roboto</vt:lpstr>
      <vt:lpstr>Times New Roman</vt:lpstr>
      <vt:lpstr>1_Office Theme</vt:lpstr>
      <vt:lpstr>PowerPoint Presentation</vt:lpstr>
      <vt:lpstr>DELTTAA Data</vt:lpstr>
      <vt:lpstr>DELTTAA Enterprise</vt:lpstr>
      <vt:lpstr>DELTTAA Leadership</vt:lpstr>
      <vt:lpstr>DELTTAA Targets</vt:lpstr>
      <vt:lpstr>DELTTAA Technologies</vt:lpstr>
      <vt:lpstr>DELTTAA Analytical Techniques</vt:lpstr>
      <vt:lpstr>DELTTAA Analysts</vt:lpstr>
      <vt:lpstr>DELTTAA Analysts</vt:lpstr>
      <vt:lpstr>PowerPoint Presentation</vt:lpstr>
      <vt:lpstr>FACE</vt:lpstr>
      <vt:lpstr>FACE</vt:lpstr>
      <vt:lpstr>FACE</vt:lpstr>
      <vt:lpstr>FACE</vt:lpstr>
      <vt:lpstr>FACE</vt:lpstr>
      <vt:lpstr>FACE</vt:lpstr>
      <vt:lpstr>FACE</vt:lpstr>
      <vt:lpstr>FACE</vt:lpstr>
      <vt:lpstr>FACE: The Pachinko Machine!</vt:lpstr>
      <vt:lpstr>Frame and Solve:   Analytics Solution Approach </vt:lpstr>
      <vt:lpstr>Questions 3 and 4 for Netflix</vt:lpstr>
      <vt:lpstr>PowerPoint Presentation</vt:lpstr>
      <vt:lpstr>DELTTAA Data</vt:lpstr>
      <vt:lpstr>DELTTAA Enterprise</vt:lpstr>
      <vt:lpstr>DELTTAA Leadership</vt:lpstr>
      <vt:lpstr>DELTTAA Targets</vt:lpstr>
      <vt:lpstr>DELTTAA Technologies</vt:lpstr>
      <vt:lpstr>DELTTAA Analytical Techniques</vt:lpstr>
      <vt:lpstr>DELTTAA Analysts</vt:lpstr>
      <vt:lpstr>DELTTAA Analysts</vt:lpstr>
      <vt:lpstr>PowerPoint Presentation</vt:lpstr>
      <vt:lpstr>FACE</vt:lpstr>
      <vt:lpstr>FACE</vt:lpstr>
      <vt:lpstr>FACE</vt:lpstr>
      <vt:lpstr>FACE</vt:lpstr>
      <vt:lpstr>FACE</vt:lpstr>
      <vt:lpstr>FACE</vt:lpstr>
      <vt:lpstr>FACE</vt:lpstr>
      <vt:lpstr>FACE</vt:lpstr>
      <vt:lpstr>FACE: The Pachinko Machine!</vt:lpstr>
      <vt:lpstr>Frame and Solve:   Analytics Solution Approach </vt:lpstr>
      <vt:lpstr>Questions from the Union Pacific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Madding, Chad</dc:creator>
  <cp:lastModifiedBy>Madding, Chad</cp:lastModifiedBy>
  <cp:revision>32</cp:revision>
  <dcterms:created xsi:type="dcterms:W3CDTF">2019-09-09T23:20:31Z</dcterms:created>
  <dcterms:modified xsi:type="dcterms:W3CDTF">2019-09-11T22:24:03Z</dcterms:modified>
</cp:coreProperties>
</file>