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6" r:id="rId5"/>
    <p:sldId id="267" r:id="rId6"/>
    <p:sldId id="269" r:id="rId7"/>
    <p:sldId id="270" r:id="rId8"/>
    <p:sldId id="271" r:id="rId9"/>
    <p:sldId id="276" r:id="rId10"/>
    <p:sldId id="272" r:id="rId11"/>
    <p:sldId id="274" r:id="rId12"/>
    <p:sldId id="273" r:id="rId13"/>
    <p:sldId id="277" r:id="rId14"/>
    <p:sldId id="278" r:id="rId15"/>
    <p:sldId id="279" r:id="rId16"/>
    <p:sldId id="281" r:id="rId17"/>
    <p:sldId id="283" r:id="rId18"/>
    <p:sldId id="286" r:id="rId19"/>
    <p:sldId id="288" r:id="rId20"/>
    <p:sldId id="289" r:id="rId21"/>
    <p:sldId id="290" r:id="rId22"/>
    <p:sldId id="291"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8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914400" y="2819400"/>
            <a:ext cx="10363200" cy="0"/>
          </a:xfrm>
          <a:custGeom>
            <a:avLst/>
            <a:gdLst/>
            <a:ahLst/>
            <a:cxnLst/>
            <a:rect l="l" t="t" r="r" b="b"/>
            <a:pathLst>
              <a:path w="7772400">
                <a:moveTo>
                  <a:pt x="0" y="0"/>
                </a:moveTo>
                <a:lnTo>
                  <a:pt x="7772400" y="0"/>
                </a:lnTo>
              </a:path>
            </a:pathLst>
          </a:custGeom>
          <a:ln w="15240">
            <a:solidFill>
              <a:srgbClr val="000000"/>
            </a:solidFill>
          </a:ln>
        </p:spPr>
        <p:txBody>
          <a:bodyPr wrap="square" lIns="0" tIns="0" rIns="0" bIns="0" rtlCol="0"/>
          <a:lstStyle/>
          <a:p>
            <a:endParaRPr sz="1800"/>
          </a:p>
        </p:txBody>
      </p:sp>
      <p:sp>
        <p:nvSpPr>
          <p:cNvPr id="19" name="bk object 19"/>
          <p:cNvSpPr/>
          <p:nvPr/>
        </p:nvSpPr>
        <p:spPr>
          <a:xfrm>
            <a:off x="406401" y="6400801"/>
            <a:ext cx="2348991" cy="155447"/>
          </a:xfrm>
          <a:prstGeom prst="rect">
            <a:avLst/>
          </a:prstGeom>
          <a:blipFill>
            <a:blip r:embed="rId2" cstate="print"/>
            <a:stretch>
              <a:fillRect/>
            </a:stretch>
          </a:blipFill>
        </p:spPr>
        <p:txBody>
          <a:bodyPr wrap="square" lIns="0" tIns="0" rIns="0" bIns="0" rtlCol="0"/>
          <a:lstStyle/>
          <a:p>
            <a:endParaRPr sz="1800"/>
          </a:p>
        </p:txBody>
      </p:sp>
      <p:sp>
        <p:nvSpPr>
          <p:cNvPr id="2" name="Holder 2"/>
          <p:cNvSpPr>
            <a:spLocks noGrp="1"/>
          </p:cNvSpPr>
          <p:nvPr>
            <p:ph type="ctrTitle"/>
          </p:nvPr>
        </p:nvSpPr>
        <p:spPr>
          <a:xfrm>
            <a:off x="1019388" y="644005"/>
            <a:ext cx="1015322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672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35635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609600" y="1293875"/>
            <a:ext cx="109728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756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18" name="bk object 18"/>
          <p:cNvSpPr/>
          <p:nvPr/>
        </p:nvSpPr>
        <p:spPr>
          <a:xfrm>
            <a:off x="609600" y="1293875"/>
            <a:ext cx="109728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32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8943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968505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6819138"/>
            <a:ext cx="12192000" cy="0"/>
          </a:xfrm>
          <a:custGeom>
            <a:avLst/>
            <a:gdLst/>
            <a:ahLst/>
            <a:cxnLst/>
            <a:rect l="l" t="t" r="r" b="b"/>
            <a:pathLst>
              <a:path w="9144000">
                <a:moveTo>
                  <a:pt x="0" y="0"/>
                </a:moveTo>
                <a:lnTo>
                  <a:pt x="9144000" y="0"/>
                </a:lnTo>
              </a:path>
            </a:pathLst>
          </a:custGeom>
          <a:ln w="77724">
            <a:solidFill>
              <a:srgbClr val="354BA0"/>
            </a:solidFill>
          </a:ln>
        </p:spPr>
        <p:txBody>
          <a:bodyPr wrap="square" lIns="0" tIns="0" rIns="0" bIns="0" rtlCol="0"/>
          <a:lstStyle/>
          <a:p>
            <a:endParaRPr sz="1800"/>
          </a:p>
        </p:txBody>
      </p:sp>
      <p:sp>
        <p:nvSpPr>
          <p:cNvPr id="17" name="bk object 17"/>
          <p:cNvSpPr/>
          <p:nvPr/>
        </p:nvSpPr>
        <p:spPr>
          <a:xfrm>
            <a:off x="0" y="0"/>
            <a:ext cx="12192000" cy="304800"/>
          </a:xfrm>
          <a:custGeom>
            <a:avLst/>
            <a:gdLst/>
            <a:ahLst/>
            <a:cxnLst/>
            <a:rect l="l" t="t" r="r" b="b"/>
            <a:pathLst>
              <a:path w="9144000" h="304800">
                <a:moveTo>
                  <a:pt x="0" y="304800"/>
                </a:moveTo>
                <a:lnTo>
                  <a:pt x="9144000" y="304800"/>
                </a:lnTo>
                <a:lnTo>
                  <a:pt x="9144000" y="0"/>
                </a:lnTo>
                <a:lnTo>
                  <a:pt x="0" y="0"/>
                </a:lnTo>
                <a:lnTo>
                  <a:pt x="0" y="304800"/>
                </a:lnTo>
                <a:close/>
              </a:path>
            </a:pathLst>
          </a:custGeom>
          <a:solidFill>
            <a:srgbClr val="354BA0"/>
          </a:solidFill>
        </p:spPr>
        <p:txBody>
          <a:bodyPr wrap="square" lIns="0" tIns="0" rIns="0" bIns="0" rtlCol="0"/>
          <a:lstStyle/>
          <a:p>
            <a:endParaRPr sz="1800"/>
          </a:p>
        </p:txBody>
      </p:sp>
      <p:sp>
        <p:nvSpPr>
          <p:cNvPr id="2" name="Holder 2"/>
          <p:cNvSpPr>
            <a:spLocks noGrp="1"/>
          </p:cNvSpPr>
          <p:nvPr>
            <p:ph type="title"/>
          </p:nvPr>
        </p:nvSpPr>
        <p:spPr>
          <a:xfrm>
            <a:off x="592667" y="287527"/>
            <a:ext cx="11006667" cy="492443"/>
          </a:xfrm>
          <a:prstGeom prst="rect">
            <a:avLst/>
          </a:prstGeom>
        </p:spPr>
        <p:txBody>
          <a:bodyPr wrap="square" lIns="0" tIns="0" rIns="0" bIns="0">
            <a:spAutoFit/>
          </a:bodyPr>
          <a:lstStyle>
            <a:lvl1pPr>
              <a:defRPr sz="3200" b="0" i="0">
                <a:solidFill>
                  <a:schemeClr val="tx1"/>
                </a:solidFill>
                <a:latin typeface="Arial"/>
                <a:cs typeface="Arial"/>
              </a:defRPr>
            </a:lvl1pPr>
          </a:lstStyle>
          <a:p>
            <a:endParaRPr/>
          </a:p>
        </p:txBody>
      </p:sp>
      <p:sp>
        <p:nvSpPr>
          <p:cNvPr id="3" name="Holder 3"/>
          <p:cNvSpPr>
            <a:spLocks noGrp="1"/>
          </p:cNvSpPr>
          <p:nvPr>
            <p:ph type="body" idx="1"/>
          </p:nvPr>
        </p:nvSpPr>
        <p:spPr>
          <a:xfrm>
            <a:off x="714588" y="1625601"/>
            <a:ext cx="10762825" cy="369332"/>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9/9/2019</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4196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zone.com/articles/big-data-analytics-delivering-business-value-at-a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zone.com/articles/big-data-analytics-delivering-business-value-at-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dzone.com/articles/big-data-analytics-delivering-business-value-at-a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zone.com/articles/big-data-analytics-delivering-business-value-at-a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zone.com/articles/big-data-analytics-delivering-business-value-at-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539" y="1314565"/>
            <a:ext cx="8541647" cy="1367682"/>
          </a:xfrm>
          <a:prstGeom prst="rect">
            <a:avLst/>
          </a:prstGeom>
        </p:spPr>
        <p:txBody>
          <a:bodyPr vert="horz" wrap="square" lIns="0" tIns="13335" rIns="0" bIns="0" rtlCol="0">
            <a:spAutoFit/>
          </a:bodyPr>
          <a:lstStyle/>
          <a:p>
            <a:pPr marL="12700">
              <a:spcBef>
                <a:spcPts val="105"/>
              </a:spcBef>
            </a:pPr>
            <a:r>
              <a:rPr sz="4400" dirty="0">
                <a:solidFill>
                  <a:prstClr val="black"/>
                </a:solidFill>
                <a:latin typeface="Arial"/>
                <a:cs typeface="Arial"/>
              </a:rPr>
              <a:t>Discussion</a:t>
            </a:r>
            <a:r>
              <a:rPr sz="4400" spc="-40" dirty="0">
                <a:solidFill>
                  <a:prstClr val="black"/>
                </a:solidFill>
                <a:latin typeface="Arial"/>
                <a:cs typeface="Arial"/>
              </a:rPr>
              <a:t> </a:t>
            </a:r>
            <a:r>
              <a:rPr sz="4400" spc="-5" dirty="0">
                <a:solidFill>
                  <a:prstClr val="black"/>
                </a:solidFill>
                <a:latin typeface="Arial"/>
                <a:cs typeface="Arial"/>
              </a:rPr>
              <a:t>of</a:t>
            </a:r>
            <a:endParaRPr sz="4400" dirty="0">
              <a:solidFill>
                <a:prstClr val="black"/>
              </a:solidFill>
              <a:latin typeface="Arial"/>
              <a:cs typeface="Arial"/>
            </a:endParaRPr>
          </a:p>
          <a:p>
            <a:pPr marL="12700"/>
            <a:r>
              <a:rPr lang="en-US" sz="4400" spc="-85" dirty="0">
                <a:solidFill>
                  <a:prstClr val="black"/>
                </a:solidFill>
                <a:latin typeface="Arial"/>
                <a:cs typeface="Arial"/>
              </a:rPr>
              <a:t>Amazon</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95" dirty="0">
                <a:solidFill>
                  <a:prstClr val="black"/>
                </a:solidFill>
                <a:latin typeface="Arial"/>
                <a:cs typeface="Arial"/>
              </a:rPr>
              <a:t>DELTTAA</a:t>
            </a:r>
            <a:endParaRPr sz="4400" dirty="0">
              <a:solidFill>
                <a:prstClr val="black"/>
              </a:solidFill>
              <a:latin typeface="Arial"/>
              <a:cs typeface="Arial"/>
            </a:endParaRPr>
          </a:p>
        </p:txBody>
      </p:sp>
      <p:sp>
        <p:nvSpPr>
          <p:cNvPr id="3" name="object 3"/>
          <p:cNvSpPr txBox="1"/>
          <p:nvPr/>
        </p:nvSpPr>
        <p:spPr>
          <a:xfrm>
            <a:off x="2288539" y="2921000"/>
            <a:ext cx="2358961" cy="382156"/>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txBox="1">
            <a:spLocks noGrp="1"/>
          </p:cNvSpPr>
          <p:nvPr>
            <p:ph type="body" idx="1"/>
          </p:nvPr>
        </p:nvSpPr>
        <p:spPr>
          <a:xfrm>
            <a:off x="384561" y="1625601"/>
            <a:ext cx="11588097" cy="2475678"/>
          </a:xfrm>
          <a:prstGeom prst="rect">
            <a:avLst/>
          </a:prstGeom>
        </p:spPr>
        <p:txBody>
          <a:bodyPr vert="horz" wrap="square" lIns="0" tIns="13335" rIns="0" bIns="0" rtlCol="0">
            <a:spAutoFit/>
          </a:bodyPr>
          <a:lstStyle/>
          <a:p>
            <a:pPr marL="12700" marR="5080">
              <a:spcBef>
                <a:spcPts val="105"/>
              </a:spcBef>
            </a:pPr>
            <a:r>
              <a:rPr sz="3200" b="1" spc="-5" dirty="0"/>
              <a:t>Andrew Pole </a:t>
            </a:r>
            <a:r>
              <a:rPr sz="3200" spc="-5" dirty="0"/>
              <a:t>had just started working as </a:t>
            </a:r>
            <a:r>
              <a:rPr sz="3200" dirty="0"/>
              <a:t>a  </a:t>
            </a:r>
            <a:r>
              <a:rPr sz="3200" spc="-5" dirty="0"/>
              <a:t>statistician for </a:t>
            </a:r>
            <a:r>
              <a:rPr sz="3200" spc="-65" dirty="0"/>
              <a:t>Target </a:t>
            </a:r>
            <a:r>
              <a:rPr sz="3200" spc="-5" dirty="0"/>
              <a:t>in </a:t>
            </a:r>
            <a:r>
              <a:rPr sz="3200" spc="-10" dirty="0"/>
              <a:t>2002, </a:t>
            </a:r>
            <a:r>
              <a:rPr sz="3200" spc="-5" dirty="0"/>
              <a:t>when </a:t>
            </a:r>
            <a:r>
              <a:rPr sz="3200" dirty="0"/>
              <a:t>two  </a:t>
            </a:r>
            <a:r>
              <a:rPr sz="3200" spc="-5" dirty="0"/>
              <a:t>colleagues from the marketing </a:t>
            </a:r>
            <a:r>
              <a:rPr sz="3200" spc="-10" dirty="0"/>
              <a:t>department  </a:t>
            </a:r>
            <a:r>
              <a:rPr sz="3200" spc="-5" dirty="0"/>
              <a:t>stopped by his desk to </a:t>
            </a:r>
            <a:r>
              <a:rPr sz="3200" dirty="0"/>
              <a:t>ask </a:t>
            </a:r>
            <a:r>
              <a:rPr sz="3200" spc="-5" dirty="0"/>
              <a:t>an odd </a:t>
            </a:r>
            <a:r>
              <a:rPr sz="3200" spc="-10" dirty="0"/>
              <a:t>question:  </a:t>
            </a:r>
            <a:r>
              <a:rPr sz="3200" spc="-5" dirty="0"/>
              <a:t>“If </a:t>
            </a:r>
            <a:r>
              <a:rPr sz="3200" dirty="0"/>
              <a:t>we </a:t>
            </a:r>
            <a:r>
              <a:rPr sz="3200" spc="-5" dirty="0"/>
              <a:t>wanted to figure out if </a:t>
            </a:r>
            <a:r>
              <a:rPr sz="3200" dirty="0"/>
              <a:t>a </a:t>
            </a:r>
            <a:r>
              <a:rPr sz="3200" spc="-5" dirty="0"/>
              <a:t>customer is  </a:t>
            </a:r>
            <a:r>
              <a:rPr sz="3200" spc="-10" dirty="0"/>
              <a:t>pregnant, </a:t>
            </a:r>
            <a:r>
              <a:rPr sz="3200" spc="-5" dirty="0"/>
              <a:t>even if </a:t>
            </a:r>
            <a:r>
              <a:rPr sz="3200" dirty="0"/>
              <a:t>she </a:t>
            </a:r>
            <a:r>
              <a:rPr sz="3200" spc="-10" dirty="0"/>
              <a:t>didn’t </a:t>
            </a:r>
            <a:r>
              <a:rPr sz="3200" spc="-5" dirty="0"/>
              <a:t>want us to </a:t>
            </a:r>
            <a:r>
              <a:rPr sz="3200" spc="-40" dirty="0"/>
              <a:t>know,  </a:t>
            </a:r>
            <a:r>
              <a:rPr sz="3200" dirty="0"/>
              <a:t>can you </a:t>
            </a:r>
            <a:r>
              <a:rPr sz="3200" spc="-5" dirty="0"/>
              <a:t>do</a:t>
            </a:r>
            <a:r>
              <a:rPr sz="3200" spc="-65" dirty="0"/>
              <a:t> </a:t>
            </a:r>
            <a:r>
              <a:rPr sz="3200" spc="-10" dirty="0"/>
              <a:t>that?”</a:t>
            </a:r>
            <a:endParaRPr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p:nvPr/>
        </p:nvSpPr>
        <p:spPr>
          <a:xfrm>
            <a:off x="9538717" y="5410201"/>
            <a:ext cx="445007" cy="457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pic>
        <p:nvPicPr>
          <p:cNvPr id="5" name="Picture 4">
            <a:extLst>
              <a:ext uri="{FF2B5EF4-FFF2-40B4-BE49-F238E27FC236}">
                <a16:creationId xmlns:a16="http://schemas.microsoft.com/office/drawing/2014/main" id="{A88A58EB-63D6-48E2-AEC4-33B67A023A08}"/>
              </a:ext>
            </a:extLst>
          </p:cNvPr>
          <p:cNvPicPr>
            <a:picLocks noChangeAspect="1"/>
          </p:cNvPicPr>
          <p:nvPr/>
        </p:nvPicPr>
        <p:blipFill>
          <a:blip r:embed="rId3"/>
          <a:stretch>
            <a:fillRect/>
          </a:stretch>
        </p:blipFill>
        <p:spPr>
          <a:xfrm>
            <a:off x="2290231" y="1633287"/>
            <a:ext cx="7611537" cy="35914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720210" y="436881"/>
            <a:ext cx="4749800" cy="696595"/>
          </a:xfrm>
          <a:prstGeom prst="rect">
            <a:avLst/>
          </a:prstGeom>
        </p:spPr>
        <p:txBody>
          <a:bodyPr vert="horz" wrap="square" lIns="0" tIns="13335" rIns="0" bIns="0" rtlCol="0">
            <a:spAutoFit/>
          </a:bodyPr>
          <a:lstStyle/>
          <a:p>
            <a:pPr marL="12700">
              <a:spcBef>
                <a:spcPts val="105"/>
              </a:spcBef>
            </a:pPr>
            <a:r>
              <a:rPr sz="4400" spc="-95" dirty="0"/>
              <a:t>DELTTA</a:t>
            </a:r>
            <a:r>
              <a:rPr sz="4400" b="1" spc="-95" dirty="0"/>
              <a:t>A</a:t>
            </a:r>
            <a:r>
              <a:rPr sz="4400" b="1" spc="-405" dirty="0"/>
              <a:t> </a:t>
            </a:r>
            <a:r>
              <a:rPr sz="4400" b="1" dirty="0"/>
              <a:t>A</a:t>
            </a:r>
            <a:r>
              <a:rPr sz="4400" dirty="0"/>
              <a:t>nalysts</a:t>
            </a:r>
            <a:endParaRPr sz="4400"/>
          </a:p>
        </p:txBody>
      </p:sp>
      <p:sp>
        <p:nvSpPr>
          <p:cNvPr id="4" name="object 4"/>
          <p:cNvSpPr txBox="1">
            <a:spLocks noGrp="1"/>
          </p:cNvSpPr>
          <p:nvPr>
            <p:ph type="body" idx="1"/>
          </p:nvPr>
        </p:nvSpPr>
        <p:spPr>
          <a:xfrm>
            <a:off x="1283517" y="1625601"/>
            <a:ext cx="9773174" cy="3497752"/>
          </a:xfrm>
          <a:prstGeom prst="rect">
            <a:avLst/>
          </a:prstGeom>
        </p:spPr>
        <p:txBody>
          <a:bodyPr vert="horz" wrap="square" lIns="0" tIns="12065" rIns="0" bIns="0" rtlCol="0">
            <a:spAutoFit/>
          </a:bodyPr>
          <a:lstStyle/>
          <a:p>
            <a:pPr marL="12700" marR="5080">
              <a:spcBef>
                <a:spcPts val="95"/>
              </a:spcBef>
            </a:pPr>
            <a:r>
              <a:rPr lang="en-US" sz="2800" b="1" spc="-5" dirty="0"/>
              <a:t>About</a:t>
            </a:r>
          </a:p>
          <a:p>
            <a:pPr marL="12700" marR="5080">
              <a:spcBef>
                <a:spcPts val="95"/>
              </a:spcBef>
            </a:pPr>
            <a:r>
              <a:rPr lang="en-US" sz="2800" spc="-5" dirty="0"/>
              <a:t>Energetic data executive with a demonstrated history of building high-performing data science teams and delivering strategic analytic projects.</a:t>
            </a:r>
          </a:p>
          <a:p>
            <a:pPr marL="12700" marR="5080">
              <a:spcBef>
                <a:spcPts val="95"/>
              </a:spcBef>
            </a:pPr>
            <a:endParaRPr lang="en-US" sz="2800" spc="-5" dirty="0"/>
          </a:p>
          <a:p>
            <a:pPr marL="12700" marR="5080">
              <a:spcBef>
                <a:spcPts val="95"/>
              </a:spcBef>
            </a:pPr>
            <a:r>
              <a:rPr lang="en-US" sz="2800" spc="-5" dirty="0"/>
              <a:t>Proven track record of influencing and disrupting business models of large international organizations with strategic insights and implementation of data-driven solutions. </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8541" y="1314565"/>
            <a:ext cx="7744692" cy="1367682"/>
          </a:xfrm>
          <a:prstGeom prst="rect">
            <a:avLst/>
          </a:prstGeom>
        </p:spPr>
        <p:txBody>
          <a:bodyPr vert="horz" wrap="square" lIns="0" tIns="13335" rIns="0" bIns="0" rtlCol="0">
            <a:spAutoFit/>
          </a:bodyPr>
          <a:lstStyle/>
          <a:p>
            <a:pPr marL="12700">
              <a:spcBef>
                <a:spcPts val="105"/>
              </a:spcBef>
            </a:pPr>
            <a:r>
              <a:rPr sz="4400" dirty="0">
                <a:solidFill>
                  <a:prstClr val="black"/>
                </a:solidFill>
                <a:latin typeface="Arial"/>
                <a:cs typeface="Arial"/>
              </a:rPr>
              <a:t>Discussion</a:t>
            </a:r>
            <a:r>
              <a:rPr sz="4400" spc="-40" dirty="0">
                <a:solidFill>
                  <a:prstClr val="black"/>
                </a:solidFill>
                <a:latin typeface="Arial"/>
                <a:cs typeface="Arial"/>
              </a:rPr>
              <a:t> </a:t>
            </a:r>
            <a:r>
              <a:rPr sz="4400" spc="-5" dirty="0">
                <a:solidFill>
                  <a:prstClr val="black"/>
                </a:solidFill>
                <a:latin typeface="Arial"/>
                <a:cs typeface="Arial"/>
              </a:rPr>
              <a:t>of</a:t>
            </a:r>
            <a:endParaRPr sz="4400" dirty="0">
              <a:solidFill>
                <a:prstClr val="black"/>
              </a:solidFill>
              <a:latin typeface="Arial"/>
              <a:cs typeface="Arial"/>
            </a:endParaRPr>
          </a:p>
          <a:p>
            <a:pPr marL="12700"/>
            <a:r>
              <a:rPr lang="en-US" sz="4400" spc="-85" dirty="0">
                <a:solidFill>
                  <a:prstClr val="black"/>
                </a:solidFill>
                <a:latin typeface="Arial"/>
                <a:cs typeface="Arial"/>
              </a:rPr>
              <a:t>Amazon</a:t>
            </a:r>
            <a:r>
              <a:rPr sz="4400" spc="-85" dirty="0">
                <a:solidFill>
                  <a:prstClr val="black"/>
                </a:solidFill>
                <a:latin typeface="Arial"/>
                <a:cs typeface="Arial"/>
              </a:rPr>
              <a:t> </a:t>
            </a:r>
            <a:r>
              <a:rPr sz="4400" dirty="0">
                <a:solidFill>
                  <a:prstClr val="black"/>
                </a:solidFill>
                <a:latin typeface="Arial"/>
                <a:cs typeface="Arial"/>
              </a:rPr>
              <a:t>Case Study |</a:t>
            </a:r>
            <a:r>
              <a:rPr sz="4400" spc="20" dirty="0">
                <a:solidFill>
                  <a:prstClr val="black"/>
                </a:solidFill>
                <a:latin typeface="Arial"/>
                <a:cs typeface="Arial"/>
              </a:rPr>
              <a:t> </a:t>
            </a:r>
            <a:r>
              <a:rPr sz="4400" spc="-65" dirty="0">
                <a:solidFill>
                  <a:prstClr val="black"/>
                </a:solidFill>
                <a:latin typeface="Arial"/>
                <a:cs typeface="Arial"/>
              </a:rPr>
              <a:t>FACE</a:t>
            </a:r>
            <a:endParaRPr sz="4400" dirty="0">
              <a:solidFill>
                <a:prstClr val="black"/>
              </a:solidFill>
              <a:latin typeface="Arial"/>
              <a:cs typeface="Arial"/>
            </a:endParaRPr>
          </a:p>
        </p:txBody>
      </p:sp>
      <p:sp>
        <p:nvSpPr>
          <p:cNvPr id="3" name="object 3"/>
          <p:cNvSpPr txBox="1"/>
          <p:nvPr/>
        </p:nvSpPr>
        <p:spPr>
          <a:xfrm>
            <a:off x="2288540" y="2921000"/>
            <a:ext cx="4246484" cy="391160"/>
          </a:xfrm>
          <a:prstGeom prst="rect">
            <a:avLst/>
          </a:prstGeom>
        </p:spPr>
        <p:txBody>
          <a:bodyPr vert="horz" wrap="square" lIns="0" tIns="12700" rIns="0" bIns="0" rtlCol="0">
            <a:spAutoFit/>
          </a:bodyPr>
          <a:lstStyle/>
          <a:p>
            <a:pPr marL="12700">
              <a:spcBef>
                <a:spcPts val="100"/>
              </a:spcBef>
            </a:pPr>
            <a:r>
              <a:rPr lang="en-US" sz="2400" spc="-5" dirty="0">
                <a:solidFill>
                  <a:prstClr val="black"/>
                </a:solidFill>
                <a:latin typeface="Arial"/>
                <a:cs typeface="Arial"/>
              </a:rPr>
              <a:t>Chad Madding</a:t>
            </a:r>
            <a:endParaRPr sz="2400" dirty="0">
              <a:solidFill>
                <a:prstClr val="black"/>
              </a:solidFill>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6" y="436881"/>
            <a:ext cx="1487170"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dirty="0"/>
              <a:t>E</a:t>
            </a:r>
            <a:endParaRPr sz="4400"/>
          </a:p>
        </p:txBody>
      </p:sp>
      <p:sp>
        <p:nvSpPr>
          <p:cNvPr id="4" name="object 4"/>
          <p:cNvSpPr txBox="1"/>
          <p:nvPr/>
        </p:nvSpPr>
        <p:spPr>
          <a:xfrm>
            <a:off x="2059941" y="1539747"/>
            <a:ext cx="7160259" cy="4669155"/>
          </a:xfrm>
          <a:prstGeom prst="rect">
            <a:avLst/>
          </a:prstGeom>
        </p:spPr>
        <p:txBody>
          <a:bodyPr vert="horz" wrap="square" lIns="0" tIns="99060" rIns="0" bIns="0" rtlCol="0">
            <a:spAutoFit/>
          </a:bodyPr>
          <a:lstStyle/>
          <a:p>
            <a:pPr marL="355600" indent="-342900">
              <a:spcBef>
                <a:spcPts val="780"/>
              </a:spcBef>
              <a:buFontTx/>
              <a:buChar char="•"/>
              <a:tabLst>
                <a:tab pos="354965" algn="l"/>
                <a:tab pos="355600" algn="l"/>
              </a:tabLst>
            </a:pPr>
            <a:r>
              <a:rPr sz="2000" dirty="0">
                <a:solidFill>
                  <a:prstClr val="black"/>
                </a:solidFill>
                <a:latin typeface="Arial"/>
                <a:cs typeface="Arial"/>
              </a:rPr>
              <a:t>Framing the</a:t>
            </a:r>
            <a:r>
              <a:rPr sz="2000" spc="-5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10" dirty="0">
                <a:solidFill>
                  <a:prstClr val="black"/>
                </a:solidFill>
                <a:latin typeface="Arial"/>
                <a:cs typeface="Arial"/>
              </a:rPr>
              <a:t>Problem</a:t>
            </a:r>
            <a:r>
              <a:rPr spc="10" dirty="0">
                <a:solidFill>
                  <a:prstClr val="black"/>
                </a:solidFill>
                <a:latin typeface="Arial"/>
                <a:cs typeface="Arial"/>
              </a:rPr>
              <a:t> </a:t>
            </a:r>
            <a:r>
              <a:rPr spc="-10" dirty="0">
                <a:solidFill>
                  <a:prstClr val="black"/>
                </a:solidFill>
                <a:latin typeface="Arial"/>
                <a:cs typeface="Arial"/>
              </a:rPr>
              <a:t>recognition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Review </a:t>
            </a:r>
            <a:r>
              <a:rPr spc="-5" dirty="0">
                <a:solidFill>
                  <a:prstClr val="black"/>
                </a:solidFill>
                <a:latin typeface="Arial"/>
                <a:cs typeface="Arial"/>
              </a:rPr>
              <a:t>of </a:t>
            </a:r>
            <a:r>
              <a:rPr spc="-10" dirty="0">
                <a:solidFill>
                  <a:prstClr val="black"/>
                </a:solidFill>
                <a:latin typeface="Arial"/>
                <a:cs typeface="Arial"/>
              </a:rPr>
              <a:t>previous</a:t>
            </a:r>
            <a:r>
              <a:rPr spc="40" dirty="0">
                <a:solidFill>
                  <a:prstClr val="black"/>
                </a:solidFill>
                <a:latin typeface="Arial"/>
                <a:cs typeface="Arial"/>
              </a:rPr>
              <a:t> </a:t>
            </a:r>
            <a:r>
              <a:rPr spc="-10" dirty="0">
                <a:solidFill>
                  <a:prstClr val="black"/>
                </a:solidFill>
                <a:latin typeface="Arial"/>
                <a:cs typeface="Arial"/>
              </a:rPr>
              <a:t>findings</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r>
              <a:rPr spc="15" dirty="0">
                <a:solidFill>
                  <a:prstClr val="black"/>
                </a:solidFill>
                <a:latin typeface="Arial"/>
                <a:cs typeface="Arial"/>
              </a:rPr>
              <a:t> </a:t>
            </a:r>
            <a:r>
              <a:rPr spc="-10" dirty="0">
                <a:solidFill>
                  <a:prstClr val="black"/>
                </a:solidFill>
                <a:latin typeface="Arial"/>
                <a:cs typeface="Arial"/>
              </a:rPr>
              <a:t>approach</a:t>
            </a:r>
            <a:endParaRPr>
              <a:solidFill>
                <a:prstClr val="black"/>
              </a:solidFill>
              <a:latin typeface="Arial"/>
              <a:cs typeface="Arial"/>
            </a:endParaRPr>
          </a:p>
          <a:p>
            <a:pPr marL="355600" indent="-342900">
              <a:spcBef>
                <a:spcPts val="595"/>
              </a:spcBef>
              <a:buFontTx/>
              <a:buChar char="•"/>
              <a:tabLst>
                <a:tab pos="354965" algn="l"/>
                <a:tab pos="355600" algn="l"/>
              </a:tabLst>
            </a:pPr>
            <a:r>
              <a:rPr sz="2000" spc="-5" dirty="0">
                <a:solidFill>
                  <a:prstClr val="black"/>
                </a:solidFill>
                <a:latin typeface="Arial"/>
                <a:cs typeface="Arial"/>
              </a:rPr>
              <a:t>Solving </a:t>
            </a:r>
            <a:r>
              <a:rPr sz="2000" dirty="0">
                <a:solidFill>
                  <a:prstClr val="black"/>
                </a:solidFill>
                <a:latin typeface="Arial"/>
                <a:cs typeface="Arial"/>
              </a:rPr>
              <a:t>the</a:t>
            </a:r>
            <a:r>
              <a:rPr sz="2000" spc="-10" dirty="0">
                <a:solidFill>
                  <a:prstClr val="black"/>
                </a:solidFill>
                <a:latin typeface="Arial"/>
                <a:cs typeface="Arial"/>
              </a:rPr>
              <a:t> </a:t>
            </a:r>
            <a:r>
              <a:rPr sz="2000" dirty="0">
                <a:solidFill>
                  <a:prstClr val="black"/>
                </a:solidFill>
                <a:latin typeface="Arial"/>
                <a:cs typeface="Arial"/>
              </a:rPr>
              <a:t>problem</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collection</a:t>
            </a:r>
            <a:endParaRPr>
              <a:solidFill>
                <a:prstClr val="black"/>
              </a:solidFill>
              <a:latin typeface="Arial"/>
              <a:cs typeface="Arial"/>
            </a:endParaRPr>
          </a:p>
          <a:p>
            <a:pPr marL="756285" lvl="1" indent="-286385">
              <a:spcBef>
                <a:spcPts val="600"/>
              </a:spcBef>
              <a:buFontTx/>
              <a:buChar char="•"/>
              <a:tabLst>
                <a:tab pos="756285" algn="l"/>
                <a:tab pos="756920" algn="l"/>
              </a:tabLst>
            </a:pPr>
            <a:r>
              <a:rPr spc="-10" dirty="0">
                <a:solidFill>
                  <a:prstClr val="black"/>
                </a:solidFill>
                <a:latin typeface="Arial"/>
                <a:cs typeface="Arial"/>
              </a:rPr>
              <a:t>Modeling</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Data</a:t>
            </a:r>
            <a:r>
              <a:rPr spc="-10" dirty="0">
                <a:solidFill>
                  <a:prstClr val="black"/>
                </a:solidFill>
                <a:latin typeface="Arial"/>
                <a:cs typeface="Arial"/>
              </a:rPr>
              <a:t> analysis</a:t>
            </a:r>
            <a:endParaRPr>
              <a:solidFill>
                <a:prstClr val="black"/>
              </a:solidFill>
              <a:latin typeface="Arial"/>
              <a:cs typeface="Arial"/>
            </a:endParaRPr>
          </a:p>
          <a:p>
            <a:pPr marL="355600" indent="-342900">
              <a:spcBef>
                <a:spcPts val="595"/>
              </a:spcBef>
              <a:buFontTx/>
              <a:buChar char="•"/>
              <a:tabLst>
                <a:tab pos="354965" algn="l"/>
                <a:tab pos="355600" algn="l"/>
              </a:tabLst>
            </a:pPr>
            <a:r>
              <a:rPr sz="2000" dirty="0">
                <a:solidFill>
                  <a:prstClr val="black"/>
                </a:solidFill>
                <a:latin typeface="Arial"/>
                <a:cs typeface="Arial"/>
              </a:rPr>
              <a:t>Communicating and acting on</a:t>
            </a:r>
            <a:r>
              <a:rPr sz="2000" spc="-95" dirty="0">
                <a:solidFill>
                  <a:prstClr val="black"/>
                </a:solidFill>
                <a:latin typeface="Arial"/>
                <a:cs typeface="Arial"/>
              </a:rPr>
              <a:t> </a:t>
            </a:r>
            <a:r>
              <a:rPr sz="2000" dirty="0">
                <a:solidFill>
                  <a:prstClr val="black"/>
                </a:solidFill>
                <a:latin typeface="Arial"/>
                <a:cs typeface="Arial"/>
              </a:rPr>
              <a:t>results</a:t>
            </a:r>
            <a:endParaRPr sz="2000">
              <a:solidFill>
                <a:prstClr val="black"/>
              </a:solidFill>
              <a:latin typeface="Arial"/>
              <a:cs typeface="Arial"/>
            </a:endParaRPr>
          </a:p>
          <a:p>
            <a:pPr marL="756285" lvl="1" indent="-286385">
              <a:spcBef>
                <a:spcPts val="605"/>
              </a:spcBef>
              <a:buFontTx/>
              <a:buChar char="•"/>
              <a:tabLst>
                <a:tab pos="756285" algn="l"/>
                <a:tab pos="756920" algn="l"/>
              </a:tabLst>
            </a:pPr>
            <a:r>
              <a:rPr spc="-5" dirty="0">
                <a:solidFill>
                  <a:prstClr val="black"/>
                </a:solidFill>
                <a:latin typeface="Arial"/>
                <a:cs typeface="Arial"/>
              </a:rPr>
              <a:t>Results </a:t>
            </a:r>
            <a:r>
              <a:rPr spc="-10" dirty="0">
                <a:solidFill>
                  <a:prstClr val="black"/>
                </a:solidFill>
                <a:latin typeface="Arial"/>
                <a:cs typeface="Arial"/>
              </a:rPr>
              <a:t>presentation and action, </a:t>
            </a:r>
            <a:r>
              <a:rPr spc="-5" dirty="0">
                <a:solidFill>
                  <a:prstClr val="black"/>
                </a:solidFill>
                <a:latin typeface="Arial"/>
                <a:cs typeface="Arial"/>
              </a:rPr>
              <a:t>i.e., “telling </a:t>
            </a:r>
            <a:r>
              <a:rPr dirty="0">
                <a:solidFill>
                  <a:prstClr val="black"/>
                </a:solidFill>
                <a:latin typeface="Arial"/>
                <a:cs typeface="Arial"/>
              </a:rPr>
              <a:t>a</a:t>
            </a:r>
            <a:r>
              <a:rPr spc="100" dirty="0">
                <a:solidFill>
                  <a:prstClr val="black"/>
                </a:solidFill>
                <a:latin typeface="Arial"/>
                <a:cs typeface="Arial"/>
              </a:rPr>
              <a:t> </a:t>
            </a:r>
            <a:r>
              <a:rPr spc="-10" dirty="0">
                <a:solidFill>
                  <a:prstClr val="black"/>
                </a:solidFill>
                <a:latin typeface="Arial"/>
                <a:cs typeface="Arial"/>
              </a:rPr>
              <a:t>story”</a:t>
            </a:r>
            <a:endParaRPr>
              <a:solidFill>
                <a:prstClr val="black"/>
              </a:solidFill>
              <a:latin typeface="Arial"/>
              <a:cs typeface="Arial"/>
            </a:endParaRPr>
          </a:p>
          <a:p>
            <a:pPr marL="756285" lvl="1" indent="-286385">
              <a:spcBef>
                <a:spcPts val="600"/>
              </a:spcBef>
              <a:buFontTx/>
              <a:buChar char="•"/>
              <a:tabLst>
                <a:tab pos="756285" algn="l"/>
                <a:tab pos="756920" algn="l"/>
              </a:tabLst>
            </a:pPr>
            <a:r>
              <a:rPr spc="-5" dirty="0">
                <a:solidFill>
                  <a:prstClr val="black"/>
                </a:solidFill>
                <a:latin typeface="Arial"/>
                <a:cs typeface="Arial"/>
              </a:rPr>
              <a:t>Creating impactful</a:t>
            </a:r>
            <a:r>
              <a:rPr spc="20" dirty="0">
                <a:solidFill>
                  <a:prstClr val="black"/>
                </a:solidFill>
                <a:latin typeface="Arial"/>
                <a:cs typeface="Arial"/>
              </a:rPr>
              <a:t> </a:t>
            </a:r>
            <a:r>
              <a:rPr spc="-10" dirty="0">
                <a:solidFill>
                  <a:prstClr val="black"/>
                </a:solidFill>
                <a:latin typeface="Arial"/>
                <a:cs typeface="Arial"/>
              </a:rPr>
              <a:t>visualization</a:t>
            </a:r>
            <a:endParaRPr>
              <a:solidFill>
                <a:prstClr val="black"/>
              </a:solidFill>
              <a:latin typeface="Arial"/>
              <a:cs typeface="Arial"/>
            </a:endParaRPr>
          </a:p>
          <a:p>
            <a:pPr marL="355600" marR="5080" indent="-342900">
              <a:spcBef>
                <a:spcPts val="595"/>
              </a:spcBef>
              <a:buFontTx/>
              <a:buChar char="•"/>
              <a:tabLst>
                <a:tab pos="354965" algn="l"/>
                <a:tab pos="355600" algn="l"/>
              </a:tabLst>
            </a:pPr>
            <a:r>
              <a:rPr sz="2000" dirty="0">
                <a:solidFill>
                  <a:prstClr val="black"/>
                </a:solidFill>
                <a:latin typeface="Arial"/>
                <a:cs typeface="Arial"/>
              </a:rPr>
              <a:t>Embedding </a:t>
            </a:r>
            <a:r>
              <a:rPr sz="2000" spc="-5" dirty="0">
                <a:solidFill>
                  <a:prstClr val="black"/>
                </a:solidFill>
                <a:latin typeface="Arial"/>
                <a:cs typeface="Arial"/>
              </a:rPr>
              <a:t>final </a:t>
            </a:r>
            <a:r>
              <a:rPr sz="2000" dirty="0">
                <a:solidFill>
                  <a:prstClr val="black"/>
                </a:solidFill>
                <a:latin typeface="Arial"/>
                <a:cs typeface="Arial"/>
              </a:rPr>
              <a:t>models and methods </a:t>
            </a:r>
            <a:r>
              <a:rPr sz="2000" spc="-5" dirty="0">
                <a:solidFill>
                  <a:prstClr val="black"/>
                </a:solidFill>
                <a:latin typeface="Arial"/>
                <a:cs typeface="Arial"/>
              </a:rPr>
              <a:t>in </a:t>
            </a:r>
            <a:r>
              <a:rPr sz="2000" dirty="0">
                <a:solidFill>
                  <a:prstClr val="black"/>
                </a:solidFill>
                <a:latin typeface="Arial"/>
                <a:cs typeface="Arial"/>
              </a:rPr>
              <a:t>enterprise</a:t>
            </a:r>
            <a:r>
              <a:rPr sz="2000" spc="-160" dirty="0">
                <a:solidFill>
                  <a:prstClr val="black"/>
                </a:solidFill>
                <a:latin typeface="Arial"/>
                <a:cs typeface="Arial"/>
              </a:rPr>
              <a:t> </a:t>
            </a:r>
            <a:r>
              <a:rPr sz="2000" dirty="0">
                <a:solidFill>
                  <a:prstClr val="black"/>
                </a:solidFill>
                <a:latin typeface="Arial"/>
                <a:cs typeface="Arial"/>
              </a:rPr>
              <a:t>business  processes and</a:t>
            </a:r>
            <a:r>
              <a:rPr sz="2000" spc="-70" dirty="0">
                <a:solidFill>
                  <a:prstClr val="black"/>
                </a:solidFill>
                <a:latin typeface="Arial"/>
                <a:cs typeface="Arial"/>
              </a:rPr>
              <a:t> </a:t>
            </a:r>
            <a:r>
              <a:rPr sz="2000" dirty="0">
                <a:solidFill>
                  <a:prstClr val="black"/>
                </a:solidFill>
                <a:latin typeface="Arial"/>
                <a:cs typeface="Arial"/>
              </a:rPr>
              <a:t>systems</a:t>
            </a:r>
            <a:endParaRPr sz="2000">
              <a:solidFill>
                <a:prstClr val="black"/>
              </a:solid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532818"/>
            <a:ext cx="7869555" cy="3828612"/>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Framing the</a:t>
            </a:r>
            <a:r>
              <a:rPr sz="2800" spc="35"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Problem</a:t>
            </a:r>
            <a:r>
              <a:rPr sz="2400" spc="15" dirty="0">
                <a:solidFill>
                  <a:prstClr val="black"/>
                </a:solidFill>
                <a:latin typeface="Arial"/>
                <a:cs typeface="Arial"/>
              </a:rPr>
              <a:t> </a:t>
            </a:r>
            <a:r>
              <a:rPr sz="2400" spc="-5" dirty="0">
                <a:solidFill>
                  <a:prstClr val="black"/>
                </a:solidFill>
                <a:latin typeface="Arial"/>
                <a:cs typeface="Arial"/>
              </a:rPr>
              <a:t>recognition</a:t>
            </a:r>
            <a:endParaRPr sz="2400" dirty="0">
              <a:solidFill>
                <a:prstClr val="black"/>
              </a:solidFill>
              <a:latin typeface="Arial"/>
              <a:cs typeface="Arial"/>
            </a:endParaRPr>
          </a:p>
          <a:p>
            <a:pPr marL="469265" marR="5080">
              <a:spcBef>
                <a:spcPts val="610"/>
              </a:spcBef>
            </a:pPr>
            <a:r>
              <a:rPr lang="en-US" spc="-10" dirty="0">
                <a:solidFill>
                  <a:prstClr val="black"/>
                </a:solidFill>
                <a:latin typeface="Arial"/>
                <a:cs typeface="Arial"/>
              </a:rPr>
              <a:t>Seattle-based e-commerce giant Amazon, is leveraging big data on its 200 million customer accounts by hosting their 1,000,000,000 GB of data on more than 1,400,000 servers to increase sales through predictive analytics. Data is the lifeblood of Amazon, which it uses to ensure that it is doing something special for its customers through personalized recommendations, price optimization, targeted marketing and more. Big data analytics is the magic wand for Amazon that helps form loyal customer relationships in a fierce competitive world by leveraging personal data. The ability to use data and the right to innovate is the building block for Amazon’s debut into Fortune 500 global retail empire.</a:t>
            </a:r>
            <a:endParaRPr dirty="0">
              <a:solidFill>
                <a:prstClr val="black"/>
              </a:solidFill>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37207" y="436881"/>
            <a:ext cx="1517015" cy="696595"/>
          </a:xfrm>
          <a:prstGeom prst="rect">
            <a:avLst/>
          </a:prstGeom>
        </p:spPr>
        <p:txBody>
          <a:bodyPr vert="horz" wrap="square" lIns="0" tIns="13335" rIns="0" bIns="0" rtlCol="0">
            <a:spAutoFit/>
          </a:bodyPr>
          <a:lstStyle/>
          <a:p>
            <a:pPr marL="12700">
              <a:spcBef>
                <a:spcPts val="105"/>
              </a:spcBef>
            </a:pPr>
            <a:r>
              <a:rPr sz="4400" b="1" spc="-5" dirty="0"/>
              <a:t>F</a:t>
            </a:r>
            <a:r>
              <a:rPr sz="4400" dirty="0"/>
              <a:t>A</a:t>
            </a:r>
            <a:r>
              <a:rPr sz="4400" spc="-5" dirty="0"/>
              <a:t>CE</a:t>
            </a:r>
            <a:endParaRPr sz="4400"/>
          </a:p>
        </p:txBody>
      </p:sp>
      <p:sp>
        <p:nvSpPr>
          <p:cNvPr id="4" name="object 4"/>
          <p:cNvSpPr txBox="1"/>
          <p:nvPr/>
        </p:nvSpPr>
        <p:spPr>
          <a:xfrm>
            <a:off x="2059941" y="1624075"/>
            <a:ext cx="3314065"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Framing the</a:t>
            </a:r>
            <a:r>
              <a:rPr sz="2800" spc="-15"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a:spLocks noGrp="1"/>
          </p:cNvSpPr>
          <p:nvPr>
            <p:ph type="body" idx="1"/>
          </p:nvPr>
        </p:nvSpPr>
        <p:spPr>
          <a:xfrm>
            <a:off x="906011" y="1625602"/>
            <a:ext cx="11048301" cy="3136755"/>
          </a:xfrm>
          <a:prstGeom prst="rect">
            <a:avLst/>
          </a:prstGeom>
        </p:spPr>
        <p:txBody>
          <a:bodyPr vert="horz" wrap="square" lIns="0" tIns="515619" rIns="0" bIns="0" rtlCol="0">
            <a:spAutoFit/>
          </a:bodyPr>
          <a:lstStyle/>
          <a:p>
            <a:pPr marL="355600" indent="-342900">
              <a:spcBef>
                <a:spcPts val="700"/>
              </a:spcBef>
              <a:buChar char="•"/>
              <a:tabLst>
                <a:tab pos="354965" algn="l"/>
                <a:tab pos="355600" algn="l"/>
              </a:tabLst>
            </a:pPr>
            <a:r>
              <a:rPr spc="-5" dirty="0"/>
              <a:t>Problem</a:t>
            </a:r>
            <a:r>
              <a:rPr spc="15" dirty="0"/>
              <a:t> </a:t>
            </a:r>
            <a:r>
              <a:rPr spc="-5" dirty="0"/>
              <a:t>recognition:</a:t>
            </a:r>
          </a:p>
          <a:p>
            <a:pPr marL="355600" indent="-342900">
              <a:spcBef>
                <a:spcPts val="600"/>
              </a:spcBef>
              <a:buChar char="•"/>
              <a:tabLst>
                <a:tab pos="354965" algn="l"/>
                <a:tab pos="355600" algn="l"/>
              </a:tabLst>
            </a:pPr>
            <a:r>
              <a:rPr spc="-10" dirty="0"/>
              <a:t>Review </a:t>
            </a:r>
            <a:r>
              <a:rPr spc="-5" dirty="0"/>
              <a:t>of previous</a:t>
            </a:r>
            <a:r>
              <a:rPr spc="50" dirty="0"/>
              <a:t> </a:t>
            </a:r>
            <a:r>
              <a:rPr spc="-5" dirty="0"/>
              <a:t>findings</a:t>
            </a:r>
          </a:p>
          <a:p>
            <a:pPr marL="478790" marR="5080">
              <a:spcBef>
                <a:spcPts val="620"/>
              </a:spcBef>
            </a:pPr>
            <a:r>
              <a:rPr lang="en-US" sz="1600" spc="-10" dirty="0"/>
              <a:t>“Data is Power” is the success mantra at Amazon. Just look at your Amazon homepage, it is never the same. Amazon tracks everything you do at the e-commerce website and app - to collect as much data as it can. A look at the “Account” section on Amazon will give an idea about the robust account management they have, to collect data from its customers. With various sections on the homepage like – “Inspired by Your Wish List,” “Recommendations for You,” “Inspired by Your Browsing History,” “Related to Items You Have Viewed,” “Customers Who Bought This Item Also Bought,” Amazon is continuously tracking what their customers do - to provide them a personalized preeminent shopping experience.</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532818"/>
            <a:ext cx="8008620" cy="3828612"/>
          </a:xfrm>
          <a:prstGeom prst="rect">
            <a:avLst/>
          </a:prstGeom>
        </p:spPr>
        <p:txBody>
          <a:bodyPr vert="horz" wrap="square" lIns="0" tIns="103505" rIns="0" bIns="0" rtlCol="0">
            <a:spAutoFit/>
          </a:bodyPr>
          <a:lstStyle/>
          <a:p>
            <a:pPr marL="12700">
              <a:spcBef>
                <a:spcPts val="815"/>
              </a:spcBef>
            </a:pPr>
            <a:r>
              <a:rPr sz="2800" spc="-5" dirty="0">
                <a:solidFill>
                  <a:prstClr val="black"/>
                </a:solidFill>
                <a:latin typeface="Arial"/>
                <a:cs typeface="Arial"/>
              </a:rPr>
              <a:t>Solving the</a:t>
            </a:r>
            <a:r>
              <a:rPr sz="2800" spc="10" dirty="0">
                <a:solidFill>
                  <a:prstClr val="black"/>
                </a:solidFill>
                <a:latin typeface="Arial"/>
                <a:cs typeface="Arial"/>
              </a:rPr>
              <a:t> </a:t>
            </a:r>
            <a:r>
              <a:rPr sz="2800" dirty="0">
                <a:solidFill>
                  <a:prstClr val="black"/>
                </a:solidFill>
                <a:latin typeface="Arial"/>
                <a:cs typeface="Arial"/>
              </a:rPr>
              <a:t>problem</a:t>
            </a:r>
          </a:p>
          <a:p>
            <a:pPr marL="355600" indent="-342900">
              <a:spcBef>
                <a:spcPts val="615"/>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413384" marR="5080">
              <a:spcBef>
                <a:spcPts val="610"/>
              </a:spcBef>
            </a:pPr>
            <a:r>
              <a:rPr lang="en-US" dirty="0">
                <a:solidFill>
                  <a:prstClr val="black"/>
                </a:solidFill>
                <a:latin typeface="Arial"/>
                <a:cs typeface="Arial"/>
              </a:rPr>
              <a:t>Seattle-based e-commerce giant Amazon, is leveraging big data on its 200 million customer accounts by hosting their 1,000,000,000 GB of data on more than 1,400,000 servers to increase sales through predictive analytics. Data is the lifeblood of Amazon, which it uses to ensure that it is doing something special for its customers through personalized recommendations, price optimization, targeted marketing and more. Big data analytics is the magic wand for Amazon that helps form loyal customer relationships in a fierce competitive world by leveraging personal data. The ability to use data and the right to innovate is the building block for Amazon’s debut into Fortune 500 global retail empire.</a:t>
            </a:r>
            <a:endParaRPr dirty="0">
              <a:solidFill>
                <a:prstClr val="black"/>
              </a:solidFill>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68945" cy="3475310"/>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Amazon has expanded its usage of big data through various tools in the cloud for data storage, data collection, data processing, data sharing and data collaboration. Amazon’s Elastic MapReduce helps the retailer effectively manage and use the analytics platform, built on top of Hadoop framework. The product catalogue data of about 1.5 billion products in the retail store, spread across 200 fulfilment centers across the globe and stored in Amazon S3 interface, receives close to 50 million updates every week. The product catalog of data in S3 is crunched every 30 minutes and sent back to various data warehouses.</a:t>
            </a:r>
            <a:endParaRPr dirty="0">
              <a:solidFill>
                <a:prstClr val="black"/>
              </a:solidFill>
              <a:latin typeface="Arial"/>
              <a:cs typeface="Arial"/>
            </a:endParaRPr>
          </a:p>
        </p:txBody>
      </p:sp>
      <p:sp>
        <p:nvSpPr>
          <p:cNvPr id="6" name="object 6"/>
          <p:cNvSpPr txBox="1"/>
          <p:nvPr/>
        </p:nvSpPr>
        <p:spPr>
          <a:xfrm>
            <a:off x="4502522" y="6421119"/>
            <a:ext cx="5626364" cy="197490"/>
          </a:xfrm>
          <a:prstGeom prst="rect">
            <a:avLst/>
          </a:prstGeom>
        </p:spPr>
        <p:txBody>
          <a:bodyPr vert="horz" wrap="square" lIns="0" tIns="12700" rIns="0" bIns="0" rtlCol="0">
            <a:spAutoFit/>
          </a:bodyPr>
          <a:lstStyle/>
          <a:p>
            <a:pPr marL="255904" marR="5080" indent="-243840">
              <a:spcBef>
                <a:spcPts val="100"/>
              </a:spcBef>
            </a:pPr>
            <a:r>
              <a:rPr lang="en-US" sz="1200" spc="-5" dirty="0">
                <a:solidFill>
                  <a:srgbClr val="7E7E7E"/>
                </a:solidFill>
                <a:latin typeface="Arial"/>
                <a:cs typeface="Arial"/>
              </a:rPr>
              <a:t>https://dzone.com/articles/big-data-analytics-delivering-business-value-at-am</a:t>
            </a:r>
            <a:endParaRPr sz="1200" dirty="0">
              <a:solidFill>
                <a:prstClr val="black"/>
              </a:solidFill>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21935" y="436881"/>
            <a:ext cx="1547495" cy="696595"/>
          </a:xfrm>
          <a:prstGeom prst="rect">
            <a:avLst/>
          </a:prstGeom>
        </p:spPr>
        <p:txBody>
          <a:bodyPr vert="horz" wrap="square" lIns="0" tIns="13335" rIns="0" bIns="0" rtlCol="0">
            <a:spAutoFit/>
          </a:bodyPr>
          <a:lstStyle/>
          <a:p>
            <a:pPr marL="12700">
              <a:spcBef>
                <a:spcPts val="105"/>
              </a:spcBef>
            </a:pPr>
            <a:r>
              <a:rPr sz="4400" spc="-5" dirty="0"/>
              <a:t>F</a:t>
            </a:r>
            <a:r>
              <a:rPr sz="4400" b="1" spc="-5" dirty="0"/>
              <a:t>A</a:t>
            </a:r>
            <a:r>
              <a:rPr sz="4400" spc="-5" dirty="0"/>
              <a:t>CE</a:t>
            </a:r>
            <a:endParaRPr sz="4400"/>
          </a:p>
        </p:txBody>
      </p:sp>
      <p:sp>
        <p:nvSpPr>
          <p:cNvPr id="4" name="object 4"/>
          <p:cNvSpPr txBox="1"/>
          <p:nvPr/>
        </p:nvSpPr>
        <p:spPr>
          <a:xfrm>
            <a:off x="2059940" y="1624075"/>
            <a:ext cx="3173730" cy="452120"/>
          </a:xfrm>
          <a:prstGeom prst="rect">
            <a:avLst/>
          </a:prstGeom>
        </p:spPr>
        <p:txBody>
          <a:bodyPr vert="horz" wrap="square" lIns="0" tIns="12065" rIns="0" bIns="0" rtlCol="0">
            <a:spAutoFit/>
          </a:bodyPr>
          <a:lstStyle/>
          <a:p>
            <a:pPr marL="12700">
              <a:spcBef>
                <a:spcPts val="95"/>
              </a:spcBef>
            </a:pPr>
            <a:r>
              <a:rPr sz="2800" spc="-5" dirty="0">
                <a:solidFill>
                  <a:prstClr val="black"/>
                </a:solidFill>
                <a:latin typeface="Arial"/>
                <a:cs typeface="Arial"/>
              </a:rPr>
              <a:t>Solving the</a:t>
            </a:r>
            <a:r>
              <a:rPr sz="2800" spc="-30" dirty="0">
                <a:solidFill>
                  <a:prstClr val="black"/>
                </a:solidFill>
                <a:latin typeface="Arial"/>
                <a:cs typeface="Arial"/>
              </a:rPr>
              <a:t> </a:t>
            </a:r>
            <a:r>
              <a:rPr sz="2800" dirty="0">
                <a:solidFill>
                  <a:prstClr val="black"/>
                </a:solidFill>
                <a:latin typeface="Arial"/>
                <a:cs typeface="Arial"/>
              </a:rPr>
              <a:t>problem</a:t>
            </a:r>
            <a:endParaRPr sz="2800">
              <a:solidFill>
                <a:prstClr val="black"/>
              </a:solidFill>
              <a:latin typeface="Arial"/>
              <a:cs typeface="Arial"/>
            </a:endParaRPr>
          </a:p>
        </p:txBody>
      </p:sp>
      <p:sp>
        <p:nvSpPr>
          <p:cNvPr id="5" name="object 5"/>
          <p:cNvSpPr txBox="1"/>
          <p:nvPr/>
        </p:nvSpPr>
        <p:spPr>
          <a:xfrm>
            <a:off x="2059941" y="2052321"/>
            <a:ext cx="8070215" cy="4275529"/>
          </a:xfrm>
          <a:prstGeom prst="rect">
            <a:avLst/>
          </a:prstGeom>
        </p:spPr>
        <p:txBody>
          <a:bodyPr vert="horz" wrap="square" lIns="0" tIns="88900" rIns="0" bIns="0" rtlCol="0">
            <a:spAutoFit/>
          </a:bodyPr>
          <a:lstStyle/>
          <a:p>
            <a:pPr marL="355600" indent="-342900">
              <a:spcBef>
                <a:spcPts val="700"/>
              </a:spcBef>
              <a:buFontTx/>
              <a:buChar char="•"/>
              <a:tabLst>
                <a:tab pos="354965" algn="l"/>
                <a:tab pos="355600" algn="l"/>
              </a:tabLst>
            </a:pPr>
            <a:r>
              <a:rPr sz="2400" spc="-5" dirty="0">
                <a:solidFill>
                  <a:prstClr val="black"/>
                </a:solidFill>
                <a:latin typeface="Arial"/>
                <a:cs typeface="Arial"/>
              </a:rPr>
              <a:t>Data collection</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10" dirty="0">
                <a:solidFill>
                  <a:prstClr val="black"/>
                </a:solidFill>
                <a:latin typeface="Arial"/>
                <a:cs typeface="Arial"/>
              </a:rPr>
              <a:t>Modeling</a:t>
            </a:r>
            <a:endParaRPr sz="2400" dirty="0">
              <a:solidFill>
                <a:prstClr val="black"/>
              </a:solidFill>
              <a:latin typeface="Arial"/>
              <a:cs typeface="Arial"/>
            </a:endParaRPr>
          </a:p>
          <a:p>
            <a:pPr marL="355600" indent="-342900">
              <a:spcBef>
                <a:spcPts val="600"/>
              </a:spcBef>
              <a:buFontTx/>
              <a:buChar char="•"/>
              <a:tabLst>
                <a:tab pos="354965" algn="l"/>
                <a:tab pos="355600" algn="l"/>
              </a:tabLst>
            </a:pPr>
            <a:r>
              <a:rPr sz="2400" spc="-5" dirty="0">
                <a:solidFill>
                  <a:prstClr val="black"/>
                </a:solidFill>
                <a:latin typeface="Arial"/>
                <a:cs typeface="Arial"/>
              </a:rPr>
              <a:t>Data analysis</a:t>
            </a:r>
            <a:endParaRPr sz="2400" dirty="0">
              <a:solidFill>
                <a:prstClr val="black"/>
              </a:solidFill>
              <a:latin typeface="Arial"/>
              <a:cs typeface="Arial"/>
            </a:endParaRPr>
          </a:p>
          <a:p>
            <a:pPr marL="413384" marR="5080">
              <a:spcBef>
                <a:spcPts val="610"/>
              </a:spcBef>
            </a:pPr>
            <a:r>
              <a:rPr lang="en-US" spc="-10" dirty="0">
                <a:solidFill>
                  <a:prstClr val="black"/>
                </a:solidFill>
                <a:latin typeface="Arial"/>
                <a:cs typeface="Arial"/>
              </a:rPr>
              <a:t>Amazon is winning the heart of its customers by analyzing big data to find what customers actually buy, what they are searching for and what actually they need.</a:t>
            </a:r>
          </a:p>
          <a:p>
            <a:pPr marL="413384" marR="5080">
              <a:spcBef>
                <a:spcPts val="610"/>
              </a:spcBef>
            </a:pPr>
            <a:r>
              <a:rPr lang="en-US" spc="-10" dirty="0">
                <a:solidFill>
                  <a:prstClr val="black"/>
                </a:solidFill>
                <a:latin typeface="Arial"/>
                <a:cs typeface="Arial"/>
              </a:rPr>
              <a:t>Amazon generates an additional 10%-30% revenue in response to the recommended suggestions it offers to its customers. Amazon is the pioneer in mining the big data to provide personalization to entice customers with a curated shopping experience. With more than 2 million sellers across 10 countries serving close to 200 million customers - Amazon provides personalized recommendations to its customers through its super innovative data-driven technology.</a:t>
            </a:r>
            <a:endParaRPr dirty="0">
              <a:solidFill>
                <a:prstClr val="black"/>
              </a:solidFill>
              <a:latin typeface="Arial"/>
              <a:cs typeface="Arial"/>
            </a:endParaRPr>
          </a:p>
        </p:txBody>
      </p:sp>
      <p:sp>
        <p:nvSpPr>
          <p:cNvPr id="6" name="object 6">
            <a:extLst>
              <a:ext uri="{FF2B5EF4-FFF2-40B4-BE49-F238E27FC236}">
                <a16:creationId xmlns:a16="http://schemas.microsoft.com/office/drawing/2014/main" id="{CBD454C2-5664-4BED-BD96-E6E10A22A04B}"/>
              </a:ext>
            </a:extLst>
          </p:cNvPr>
          <p:cNvSpPr txBox="1"/>
          <p:nvPr/>
        </p:nvSpPr>
        <p:spPr>
          <a:xfrm>
            <a:off x="4502522" y="6421119"/>
            <a:ext cx="5626364" cy="197490"/>
          </a:xfrm>
          <a:prstGeom prst="rect">
            <a:avLst/>
          </a:prstGeom>
        </p:spPr>
        <p:txBody>
          <a:bodyPr vert="horz" wrap="square" lIns="0" tIns="12700" rIns="0" bIns="0" rtlCol="0">
            <a:spAutoFit/>
          </a:bodyPr>
          <a:lstStyle/>
          <a:p>
            <a:pPr marL="255904" marR="5080" indent="-243840">
              <a:spcBef>
                <a:spcPts val="100"/>
              </a:spcBef>
            </a:pPr>
            <a:r>
              <a:rPr lang="en-US" sz="1200" spc="-5" dirty="0">
                <a:solidFill>
                  <a:srgbClr val="7E7E7E"/>
                </a:solidFill>
                <a:latin typeface="Arial"/>
                <a:cs typeface="Arial"/>
              </a:rPr>
              <a:t>https://dzone.com/articles/big-data-analytics-delivering-business-value-at-am</a:t>
            </a:r>
            <a:endParaRPr sz="1200" dirty="0">
              <a:solidFill>
                <a:prstClr val="black"/>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4214019" y="436881"/>
            <a:ext cx="3763645" cy="696595"/>
          </a:xfrm>
          <a:prstGeom prst="rect">
            <a:avLst/>
          </a:prstGeom>
        </p:spPr>
        <p:txBody>
          <a:bodyPr vert="horz" wrap="square" lIns="0" tIns="13335" rIns="0" bIns="0" rtlCol="0">
            <a:spAutoFit/>
          </a:bodyPr>
          <a:lstStyle/>
          <a:p>
            <a:pPr marL="12700">
              <a:spcBef>
                <a:spcPts val="105"/>
              </a:spcBef>
            </a:pPr>
            <a:r>
              <a:rPr sz="4400" b="1" spc="-95" dirty="0"/>
              <a:t>D</a:t>
            </a:r>
            <a:r>
              <a:rPr sz="4400" spc="-95" dirty="0"/>
              <a:t>ELTTAA</a:t>
            </a:r>
            <a:r>
              <a:rPr sz="4400" spc="-330" dirty="0"/>
              <a:t> </a:t>
            </a:r>
            <a:r>
              <a:rPr sz="4400" b="1" spc="-5" dirty="0"/>
              <a:t>D</a:t>
            </a:r>
            <a:r>
              <a:rPr sz="4400" spc="-5" dirty="0"/>
              <a:t>ata</a:t>
            </a:r>
            <a:endParaRPr sz="4400"/>
          </a:p>
        </p:txBody>
      </p:sp>
      <p:sp>
        <p:nvSpPr>
          <p:cNvPr id="4" name="object 4"/>
          <p:cNvSpPr txBox="1"/>
          <p:nvPr/>
        </p:nvSpPr>
        <p:spPr>
          <a:xfrm>
            <a:off x="2059940" y="1532818"/>
            <a:ext cx="8022590" cy="3899535"/>
          </a:xfrm>
          <a:prstGeom prst="rect">
            <a:avLst/>
          </a:prstGeom>
        </p:spPr>
        <p:txBody>
          <a:bodyPr vert="horz" wrap="square" lIns="0" tIns="103505" rIns="0" bIns="0" rtlCol="0">
            <a:spAutoFit/>
          </a:bodyPr>
          <a:lstStyle/>
          <a:p>
            <a:pPr marL="12700">
              <a:spcBef>
                <a:spcPts val="815"/>
              </a:spcBef>
            </a:pPr>
            <a:r>
              <a:rPr sz="2800" b="1" dirty="0">
                <a:solidFill>
                  <a:prstClr val="black"/>
                </a:solidFill>
                <a:latin typeface="Arial"/>
                <a:cs typeface="Arial"/>
              </a:rPr>
              <a:t>D</a:t>
            </a:r>
            <a:r>
              <a:rPr sz="2800" dirty="0">
                <a:solidFill>
                  <a:prstClr val="black"/>
                </a:solidFill>
                <a:latin typeface="Arial"/>
                <a:cs typeface="Arial"/>
              </a:rPr>
              <a:t>ata:</a:t>
            </a:r>
            <a:endParaRPr lang="en-US" sz="2800" dirty="0">
              <a:solidFill>
                <a:prstClr val="black"/>
              </a:solidFill>
              <a:latin typeface="Arial"/>
              <a:cs typeface="Arial"/>
            </a:endParaRPr>
          </a:p>
          <a:p>
            <a:pPr marL="355600" marR="90805" indent="-342900">
              <a:spcBef>
                <a:spcPts val="615"/>
              </a:spcBef>
              <a:buFontTx/>
              <a:buChar char="•"/>
              <a:tabLst>
                <a:tab pos="354965" algn="l"/>
                <a:tab pos="355600" algn="l"/>
              </a:tabLst>
            </a:pPr>
            <a:r>
              <a:rPr lang="en-US" sz="2400" spc="-5" dirty="0">
                <a:solidFill>
                  <a:prstClr val="black"/>
                </a:solidFill>
                <a:latin typeface="Arial"/>
                <a:cs typeface="Arial"/>
              </a:rPr>
              <a:t>Guest </a:t>
            </a:r>
            <a:r>
              <a:rPr lang="en-US" sz="2400" dirty="0">
                <a:solidFill>
                  <a:prstClr val="black"/>
                </a:solidFill>
                <a:latin typeface="Arial"/>
                <a:cs typeface="Arial"/>
              </a:rPr>
              <a:t>ID: </a:t>
            </a:r>
            <a:r>
              <a:rPr lang="en-US" sz="2400" spc="-5" dirty="0">
                <a:solidFill>
                  <a:prstClr val="black"/>
                </a:solidFill>
                <a:latin typeface="Arial"/>
                <a:cs typeface="Arial"/>
              </a:rPr>
              <a:t>credit card bucket of history of what they have  bought at</a:t>
            </a:r>
            <a:r>
              <a:rPr lang="en-US" sz="2400" spc="-35" dirty="0">
                <a:solidFill>
                  <a:prstClr val="black"/>
                </a:solidFill>
                <a:latin typeface="Arial"/>
                <a:cs typeface="Arial"/>
              </a:rPr>
              <a:t> </a:t>
            </a:r>
            <a:r>
              <a:rPr lang="en-US" sz="2400" spc="-50" dirty="0">
                <a:solidFill>
                  <a:prstClr val="black"/>
                </a:solidFill>
                <a:latin typeface="Arial"/>
                <a:cs typeface="Arial"/>
              </a:rPr>
              <a:t>Target</a:t>
            </a:r>
            <a:endParaRPr lang="en-US" sz="2400" dirty="0">
              <a:solidFill>
                <a:prstClr val="black"/>
              </a:solidFill>
              <a:latin typeface="Arial"/>
              <a:cs typeface="Arial"/>
            </a:endParaRPr>
          </a:p>
          <a:p>
            <a:pPr marL="469900" marR="5080">
              <a:spcBef>
                <a:spcPts val="610"/>
              </a:spcBef>
            </a:pPr>
            <a:r>
              <a:rPr lang="en-US" dirty="0">
                <a:solidFill>
                  <a:prstClr val="black"/>
                </a:solidFill>
                <a:latin typeface="Arial"/>
                <a:cs typeface="Arial"/>
              </a:rPr>
              <a:t>The </a:t>
            </a:r>
            <a:r>
              <a:rPr lang="en-US" spc="-5" dirty="0">
                <a:solidFill>
                  <a:prstClr val="black"/>
                </a:solidFill>
                <a:latin typeface="Arial"/>
                <a:cs typeface="Arial"/>
              </a:rPr>
              <a:t>desire </a:t>
            </a:r>
            <a:r>
              <a:rPr lang="en-US" dirty="0">
                <a:solidFill>
                  <a:prstClr val="black"/>
                </a:solidFill>
                <a:latin typeface="Arial"/>
                <a:cs typeface="Arial"/>
              </a:rPr>
              <a:t>to </a:t>
            </a:r>
            <a:r>
              <a:rPr lang="en-US" spc="-5" dirty="0">
                <a:solidFill>
                  <a:prstClr val="black"/>
                </a:solidFill>
                <a:latin typeface="Arial"/>
                <a:cs typeface="Arial"/>
              </a:rPr>
              <a:t>collect information on customers is </a:t>
            </a:r>
            <a:r>
              <a:rPr lang="en-US" spc="-10" dirty="0">
                <a:solidFill>
                  <a:prstClr val="black"/>
                </a:solidFill>
                <a:latin typeface="Arial"/>
                <a:cs typeface="Arial"/>
              </a:rPr>
              <a:t>not new </a:t>
            </a:r>
            <a:r>
              <a:rPr lang="en-US" spc="-5" dirty="0">
                <a:solidFill>
                  <a:prstClr val="black"/>
                </a:solidFill>
                <a:latin typeface="Arial"/>
                <a:cs typeface="Arial"/>
              </a:rPr>
              <a:t>for target or </a:t>
            </a:r>
            <a:r>
              <a:rPr lang="en-US" spc="-10" dirty="0">
                <a:solidFill>
                  <a:prstClr val="black"/>
                </a:solidFill>
                <a:latin typeface="Arial"/>
                <a:cs typeface="Arial"/>
              </a:rPr>
              <a:t>any  other </a:t>
            </a:r>
            <a:r>
              <a:rPr lang="en-US" spc="-5" dirty="0">
                <a:solidFill>
                  <a:prstClr val="black"/>
                </a:solidFill>
                <a:latin typeface="Arial"/>
                <a:cs typeface="Arial"/>
              </a:rPr>
              <a:t>large </a:t>
            </a:r>
            <a:r>
              <a:rPr lang="en-US" spc="-20" dirty="0">
                <a:solidFill>
                  <a:prstClr val="black"/>
                </a:solidFill>
                <a:latin typeface="Arial"/>
                <a:cs typeface="Arial"/>
              </a:rPr>
              <a:t>retailer, </a:t>
            </a:r>
            <a:r>
              <a:rPr lang="en-US" spc="-5" dirty="0">
                <a:solidFill>
                  <a:prstClr val="black"/>
                </a:solidFill>
                <a:latin typeface="Arial"/>
                <a:cs typeface="Arial"/>
              </a:rPr>
              <a:t>of course. </a:t>
            </a:r>
            <a:r>
              <a:rPr lang="en-US" b="1" dirty="0">
                <a:solidFill>
                  <a:prstClr val="black"/>
                </a:solidFill>
                <a:latin typeface="Arial"/>
                <a:cs typeface="Arial"/>
              </a:rPr>
              <a:t>For </a:t>
            </a:r>
            <a:r>
              <a:rPr lang="en-US" b="1" spc="-10" dirty="0">
                <a:solidFill>
                  <a:prstClr val="black"/>
                </a:solidFill>
                <a:latin typeface="Arial"/>
                <a:cs typeface="Arial"/>
              </a:rPr>
              <a:t>decades, </a:t>
            </a:r>
            <a:r>
              <a:rPr lang="en-US" b="1" spc="-30" dirty="0">
                <a:solidFill>
                  <a:prstClr val="black"/>
                </a:solidFill>
                <a:latin typeface="Arial"/>
                <a:cs typeface="Arial"/>
              </a:rPr>
              <a:t>Target </a:t>
            </a:r>
            <a:r>
              <a:rPr lang="en-US" b="1" spc="-5" dirty="0">
                <a:solidFill>
                  <a:prstClr val="black"/>
                </a:solidFill>
                <a:latin typeface="Arial"/>
                <a:cs typeface="Arial"/>
              </a:rPr>
              <a:t>has collected </a:t>
            </a:r>
            <a:r>
              <a:rPr lang="en-US" b="1" spc="-20" dirty="0">
                <a:solidFill>
                  <a:prstClr val="black"/>
                </a:solidFill>
                <a:latin typeface="Arial"/>
                <a:cs typeface="Arial"/>
              </a:rPr>
              <a:t>vast  </a:t>
            </a:r>
            <a:r>
              <a:rPr lang="en-US" b="1" spc="-5" dirty="0">
                <a:solidFill>
                  <a:prstClr val="black"/>
                </a:solidFill>
                <a:latin typeface="Arial"/>
                <a:cs typeface="Arial"/>
              </a:rPr>
              <a:t>amounts </a:t>
            </a:r>
            <a:r>
              <a:rPr lang="en-US" b="1" dirty="0">
                <a:solidFill>
                  <a:prstClr val="black"/>
                </a:solidFill>
                <a:latin typeface="Arial"/>
                <a:cs typeface="Arial"/>
              </a:rPr>
              <a:t>of </a:t>
            </a:r>
            <a:r>
              <a:rPr lang="en-US" b="1" spc="-5" dirty="0">
                <a:solidFill>
                  <a:prstClr val="black"/>
                </a:solidFill>
                <a:latin typeface="Arial"/>
                <a:cs typeface="Arial"/>
              </a:rPr>
              <a:t>data </a:t>
            </a:r>
            <a:r>
              <a:rPr lang="en-US" b="1" dirty="0">
                <a:solidFill>
                  <a:prstClr val="black"/>
                </a:solidFill>
                <a:latin typeface="Arial"/>
                <a:cs typeface="Arial"/>
              </a:rPr>
              <a:t>on </a:t>
            </a:r>
            <a:r>
              <a:rPr lang="en-US" b="1" spc="-15" dirty="0">
                <a:solidFill>
                  <a:prstClr val="black"/>
                </a:solidFill>
                <a:latin typeface="Arial"/>
                <a:cs typeface="Arial"/>
              </a:rPr>
              <a:t>every </a:t>
            </a:r>
            <a:r>
              <a:rPr lang="en-US" b="1" spc="-5" dirty="0">
                <a:solidFill>
                  <a:prstClr val="black"/>
                </a:solidFill>
                <a:latin typeface="Arial"/>
                <a:cs typeface="Arial"/>
              </a:rPr>
              <a:t>person </a:t>
            </a:r>
            <a:r>
              <a:rPr lang="en-US" b="1" spc="10" dirty="0">
                <a:solidFill>
                  <a:prstClr val="black"/>
                </a:solidFill>
                <a:latin typeface="Arial"/>
                <a:cs typeface="Arial"/>
              </a:rPr>
              <a:t>who </a:t>
            </a:r>
            <a:r>
              <a:rPr lang="en-US" b="1" spc="-5" dirty="0">
                <a:solidFill>
                  <a:prstClr val="black"/>
                </a:solidFill>
                <a:latin typeface="Arial"/>
                <a:cs typeface="Arial"/>
              </a:rPr>
              <a:t>regularly </a:t>
            </a:r>
            <a:r>
              <a:rPr lang="en-US" b="1" dirty="0">
                <a:solidFill>
                  <a:prstClr val="black"/>
                </a:solidFill>
                <a:latin typeface="Arial"/>
                <a:cs typeface="Arial"/>
              </a:rPr>
              <a:t>walks into one of its  </a:t>
            </a:r>
            <a:r>
              <a:rPr lang="en-US" b="1" spc="-5" dirty="0">
                <a:solidFill>
                  <a:prstClr val="black"/>
                </a:solidFill>
                <a:latin typeface="Arial"/>
                <a:cs typeface="Arial"/>
              </a:rPr>
              <a:t>stores. </a:t>
            </a:r>
            <a:r>
              <a:rPr lang="en-US" b="1" spc="-10" dirty="0">
                <a:solidFill>
                  <a:prstClr val="black"/>
                </a:solidFill>
                <a:latin typeface="Arial"/>
                <a:cs typeface="Arial"/>
              </a:rPr>
              <a:t>Whenever </a:t>
            </a:r>
            <a:r>
              <a:rPr lang="en-US" b="1" spc="-5" dirty="0">
                <a:solidFill>
                  <a:prstClr val="black"/>
                </a:solidFill>
                <a:latin typeface="Arial"/>
                <a:cs typeface="Arial"/>
              </a:rPr>
              <a:t>possible, </a:t>
            </a:r>
            <a:r>
              <a:rPr lang="en-US" b="1" spc="-30" dirty="0">
                <a:solidFill>
                  <a:prstClr val="black"/>
                </a:solidFill>
                <a:latin typeface="Arial"/>
                <a:cs typeface="Arial"/>
              </a:rPr>
              <a:t>Target </a:t>
            </a:r>
            <a:r>
              <a:rPr lang="en-US" b="1" spc="-5" dirty="0">
                <a:solidFill>
                  <a:prstClr val="black"/>
                </a:solidFill>
                <a:latin typeface="Arial"/>
                <a:cs typeface="Arial"/>
              </a:rPr>
              <a:t>assigns </a:t>
            </a:r>
            <a:r>
              <a:rPr lang="en-US" b="1" spc="-10" dirty="0">
                <a:solidFill>
                  <a:prstClr val="black"/>
                </a:solidFill>
                <a:latin typeface="Arial"/>
                <a:cs typeface="Arial"/>
              </a:rPr>
              <a:t>each </a:t>
            </a:r>
            <a:r>
              <a:rPr lang="en-US" b="1" spc="-5" dirty="0">
                <a:solidFill>
                  <a:prstClr val="black"/>
                </a:solidFill>
                <a:latin typeface="Arial"/>
                <a:cs typeface="Arial"/>
              </a:rPr>
              <a:t>shopper </a:t>
            </a:r>
            <a:r>
              <a:rPr lang="en-US" b="1" dirty="0">
                <a:solidFill>
                  <a:prstClr val="black"/>
                </a:solidFill>
                <a:latin typeface="Arial"/>
                <a:cs typeface="Arial"/>
              </a:rPr>
              <a:t>a unique  </a:t>
            </a:r>
            <a:r>
              <a:rPr lang="en-US" b="1" spc="-5" dirty="0">
                <a:solidFill>
                  <a:prstClr val="black"/>
                </a:solidFill>
                <a:latin typeface="Arial"/>
                <a:cs typeface="Arial"/>
              </a:rPr>
              <a:t>code—known internally as </a:t>
            </a:r>
            <a:r>
              <a:rPr lang="en-US" b="1" dirty="0">
                <a:solidFill>
                  <a:prstClr val="black"/>
                </a:solidFill>
                <a:latin typeface="Arial"/>
                <a:cs typeface="Arial"/>
              </a:rPr>
              <a:t>the </a:t>
            </a:r>
            <a:r>
              <a:rPr lang="en-US" b="1" spc="-5" dirty="0">
                <a:solidFill>
                  <a:prstClr val="black"/>
                </a:solidFill>
                <a:latin typeface="Arial"/>
                <a:cs typeface="Arial"/>
              </a:rPr>
              <a:t>Guest </a:t>
            </a:r>
            <a:r>
              <a:rPr lang="en-US" b="1" dirty="0">
                <a:solidFill>
                  <a:prstClr val="black"/>
                </a:solidFill>
                <a:latin typeface="Arial"/>
                <a:cs typeface="Arial"/>
              </a:rPr>
              <a:t>ID </a:t>
            </a:r>
            <a:r>
              <a:rPr lang="en-US" b="1" spc="-5" dirty="0">
                <a:solidFill>
                  <a:prstClr val="black"/>
                </a:solidFill>
                <a:latin typeface="Arial"/>
                <a:cs typeface="Arial"/>
              </a:rPr>
              <a:t>number—that </a:t>
            </a:r>
            <a:r>
              <a:rPr lang="en-US" b="1" spc="-10" dirty="0">
                <a:solidFill>
                  <a:prstClr val="black"/>
                </a:solidFill>
                <a:latin typeface="Arial"/>
                <a:cs typeface="Arial"/>
              </a:rPr>
              <a:t>keeps </a:t>
            </a:r>
            <a:r>
              <a:rPr lang="en-US" b="1" spc="-5" dirty="0">
                <a:solidFill>
                  <a:prstClr val="black"/>
                </a:solidFill>
                <a:latin typeface="Arial"/>
                <a:cs typeface="Arial"/>
              </a:rPr>
              <a:t>tabs </a:t>
            </a:r>
            <a:r>
              <a:rPr lang="en-US" b="1" dirty="0">
                <a:solidFill>
                  <a:prstClr val="black"/>
                </a:solidFill>
                <a:latin typeface="Arial"/>
                <a:cs typeface="Arial"/>
              </a:rPr>
              <a:t>on  </a:t>
            </a:r>
            <a:r>
              <a:rPr lang="en-US" b="1" spc="-10" dirty="0">
                <a:solidFill>
                  <a:prstClr val="black"/>
                </a:solidFill>
                <a:latin typeface="Arial"/>
                <a:cs typeface="Arial"/>
              </a:rPr>
              <a:t>everything </a:t>
            </a:r>
            <a:r>
              <a:rPr lang="en-US" b="1" spc="-5" dirty="0">
                <a:solidFill>
                  <a:prstClr val="black"/>
                </a:solidFill>
                <a:latin typeface="Arial"/>
                <a:cs typeface="Arial"/>
              </a:rPr>
              <a:t>they </a:t>
            </a:r>
            <a:r>
              <a:rPr lang="en-US" b="1" spc="-40" dirty="0">
                <a:solidFill>
                  <a:prstClr val="black"/>
                </a:solidFill>
                <a:latin typeface="Arial"/>
                <a:cs typeface="Arial"/>
              </a:rPr>
              <a:t>buy. </a:t>
            </a:r>
            <a:r>
              <a:rPr lang="en-US" b="1" dirty="0">
                <a:solidFill>
                  <a:prstClr val="black"/>
                </a:solidFill>
                <a:latin typeface="Arial"/>
                <a:cs typeface="Arial"/>
              </a:rPr>
              <a:t>“If </a:t>
            </a:r>
            <a:r>
              <a:rPr lang="en-US" b="1" spc="-10" dirty="0">
                <a:solidFill>
                  <a:prstClr val="black"/>
                </a:solidFill>
                <a:latin typeface="Arial"/>
                <a:cs typeface="Arial"/>
              </a:rPr>
              <a:t>you </a:t>
            </a:r>
            <a:r>
              <a:rPr lang="en-US" b="1" spc="-5" dirty="0">
                <a:solidFill>
                  <a:prstClr val="black"/>
                </a:solidFill>
                <a:latin typeface="Arial"/>
                <a:cs typeface="Arial"/>
              </a:rPr>
              <a:t>use </a:t>
            </a:r>
            <a:r>
              <a:rPr lang="en-US" b="1" dirty="0">
                <a:solidFill>
                  <a:prstClr val="black"/>
                </a:solidFill>
                <a:latin typeface="Arial"/>
                <a:cs typeface="Arial"/>
              </a:rPr>
              <a:t>a </a:t>
            </a:r>
            <a:r>
              <a:rPr lang="en-US" b="1" spc="-5" dirty="0">
                <a:solidFill>
                  <a:prstClr val="black"/>
                </a:solidFill>
                <a:latin typeface="Arial"/>
                <a:cs typeface="Arial"/>
              </a:rPr>
              <a:t>credit </a:t>
            </a:r>
            <a:r>
              <a:rPr lang="en-US" b="1" spc="-10" dirty="0">
                <a:solidFill>
                  <a:prstClr val="black"/>
                </a:solidFill>
                <a:latin typeface="Arial"/>
                <a:cs typeface="Arial"/>
              </a:rPr>
              <a:t>card </a:t>
            </a:r>
            <a:r>
              <a:rPr lang="en-US" b="1" dirty="0">
                <a:solidFill>
                  <a:prstClr val="black"/>
                </a:solidFill>
                <a:latin typeface="Arial"/>
                <a:cs typeface="Arial"/>
              </a:rPr>
              <a:t>or a </a:t>
            </a:r>
            <a:r>
              <a:rPr lang="en-US" b="1" spc="-5" dirty="0">
                <a:solidFill>
                  <a:prstClr val="black"/>
                </a:solidFill>
                <a:latin typeface="Arial"/>
                <a:cs typeface="Arial"/>
              </a:rPr>
              <a:t>coupon, </a:t>
            </a:r>
            <a:r>
              <a:rPr lang="en-US" b="1" dirty="0">
                <a:solidFill>
                  <a:prstClr val="black"/>
                </a:solidFill>
                <a:latin typeface="Arial"/>
                <a:cs typeface="Arial"/>
              </a:rPr>
              <a:t>or fill out a  </a:t>
            </a:r>
            <a:r>
              <a:rPr lang="en-US" b="1" spc="-35" dirty="0">
                <a:solidFill>
                  <a:prstClr val="black"/>
                </a:solidFill>
                <a:latin typeface="Arial"/>
                <a:cs typeface="Arial"/>
              </a:rPr>
              <a:t>survey, </a:t>
            </a:r>
            <a:r>
              <a:rPr lang="en-US" b="1" dirty="0">
                <a:solidFill>
                  <a:prstClr val="black"/>
                </a:solidFill>
                <a:latin typeface="Arial"/>
                <a:cs typeface="Arial"/>
              </a:rPr>
              <a:t>or </a:t>
            </a:r>
            <a:r>
              <a:rPr lang="en-US" b="1" spc="-5" dirty="0">
                <a:solidFill>
                  <a:prstClr val="black"/>
                </a:solidFill>
                <a:latin typeface="Arial"/>
                <a:cs typeface="Arial"/>
              </a:rPr>
              <a:t>mail </a:t>
            </a:r>
            <a:r>
              <a:rPr lang="en-US" b="1" dirty="0">
                <a:solidFill>
                  <a:prstClr val="black"/>
                </a:solidFill>
                <a:latin typeface="Arial"/>
                <a:cs typeface="Arial"/>
              </a:rPr>
              <a:t>in a </a:t>
            </a:r>
            <a:r>
              <a:rPr lang="en-US" b="1" spc="-5" dirty="0">
                <a:solidFill>
                  <a:prstClr val="black"/>
                </a:solidFill>
                <a:latin typeface="Arial"/>
                <a:cs typeface="Arial"/>
              </a:rPr>
              <a:t>refund, </a:t>
            </a:r>
            <a:r>
              <a:rPr lang="en-US" b="1" dirty="0">
                <a:solidFill>
                  <a:prstClr val="black"/>
                </a:solidFill>
                <a:latin typeface="Arial"/>
                <a:cs typeface="Arial"/>
              </a:rPr>
              <a:t>or </a:t>
            </a:r>
            <a:r>
              <a:rPr lang="en-US" b="1" spc="-5" dirty="0">
                <a:solidFill>
                  <a:prstClr val="black"/>
                </a:solidFill>
                <a:latin typeface="Arial"/>
                <a:cs typeface="Arial"/>
              </a:rPr>
              <a:t>call </a:t>
            </a:r>
            <a:r>
              <a:rPr lang="en-US" b="1" dirty="0">
                <a:solidFill>
                  <a:prstClr val="black"/>
                </a:solidFill>
                <a:latin typeface="Arial"/>
                <a:cs typeface="Arial"/>
              </a:rPr>
              <a:t>the </a:t>
            </a:r>
            <a:r>
              <a:rPr lang="en-US" b="1" spc="-5" dirty="0">
                <a:solidFill>
                  <a:prstClr val="black"/>
                </a:solidFill>
                <a:latin typeface="Arial"/>
                <a:cs typeface="Arial"/>
              </a:rPr>
              <a:t>customer help line, </a:t>
            </a:r>
            <a:r>
              <a:rPr lang="en-US" b="1" dirty="0">
                <a:solidFill>
                  <a:prstClr val="black"/>
                </a:solidFill>
                <a:latin typeface="Arial"/>
                <a:cs typeface="Arial"/>
              </a:rPr>
              <a:t>or </a:t>
            </a:r>
            <a:r>
              <a:rPr lang="en-US" b="1" spc="-5" dirty="0">
                <a:solidFill>
                  <a:prstClr val="black"/>
                </a:solidFill>
                <a:latin typeface="Arial"/>
                <a:cs typeface="Arial"/>
              </a:rPr>
              <a:t>open an  e-mail we’ve sent </a:t>
            </a:r>
            <a:r>
              <a:rPr lang="en-US" b="1" spc="-10" dirty="0">
                <a:solidFill>
                  <a:prstClr val="black"/>
                </a:solidFill>
                <a:latin typeface="Arial"/>
                <a:cs typeface="Arial"/>
              </a:rPr>
              <a:t>you </a:t>
            </a:r>
            <a:r>
              <a:rPr lang="en-US" b="1" dirty="0">
                <a:solidFill>
                  <a:prstClr val="black"/>
                </a:solidFill>
                <a:latin typeface="Arial"/>
                <a:cs typeface="Arial"/>
              </a:rPr>
              <a:t>or </a:t>
            </a:r>
            <a:r>
              <a:rPr lang="en-US" b="1" spc="-15" dirty="0">
                <a:solidFill>
                  <a:prstClr val="black"/>
                </a:solidFill>
                <a:latin typeface="Arial"/>
                <a:cs typeface="Arial"/>
              </a:rPr>
              <a:t>visit </a:t>
            </a:r>
            <a:r>
              <a:rPr lang="en-US" b="1" dirty="0">
                <a:solidFill>
                  <a:prstClr val="black"/>
                </a:solidFill>
                <a:latin typeface="Arial"/>
                <a:cs typeface="Arial"/>
              </a:rPr>
              <a:t>our </a:t>
            </a:r>
            <a:r>
              <a:rPr lang="en-US" b="1" spc="-15" dirty="0">
                <a:solidFill>
                  <a:prstClr val="black"/>
                </a:solidFill>
                <a:latin typeface="Arial"/>
                <a:cs typeface="Arial"/>
              </a:rPr>
              <a:t>Web </a:t>
            </a:r>
            <a:r>
              <a:rPr lang="en-US" b="1" spc="-5" dirty="0">
                <a:solidFill>
                  <a:prstClr val="black"/>
                </a:solidFill>
                <a:latin typeface="Arial"/>
                <a:cs typeface="Arial"/>
              </a:rPr>
              <a:t>site, </a:t>
            </a:r>
            <a:r>
              <a:rPr lang="en-US" b="1" spc="5" dirty="0">
                <a:solidFill>
                  <a:prstClr val="black"/>
                </a:solidFill>
                <a:latin typeface="Arial"/>
                <a:cs typeface="Arial"/>
              </a:rPr>
              <a:t>we’ll </a:t>
            </a:r>
            <a:r>
              <a:rPr lang="en-US" b="1" spc="-5" dirty="0">
                <a:solidFill>
                  <a:prstClr val="black"/>
                </a:solidFill>
                <a:latin typeface="Arial"/>
                <a:cs typeface="Arial"/>
              </a:rPr>
              <a:t>record </a:t>
            </a:r>
            <a:r>
              <a:rPr lang="en-US" b="1" dirty="0">
                <a:solidFill>
                  <a:prstClr val="black"/>
                </a:solidFill>
                <a:latin typeface="Arial"/>
                <a:cs typeface="Arial"/>
              </a:rPr>
              <a:t>it </a:t>
            </a:r>
            <a:r>
              <a:rPr lang="en-US" b="1" spc="-5" dirty="0">
                <a:solidFill>
                  <a:prstClr val="black"/>
                </a:solidFill>
                <a:latin typeface="Arial"/>
                <a:cs typeface="Arial"/>
              </a:rPr>
              <a:t>and </a:t>
            </a:r>
            <a:r>
              <a:rPr lang="en-US" b="1" dirty="0">
                <a:solidFill>
                  <a:prstClr val="black"/>
                </a:solidFill>
                <a:latin typeface="Arial"/>
                <a:cs typeface="Arial"/>
              </a:rPr>
              <a:t>link it  to </a:t>
            </a:r>
            <a:r>
              <a:rPr lang="en-US" b="1" spc="-5" dirty="0">
                <a:solidFill>
                  <a:prstClr val="black"/>
                </a:solidFill>
                <a:latin typeface="Arial"/>
                <a:cs typeface="Arial"/>
              </a:rPr>
              <a:t>your Guest ID,” Pole said. </a:t>
            </a:r>
            <a:r>
              <a:rPr lang="en-US" b="1" spc="-15" dirty="0">
                <a:solidFill>
                  <a:prstClr val="black"/>
                </a:solidFill>
                <a:latin typeface="Arial"/>
                <a:cs typeface="Arial"/>
              </a:rPr>
              <a:t>“We </a:t>
            </a:r>
            <a:r>
              <a:rPr lang="en-US" b="1" spc="5" dirty="0">
                <a:solidFill>
                  <a:prstClr val="black"/>
                </a:solidFill>
                <a:latin typeface="Arial"/>
                <a:cs typeface="Arial"/>
              </a:rPr>
              <a:t>want </a:t>
            </a:r>
            <a:r>
              <a:rPr lang="en-US" b="1" dirty="0">
                <a:solidFill>
                  <a:prstClr val="black"/>
                </a:solidFill>
                <a:latin typeface="Arial"/>
                <a:cs typeface="Arial"/>
              </a:rPr>
              <a:t>to </a:t>
            </a:r>
            <a:r>
              <a:rPr lang="en-US" b="1" spc="-5" dirty="0">
                <a:solidFill>
                  <a:prstClr val="black"/>
                </a:solidFill>
                <a:latin typeface="Arial"/>
                <a:cs typeface="Arial"/>
              </a:rPr>
              <a:t>know </a:t>
            </a:r>
            <a:r>
              <a:rPr lang="en-US" b="1" spc="-10" dirty="0">
                <a:solidFill>
                  <a:prstClr val="black"/>
                </a:solidFill>
                <a:latin typeface="Arial"/>
                <a:cs typeface="Arial"/>
              </a:rPr>
              <a:t>everything </a:t>
            </a:r>
            <a:r>
              <a:rPr lang="en-US" b="1" spc="25" dirty="0">
                <a:solidFill>
                  <a:prstClr val="black"/>
                </a:solidFill>
                <a:latin typeface="Arial"/>
                <a:cs typeface="Arial"/>
              </a:rPr>
              <a:t>we</a:t>
            </a:r>
            <a:r>
              <a:rPr lang="en-US" b="1" spc="-25" dirty="0">
                <a:solidFill>
                  <a:prstClr val="black"/>
                </a:solidFill>
                <a:latin typeface="Arial"/>
                <a:cs typeface="Arial"/>
              </a:rPr>
              <a:t> </a:t>
            </a:r>
            <a:r>
              <a:rPr lang="en-US" b="1" spc="-5" dirty="0">
                <a:solidFill>
                  <a:prstClr val="black"/>
                </a:solidFill>
                <a:latin typeface="Arial"/>
                <a:cs typeface="Arial"/>
              </a:rPr>
              <a:t>can.”</a:t>
            </a:r>
            <a:endParaRPr lang="en-US" dirty="0">
              <a:solidFill>
                <a:prstClr val="black"/>
              </a:solidFill>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b="1" spc="-5" dirty="0"/>
              <a:t>C</a:t>
            </a:r>
            <a:r>
              <a:rPr sz="4400" dirty="0"/>
              <a:t>E</a:t>
            </a:r>
            <a:endParaRPr sz="4400"/>
          </a:p>
        </p:txBody>
      </p:sp>
      <p:sp>
        <p:nvSpPr>
          <p:cNvPr id="4" name="object 4"/>
          <p:cNvSpPr txBox="1"/>
          <p:nvPr/>
        </p:nvSpPr>
        <p:spPr>
          <a:xfrm>
            <a:off x="1073791" y="1624078"/>
            <a:ext cx="6820249" cy="2889894"/>
          </a:xfrm>
          <a:prstGeom prst="rect">
            <a:avLst/>
          </a:prstGeom>
        </p:spPr>
        <p:txBody>
          <a:bodyPr vert="horz" wrap="square" lIns="0" tIns="12065" rIns="0" bIns="0" rtlCol="0">
            <a:spAutoFit/>
          </a:bodyPr>
          <a:lstStyle/>
          <a:p>
            <a:pPr marL="12700" marR="481965">
              <a:spcBef>
                <a:spcPts val="95"/>
              </a:spcBef>
            </a:pPr>
            <a:r>
              <a:rPr sz="2800" spc="-5" dirty="0">
                <a:solidFill>
                  <a:prstClr val="black"/>
                </a:solidFill>
                <a:latin typeface="Arial"/>
                <a:cs typeface="Arial"/>
              </a:rPr>
              <a:t>Communicating and  acting on</a:t>
            </a:r>
            <a:r>
              <a:rPr sz="2800" dirty="0">
                <a:solidFill>
                  <a:prstClr val="black"/>
                </a:solidFill>
                <a:latin typeface="Arial"/>
                <a:cs typeface="Arial"/>
              </a:rPr>
              <a:t> results</a:t>
            </a:r>
          </a:p>
          <a:p>
            <a:pPr marL="355600" marR="5080" indent="-342900">
              <a:spcBef>
                <a:spcPts val="615"/>
              </a:spcBef>
              <a:buFontTx/>
              <a:buChar char="•"/>
              <a:tabLst>
                <a:tab pos="354965" algn="l"/>
                <a:tab pos="355600" algn="l"/>
              </a:tabLst>
            </a:pPr>
            <a:r>
              <a:rPr sz="2400" spc="-5" dirty="0">
                <a:solidFill>
                  <a:prstClr val="black"/>
                </a:solidFill>
                <a:latin typeface="Arial"/>
                <a:cs typeface="Arial"/>
              </a:rPr>
              <a:t>Results presentation  and action, i.e., “telling </a:t>
            </a:r>
            <a:r>
              <a:rPr sz="2400" dirty="0">
                <a:solidFill>
                  <a:prstClr val="black"/>
                </a:solidFill>
                <a:latin typeface="Arial"/>
                <a:cs typeface="Arial"/>
              </a:rPr>
              <a:t>a  </a:t>
            </a:r>
            <a:r>
              <a:rPr sz="2400" spc="-5" dirty="0">
                <a:solidFill>
                  <a:prstClr val="black"/>
                </a:solidFill>
                <a:latin typeface="Arial"/>
                <a:cs typeface="Arial"/>
              </a:rPr>
              <a:t>story”</a:t>
            </a:r>
            <a:endParaRPr sz="2400" dirty="0">
              <a:solidFill>
                <a:prstClr val="black"/>
              </a:solidFill>
              <a:latin typeface="Arial"/>
              <a:cs typeface="Arial"/>
            </a:endParaRPr>
          </a:p>
          <a:p>
            <a:pPr marL="355600" marR="852169" indent="-342900">
              <a:spcBef>
                <a:spcPts val="600"/>
              </a:spcBef>
              <a:buFontTx/>
              <a:buChar char="•"/>
              <a:tabLst>
                <a:tab pos="354965" algn="l"/>
                <a:tab pos="355600" algn="l"/>
              </a:tabLst>
            </a:pPr>
            <a:r>
              <a:rPr sz="2400" spc="-5" dirty="0">
                <a:solidFill>
                  <a:prstClr val="black"/>
                </a:solidFill>
                <a:latin typeface="Arial"/>
                <a:cs typeface="Arial"/>
              </a:rPr>
              <a:t>Creating</a:t>
            </a:r>
            <a:r>
              <a:rPr sz="2400" spc="-60" dirty="0">
                <a:solidFill>
                  <a:prstClr val="black"/>
                </a:solidFill>
                <a:latin typeface="Arial"/>
                <a:cs typeface="Arial"/>
              </a:rPr>
              <a:t> </a:t>
            </a:r>
            <a:r>
              <a:rPr sz="2400" spc="-5" dirty="0">
                <a:solidFill>
                  <a:prstClr val="black"/>
                </a:solidFill>
                <a:latin typeface="Arial"/>
                <a:cs typeface="Arial"/>
              </a:rPr>
              <a:t>impactful  visualization</a:t>
            </a:r>
            <a:endParaRPr lang="en-US" sz="2400" spc="-5" dirty="0">
              <a:solidFill>
                <a:prstClr val="black"/>
              </a:solidFill>
              <a:latin typeface="Arial"/>
              <a:cs typeface="Arial"/>
            </a:endParaRPr>
          </a:p>
          <a:p>
            <a:pPr marL="12700" marR="852169">
              <a:spcBef>
                <a:spcPts val="600"/>
              </a:spcBef>
              <a:tabLst>
                <a:tab pos="354965" algn="l"/>
                <a:tab pos="355600" algn="l"/>
              </a:tabLst>
            </a:pPr>
            <a:r>
              <a:rPr lang="en-US" dirty="0">
                <a:solidFill>
                  <a:prstClr val="black"/>
                </a:solidFill>
                <a:latin typeface="Arial"/>
                <a:cs typeface="Arial"/>
              </a:rPr>
              <a:t>See that if you select to buy a hard drive in Amazon.com you will also be shown products that are frequently bought with the hard drive and the other choices besides the hard drive that you would like to purchase.</a:t>
            </a:r>
            <a:endParaRPr dirty="0">
              <a:solidFill>
                <a:prstClr val="black"/>
              </a:solidFill>
              <a:latin typeface="Arial"/>
              <a:cs typeface="Arial"/>
            </a:endParaRPr>
          </a:p>
        </p:txBody>
      </p:sp>
      <p:pic>
        <p:nvPicPr>
          <p:cNvPr id="12" name="Picture 11">
            <a:extLst>
              <a:ext uri="{FF2B5EF4-FFF2-40B4-BE49-F238E27FC236}">
                <a16:creationId xmlns:a16="http://schemas.microsoft.com/office/drawing/2014/main" id="{7846EC0C-4AB0-4157-9513-0C7B565175B7}"/>
              </a:ext>
            </a:extLst>
          </p:cNvPr>
          <p:cNvPicPr>
            <a:picLocks noChangeAspect="1"/>
          </p:cNvPicPr>
          <p:nvPr/>
        </p:nvPicPr>
        <p:blipFill>
          <a:blip r:embed="rId2"/>
          <a:stretch>
            <a:fillRect/>
          </a:stretch>
        </p:blipFill>
        <p:spPr>
          <a:xfrm>
            <a:off x="7214532" y="2553731"/>
            <a:ext cx="4284856" cy="4062166"/>
          </a:xfrm>
          <a:prstGeom prst="rect">
            <a:avLst/>
          </a:prstGeom>
        </p:spPr>
      </p:pic>
      <p:sp>
        <p:nvSpPr>
          <p:cNvPr id="14" name="object 6">
            <a:extLst>
              <a:ext uri="{FF2B5EF4-FFF2-40B4-BE49-F238E27FC236}">
                <a16:creationId xmlns:a16="http://schemas.microsoft.com/office/drawing/2014/main" id="{996E412B-6C42-4C3C-915E-7E0182E46339}"/>
              </a:ext>
            </a:extLst>
          </p:cNvPr>
          <p:cNvSpPr txBox="1"/>
          <p:nvPr/>
        </p:nvSpPr>
        <p:spPr>
          <a:xfrm>
            <a:off x="1499264" y="6322374"/>
            <a:ext cx="5626364" cy="197490"/>
          </a:xfrm>
          <a:prstGeom prst="rect">
            <a:avLst/>
          </a:prstGeom>
        </p:spPr>
        <p:txBody>
          <a:bodyPr vert="horz" wrap="square" lIns="0" tIns="12700" rIns="0" bIns="0" rtlCol="0">
            <a:spAutoFit/>
          </a:bodyPr>
          <a:lstStyle/>
          <a:p>
            <a:pPr marL="255904" marR="5080" indent="-243840">
              <a:spcBef>
                <a:spcPts val="100"/>
              </a:spcBef>
            </a:pPr>
            <a:r>
              <a:rPr lang="en-US" sz="1200" spc="-5" dirty="0">
                <a:solidFill>
                  <a:srgbClr val="7E7E7E"/>
                </a:solidFill>
                <a:latin typeface="Arial"/>
                <a:cs typeface="Arial"/>
              </a:rPr>
              <a:t>https://dzone.com/articles/big-data-analytics-delivering-business-value-at-am</a:t>
            </a:r>
            <a:endParaRPr sz="1200" dirty="0">
              <a:solidFill>
                <a:prstClr val="black"/>
              </a:solidFill>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5352447" y="436881"/>
            <a:ext cx="1486535" cy="696595"/>
          </a:xfrm>
          <a:prstGeom prst="rect">
            <a:avLst/>
          </a:prstGeom>
        </p:spPr>
        <p:txBody>
          <a:bodyPr vert="horz" wrap="square" lIns="0" tIns="13335" rIns="0" bIns="0" rtlCol="0">
            <a:spAutoFit/>
          </a:bodyPr>
          <a:lstStyle/>
          <a:p>
            <a:pPr marL="12700">
              <a:spcBef>
                <a:spcPts val="105"/>
              </a:spcBef>
            </a:pPr>
            <a:r>
              <a:rPr sz="4400" spc="-245" dirty="0"/>
              <a:t>F</a:t>
            </a:r>
            <a:r>
              <a:rPr sz="4400" dirty="0"/>
              <a:t>A</a:t>
            </a:r>
            <a:r>
              <a:rPr sz="4400" spc="-5" dirty="0"/>
              <a:t>C</a:t>
            </a:r>
            <a:r>
              <a:rPr sz="4400" b="1" dirty="0"/>
              <a:t>E</a:t>
            </a:r>
            <a:endParaRPr sz="4400"/>
          </a:p>
        </p:txBody>
      </p:sp>
      <p:sp>
        <p:nvSpPr>
          <p:cNvPr id="4" name="object 4"/>
          <p:cNvSpPr txBox="1"/>
          <p:nvPr/>
        </p:nvSpPr>
        <p:spPr>
          <a:xfrm>
            <a:off x="2059940" y="1624076"/>
            <a:ext cx="8047990" cy="3030958"/>
          </a:xfrm>
          <a:prstGeom prst="rect">
            <a:avLst/>
          </a:prstGeom>
        </p:spPr>
        <p:txBody>
          <a:bodyPr vert="horz" wrap="square" lIns="0" tIns="12065" rIns="0" bIns="0" rtlCol="0">
            <a:spAutoFit/>
          </a:bodyPr>
          <a:lstStyle/>
          <a:p>
            <a:pPr marL="12700" marR="5080">
              <a:spcBef>
                <a:spcPts val="95"/>
              </a:spcBef>
            </a:pPr>
            <a:r>
              <a:rPr sz="2800" spc="-5" dirty="0">
                <a:solidFill>
                  <a:prstClr val="black"/>
                </a:solidFill>
                <a:latin typeface="Arial"/>
                <a:cs typeface="Arial"/>
              </a:rPr>
              <a:t>Embedding </a:t>
            </a:r>
            <a:r>
              <a:rPr sz="2800" dirty="0">
                <a:solidFill>
                  <a:prstClr val="black"/>
                </a:solidFill>
                <a:latin typeface="Arial"/>
                <a:cs typeface="Arial"/>
              </a:rPr>
              <a:t>final </a:t>
            </a:r>
            <a:r>
              <a:rPr sz="2800" spc="-5" dirty="0">
                <a:solidFill>
                  <a:prstClr val="black"/>
                </a:solidFill>
                <a:latin typeface="Arial"/>
                <a:cs typeface="Arial"/>
              </a:rPr>
              <a:t>models and methods in </a:t>
            </a:r>
            <a:r>
              <a:rPr sz="2800" dirty="0">
                <a:solidFill>
                  <a:prstClr val="black"/>
                </a:solidFill>
                <a:latin typeface="Arial"/>
                <a:cs typeface="Arial"/>
              </a:rPr>
              <a:t>enterprise  </a:t>
            </a:r>
            <a:r>
              <a:rPr sz="2800" spc="-5" dirty="0">
                <a:solidFill>
                  <a:prstClr val="black"/>
                </a:solidFill>
                <a:latin typeface="Arial"/>
                <a:cs typeface="Arial"/>
              </a:rPr>
              <a:t>business processes and</a:t>
            </a:r>
            <a:r>
              <a:rPr sz="2800" spc="5" dirty="0">
                <a:solidFill>
                  <a:prstClr val="black"/>
                </a:solidFill>
                <a:latin typeface="Arial"/>
                <a:cs typeface="Arial"/>
              </a:rPr>
              <a:t> </a:t>
            </a:r>
            <a:r>
              <a:rPr sz="2800" dirty="0">
                <a:solidFill>
                  <a:prstClr val="black"/>
                </a:solidFill>
                <a:latin typeface="Arial"/>
                <a:cs typeface="Arial"/>
              </a:rPr>
              <a:t>systems</a:t>
            </a:r>
          </a:p>
          <a:p>
            <a:pPr marL="469265" marR="6985">
              <a:spcBef>
                <a:spcPts val="1705"/>
              </a:spcBef>
            </a:pPr>
            <a:r>
              <a:rPr lang="en-US" spc="-5" dirty="0">
                <a:solidFill>
                  <a:prstClr val="black"/>
                </a:solidFill>
                <a:latin typeface="Arial"/>
                <a:cs typeface="Arial"/>
              </a:rPr>
              <a:t>Amazon has obtained a big take-over among its competitors by acquiring a patent for Anticipatory Shipping to make quicker deliveries. It has patented the process of shipping a product to a customer with an expectancy that the customer will order that product based on the power of predictive analytics. The patent signifies that Amazon believes, that the predictive analytics systems will become so accurate that they will be able to predict what a customer will buy and when.</a:t>
            </a:r>
            <a:endParaRPr dirty="0">
              <a:solidFill>
                <a:prstClr val="black"/>
              </a:solidFill>
              <a:latin typeface="Arial"/>
              <a:cs typeface="Arial"/>
            </a:endParaRPr>
          </a:p>
        </p:txBody>
      </p:sp>
      <p:sp>
        <p:nvSpPr>
          <p:cNvPr id="5" name="object 6">
            <a:extLst>
              <a:ext uri="{FF2B5EF4-FFF2-40B4-BE49-F238E27FC236}">
                <a16:creationId xmlns:a16="http://schemas.microsoft.com/office/drawing/2014/main" id="{845A05AA-BF7A-4971-AD9E-E9D67F248E76}"/>
              </a:ext>
            </a:extLst>
          </p:cNvPr>
          <p:cNvSpPr txBox="1"/>
          <p:nvPr/>
        </p:nvSpPr>
        <p:spPr>
          <a:xfrm>
            <a:off x="6247433" y="6322374"/>
            <a:ext cx="5626364" cy="197490"/>
          </a:xfrm>
          <a:prstGeom prst="rect">
            <a:avLst/>
          </a:prstGeom>
        </p:spPr>
        <p:txBody>
          <a:bodyPr vert="horz" wrap="square" lIns="0" tIns="12700" rIns="0" bIns="0" rtlCol="0">
            <a:spAutoFit/>
          </a:bodyPr>
          <a:lstStyle/>
          <a:p>
            <a:pPr marL="255904" marR="5080" indent="-243840">
              <a:spcBef>
                <a:spcPts val="100"/>
              </a:spcBef>
            </a:pPr>
            <a:r>
              <a:rPr lang="en-US" sz="1200" spc="-5" dirty="0">
                <a:solidFill>
                  <a:srgbClr val="7E7E7E"/>
                </a:solidFill>
                <a:latin typeface="Arial"/>
                <a:cs typeface="Arial"/>
              </a:rPr>
              <a:t>https://dzone.com/articles/big-data-analytics-delivering-business-value-at-am</a:t>
            </a:r>
            <a:endParaRPr sz="1200" dirty="0">
              <a:solidFill>
                <a:prstClr val="black"/>
              </a:solidFill>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4792" y="436881"/>
            <a:ext cx="7661909" cy="696595"/>
          </a:xfrm>
          <a:prstGeom prst="rect">
            <a:avLst/>
          </a:prstGeom>
        </p:spPr>
        <p:txBody>
          <a:bodyPr vert="horz" wrap="square" lIns="0" tIns="13335" rIns="0" bIns="0" rtlCol="0">
            <a:spAutoFit/>
          </a:bodyPr>
          <a:lstStyle/>
          <a:p>
            <a:pPr marL="12700">
              <a:spcBef>
                <a:spcPts val="105"/>
              </a:spcBef>
            </a:pPr>
            <a:r>
              <a:rPr sz="4400" b="1" spc="-50" dirty="0"/>
              <a:t>FA</a:t>
            </a:r>
            <a:r>
              <a:rPr sz="4400" spc="-50" dirty="0"/>
              <a:t>CE: </a:t>
            </a:r>
            <a:r>
              <a:rPr sz="4400" spc="-5" dirty="0"/>
              <a:t>The </a:t>
            </a:r>
            <a:r>
              <a:rPr sz="4400" dirty="0"/>
              <a:t>Pachinko</a:t>
            </a:r>
            <a:r>
              <a:rPr sz="4400" spc="-130" dirty="0"/>
              <a:t> </a:t>
            </a:r>
            <a:r>
              <a:rPr sz="4400" dirty="0"/>
              <a:t>Machine!</a:t>
            </a:r>
            <a:endParaRPr sz="4400"/>
          </a:p>
        </p:txBody>
      </p:sp>
      <p:sp>
        <p:nvSpPr>
          <p:cNvPr id="3" name="object 3"/>
          <p:cNvSpPr/>
          <p:nvPr/>
        </p:nvSpPr>
        <p:spPr>
          <a:xfrm>
            <a:off x="4419601" y="1524001"/>
            <a:ext cx="3352799" cy="5029199"/>
          </a:xfrm>
          <a:prstGeom prst="rect">
            <a:avLst/>
          </a:prstGeom>
          <a:blipFill>
            <a:blip r:embed="rId2" cstate="print"/>
            <a:stretch>
              <a:fillRect/>
            </a:stretch>
          </a:blipFill>
        </p:spPr>
        <p:txBody>
          <a:bodyPr wrap="square" lIns="0" tIns="0" rIns="0" bIns="0" rtlCol="0"/>
          <a:lstStyle/>
          <a:p>
            <a:endParaRPr>
              <a:solidFill>
                <a:prstClr val="black"/>
              </a:solidFill>
              <a:latin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668" y="287528"/>
            <a:ext cx="11006667" cy="992579"/>
          </a:xfrm>
          <a:prstGeom prst="rect">
            <a:avLst/>
          </a:prstGeom>
        </p:spPr>
        <p:txBody>
          <a:bodyPr vert="horz" wrap="square" lIns="0" tIns="12700" rIns="0" bIns="0" rtlCol="0">
            <a:spAutoFit/>
          </a:bodyPr>
          <a:lstStyle/>
          <a:p>
            <a:pPr algn="ctr">
              <a:lnSpc>
                <a:spcPts val="3840"/>
              </a:lnSpc>
              <a:spcBef>
                <a:spcPts val="100"/>
              </a:spcBef>
            </a:pPr>
            <a:r>
              <a:rPr spc="-5" dirty="0"/>
              <a:t>Frame and</a:t>
            </a:r>
            <a:r>
              <a:rPr spc="-55" dirty="0"/>
              <a:t> </a:t>
            </a:r>
            <a:r>
              <a:rPr spc="-5" dirty="0"/>
              <a:t>Solve:</a:t>
            </a:r>
          </a:p>
          <a:p>
            <a:pPr algn="ctr">
              <a:tabLst>
                <a:tab pos="1597660" algn="l"/>
                <a:tab pos="8228965" algn="l"/>
              </a:tabLst>
            </a:pPr>
            <a:r>
              <a:rPr u="heavy" dirty="0">
                <a:uFill>
                  <a:solidFill>
                    <a:srgbClr val="000000"/>
                  </a:solidFill>
                </a:uFill>
              </a:rPr>
              <a:t> 	</a:t>
            </a:r>
            <a:r>
              <a:rPr u="heavy" spc="-5" dirty="0">
                <a:uFill>
                  <a:solidFill>
                    <a:srgbClr val="000000"/>
                  </a:solidFill>
                </a:uFill>
              </a:rPr>
              <a:t>Analytics Solution</a:t>
            </a:r>
            <a:r>
              <a:rPr u="heavy" spc="-245" dirty="0">
                <a:uFill>
                  <a:solidFill>
                    <a:srgbClr val="000000"/>
                  </a:solidFill>
                </a:uFill>
              </a:rPr>
              <a:t> </a:t>
            </a:r>
            <a:r>
              <a:rPr u="heavy" spc="-5" dirty="0">
                <a:uFill>
                  <a:solidFill>
                    <a:srgbClr val="000000"/>
                  </a:solidFill>
                </a:uFill>
              </a:rPr>
              <a:t>Approach	</a:t>
            </a:r>
          </a:p>
        </p:txBody>
      </p:sp>
      <p:sp>
        <p:nvSpPr>
          <p:cNvPr id="3" name="object 3"/>
          <p:cNvSpPr/>
          <p:nvPr/>
        </p:nvSpPr>
        <p:spPr>
          <a:xfrm>
            <a:off x="1981962" y="1625347"/>
            <a:ext cx="0" cy="5015865"/>
          </a:xfrm>
          <a:custGeom>
            <a:avLst/>
            <a:gdLst/>
            <a:ahLst/>
            <a:cxnLst/>
            <a:rect l="l" t="t" r="r" b="b"/>
            <a:pathLst>
              <a:path h="5015865">
                <a:moveTo>
                  <a:pt x="0" y="0"/>
                </a:moveTo>
                <a:lnTo>
                  <a:pt x="0" y="5015865"/>
                </a:lnTo>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 name="object 4"/>
          <p:cNvSpPr/>
          <p:nvPr/>
        </p:nvSpPr>
        <p:spPr>
          <a:xfrm>
            <a:off x="1943106" y="6628260"/>
            <a:ext cx="78105" cy="78105"/>
          </a:xfrm>
          <a:custGeom>
            <a:avLst/>
            <a:gdLst/>
            <a:ahLst/>
            <a:cxnLst/>
            <a:rect l="l" t="t" r="r" b="b"/>
            <a:pathLst>
              <a:path w="78104" h="78104">
                <a:moveTo>
                  <a:pt x="77723" y="0"/>
                </a:moveTo>
                <a:lnTo>
                  <a:pt x="0" y="0"/>
                </a:lnTo>
                <a:lnTo>
                  <a:pt x="38861" y="77723"/>
                </a:lnTo>
                <a:lnTo>
                  <a:pt x="7772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5" name="object 5"/>
          <p:cNvSpPr/>
          <p:nvPr/>
        </p:nvSpPr>
        <p:spPr>
          <a:xfrm>
            <a:off x="2142744" y="1623061"/>
            <a:ext cx="1667510" cy="727075"/>
          </a:xfrm>
          <a:custGeom>
            <a:avLst/>
            <a:gdLst/>
            <a:ahLst/>
            <a:cxnLst/>
            <a:rect l="l" t="t" r="r" b="b"/>
            <a:pathLst>
              <a:path w="1667510" h="727075">
                <a:moveTo>
                  <a:pt x="1485519" y="0"/>
                </a:moveTo>
                <a:lnTo>
                  <a:pt x="181737" y="0"/>
                </a:lnTo>
                <a:lnTo>
                  <a:pt x="0" y="363474"/>
                </a:lnTo>
                <a:lnTo>
                  <a:pt x="181737" y="726948"/>
                </a:lnTo>
                <a:lnTo>
                  <a:pt x="1485519" y="726948"/>
                </a:lnTo>
                <a:lnTo>
                  <a:pt x="1667256" y="363474"/>
                </a:lnTo>
                <a:lnTo>
                  <a:pt x="1485519" y="0"/>
                </a:lnTo>
                <a:close/>
              </a:path>
            </a:pathLst>
          </a:custGeom>
          <a:solidFill>
            <a:srgbClr val="FCEA9F"/>
          </a:solidFill>
        </p:spPr>
        <p:txBody>
          <a:bodyPr wrap="square" lIns="0" tIns="0" rIns="0" bIns="0" rtlCol="0"/>
          <a:lstStyle/>
          <a:p>
            <a:endParaRPr>
              <a:solidFill>
                <a:prstClr val="black"/>
              </a:solidFill>
              <a:latin typeface="Calibri"/>
            </a:endParaRPr>
          </a:p>
        </p:txBody>
      </p:sp>
      <p:sp>
        <p:nvSpPr>
          <p:cNvPr id="6" name="object 6"/>
          <p:cNvSpPr txBox="1"/>
          <p:nvPr/>
        </p:nvSpPr>
        <p:spPr>
          <a:xfrm>
            <a:off x="2621296" y="1861573"/>
            <a:ext cx="709930" cy="228909"/>
          </a:xfrm>
          <a:prstGeom prst="rect">
            <a:avLst/>
          </a:prstGeom>
        </p:spPr>
        <p:txBody>
          <a:bodyPr vert="horz" wrap="square" lIns="0" tIns="13335" rIns="0" bIns="0" rtlCol="0">
            <a:spAutoFit/>
          </a:bodyPr>
          <a:lstStyle/>
          <a:p>
            <a:pPr marL="12700">
              <a:spcBef>
                <a:spcPts val="105"/>
              </a:spcBef>
            </a:pPr>
            <a:r>
              <a:rPr sz="1400" spc="-10" dirty="0">
                <a:solidFill>
                  <a:prstClr val="black"/>
                </a:solidFill>
                <a:latin typeface="Arial"/>
                <a:cs typeface="Arial"/>
              </a:rPr>
              <a:t>D</a:t>
            </a:r>
            <a:r>
              <a:rPr sz="1400" spc="-5" dirty="0">
                <a:solidFill>
                  <a:prstClr val="black"/>
                </a:solidFill>
                <a:latin typeface="Arial"/>
                <a:cs typeface="Arial"/>
              </a:rPr>
              <a:t>e</a:t>
            </a:r>
            <a:r>
              <a:rPr sz="1400" spc="5" dirty="0">
                <a:solidFill>
                  <a:prstClr val="black"/>
                </a:solidFill>
                <a:latin typeface="Arial"/>
                <a:cs typeface="Arial"/>
              </a:rPr>
              <a:t>c</a:t>
            </a:r>
            <a:r>
              <a:rPr sz="1400" dirty="0">
                <a:solidFill>
                  <a:prstClr val="black"/>
                </a:solidFill>
                <a:latin typeface="Arial"/>
                <a:cs typeface="Arial"/>
              </a:rPr>
              <a:t>i</a:t>
            </a:r>
            <a:r>
              <a:rPr sz="1400" spc="5" dirty="0">
                <a:solidFill>
                  <a:prstClr val="black"/>
                </a:solidFill>
                <a:latin typeface="Arial"/>
                <a:cs typeface="Arial"/>
              </a:rPr>
              <a:t>s</a:t>
            </a:r>
            <a:r>
              <a:rPr sz="1400" dirty="0">
                <a:solidFill>
                  <a:prstClr val="black"/>
                </a:solidFill>
                <a:latin typeface="Arial"/>
                <a:cs typeface="Arial"/>
              </a:rPr>
              <a:t>i</a:t>
            </a:r>
            <a:r>
              <a:rPr sz="1400" spc="-5" dirty="0">
                <a:solidFill>
                  <a:prstClr val="black"/>
                </a:solidFill>
                <a:latin typeface="Arial"/>
                <a:cs typeface="Arial"/>
              </a:rPr>
              <a:t>o</a:t>
            </a:r>
            <a:r>
              <a:rPr sz="1400" dirty="0">
                <a:solidFill>
                  <a:prstClr val="black"/>
                </a:solidFill>
                <a:latin typeface="Arial"/>
                <a:cs typeface="Arial"/>
              </a:rPr>
              <a:t>n</a:t>
            </a:r>
            <a:endParaRPr sz="1400">
              <a:solidFill>
                <a:prstClr val="black"/>
              </a:solidFill>
              <a:latin typeface="Arial"/>
              <a:cs typeface="Arial"/>
            </a:endParaRPr>
          </a:p>
        </p:txBody>
      </p:sp>
      <p:sp>
        <p:nvSpPr>
          <p:cNvPr id="7" name="object 7"/>
          <p:cNvSpPr/>
          <p:nvPr/>
        </p:nvSpPr>
        <p:spPr>
          <a:xfrm>
            <a:off x="8459756" y="1523348"/>
            <a:ext cx="1603375" cy="963294"/>
          </a:xfrm>
          <a:custGeom>
            <a:avLst/>
            <a:gdLst/>
            <a:ahLst/>
            <a:cxnLst/>
            <a:rect l="l" t="t" r="r" b="b"/>
            <a:pathLst>
              <a:path w="1603375" h="963294">
                <a:moveTo>
                  <a:pt x="801624" y="0"/>
                </a:moveTo>
                <a:lnTo>
                  <a:pt x="0" y="481584"/>
                </a:lnTo>
                <a:lnTo>
                  <a:pt x="801624" y="963168"/>
                </a:lnTo>
                <a:lnTo>
                  <a:pt x="1603248" y="481584"/>
                </a:lnTo>
                <a:lnTo>
                  <a:pt x="801624" y="0"/>
                </a:lnTo>
                <a:close/>
              </a:path>
            </a:pathLst>
          </a:custGeom>
          <a:solidFill>
            <a:srgbClr val="6E79AA"/>
          </a:solidFill>
        </p:spPr>
        <p:txBody>
          <a:bodyPr wrap="square" lIns="0" tIns="0" rIns="0" bIns="0" rtlCol="0"/>
          <a:lstStyle/>
          <a:p>
            <a:endParaRPr>
              <a:solidFill>
                <a:prstClr val="black"/>
              </a:solidFill>
              <a:latin typeface="Calibri"/>
            </a:endParaRPr>
          </a:p>
        </p:txBody>
      </p:sp>
      <p:sp>
        <p:nvSpPr>
          <p:cNvPr id="8" name="object 8"/>
          <p:cNvSpPr txBox="1"/>
          <p:nvPr/>
        </p:nvSpPr>
        <p:spPr>
          <a:xfrm>
            <a:off x="8785193" y="1759903"/>
            <a:ext cx="952500" cy="453390"/>
          </a:xfrm>
          <a:prstGeom prst="rect">
            <a:avLst/>
          </a:prstGeom>
        </p:spPr>
        <p:txBody>
          <a:bodyPr vert="horz" wrap="square" lIns="0" tIns="13335" rIns="0" bIns="0" rtlCol="0">
            <a:spAutoFit/>
          </a:bodyPr>
          <a:lstStyle/>
          <a:p>
            <a:pPr marL="108585" marR="5080" indent="-96520">
              <a:spcBef>
                <a:spcPts val="105"/>
              </a:spcBef>
            </a:pPr>
            <a:r>
              <a:rPr sz="1400" dirty="0">
                <a:solidFill>
                  <a:srgbClr val="FFFFFF"/>
                </a:solidFill>
                <a:latin typeface="Arial"/>
                <a:cs typeface="Arial"/>
              </a:rPr>
              <a:t>One time</a:t>
            </a:r>
            <a:r>
              <a:rPr sz="1400" spc="-125" dirty="0">
                <a:solidFill>
                  <a:srgbClr val="FFFFFF"/>
                </a:solidFill>
                <a:latin typeface="Arial"/>
                <a:cs typeface="Arial"/>
              </a:rPr>
              <a:t> </a:t>
            </a:r>
            <a:r>
              <a:rPr sz="1400" spc="-5" dirty="0">
                <a:solidFill>
                  <a:srgbClr val="FFFFFF"/>
                </a:solidFill>
                <a:latin typeface="Arial"/>
                <a:cs typeface="Arial"/>
              </a:rPr>
              <a:t>or  ongoing?</a:t>
            </a:r>
            <a:endParaRPr sz="1400" dirty="0">
              <a:solidFill>
                <a:prstClr val="black"/>
              </a:solidFill>
              <a:latin typeface="Arial"/>
              <a:cs typeface="Arial"/>
            </a:endParaRPr>
          </a:p>
        </p:txBody>
      </p:sp>
      <p:sp>
        <p:nvSpPr>
          <p:cNvPr id="9" name="object 9"/>
          <p:cNvSpPr txBox="1"/>
          <p:nvPr/>
        </p:nvSpPr>
        <p:spPr>
          <a:xfrm>
            <a:off x="2220469" y="2493264"/>
            <a:ext cx="1511935" cy="409728"/>
          </a:xfrm>
          <a:prstGeom prst="rect">
            <a:avLst/>
          </a:prstGeom>
          <a:solidFill>
            <a:srgbClr val="8B8B8E"/>
          </a:solidFill>
        </p:spPr>
        <p:txBody>
          <a:bodyPr vert="horz" wrap="square" lIns="0" tIns="1905" rIns="0" bIns="0" rtlCol="0">
            <a:spAutoFit/>
          </a:bodyPr>
          <a:lstStyle/>
          <a:p>
            <a:pPr>
              <a:spcBef>
                <a:spcPts val="15"/>
              </a:spcBef>
            </a:pPr>
            <a:endParaRPr sz="1250">
              <a:solidFill>
                <a:prstClr val="black"/>
              </a:solidFill>
              <a:latin typeface="Times New Roman"/>
              <a:cs typeface="Times New Roman"/>
            </a:endParaRPr>
          </a:p>
          <a:p>
            <a:pPr marL="365125"/>
            <a:r>
              <a:rPr sz="1400" spc="-5" dirty="0">
                <a:solidFill>
                  <a:srgbClr val="FFFFFF"/>
                </a:solidFill>
                <a:latin typeface="Arial"/>
                <a:cs typeface="Arial"/>
              </a:rPr>
              <a:t>Predictive</a:t>
            </a:r>
            <a:endParaRPr sz="1400">
              <a:solidFill>
                <a:prstClr val="black"/>
              </a:solidFill>
              <a:latin typeface="Arial"/>
              <a:cs typeface="Arial"/>
            </a:endParaRPr>
          </a:p>
        </p:txBody>
      </p:sp>
      <p:sp>
        <p:nvSpPr>
          <p:cNvPr id="10" name="object 10"/>
          <p:cNvSpPr txBox="1"/>
          <p:nvPr/>
        </p:nvSpPr>
        <p:spPr>
          <a:xfrm>
            <a:off x="2220469" y="3363467"/>
            <a:ext cx="1511935" cy="409086"/>
          </a:xfrm>
          <a:prstGeom prst="rect">
            <a:avLst/>
          </a:prstGeom>
          <a:solidFill>
            <a:srgbClr val="8B8B8E"/>
          </a:solidFill>
        </p:spPr>
        <p:txBody>
          <a:bodyPr vert="horz" wrap="square" lIns="0" tIns="1270" rIns="0" bIns="0" rtlCol="0">
            <a:spAutoFit/>
          </a:bodyPr>
          <a:lstStyle/>
          <a:p>
            <a:pPr>
              <a:spcBef>
                <a:spcPts val="10"/>
              </a:spcBef>
            </a:pPr>
            <a:endParaRPr sz="1250">
              <a:solidFill>
                <a:prstClr val="black"/>
              </a:solidFill>
              <a:latin typeface="Times New Roman"/>
              <a:cs typeface="Times New Roman"/>
            </a:endParaRPr>
          </a:p>
          <a:p>
            <a:pPr marL="290195"/>
            <a:r>
              <a:rPr sz="1400" spc="-5" dirty="0">
                <a:solidFill>
                  <a:srgbClr val="FFFFFF"/>
                </a:solidFill>
                <a:latin typeface="Arial"/>
                <a:cs typeface="Arial"/>
              </a:rPr>
              <a:t>Prescriptive</a:t>
            </a:r>
            <a:endParaRPr sz="1400">
              <a:solidFill>
                <a:prstClr val="black"/>
              </a:solidFill>
              <a:latin typeface="Arial"/>
              <a:cs typeface="Arial"/>
            </a:endParaRPr>
          </a:p>
        </p:txBody>
      </p:sp>
      <p:sp>
        <p:nvSpPr>
          <p:cNvPr id="11" name="object 11"/>
          <p:cNvSpPr txBox="1"/>
          <p:nvPr/>
        </p:nvSpPr>
        <p:spPr>
          <a:xfrm>
            <a:off x="2220469" y="5204460"/>
            <a:ext cx="1511935" cy="506549"/>
          </a:xfrm>
          <a:prstGeom prst="rect">
            <a:avLst/>
          </a:prstGeom>
          <a:solidFill>
            <a:srgbClr val="4388D3"/>
          </a:solidFill>
        </p:spPr>
        <p:txBody>
          <a:bodyPr vert="horz" wrap="square" lIns="0" tIns="74930" rIns="0" bIns="0" rtlCol="0">
            <a:spAutoFit/>
          </a:bodyPr>
          <a:lstStyle/>
          <a:p>
            <a:pPr marL="387985" marR="266065" indent="-113030">
              <a:spcBef>
                <a:spcPts val="590"/>
              </a:spcBef>
            </a:pPr>
            <a:r>
              <a:rPr sz="1400" dirty="0">
                <a:solidFill>
                  <a:srgbClr val="FFFFFF"/>
                </a:solidFill>
                <a:latin typeface="Arial"/>
                <a:cs typeface="Arial"/>
              </a:rPr>
              <a:t>Pro</a:t>
            </a:r>
            <a:r>
              <a:rPr sz="1400" spc="-5" dirty="0">
                <a:solidFill>
                  <a:srgbClr val="FFFFFF"/>
                </a:solidFill>
                <a:latin typeface="Arial"/>
                <a:cs typeface="Arial"/>
              </a:rPr>
              <a:t>babili</a:t>
            </a:r>
            <a:r>
              <a:rPr sz="1400" spc="5" dirty="0">
                <a:solidFill>
                  <a:srgbClr val="FFFFFF"/>
                </a:solidFill>
                <a:latin typeface="Arial"/>
                <a:cs typeface="Arial"/>
              </a:rPr>
              <a:t>st</a:t>
            </a:r>
            <a:r>
              <a:rPr sz="1400" spc="-5" dirty="0">
                <a:solidFill>
                  <a:srgbClr val="FFFFFF"/>
                </a:solidFill>
                <a:latin typeface="Arial"/>
                <a:cs typeface="Arial"/>
              </a:rPr>
              <a:t>ic  </a:t>
            </a:r>
            <a:r>
              <a:rPr sz="1400" dirty="0">
                <a:solidFill>
                  <a:srgbClr val="FFFFFF"/>
                </a:solidFill>
                <a:latin typeface="Arial"/>
                <a:cs typeface="Arial"/>
              </a:rPr>
              <a:t>statistical</a:t>
            </a:r>
            <a:endParaRPr sz="1400">
              <a:solidFill>
                <a:prstClr val="black"/>
              </a:solidFill>
              <a:latin typeface="Arial"/>
              <a:cs typeface="Arial"/>
            </a:endParaRPr>
          </a:p>
        </p:txBody>
      </p:sp>
      <p:sp>
        <p:nvSpPr>
          <p:cNvPr id="12" name="object 12"/>
          <p:cNvSpPr txBox="1"/>
          <p:nvPr/>
        </p:nvSpPr>
        <p:spPr>
          <a:xfrm>
            <a:off x="2220469" y="6073141"/>
            <a:ext cx="1511935" cy="507831"/>
          </a:xfrm>
          <a:prstGeom prst="rect">
            <a:avLst/>
          </a:prstGeom>
          <a:solidFill>
            <a:srgbClr val="4388D3"/>
          </a:solidFill>
        </p:spPr>
        <p:txBody>
          <a:bodyPr vert="horz" wrap="square" lIns="0" tIns="76200" rIns="0" bIns="0" rtlCol="0">
            <a:spAutoFit/>
          </a:bodyPr>
          <a:lstStyle/>
          <a:p>
            <a:pPr algn="ctr">
              <a:spcBef>
                <a:spcPts val="600"/>
              </a:spcBef>
            </a:pPr>
            <a:r>
              <a:rPr sz="1400" spc="-5" dirty="0">
                <a:solidFill>
                  <a:srgbClr val="FFFFFF"/>
                </a:solidFill>
                <a:latin typeface="Arial"/>
                <a:cs typeface="Arial"/>
              </a:rPr>
              <a:t>R,</a:t>
            </a:r>
            <a:r>
              <a:rPr sz="1400" spc="-10" dirty="0">
                <a:solidFill>
                  <a:srgbClr val="FFFFFF"/>
                </a:solidFill>
                <a:latin typeface="Arial"/>
                <a:cs typeface="Arial"/>
              </a:rPr>
              <a:t> </a:t>
            </a:r>
            <a:r>
              <a:rPr sz="1400" dirty="0">
                <a:solidFill>
                  <a:srgbClr val="FFFFFF"/>
                </a:solidFill>
                <a:latin typeface="Arial"/>
                <a:cs typeface="Arial"/>
              </a:rPr>
              <a:t>SAS,</a:t>
            </a:r>
            <a:endParaRPr sz="1400">
              <a:solidFill>
                <a:prstClr val="black"/>
              </a:solidFill>
              <a:latin typeface="Arial"/>
              <a:cs typeface="Arial"/>
            </a:endParaRPr>
          </a:p>
          <a:p>
            <a:pPr algn="ctr"/>
            <a:r>
              <a:rPr sz="1400" dirty="0">
                <a:solidFill>
                  <a:srgbClr val="FFFFFF"/>
                </a:solidFill>
                <a:latin typeface="Arial"/>
                <a:cs typeface="Arial"/>
              </a:rPr>
              <a:t>SPSS,Python</a:t>
            </a:r>
            <a:endParaRPr sz="1400">
              <a:solidFill>
                <a:prstClr val="black"/>
              </a:solidFill>
              <a:latin typeface="Arial"/>
              <a:cs typeface="Arial"/>
            </a:endParaRPr>
          </a:p>
        </p:txBody>
      </p:sp>
      <p:sp>
        <p:nvSpPr>
          <p:cNvPr id="13" name="object 13"/>
          <p:cNvSpPr txBox="1"/>
          <p:nvPr/>
        </p:nvSpPr>
        <p:spPr>
          <a:xfrm>
            <a:off x="3950734" y="1752541"/>
            <a:ext cx="4509021" cy="504625"/>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will you buy next</a:t>
            </a:r>
            <a:r>
              <a:rPr sz="1600" spc="-10" dirty="0">
                <a:solidFill>
                  <a:prstClr val="black"/>
                </a:solidFill>
                <a:latin typeface="Arial"/>
                <a:cs typeface="Arial"/>
              </a:rPr>
              <a:t>?</a:t>
            </a:r>
            <a:r>
              <a:rPr lang="en-US" sz="1600" spc="-10" dirty="0">
                <a:solidFill>
                  <a:prstClr val="black"/>
                </a:solidFill>
                <a:latin typeface="Arial"/>
                <a:cs typeface="Arial"/>
              </a:rPr>
              <a:t> This is an ongoing decision. </a:t>
            </a:r>
            <a:endParaRPr sz="1600" dirty="0">
              <a:solidFill>
                <a:prstClr val="black"/>
              </a:solidFill>
              <a:latin typeface="Arial"/>
              <a:cs typeface="Arial"/>
            </a:endParaRPr>
          </a:p>
        </p:txBody>
      </p:sp>
      <p:sp>
        <p:nvSpPr>
          <p:cNvPr id="14" name="object 14"/>
          <p:cNvSpPr txBox="1"/>
          <p:nvPr/>
        </p:nvSpPr>
        <p:spPr>
          <a:xfrm>
            <a:off x="3933954" y="2571958"/>
            <a:ext cx="5327490" cy="258404"/>
          </a:xfrm>
          <a:prstGeom prst="rect">
            <a:avLst/>
          </a:prstGeom>
        </p:spPr>
        <p:txBody>
          <a:bodyPr vert="horz" wrap="square" lIns="0" tIns="12065" rIns="0" bIns="0" rtlCol="0">
            <a:spAutoFit/>
          </a:bodyPr>
          <a:lstStyle/>
          <a:p>
            <a:pPr marL="12700">
              <a:spcBef>
                <a:spcPts val="95"/>
              </a:spcBef>
            </a:pPr>
            <a:r>
              <a:rPr lang="en-US" sz="1600" spc="-5" dirty="0">
                <a:solidFill>
                  <a:prstClr val="black"/>
                </a:solidFill>
                <a:latin typeface="Arial"/>
                <a:cs typeface="Arial"/>
              </a:rPr>
              <a:t>Amazon can show you what it predicts you will buy next </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5" name="object 15"/>
          <p:cNvSpPr txBox="1"/>
          <p:nvPr/>
        </p:nvSpPr>
        <p:spPr>
          <a:xfrm>
            <a:off x="3950732" y="4411927"/>
            <a:ext cx="7449907" cy="258404"/>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At the </a:t>
            </a:r>
            <a:r>
              <a:rPr sz="1600" spc="-10" dirty="0">
                <a:solidFill>
                  <a:prstClr val="black"/>
                </a:solidFill>
                <a:latin typeface="Arial"/>
                <a:cs typeface="Arial"/>
              </a:rPr>
              <a:t>end </a:t>
            </a:r>
            <a:r>
              <a:rPr sz="1600" spc="-5" dirty="0">
                <a:solidFill>
                  <a:prstClr val="black"/>
                </a:solidFill>
                <a:latin typeface="Arial"/>
                <a:cs typeface="Arial"/>
              </a:rPr>
              <a:t>of the </a:t>
            </a:r>
            <a:r>
              <a:rPr sz="1600" spc="-10" dirty="0">
                <a:solidFill>
                  <a:prstClr val="black"/>
                </a:solidFill>
                <a:latin typeface="Arial"/>
                <a:cs typeface="Arial"/>
              </a:rPr>
              <a:t>day </a:t>
            </a:r>
            <a:r>
              <a:rPr lang="en-US" sz="1600" spc="-15" dirty="0">
                <a:solidFill>
                  <a:prstClr val="black"/>
                </a:solidFill>
                <a:latin typeface="Arial"/>
                <a:cs typeface="Arial"/>
              </a:rPr>
              <a:t>Amazon is </a:t>
            </a:r>
            <a:r>
              <a:rPr sz="1600" spc="-5" dirty="0">
                <a:solidFill>
                  <a:prstClr val="black"/>
                </a:solidFill>
                <a:latin typeface="Arial"/>
                <a:cs typeface="Arial"/>
              </a:rPr>
              <a:t>forecasting/predicting </a:t>
            </a:r>
            <a:r>
              <a:rPr lang="en-US" sz="1600" spc="-10" dirty="0">
                <a:solidFill>
                  <a:prstClr val="black"/>
                </a:solidFill>
                <a:latin typeface="Arial"/>
                <a:cs typeface="Arial"/>
              </a:rPr>
              <a:t>what you will buy next</a:t>
            </a:r>
            <a:r>
              <a:rPr sz="1600" spc="-10" dirty="0">
                <a:solidFill>
                  <a:prstClr val="black"/>
                </a:solidFill>
                <a:latin typeface="Arial"/>
                <a:cs typeface="Arial"/>
              </a:rPr>
              <a:t>.</a:t>
            </a:r>
            <a:endParaRPr sz="1600" dirty="0">
              <a:solidFill>
                <a:prstClr val="black"/>
              </a:solidFill>
              <a:latin typeface="Arial"/>
              <a:cs typeface="Arial"/>
            </a:endParaRPr>
          </a:p>
        </p:txBody>
      </p:sp>
      <p:sp>
        <p:nvSpPr>
          <p:cNvPr id="16" name="object 16"/>
          <p:cNvSpPr txBox="1"/>
          <p:nvPr/>
        </p:nvSpPr>
        <p:spPr>
          <a:xfrm>
            <a:off x="3950732" y="5130677"/>
            <a:ext cx="7584121" cy="1397177"/>
          </a:xfrm>
          <a:prstGeom prst="rect">
            <a:avLst/>
          </a:prstGeom>
        </p:spPr>
        <p:txBody>
          <a:bodyPr vert="horz" wrap="square" lIns="0" tIns="12065" rIns="0" bIns="0" rtlCol="0">
            <a:spAutoFit/>
          </a:bodyPr>
          <a:lstStyle/>
          <a:p>
            <a:pPr marL="12700" marR="5080">
              <a:spcBef>
                <a:spcPts val="95"/>
              </a:spcBef>
            </a:pPr>
            <a:r>
              <a:rPr sz="1600" spc="-5" dirty="0">
                <a:solidFill>
                  <a:prstClr val="black"/>
                </a:solidFill>
                <a:latin typeface="Arial"/>
                <a:cs typeface="Arial"/>
              </a:rPr>
              <a:t>Clustering, logistic regression, LDA, </a:t>
            </a:r>
            <a:r>
              <a:rPr sz="1600" spc="-10" dirty="0">
                <a:solidFill>
                  <a:prstClr val="black"/>
                </a:solidFill>
                <a:latin typeface="Arial"/>
                <a:cs typeface="Arial"/>
              </a:rPr>
              <a:t>RF are </a:t>
            </a:r>
            <a:r>
              <a:rPr sz="1600" spc="-5" dirty="0">
                <a:solidFill>
                  <a:prstClr val="black"/>
                </a:solidFill>
                <a:latin typeface="Arial"/>
                <a:cs typeface="Arial"/>
              </a:rPr>
              <a:t>all possible </a:t>
            </a:r>
            <a:r>
              <a:rPr sz="1600" dirty="0">
                <a:solidFill>
                  <a:prstClr val="black"/>
                </a:solidFill>
                <a:latin typeface="Arial"/>
                <a:cs typeface="Arial"/>
              </a:rPr>
              <a:t>stochastic/statistical </a:t>
            </a:r>
            <a:r>
              <a:rPr sz="1600" spc="-5" dirty="0">
                <a:solidFill>
                  <a:prstClr val="black"/>
                </a:solidFill>
                <a:latin typeface="Arial"/>
                <a:cs typeface="Arial"/>
              </a:rPr>
              <a:t>models to employ to estimate the probability </a:t>
            </a:r>
            <a:r>
              <a:rPr sz="1600" spc="-10" dirty="0">
                <a:solidFill>
                  <a:prstClr val="black"/>
                </a:solidFill>
                <a:latin typeface="Arial"/>
                <a:cs typeface="Arial"/>
              </a:rPr>
              <a:t>of </a:t>
            </a:r>
            <a:r>
              <a:rPr lang="en-US" sz="1600" spc="-5" dirty="0">
                <a:solidFill>
                  <a:prstClr val="black"/>
                </a:solidFill>
                <a:latin typeface="Arial"/>
                <a:cs typeface="Arial"/>
              </a:rPr>
              <a:t>what you will buy next</a:t>
            </a:r>
            <a:r>
              <a:rPr sz="1600" spc="-10" dirty="0">
                <a:solidFill>
                  <a:prstClr val="black"/>
                </a:solidFill>
                <a:latin typeface="Arial"/>
                <a:cs typeface="Arial"/>
              </a:rPr>
              <a:t>.</a:t>
            </a:r>
            <a:endParaRPr lang="en-US" sz="1600" spc="-10" dirty="0">
              <a:solidFill>
                <a:prstClr val="black"/>
              </a:solidFill>
              <a:latin typeface="Arial"/>
              <a:cs typeface="Arial"/>
            </a:endParaRPr>
          </a:p>
          <a:p>
            <a:pPr marL="12700" marR="5080">
              <a:spcBef>
                <a:spcPts val="95"/>
              </a:spcBef>
            </a:pPr>
            <a:endParaRPr sz="1600" dirty="0">
              <a:solidFill>
                <a:prstClr val="black"/>
              </a:solidFill>
              <a:latin typeface="Arial"/>
              <a:cs typeface="Arial"/>
            </a:endParaRPr>
          </a:p>
          <a:p>
            <a:pPr marL="12700" marR="5080">
              <a:spcBef>
                <a:spcPts val="1090"/>
              </a:spcBef>
            </a:pPr>
            <a:r>
              <a:rPr sz="1600" spc="-5" dirty="0">
                <a:solidFill>
                  <a:prstClr val="black"/>
                </a:solidFill>
                <a:latin typeface="Arial"/>
                <a:cs typeface="Arial"/>
              </a:rPr>
              <a:t>Clustering, logistic regression, LDA, </a:t>
            </a:r>
            <a:r>
              <a:rPr sz="1600" spc="-10" dirty="0">
                <a:solidFill>
                  <a:prstClr val="black"/>
                </a:solidFill>
                <a:latin typeface="Arial"/>
                <a:cs typeface="Arial"/>
              </a:rPr>
              <a:t>RF are </a:t>
            </a:r>
            <a:r>
              <a:rPr sz="1600" spc="-5" dirty="0">
                <a:solidFill>
                  <a:prstClr val="black"/>
                </a:solidFill>
                <a:latin typeface="Arial"/>
                <a:cs typeface="Arial"/>
              </a:rPr>
              <a:t>all possible </a:t>
            </a:r>
            <a:r>
              <a:rPr sz="1600" dirty="0">
                <a:solidFill>
                  <a:prstClr val="black"/>
                </a:solidFill>
                <a:latin typeface="Arial"/>
                <a:cs typeface="Arial"/>
              </a:rPr>
              <a:t>stochastic/statistical </a:t>
            </a:r>
            <a:r>
              <a:rPr sz="1600" spc="-5" dirty="0">
                <a:solidFill>
                  <a:prstClr val="black"/>
                </a:solidFill>
                <a:latin typeface="Arial"/>
                <a:cs typeface="Arial"/>
              </a:rPr>
              <a:t>models to employ to estimate the probability </a:t>
            </a:r>
            <a:r>
              <a:rPr sz="1600" spc="-10" dirty="0">
                <a:solidFill>
                  <a:prstClr val="black"/>
                </a:solidFill>
                <a:latin typeface="Arial"/>
                <a:cs typeface="Arial"/>
              </a:rPr>
              <a:t>of </a:t>
            </a:r>
            <a:r>
              <a:rPr lang="en-US" sz="1600" spc="-5" dirty="0">
                <a:solidFill>
                  <a:prstClr val="black"/>
                </a:solidFill>
                <a:latin typeface="Arial"/>
                <a:cs typeface="Arial"/>
              </a:rPr>
              <a:t>what you will buy next</a:t>
            </a:r>
            <a:r>
              <a:rPr lang="en-US" sz="1600" spc="-10" dirty="0">
                <a:solidFill>
                  <a:prstClr val="black"/>
                </a:solidFill>
                <a:latin typeface="Arial"/>
                <a:cs typeface="Arial"/>
              </a:rPr>
              <a:t>.</a:t>
            </a:r>
          </a:p>
        </p:txBody>
      </p:sp>
      <p:sp>
        <p:nvSpPr>
          <p:cNvPr id="17" name="object 17"/>
          <p:cNvSpPr txBox="1"/>
          <p:nvPr/>
        </p:nvSpPr>
        <p:spPr>
          <a:xfrm>
            <a:off x="3950734" y="3391376"/>
            <a:ext cx="5654655" cy="258404"/>
          </a:xfrm>
          <a:prstGeom prst="rect">
            <a:avLst/>
          </a:prstGeom>
        </p:spPr>
        <p:txBody>
          <a:bodyPr vert="horz" wrap="square" lIns="0" tIns="12065" rIns="0" bIns="0" rtlCol="0">
            <a:spAutoFit/>
          </a:bodyPr>
          <a:lstStyle/>
          <a:p>
            <a:pPr marL="12700" marR="5080">
              <a:spcBef>
                <a:spcPts val="95"/>
              </a:spcBef>
            </a:pPr>
            <a:r>
              <a:rPr lang="en-US" sz="1600" spc="-5" dirty="0">
                <a:solidFill>
                  <a:prstClr val="black"/>
                </a:solidFill>
                <a:latin typeface="Arial"/>
                <a:cs typeface="Arial"/>
              </a:rPr>
              <a:t>What does Amazon prescribe to show you what you will buy?</a:t>
            </a:r>
            <a:endParaRPr sz="1600" dirty="0">
              <a:solidFill>
                <a:prstClr val="black"/>
              </a:solidFill>
              <a:latin typeface="Arial"/>
              <a:cs typeface="Arial"/>
            </a:endParaRPr>
          </a:p>
        </p:txBody>
      </p:sp>
      <p:sp>
        <p:nvSpPr>
          <p:cNvPr id="18" name="object 18"/>
          <p:cNvSpPr/>
          <p:nvPr/>
        </p:nvSpPr>
        <p:spPr>
          <a:xfrm>
            <a:off x="2028444" y="4070600"/>
            <a:ext cx="1897380" cy="1019810"/>
          </a:xfrm>
          <a:custGeom>
            <a:avLst/>
            <a:gdLst/>
            <a:ahLst/>
            <a:cxnLst/>
            <a:rect l="l" t="t" r="r" b="b"/>
            <a:pathLst>
              <a:path w="1897380" h="1019810">
                <a:moveTo>
                  <a:pt x="906474" y="737628"/>
                </a:moveTo>
                <a:lnTo>
                  <a:pt x="677697" y="737628"/>
                </a:lnTo>
                <a:lnTo>
                  <a:pt x="745337" y="1019555"/>
                </a:lnTo>
                <a:lnTo>
                  <a:pt x="906474" y="737628"/>
                </a:lnTo>
                <a:close/>
              </a:path>
              <a:path w="1897380" h="1019810">
                <a:moveTo>
                  <a:pt x="1225395" y="704964"/>
                </a:moveTo>
                <a:lnTo>
                  <a:pt x="925144" y="704964"/>
                </a:lnTo>
                <a:lnTo>
                  <a:pt x="1163637" y="931621"/>
                </a:lnTo>
                <a:lnTo>
                  <a:pt x="1225395" y="704964"/>
                </a:lnTo>
                <a:close/>
              </a:path>
              <a:path w="1897380" h="1019810">
                <a:moveTo>
                  <a:pt x="1512772" y="682396"/>
                </a:moveTo>
                <a:lnTo>
                  <a:pt x="1231544" y="682396"/>
                </a:lnTo>
                <a:lnTo>
                  <a:pt x="1593888" y="854113"/>
                </a:lnTo>
                <a:lnTo>
                  <a:pt x="1512772" y="682396"/>
                </a:lnTo>
                <a:close/>
              </a:path>
              <a:path w="1897380" h="1019810">
                <a:moveTo>
                  <a:pt x="1501182" y="657859"/>
                </a:moveTo>
                <a:lnTo>
                  <a:pt x="497801" y="657859"/>
                </a:lnTo>
                <a:lnTo>
                  <a:pt x="418299" y="831557"/>
                </a:lnTo>
                <a:lnTo>
                  <a:pt x="677697" y="737628"/>
                </a:lnTo>
                <a:lnTo>
                  <a:pt x="906474" y="737628"/>
                </a:lnTo>
                <a:lnTo>
                  <a:pt x="925144" y="704964"/>
                </a:lnTo>
                <a:lnTo>
                  <a:pt x="1225395" y="704964"/>
                </a:lnTo>
                <a:lnTo>
                  <a:pt x="1231544" y="682396"/>
                </a:lnTo>
                <a:lnTo>
                  <a:pt x="1512772" y="682396"/>
                </a:lnTo>
                <a:lnTo>
                  <a:pt x="1501182" y="657859"/>
                </a:lnTo>
                <a:close/>
              </a:path>
              <a:path w="1897380" h="1019810">
                <a:moveTo>
                  <a:pt x="32499" y="108330"/>
                </a:moveTo>
                <a:lnTo>
                  <a:pt x="406438" y="359536"/>
                </a:lnTo>
                <a:lnTo>
                  <a:pt x="0" y="406641"/>
                </a:lnTo>
                <a:lnTo>
                  <a:pt x="326948" y="555802"/>
                </a:lnTo>
                <a:lnTo>
                  <a:pt x="11861" y="688530"/>
                </a:lnTo>
                <a:lnTo>
                  <a:pt x="497801" y="657859"/>
                </a:lnTo>
                <a:lnTo>
                  <a:pt x="1501182" y="657859"/>
                </a:lnTo>
                <a:lnTo>
                  <a:pt x="1478991" y="610882"/>
                </a:lnTo>
                <a:lnTo>
                  <a:pt x="1854001" y="610882"/>
                </a:lnTo>
                <a:lnTo>
                  <a:pt x="1546631" y="494436"/>
                </a:lnTo>
                <a:lnTo>
                  <a:pt x="1853196" y="384086"/>
                </a:lnTo>
                <a:lnTo>
                  <a:pt x="1467129" y="345287"/>
                </a:lnTo>
                <a:lnTo>
                  <a:pt x="1518444" y="298322"/>
                </a:lnTo>
                <a:lnTo>
                  <a:pt x="642302" y="298322"/>
                </a:lnTo>
                <a:lnTo>
                  <a:pt x="32499" y="108330"/>
                </a:lnTo>
                <a:close/>
              </a:path>
              <a:path w="1897380" h="1019810">
                <a:moveTo>
                  <a:pt x="1854001" y="610882"/>
                </a:moveTo>
                <a:lnTo>
                  <a:pt x="1478991" y="610882"/>
                </a:lnTo>
                <a:lnTo>
                  <a:pt x="1897380" y="627316"/>
                </a:lnTo>
                <a:lnTo>
                  <a:pt x="1854001" y="610882"/>
                </a:lnTo>
                <a:close/>
              </a:path>
              <a:path w="1897380" h="1019810">
                <a:moveTo>
                  <a:pt x="733653" y="108330"/>
                </a:moveTo>
                <a:lnTo>
                  <a:pt x="642302" y="298322"/>
                </a:lnTo>
                <a:lnTo>
                  <a:pt x="1518444" y="298322"/>
                </a:lnTo>
                <a:lnTo>
                  <a:pt x="1545267" y="273773"/>
                </a:lnTo>
                <a:lnTo>
                  <a:pt x="948690" y="273773"/>
                </a:lnTo>
                <a:lnTo>
                  <a:pt x="733653" y="108330"/>
                </a:lnTo>
                <a:close/>
              </a:path>
              <a:path w="1897380" h="1019810">
                <a:moveTo>
                  <a:pt x="1275638" y="0"/>
                </a:moveTo>
                <a:lnTo>
                  <a:pt x="948690" y="273773"/>
                </a:lnTo>
                <a:lnTo>
                  <a:pt x="1545267" y="273773"/>
                </a:lnTo>
                <a:lnTo>
                  <a:pt x="1569760" y="251358"/>
                </a:lnTo>
                <a:lnTo>
                  <a:pt x="1243393" y="251358"/>
                </a:lnTo>
                <a:lnTo>
                  <a:pt x="1275638" y="0"/>
                </a:lnTo>
                <a:close/>
              </a:path>
              <a:path w="1897380" h="1019810">
                <a:moveTo>
                  <a:pt x="1614525" y="210388"/>
                </a:moveTo>
                <a:lnTo>
                  <a:pt x="1243393" y="251358"/>
                </a:lnTo>
                <a:lnTo>
                  <a:pt x="1569760" y="251358"/>
                </a:lnTo>
                <a:lnTo>
                  <a:pt x="1614525" y="210388"/>
                </a:lnTo>
                <a:close/>
              </a:path>
            </a:pathLst>
          </a:custGeom>
          <a:solidFill>
            <a:srgbClr val="C39D05"/>
          </a:solidFill>
        </p:spPr>
        <p:txBody>
          <a:bodyPr wrap="square" lIns="0" tIns="0" rIns="0" bIns="0" rtlCol="0"/>
          <a:lstStyle/>
          <a:p>
            <a:endParaRPr>
              <a:solidFill>
                <a:prstClr val="black"/>
              </a:solidFill>
              <a:latin typeface="Calibri"/>
            </a:endParaRPr>
          </a:p>
        </p:txBody>
      </p:sp>
      <p:sp>
        <p:nvSpPr>
          <p:cNvPr id="19" name="object 19"/>
          <p:cNvSpPr txBox="1"/>
          <p:nvPr/>
        </p:nvSpPr>
        <p:spPr>
          <a:xfrm>
            <a:off x="2551351" y="4416233"/>
            <a:ext cx="849630" cy="228268"/>
          </a:xfrm>
          <a:prstGeom prst="rect">
            <a:avLst/>
          </a:prstGeom>
        </p:spPr>
        <p:txBody>
          <a:bodyPr vert="horz" wrap="square" lIns="0" tIns="12700" rIns="0" bIns="0" rtlCol="0">
            <a:spAutoFit/>
          </a:bodyPr>
          <a:lstStyle/>
          <a:p>
            <a:pPr marL="12700">
              <a:spcBef>
                <a:spcPts val="100"/>
              </a:spcBef>
            </a:pPr>
            <a:r>
              <a:rPr sz="1400" spc="-5" dirty="0">
                <a:solidFill>
                  <a:prstClr val="black"/>
                </a:solidFill>
                <a:latin typeface="Arial"/>
                <a:cs typeface="Arial"/>
              </a:rPr>
              <a:t>S</a:t>
            </a:r>
            <a:r>
              <a:rPr sz="1400" spc="5" dirty="0">
                <a:solidFill>
                  <a:prstClr val="black"/>
                </a:solidFill>
                <a:latin typeface="Arial"/>
                <a:cs typeface="Arial"/>
              </a:rPr>
              <a:t>t</a:t>
            </a:r>
            <a:r>
              <a:rPr sz="1400" spc="-5" dirty="0">
                <a:solidFill>
                  <a:prstClr val="black"/>
                </a:solidFill>
                <a:latin typeface="Arial"/>
                <a:cs typeface="Arial"/>
              </a:rPr>
              <a:t>o</a:t>
            </a:r>
            <a:r>
              <a:rPr sz="1400" spc="5" dirty="0">
                <a:solidFill>
                  <a:prstClr val="black"/>
                </a:solidFill>
                <a:latin typeface="Arial"/>
                <a:cs typeface="Arial"/>
              </a:rPr>
              <a:t>c</a:t>
            </a:r>
            <a:r>
              <a:rPr sz="1400" spc="-5" dirty="0">
                <a:solidFill>
                  <a:prstClr val="black"/>
                </a:solidFill>
                <a:latin typeface="Arial"/>
                <a:cs typeface="Arial"/>
              </a:rPr>
              <a:t>ha</a:t>
            </a:r>
            <a:r>
              <a:rPr sz="1400" spc="5" dirty="0">
                <a:solidFill>
                  <a:prstClr val="black"/>
                </a:solidFill>
                <a:latin typeface="Arial"/>
                <a:cs typeface="Arial"/>
              </a:rPr>
              <a:t>s</a:t>
            </a:r>
            <a:r>
              <a:rPr sz="1400" spc="-10" dirty="0">
                <a:solidFill>
                  <a:prstClr val="black"/>
                </a:solidFill>
                <a:latin typeface="Arial"/>
                <a:cs typeface="Arial"/>
              </a:rPr>
              <a:t>t</a:t>
            </a:r>
            <a:r>
              <a:rPr sz="1400" dirty="0">
                <a:solidFill>
                  <a:prstClr val="black"/>
                </a:solidFill>
                <a:latin typeface="Arial"/>
                <a:cs typeface="Arial"/>
              </a:rPr>
              <a:t>ic</a:t>
            </a:r>
            <a:endParaRPr sz="1400">
              <a:solidFill>
                <a:prstClr val="black"/>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4214019" y="436881"/>
            <a:ext cx="3763645" cy="696595"/>
          </a:xfrm>
          <a:prstGeom prst="rect">
            <a:avLst/>
          </a:prstGeom>
        </p:spPr>
        <p:txBody>
          <a:bodyPr vert="horz" wrap="square" lIns="0" tIns="13335" rIns="0" bIns="0" rtlCol="0">
            <a:spAutoFit/>
          </a:bodyPr>
          <a:lstStyle/>
          <a:p>
            <a:pPr marL="12700">
              <a:spcBef>
                <a:spcPts val="105"/>
              </a:spcBef>
            </a:pPr>
            <a:r>
              <a:rPr sz="4400" b="1" spc="-95" dirty="0"/>
              <a:t>D</a:t>
            </a:r>
            <a:r>
              <a:rPr sz="4400" spc="-95" dirty="0"/>
              <a:t>ELTTAA</a:t>
            </a:r>
            <a:r>
              <a:rPr sz="4400" spc="-330" dirty="0"/>
              <a:t> </a:t>
            </a:r>
            <a:r>
              <a:rPr sz="4400" b="1" spc="-5" dirty="0"/>
              <a:t>D</a:t>
            </a:r>
            <a:r>
              <a:rPr sz="4400" spc="-5" dirty="0"/>
              <a:t>ata</a:t>
            </a:r>
            <a:endParaRPr sz="4400"/>
          </a:p>
        </p:txBody>
      </p:sp>
      <p:sp>
        <p:nvSpPr>
          <p:cNvPr id="4" name="object 4"/>
          <p:cNvSpPr txBox="1"/>
          <p:nvPr/>
        </p:nvSpPr>
        <p:spPr>
          <a:xfrm>
            <a:off x="2059941" y="1532818"/>
            <a:ext cx="8004809" cy="2797561"/>
          </a:xfrm>
          <a:prstGeom prst="rect">
            <a:avLst/>
          </a:prstGeom>
        </p:spPr>
        <p:txBody>
          <a:bodyPr vert="horz" wrap="square" lIns="0" tIns="103505" rIns="0" bIns="0" rtlCol="0">
            <a:spAutoFit/>
          </a:bodyPr>
          <a:lstStyle/>
          <a:p>
            <a:pPr marL="12700">
              <a:spcBef>
                <a:spcPts val="815"/>
              </a:spcBef>
            </a:pPr>
            <a:r>
              <a:rPr sz="2800" b="1" dirty="0">
                <a:solidFill>
                  <a:prstClr val="black"/>
                </a:solidFill>
                <a:latin typeface="Arial"/>
                <a:cs typeface="Arial"/>
              </a:rPr>
              <a:t>D</a:t>
            </a:r>
            <a:r>
              <a:rPr sz="2800" dirty="0">
                <a:solidFill>
                  <a:prstClr val="black"/>
                </a:solidFill>
                <a:latin typeface="Arial"/>
                <a:cs typeface="Arial"/>
              </a:rPr>
              <a:t>ata:</a:t>
            </a:r>
            <a:endParaRPr lang="en-US" sz="2800" dirty="0">
              <a:solidFill>
                <a:prstClr val="black"/>
              </a:solidFill>
              <a:latin typeface="Arial"/>
              <a:cs typeface="Arial"/>
            </a:endParaRPr>
          </a:p>
          <a:p>
            <a:pPr marL="355600" marR="398780" indent="-342900">
              <a:spcBef>
                <a:spcPts val="615"/>
              </a:spcBef>
              <a:buFontTx/>
              <a:buChar char="•"/>
              <a:tabLst>
                <a:tab pos="354965" algn="l"/>
                <a:tab pos="355600" algn="l"/>
              </a:tabLst>
            </a:pPr>
            <a:r>
              <a:rPr lang="en-US" sz="2400" spc="-5" dirty="0">
                <a:solidFill>
                  <a:prstClr val="black"/>
                </a:solidFill>
                <a:latin typeface="Arial"/>
                <a:cs typeface="Arial"/>
              </a:rPr>
              <a:t>Amazon has a bunch of data on you, but you’ve provided it all over the years.</a:t>
            </a:r>
          </a:p>
          <a:p>
            <a:pPr marL="355600" marR="398780" indent="-342900">
              <a:spcBef>
                <a:spcPts val="615"/>
              </a:spcBef>
              <a:buFontTx/>
              <a:buChar char="•"/>
              <a:tabLst>
                <a:tab pos="354965" algn="l"/>
                <a:tab pos="355600" algn="l"/>
              </a:tabLst>
            </a:pPr>
            <a:r>
              <a:rPr lang="en-US" sz="2400" dirty="0">
                <a:solidFill>
                  <a:prstClr val="black"/>
                </a:solidFill>
                <a:latin typeface="Arial"/>
                <a:cs typeface="Arial"/>
              </a:rPr>
              <a:t>It has a record of everything you’ve purchased, hundreds of items it thinks you’ll like, everything you’ve asked Amazon Alexa and more.</a:t>
            </a:r>
          </a:p>
          <a:p>
            <a:pPr marL="12700" marR="398780">
              <a:spcBef>
                <a:spcPts val="615"/>
              </a:spcBef>
              <a:tabLst>
                <a:tab pos="354965" algn="l"/>
                <a:tab pos="355600" algn="l"/>
              </a:tabLst>
            </a:pPr>
            <a:r>
              <a:rPr lang="en-US" sz="1200" dirty="0">
                <a:solidFill>
                  <a:prstClr val="black"/>
                </a:solidFill>
                <a:latin typeface="Arial"/>
                <a:cs typeface="Arial"/>
              </a:rPr>
              <a:t>This according to cnbc.com “Here’s how to find what Amazon knows about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529710" y="436881"/>
            <a:ext cx="5133340" cy="696595"/>
          </a:xfrm>
          <a:prstGeom prst="rect">
            <a:avLst/>
          </a:prstGeom>
        </p:spPr>
        <p:txBody>
          <a:bodyPr vert="horz" wrap="square" lIns="0" tIns="13335" rIns="0" bIns="0" rtlCol="0">
            <a:spAutoFit/>
          </a:bodyPr>
          <a:lstStyle/>
          <a:p>
            <a:pPr marL="12700">
              <a:spcBef>
                <a:spcPts val="105"/>
              </a:spcBef>
            </a:pPr>
            <a:r>
              <a:rPr sz="4400" spc="-95" dirty="0"/>
              <a:t>D</a:t>
            </a:r>
            <a:r>
              <a:rPr sz="4400" b="1" spc="-95" dirty="0"/>
              <a:t>E</a:t>
            </a:r>
            <a:r>
              <a:rPr sz="4400" spc="-95" dirty="0"/>
              <a:t>LTTAA</a:t>
            </a:r>
            <a:r>
              <a:rPr sz="4400" spc="-295" dirty="0"/>
              <a:t> </a:t>
            </a:r>
            <a:r>
              <a:rPr sz="4400" b="1" spc="-5" dirty="0"/>
              <a:t>E</a:t>
            </a:r>
            <a:r>
              <a:rPr sz="4400" spc="-5" dirty="0"/>
              <a:t>nterprise</a:t>
            </a:r>
            <a:endParaRPr sz="4400"/>
          </a:p>
        </p:txBody>
      </p:sp>
      <p:sp>
        <p:nvSpPr>
          <p:cNvPr id="4" name="object 4"/>
          <p:cNvSpPr txBox="1"/>
          <p:nvPr/>
        </p:nvSpPr>
        <p:spPr>
          <a:xfrm>
            <a:off x="2059940" y="1625600"/>
            <a:ext cx="8063230" cy="3580467"/>
          </a:xfrm>
          <a:prstGeom prst="rect">
            <a:avLst/>
          </a:prstGeom>
        </p:spPr>
        <p:txBody>
          <a:bodyPr vert="horz" wrap="square" lIns="0" tIns="12700" rIns="0" bIns="0" rtlCol="0">
            <a:spAutoFit/>
          </a:bodyPr>
          <a:lstStyle/>
          <a:p>
            <a:pPr marL="12700" marR="5080">
              <a:spcBef>
                <a:spcPts val="100"/>
              </a:spcBef>
            </a:pPr>
            <a:r>
              <a:rPr lang="en-US" sz="2000" i="1" spc="-5" dirty="0">
                <a:solidFill>
                  <a:prstClr val="black"/>
                </a:solidFill>
                <a:latin typeface="Arial"/>
                <a:cs typeface="Arial"/>
              </a:rPr>
              <a:t>“Seattle-based e-commerce giant Amazon, is leveraging big data on its 200 million customer accounts by hosting their 1,000,000,000 GB of data on more than 1,400,000 servers to increase sales through predictive analytics. Data is the lifeblood of Amazon, which it uses to ensure that it is doing something special for its customers through personalized recommendations, price optimization, targeted marketing and more. Big data analytics is the magic wand for Amazon that helps form loyal customer relationships in a fierce competitive world by leveraging personal data. The ability to use data and the right to innovate is the building block for Amazon’s debut into Fortune 500 global retail empire.”</a:t>
            </a:r>
          </a:p>
          <a:p>
            <a:pPr marL="12700" marR="5080">
              <a:spcBef>
                <a:spcPts val="100"/>
              </a:spcBef>
            </a:pPr>
            <a:r>
              <a:rPr lang="en-US" sz="1100" i="1" dirty="0">
                <a:hlinkClick r:id="rId2"/>
              </a:rPr>
              <a:t>https://dzone.com/articles/big-data-analytics-delivering-business-value-at-am</a:t>
            </a:r>
            <a:endParaRPr sz="1100" i="1" dirty="0">
              <a:solidFill>
                <a:prstClr val="black"/>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3369723" y="436881"/>
            <a:ext cx="5452745" cy="696595"/>
          </a:xfrm>
          <a:prstGeom prst="rect">
            <a:avLst/>
          </a:prstGeom>
        </p:spPr>
        <p:txBody>
          <a:bodyPr vert="horz" wrap="square" lIns="0" tIns="13335" rIns="0" bIns="0" rtlCol="0">
            <a:spAutoFit/>
          </a:bodyPr>
          <a:lstStyle/>
          <a:p>
            <a:pPr marL="12700">
              <a:spcBef>
                <a:spcPts val="105"/>
              </a:spcBef>
            </a:pPr>
            <a:r>
              <a:rPr sz="4400" spc="-50" dirty="0"/>
              <a:t>DE</a:t>
            </a:r>
            <a:r>
              <a:rPr sz="4400" b="1" spc="-50" dirty="0"/>
              <a:t>L</a:t>
            </a:r>
            <a:r>
              <a:rPr sz="4400" spc="-50" dirty="0"/>
              <a:t>TTAA</a:t>
            </a:r>
            <a:r>
              <a:rPr sz="4400" spc="-295" dirty="0"/>
              <a:t> </a:t>
            </a:r>
            <a:r>
              <a:rPr sz="4400" b="1" spc="-5" dirty="0"/>
              <a:t>L</a:t>
            </a:r>
            <a:r>
              <a:rPr sz="4400" spc="-5" dirty="0"/>
              <a:t>eadership</a:t>
            </a:r>
            <a:endParaRPr sz="4400"/>
          </a:p>
        </p:txBody>
      </p:sp>
      <p:sp>
        <p:nvSpPr>
          <p:cNvPr id="4" name="object 4"/>
          <p:cNvSpPr txBox="1"/>
          <p:nvPr/>
        </p:nvSpPr>
        <p:spPr>
          <a:xfrm>
            <a:off x="2059940" y="1624076"/>
            <a:ext cx="7965440" cy="3210494"/>
          </a:xfrm>
          <a:prstGeom prst="rect">
            <a:avLst/>
          </a:prstGeom>
        </p:spPr>
        <p:txBody>
          <a:bodyPr vert="horz" wrap="square" lIns="0" tIns="12065" rIns="0" bIns="0" rtlCol="0">
            <a:spAutoFit/>
          </a:bodyPr>
          <a:lstStyle/>
          <a:p>
            <a:pPr marL="12700" marR="5080">
              <a:spcBef>
                <a:spcPts val="95"/>
              </a:spcBef>
            </a:pPr>
            <a:r>
              <a:rPr lang="en-US" sz="2800" i="1" spc="-5" dirty="0">
                <a:solidFill>
                  <a:prstClr val="black"/>
                </a:solidFill>
                <a:latin typeface="Arial"/>
                <a:cs typeface="Arial"/>
              </a:rPr>
              <a:t>“Jeff Bezos and his team at Amazon have revolutionized online shopping for consumers over the last 17 years, with a revenue of $2 billion per year (including its supreme e-commerce and cloud computing services) to show for it. Below is a case study of how Amazon leverages Big Data analysis for its business.”</a:t>
            </a:r>
          </a:p>
          <a:p>
            <a:pPr marL="12700" marR="5080" lvl="0">
              <a:spcBef>
                <a:spcPts val="100"/>
              </a:spcBef>
            </a:pPr>
            <a:r>
              <a:rPr lang="en-US" sz="1100" i="1" dirty="0">
                <a:hlinkClick r:id="rId2">
                  <a:extLst>
                    <a:ext uri="{A12FA001-AC4F-418D-AE19-62706E023703}">
                      <ahyp:hlinkClr xmlns:ahyp="http://schemas.microsoft.com/office/drawing/2018/hyperlinkcolor" val="tx"/>
                    </a:ext>
                  </a:extLst>
                </a:hlinkClick>
              </a:rPr>
              <a:t>https://dzone.com/articles/big-data-analytics-delivering-business-value-at-am</a:t>
            </a:r>
            <a:endParaRPr lang="en-US" sz="1100"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4511" y="436881"/>
            <a:ext cx="4520565" cy="696595"/>
          </a:xfrm>
          <a:prstGeom prst="rect">
            <a:avLst/>
          </a:prstGeom>
        </p:spPr>
        <p:txBody>
          <a:bodyPr vert="horz" wrap="square" lIns="0" tIns="13335" rIns="0" bIns="0" rtlCol="0">
            <a:spAutoFit/>
          </a:bodyPr>
          <a:lstStyle/>
          <a:p>
            <a:pPr marL="12700">
              <a:spcBef>
                <a:spcPts val="105"/>
              </a:spcBef>
            </a:pPr>
            <a:r>
              <a:rPr sz="4400" spc="-50" dirty="0"/>
              <a:t>DEL</a:t>
            </a:r>
            <a:r>
              <a:rPr sz="4400" b="1" spc="-50" dirty="0"/>
              <a:t>T</a:t>
            </a:r>
            <a:r>
              <a:rPr sz="4400" spc="-50" dirty="0"/>
              <a:t>TAA</a:t>
            </a:r>
            <a:r>
              <a:rPr sz="4400" spc="-305" dirty="0"/>
              <a:t> </a:t>
            </a:r>
            <a:r>
              <a:rPr sz="4400" b="1" spc="-5" dirty="0"/>
              <a:t>T</a:t>
            </a:r>
            <a:r>
              <a:rPr sz="4400" spc="-5" dirty="0"/>
              <a:t>argets</a:t>
            </a:r>
            <a:endParaRPr sz="4400"/>
          </a:p>
        </p:txBody>
      </p:sp>
      <p:sp>
        <p:nvSpPr>
          <p:cNvPr id="4" name="object 4"/>
          <p:cNvSpPr txBox="1"/>
          <p:nvPr/>
        </p:nvSpPr>
        <p:spPr>
          <a:xfrm>
            <a:off x="742617" y="1504173"/>
            <a:ext cx="10704352" cy="504625"/>
          </a:xfrm>
          <a:prstGeom prst="rect">
            <a:avLst/>
          </a:prstGeom>
        </p:spPr>
        <p:txBody>
          <a:bodyPr vert="horz" wrap="square" lIns="0" tIns="12065" rIns="0" bIns="0" rtlCol="0">
            <a:spAutoFit/>
          </a:bodyPr>
          <a:lstStyle/>
          <a:p>
            <a:pPr marL="12700" marR="5080">
              <a:spcBef>
                <a:spcPts val="95"/>
              </a:spcBef>
            </a:pPr>
            <a:r>
              <a:rPr lang="en-US" sz="1600" spc="-10" dirty="0">
                <a:solidFill>
                  <a:prstClr val="black"/>
                </a:solidFill>
                <a:latin typeface="Arial"/>
                <a:cs typeface="Arial"/>
              </a:rPr>
              <a:t>Below we see that if you select to buy a hard drive in Amazon.com you will also be shown products that are frequently bought with the hard drive and the other choices besides the hard drive that you would like to purchase.</a:t>
            </a:r>
            <a:endParaRPr sz="1600" dirty="0">
              <a:solidFill>
                <a:prstClr val="black"/>
              </a:solidFill>
              <a:latin typeface="Arial"/>
              <a:cs typeface="Arial"/>
            </a:endParaRPr>
          </a:p>
        </p:txBody>
      </p:sp>
      <p:pic>
        <p:nvPicPr>
          <p:cNvPr id="5" name="Picture 4">
            <a:extLst>
              <a:ext uri="{FF2B5EF4-FFF2-40B4-BE49-F238E27FC236}">
                <a16:creationId xmlns:a16="http://schemas.microsoft.com/office/drawing/2014/main" id="{19B58CD8-5B6E-4142-BE92-BC8D2B9B74BB}"/>
              </a:ext>
            </a:extLst>
          </p:cNvPr>
          <p:cNvPicPr>
            <a:picLocks noChangeAspect="1"/>
          </p:cNvPicPr>
          <p:nvPr/>
        </p:nvPicPr>
        <p:blipFill>
          <a:blip r:embed="rId2"/>
          <a:stretch>
            <a:fillRect/>
          </a:stretch>
        </p:blipFill>
        <p:spPr>
          <a:xfrm>
            <a:off x="3800214" y="2000502"/>
            <a:ext cx="4983062" cy="47139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4" name="object 4"/>
          <p:cNvSpPr txBox="1">
            <a:spLocks noGrp="1"/>
          </p:cNvSpPr>
          <p:nvPr>
            <p:ph type="title"/>
          </p:nvPr>
        </p:nvSpPr>
        <p:spPr>
          <a:xfrm>
            <a:off x="3118263" y="436881"/>
            <a:ext cx="5953125" cy="696595"/>
          </a:xfrm>
          <a:prstGeom prst="rect">
            <a:avLst/>
          </a:prstGeom>
        </p:spPr>
        <p:txBody>
          <a:bodyPr vert="horz" wrap="square" lIns="0" tIns="13335" rIns="0" bIns="0" rtlCol="0">
            <a:spAutoFit/>
          </a:bodyPr>
          <a:lstStyle/>
          <a:p>
            <a:pPr marL="12700">
              <a:spcBef>
                <a:spcPts val="105"/>
              </a:spcBef>
            </a:pPr>
            <a:r>
              <a:rPr sz="4400" spc="-50" dirty="0"/>
              <a:t>DELT</a:t>
            </a:r>
            <a:r>
              <a:rPr sz="4400" b="1" spc="-50" dirty="0"/>
              <a:t>T</a:t>
            </a:r>
            <a:r>
              <a:rPr sz="4400" spc="-50" dirty="0"/>
              <a:t>AA</a:t>
            </a:r>
            <a:r>
              <a:rPr sz="4400" spc="-270" dirty="0"/>
              <a:t> </a:t>
            </a:r>
            <a:r>
              <a:rPr sz="4400" b="1" spc="-5" dirty="0"/>
              <a:t>T</a:t>
            </a:r>
            <a:r>
              <a:rPr sz="4400" spc="-5" dirty="0"/>
              <a:t>echnologies</a:t>
            </a:r>
            <a:endParaRPr sz="4400"/>
          </a:p>
        </p:txBody>
      </p:sp>
      <p:sp>
        <p:nvSpPr>
          <p:cNvPr id="6" name="object 6"/>
          <p:cNvSpPr txBox="1"/>
          <p:nvPr/>
        </p:nvSpPr>
        <p:spPr>
          <a:xfrm>
            <a:off x="4706793" y="6535928"/>
            <a:ext cx="5423535" cy="197490"/>
          </a:xfrm>
          <a:prstGeom prst="rect">
            <a:avLst/>
          </a:prstGeom>
        </p:spPr>
        <p:txBody>
          <a:bodyPr vert="horz" wrap="square" lIns="0" tIns="12700" rIns="0" bIns="0" rtlCol="0">
            <a:spAutoFit/>
          </a:bodyPr>
          <a:lstStyle/>
          <a:p>
            <a:pPr marL="12700">
              <a:spcBef>
                <a:spcPts val="100"/>
              </a:spcBef>
            </a:pPr>
            <a:r>
              <a:rPr lang="en-US" sz="1200" dirty="0">
                <a:hlinkClick r:id="rId2"/>
              </a:rPr>
              <a:t>https://dzone.com/articles/big-data-analytics-delivering-business-value-at-am</a:t>
            </a:r>
            <a:endParaRPr sz="1200" dirty="0">
              <a:solidFill>
                <a:prstClr val="black"/>
              </a:solidFill>
              <a:latin typeface="Arial"/>
              <a:cs typeface="Arial"/>
            </a:endParaRPr>
          </a:p>
        </p:txBody>
      </p:sp>
      <p:sp>
        <p:nvSpPr>
          <p:cNvPr id="10" name="Rectangle 9">
            <a:extLst>
              <a:ext uri="{FF2B5EF4-FFF2-40B4-BE49-F238E27FC236}">
                <a16:creationId xmlns:a16="http://schemas.microsoft.com/office/drawing/2014/main" id="{10E563ED-47A8-4C18-BB2D-30E8C2CF36CD}"/>
              </a:ext>
            </a:extLst>
          </p:cNvPr>
          <p:cNvSpPr/>
          <p:nvPr/>
        </p:nvSpPr>
        <p:spPr>
          <a:xfrm>
            <a:off x="1981200" y="1454275"/>
            <a:ext cx="8229600" cy="4524315"/>
          </a:xfrm>
          <a:prstGeom prst="rect">
            <a:avLst/>
          </a:prstGeom>
        </p:spPr>
        <p:txBody>
          <a:bodyPr wrap="square">
            <a:spAutoFit/>
          </a:bodyPr>
          <a:lstStyle/>
          <a:p>
            <a:r>
              <a:rPr lang="en-US" sz="2400" b="1" dirty="0"/>
              <a:t>Use of Hadoop Technology at Amazon</a:t>
            </a:r>
          </a:p>
          <a:p>
            <a:r>
              <a:rPr lang="en-US" sz="2400" dirty="0"/>
              <a:t>Amazon has expanded its usage of big data through various tools in the cloud for data storage, data collection, data processing, data sharing and data collaboration. Amazon’s Elastic MapReduce helps the retailer effectively manage and use the analytics platform, built on top of Hadoop framework. The product catalogue data of about 1.5 billion products in the retail store, spread across 200 fulfilment </a:t>
            </a:r>
            <a:r>
              <a:rPr lang="en-US" sz="2400" dirty="0" err="1"/>
              <a:t>centres</a:t>
            </a:r>
            <a:r>
              <a:rPr lang="en-US" sz="2400" dirty="0"/>
              <a:t> across the globe and stored in Amazon S3 interface, receives close to 50 million updates every week. The product catalog of data in S3 is crunched every 30 minutes and sent back to various data warehouses.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2068194" y="436881"/>
            <a:ext cx="8054340" cy="696595"/>
          </a:xfrm>
          <a:prstGeom prst="rect">
            <a:avLst/>
          </a:prstGeom>
        </p:spPr>
        <p:txBody>
          <a:bodyPr vert="horz" wrap="square" lIns="0" tIns="13335" rIns="0" bIns="0" rtlCol="0">
            <a:spAutoFit/>
          </a:bodyPr>
          <a:lstStyle/>
          <a:p>
            <a:pPr marL="12700">
              <a:spcBef>
                <a:spcPts val="105"/>
              </a:spcBef>
            </a:pPr>
            <a:r>
              <a:rPr sz="4400" spc="-50" dirty="0"/>
              <a:t>DELTT</a:t>
            </a:r>
            <a:r>
              <a:rPr sz="4400" b="1" spc="-50" dirty="0"/>
              <a:t>A</a:t>
            </a:r>
            <a:r>
              <a:rPr sz="4400" spc="-50" dirty="0"/>
              <a:t>A </a:t>
            </a:r>
            <a:r>
              <a:rPr sz="4400" b="1" dirty="0"/>
              <a:t>A</a:t>
            </a:r>
            <a:r>
              <a:rPr sz="4400" dirty="0"/>
              <a:t>nalytical</a:t>
            </a:r>
            <a:r>
              <a:rPr sz="4400" spc="-370" dirty="0"/>
              <a:t> </a:t>
            </a:r>
            <a:r>
              <a:rPr sz="4400" spc="-50" dirty="0"/>
              <a:t>Techniques</a:t>
            </a:r>
            <a:endParaRPr sz="4400"/>
          </a:p>
        </p:txBody>
      </p:sp>
      <p:sp>
        <p:nvSpPr>
          <p:cNvPr id="4" name="object 4"/>
          <p:cNvSpPr txBox="1"/>
          <p:nvPr/>
        </p:nvSpPr>
        <p:spPr>
          <a:xfrm>
            <a:off x="4706793" y="6535928"/>
            <a:ext cx="5423535" cy="197490"/>
          </a:xfrm>
          <a:prstGeom prst="rect">
            <a:avLst/>
          </a:prstGeom>
        </p:spPr>
        <p:txBody>
          <a:bodyPr vert="horz" wrap="square" lIns="0" tIns="12700" rIns="0" bIns="0" rtlCol="0">
            <a:spAutoFit/>
          </a:bodyPr>
          <a:lstStyle/>
          <a:p>
            <a:pPr marL="12700">
              <a:spcBef>
                <a:spcPts val="100"/>
              </a:spcBef>
            </a:pPr>
            <a:r>
              <a:rPr lang="en-US" sz="1200" dirty="0">
                <a:hlinkClick r:id="rId2"/>
              </a:rPr>
              <a:t>https://dzone.com/articles/big-data-analytics-delivering-business-value-at-am</a:t>
            </a:r>
            <a:endParaRPr sz="1200" dirty="0">
              <a:solidFill>
                <a:prstClr val="black"/>
              </a:solidFill>
              <a:latin typeface="Arial"/>
              <a:cs typeface="Arial"/>
            </a:endParaRPr>
          </a:p>
        </p:txBody>
      </p:sp>
      <p:sp>
        <p:nvSpPr>
          <p:cNvPr id="10" name="Rectangle 9">
            <a:extLst>
              <a:ext uri="{FF2B5EF4-FFF2-40B4-BE49-F238E27FC236}">
                <a16:creationId xmlns:a16="http://schemas.microsoft.com/office/drawing/2014/main" id="{10082B39-4B74-4D53-BAC6-5FDB52393099}"/>
              </a:ext>
            </a:extLst>
          </p:cNvPr>
          <p:cNvSpPr/>
          <p:nvPr/>
        </p:nvSpPr>
        <p:spPr>
          <a:xfrm>
            <a:off x="687897" y="1392578"/>
            <a:ext cx="11207691" cy="4247317"/>
          </a:xfrm>
          <a:prstGeom prst="rect">
            <a:avLst/>
          </a:prstGeom>
        </p:spPr>
        <p:txBody>
          <a:bodyPr wrap="square">
            <a:spAutoFit/>
          </a:bodyPr>
          <a:lstStyle/>
          <a:p>
            <a:pPr algn="just"/>
            <a:r>
              <a:rPr lang="en-US" b="1" i="0" dirty="0">
                <a:solidFill>
                  <a:srgbClr val="222635"/>
                </a:solidFill>
                <a:effectLst/>
                <a:latin typeface="Helvetica Neue"/>
              </a:rPr>
              <a:t>Personalized Recommendations at Amazon</a:t>
            </a:r>
          </a:p>
          <a:p>
            <a:pPr algn="just"/>
            <a:r>
              <a:rPr lang="en-US" b="0" i="0" dirty="0">
                <a:solidFill>
                  <a:srgbClr val="222635"/>
                </a:solidFill>
                <a:effectLst/>
                <a:latin typeface="Cambria" panose="02040503050406030204" pitchFamily="18" charset="0"/>
              </a:rPr>
              <a:t>Amazon is winning the heart of its customers by analyzing big data to find what customers actually buy, what they are searching for and what actually they need.</a:t>
            </a:r>
          </a:p>
          <a:p>
            <a:pPr algn="just"/>
            <a:r>
              <a:rPr lang="en-US" b="0" i="0" dirty="0">
                <a:solidFill>
                  <a:srgbClr val="222635"/>
                </a:solidFill>
                <a:effectLst/>
                <a:latin typeface="Cambria" panose="02040503050406030204" pitchFamily="18" charset="0"/>
              </a:rPr>
              <a:t>Amazon generates an additional 10%-30% revenue in response to the recommended suggestions it offers to its customers. Amazon is the pioneer in mining the big data to provide personalization to entice customers with a curated shopping experience. With more than 2 million sellers across 10 countries serving close to 200 million customers - Amazon provides personalized recommendations to its customers through its super innovative data-driven technology.</a:t>
            </a:r>
          </a:p>
          <a:p>
            <a:pPr algn="just"/>
            <a:r>
              <a:rPr lang="en-US" b="1" i="0" dirty="0">
                <a:solidFill>
                  <a:srgbClr val="222635"/>
                </a:solidFill>
                <a:effectLst/>
                <a:latin typeface="Cambria" panose="02040503050406030204" pitchFamily="18" charset="0"/>
              </a:rPr>
              <a:t>Amazon thinks of its customers in two ways-</a:t>
            </a:r>
          </a:p>
          <a:p>
            <a:pPr marL="285750" indent="-285750" algn="just">
              <a:buFont typeface="Arial" panose="020B0604020202020204" pitchFamily="34" charset="0"/>
              <a:buChar char="•"/>
            </a:pPr>
            <a:r>
              <a:rPr lang="en-US" b="0" i="0" dirty="0">
                <a:solidFill>
                  <a:srgbClr val="222635"/>
                </a:solidFill>
                <a:effectLst/>
                <a:latin typeface="Cambria" panose="02040503050406030204" pitchFamily="18" charset="0"/>
              </a:rPr>
              <a:t>Amazon-buying customers</a:t>
            </a:r>
          </a:p>
          <a:p>
            <a:pPr marL="285750" indent="-285750" algn="just">
              <a:buFont typeface="Arial" panose="020B0604020202020204" pitchFamily="34" charset="0"/>
              <a:buChar char="•"/>
            </a:pPr>
            <a:r>
              <a:rPr lang="en-US" b="0" i="0" dirty="0">
                <a:solidFill>
                  <a:srgbClr val="222635"/>
                </a:solidFill>
                <a:effectLst/>
                <a:latin typeface="Cambria" panose="02040503050406030204" pitchFamily="18" charset="0"/>
              </a:rPr>
              <a:t>Sellers on the Amazon Marketplace</a:t>
            </a:r>
          </a:p>
          <a:p>
            <a:pPr algn="just"/>
            <a:r>
              <a:rPr lang="en-US" b="0" i="0" dirty="0">
                <a:solidFill>
                  <a:srgbClr val="222635"/>
                </a:solidFill>
                <a:effectLst/>
                <a:latin typeface="Cambria" panose="02040503050406030204" pitchFamily="18" charset="0"/>
              </a:rPr>
              <a:t>Amazon recommendation algorithms incorporate various factors like- purchase history, browsing history, impact of friends, trends for a particular product, social media mentions on the popularity of a product, purchases made by customers with similar purchase history, etc. before they recommend a product to a customer. Amazon is always on the verge of refining its recommendation algorithms with a quest to better serve its 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1293875"/>
            <a:ext cx="8229600" cy="0"/>
          </a:xfrm>
          <a:custGeom>
            <a:avLst/>
            <a:gdLst/>
            <a:ahLst/>
            <a:cxnLst/>
            <a:rect l="l" t="t" r="r" b="b"/>
            <a:pathLst>
              <a:path w="8229600">
                <a:moveTo>
                  <a:pt x="0" y="0"/>
                </a:moveTo>
                <a:lnTo>
                  <a:pt x="8229600" y="0"/>
                </a:lnTo>
              </a:path>
            </a:pathLst>
          </a:custGeom>
          <a:ln w="15240">
            <a:solidFill>
              <a:srgbClr val="000000"/>
            </a:solidFill>
          </a:ln>
        </p:spPr>
        <p:txBody>
          <a:bodyPr wrap="square" lIns="0" tIns="0" rIns="0" bIns="0" rtlCol="0"/>
          <a:lstStyle/>
          <a:p>
            <a:endParaRPr>
              <a:solidFill>
                <a:prstClr val="black"/>
              </a:solidFill>
              <a:latin typeface="Calibri"/>
            </a:endParaRPr>
          </a:p>
        </p:txBody>
      </p:sp>
      <p:sp>
        <p:nvSpPr>
          <p:cNvPr id="3" name="object 3"/>
          <p:cNvSpPr txBox="1">
            <a:spLocks noGrp="1"/>
          </p:cNvSpPr>
          <p:nvPr>
            <p:ph type="title"/>
          </p:nvPr>
        </p:nvSpPr>
        <p:spPr>
          <a:xfrm>
            <a:off x="2068194" y="436881"/>
            <a:ext cx="8054340" cy="696595"/>
          </a:xfrm>
          <a:prstGeom prst="rect">
            <a:avLst/>
          </a:prstGeom>
        </p:spPr>
        <p:txBody>
          <a:bodyPr vert="horz" wrap="square" lIns="0" tIns="13335" rIns="0" bIns="0" rtlCol="0">
            <a:spAutoFit/>
          </a:bodyPr>
          <a:lstStyle/>
          <a:p>
            <a:pPr marL="12700">
              <a:spcBef>
                <a:spcPts val="105"/>
              </a:spcBef>
            </a:pPr>
            <a:r>
              <a:rPr sz="4400" spc="-50" dirty="0"/>
              <a:t>DELTT</a:t>
            </a:r>
            <a:r>
              <a:rPr sz="4400" b="1" spc="-50" dirty="0"/>
              <a:t>A</a:t>
            </a:r>
            <a:r>
              <a:rPr sz="4400" spc="-50" dirty="0"/>
              <a:t>A </a:t>
            </a:r>
            <a:r>
              <a:rPr sz="4400" b="1" dirty="0"/>
              <a:t>A</a:t>
            </a:r>
            <a:r>
              <a:rPr sz="4400" dirty="0"/>
              <a:t>nalytical</a:t>
            </a:r>
            <a:r>
              <a:rPr sz="4400" spc="-370" dirty="0"/>
              <a:t> </a:t>
            </a:r>
            <a:r>
              <a:rPr sz="4400" spc="-50" dirty="0"/>
              <a:t>Techniques</a:t>
            </a:r>
            <a:endParaRPr sz="4400"/>
          </a:p>
        </p:txBody>
      </p:sp>
      <p:sp>
        <p:nvSpPr>
          <p:cNvPr id="4" name="object 4"/>
          <p:cNvSpPr txBox="1"/>
          <p:nvPr/>
        </p:nvSpPr>
        <p:spPr>
          <a:xfrm>
            <a:off x="4706793" y="6535928"/>
            <a:ext cx="5423535" cy="197490"/>
          </a:xfrm>
          <a:prstGeom prst="rect">
            <a:avLst/>
          </a:prstGeom>
        </p:spPr>
        <p:txBody>
          <a:bodyPr vert="horz" wrap="square" lIns="0" tIns="12700" rIns="0" bIns="0" rtlCol="0">
            <a:spAutoFit/>
          </a:bodyPr>
          <a:lstStyle/>
          <a:p>
            <a:pPr marL="12700">
              <a:spcBef>
                <a:spcPts val="100"/>
              </a:spcBef>
            </a:pPr>
            <a:r>
              <a:rPr lang="en-US" sz="1200" dirty="0">
                <a:hlinkClick r:id="rId2"/>
              </a:rPr>
              <a:t>https://dzone.com/articles/big-data-analytics-delivering-business-value-at-am</a:t>
            </a:r>
            <a:endParaRPr sz="1200" dirty="0">
              <a:solidFill>
                <a:prstClr val="black"/>
              </a:solidFill>
              <a:latin typeface="Arial"/>
              <a:cs typeface="Arial"/>
            </a:endParaRPr>
          </a:p>
        </p:txBody>
      </p:sp>
      <p:sp>
        <p:nvSpPr>
          <p:cNvPr id="10" name="Rectangle 9">
            <a:extLst>
              <a:ext uri="{FF2B5EF4-FFF2-40B4-BE49-F238E27FC236}">
                <a16:creationId xmlns:a16="http://schemas.microsoft.com/office/drawing/2014/main" id="{10082B39-4B74-4D53-BAC6-5FDB52393099}"/>
              </a:ext>
            </a:extLst>
          </p:cNvPr>
          <p:cNvSpPr/>
          <p:nvPr/>
        </p:nvSpPr>
        <p:spPr>
          <a:xfrm>
            <a:off x="1384182" y="1392578"/>
            <a:ext cx="8951055" cy="3416320"/>
          </a:xfrm>
          <a:prstGeom prst="rect">
            <a:avLst/>
          </a:prstGeom>
        </p:spPr>
        <p:txBody>
          <a:bodyPr wrap="square">
            <a:spAutoFit/>
          </a:bodyPr>
          <a:lstStyle/>
          <a:p>
            <a:r>
              <a:rPr lang="en-US" b="1" dirty="0">
                <a:solidFill>
                  <a:srgbClr val="222635"/>
                </a:solidFill>
                <a:latin typeface="Cambria" panose="02040503050406030204" pitchFamily="18" charset="0"/>
              </a:rPr>
              <a:t>Dynamic Price Optimization at Amazon</a:t>
            </a:r>
          </a:p>
          <a:p>
            <a:r>
              <a:rPr lang="en-US" dirty="0">
                <a:solidFill>
                  <a:srgbClr val="222635"/>
                </a:solidFill>
                <a:latin typeface="Cambria" panose="02040503050406030204" pitchFamily="18" charset="0"/>
              </a:rPr>
              <a:t>Price optimization is an important factor in the retail market as retailers struggle to offer best price on each product. Price management is monitored closely at Amazon to attract buyers, win the battle against other competitors and grow the business on profit margins.</a:t>
            </a:r>
          </a:p>
          <a:p>
            <a:r>
              <a:rPr lang="en-US" dirty="0">
                <a:solidFill>
                  <a:srgbClr val="222635"/>
                </a:solidFill>
                <a:latin typeface="Cambria" panose="02040503050406030204" pitchFamily="18" charset="0"/>
              </a:rPr>
              <a:t>Dynamic pricing helped Amazon boost profits by 25% on an average and they stay competitive by monitoring the price 24x7, 365 days. Amazon increased its sales by 27.2% from 2012 to 2013 and made an entry into the list of top 10 retailers in US for the first time. Product pricing strategy at Amazon supports real-time pricing by considering data from various sources like customer activity on the website, available inventory of a product, competitor pricing for a product, order history, preferences set for a product, expected margin on the product, and more. Amazon changes the price of its products every 10 minutes.</a:t>
            </a:r>
          </a:p>
        </p:txBody>
      </p:sp>
    </p:spTree>
    <p:extLst>
      <p:ext uri="{BB962C8B-B14F-4D97-AF65-F5344CB8AC3E}">
        <p14:creationId xmlns:p14="http://schemas.microsoft.com/office/powerpoint/2010/main" val="28293313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1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2106</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Helvetica Neue</vt:lpstr>
      <vt:lpstr>Times New Roman</vt:lpstr>
      <vt:lpstr>1_Office Theme</vt:lpstr>
      <vt:lpstr>PowerPoint Presentation</vt:lpstr>
      <vt:lpstr>DELTTAA Data</vt:lpstr>
      <vt:lpstr>DELTTAA Data</vt:lpstr>
      <vt:lpstr>DELTTAA Enterprise</vt:lpstr>
      <vt:lpstr>DELTTAA Leadership</vt:lpstr>
      <vt:lpstr>DELTTAA Targets</vt:lpstr>
      <vt:lpstr>DELTTAA Technologies</vt:lpstr>
      <vt:lpstr>DELTTAA Analytical Techniques</vt:lpstr>
      <vt:lpstr>DELTTAA Analytical Techniques</vt:lpstr>
      <vt:lpstr>DELTTAA Analysts</vt:lpstr>
      <vt:lpstr>DELTTAA Analysts</vt:lpstr>
      <vt:lpstr>DELTTAA Analysts</vt:lpstr>
      <vt:lpstr>PowerPoint Presentation</vt:lpstr>
      <vt:lpstr>FACE</vt:lpstr>
      <vt:lpstr>FACE</vt:lpstr>
      <vt:lpstr>FACE</vt:lpstr>
      <vt:lpstr>FACE</vt:lpstr>
      <vt:lpstr>FACE</vt:lpstr>
      <vt:lpstr>FACE</vt:lpstr>
      <vt:lpstr>FACE</vt:lpstr>
      <vt:lpstr>FACE</vt:lpstr>
      <vt:lpstr>FACE: The Pachinko Machine!</vt:lpstr>
      <vt:lpstr>Frame and Solve:   Analytics Solution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Madding, Chad</dc:creator>
  <cp:lastModifiedBy>Madding, Chad</cp:lastModifiedBy>
  <cp:revision>8</cp:revision>
  <dcterms:created xsi:type="dcterms:W3CDTF">2019-09-09T23:20:31Z</dcterms:created>
  <dcterms:modified xsi:type="dcterms:W3CDTF">2019-09-10T00:19:52Z</dcterms:modified>
</cp:coreProperties>
</file>