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644005"/>
            <a:ext cx="7614919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87527"/>
            <a:ext cx="825500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5601"/>
            <a:ext cx="8072119" cy="468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hyperlink" Target="https://www.glassdoor.com/index.htm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assdoor.com/index.htm" TargetMode="Externa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azon.com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stcompany.com/company/uber" TargetMode="External"/><Relationship Id="rId3" Type="http://schemas.openxmlformats.org/officeDocument/2006/relationships/hyperlink" Target="https://www.investopedia.com/articles/personal-finance/111015/story-uber.asp" TargetMode="External"/><Relationship Id="rId4" Type="http://schemas.openxmlformats.org/officeDocument/2006/relationships/hyperlink" Target="https://www.forbes.com/sites/bizcarson/2018/09/19/where-uber-is-winning-the-world-and-where-it-has-lost/#62e92f0b4d6e" TargetMode="External"/><Relationship Id="rId5" Type="http://schemas.openxmlformats.org/officeDocument/2006/relationships/hyperlink" Target="https://www.forbes.com/sites/bernardmarr/2018/11/26/ai-in-china-how-uber-rival-didi-chuxing-uses-machine-learning-to-revolutionize-transportation/#3b7a64326732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ps.com/us/en/services/knowledge-center/article.page?name=orion-the-algorithm-proving-that-left-isn-t-right&amp;amp;kid=aa3710c2" TargetMode="External"/><Relationship Id="rId3" Type="http://schemas.openxmlformats.org/officeDocument/2006/relationships/hyperlink" Target="https://www.pressroom.ups.com/pressroom/ContentDetailsViewer.page?ConceptType=Factsheets&amp;amp;id=1426321616277-282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et.com/news/netflix-awards-1-million-for-outdoing-cinematch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d.com/2015/10/get-used-to-amazon-being-a-profitable-company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forbes.com/sites/kashmirhill/2012/02/16/how-target-figured-out-a-teen-girl-was-pregnant-before-her-father-did/" TargetMode="External"/><Relationship Id="rId3" Type="http://schemas.openxmlformats.org/officeDocument/2006/relationships/hyperlink" Target="https://www.nytimes.com/2012/02/19/magazine/shopping-habits.html?pagewanted=1&amp;amp;_r=1&amp;amp;hp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.cuhk.edu.hk/yu-gang" TargetMode="Externa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jpg"/><Relationship Id="rId19" Type="http://schemas.openxmlformats.org/officeDocument/2006/relationships/image" Target="../media/image32.png"/><Relationship Id="rId20" Type="http://schemas.openxmlformats.org/officeDocument/2006/relationships/image" Target="../media/image33.jp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jp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985125"/>
            <a:ext cx="29495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Int</a:t>
            </a:r>
            <a:r>
              <a:rPr dirty="0" sz="4400" spc="-5">
                <a:latin typeface="Arial"/>
                <a:cs typeface="Arial"/>
              </a:rPr>
              <a:t>rodu</a:t>
            </a:r>
            <a:r>
              <a:rPr dirty="0" sz="4400" spc="5">
                <a:latin typeface="Arial"/>
                <a:cs typeface="Arial"/>
              </a:rPr>
              <a:t>c</a:t>
            </a:r>
            <a:r>
              <a:rPr dirty="0" sz="4400">
                <a:latin typeface="Arial"/>
                <a:cs typeface="Arial"/>
              </a:rPr>
              <a:t>t</a:t>
            </a:r>
            <a:r>
              <a:rPr dirty="0" sz="4400" spc="5">
                <a:latin typeface="Arial"/>
                <a:cs typeface="Arial"/>
              </a:rPr>
              <a:t>i</a:t>
            </a:r>
            <a:r>
              <a:rPr dirty="0" sz="4400" spc="-5">
                <a:latin typeface="Arial"/>
                <a:cs typeface="Arial"/>
              </a:rPr>
              <a:t>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018" y="436880"/>
            <a:ext cx="37636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 b="1">
                <a:latin typeface="Arial"/>
                <a:cs typeface="Arial"/>
              </a:rPr>
              <a:t>D</a:t>
            </a:r>
            <a:r>
              <a:rPr dirty="0" sz="4400" spc="-95"/>
              <a:t>ELTTAA</a:t>
            </a:r>
            <a:r>
              <a:rPr dirty="0" sz="4400" spc="-330"/>
              <a:t> </a:t>
            </a:r>
            <a:r>
              <a:rPr dirty="0" sz="4400" spc="-5" b="1">
                <a:latin typeface="Arial"/>
                <a:cs typeface="Arial"/>
              </a:rPr>
              <a:t>D</a:t>
            </a:r>
            <a:r>
              <a:rPr dirty="0" sz="4400" spc="-5"/>
              <a:t>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8058150" cy="28930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b="1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ata: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Baby registry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The only problem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that </a:t>
            </a:r>
            <a:r>
              <a:rPr dirty="0" sz="2000" spc="-5">
                <a:latin typeface="Arial"/>
                <a:cs typeface="Arial"/>
              </a:rPr>
              <a:t>identifying </a:t>
            </a:r>
            <a:r>
              <a:rPr dirty="0" sz="2000">
                <a:latin typeface="Arial"/>
                <a:cs typeface="Arial"/>
              </a:rPr>
              <a:t>pregnant customers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harder  than </a:t>
            </a:r>
            <a:r>
              <a:rPr dirty="0" sz="2000" spc="-5">
                <a:latin typeface="Arial"/>
                <a:cs typeface="Arial"/>
              </a:rPr>
              <a:t>it </a:t>
            </a:r>
            <a:r>
              <a:rPr dirty="0" sz="2000">
                <a:latin typeface="Arial"/>
                <a:cs typeface="Arial"/>
              </a:rPr>
              <a:t>sounds. </a:t>
            </a:r>
            <a:r>
              <a:rPr dirty="0" sz="2000" spc="-25" b="1">
                <a:latin typeface="Arial"/>
                <a:cs typeface="Arial"/>
              </a:rPr>
              <a:t>Target </a:t>
            </a:r>
            <a:r>
              <a:rPr dirty="0" sz="2000" b="1">
                <a:latin typeface="Arial"/>
                <a:cs typeface="Arial"/>
              </a:rPr>
              <a:t>has a baby-shower </a:t>
            </a:r>
            <a:r>
              <a:rPr dirty="0" sz="2000" spc="-20" b="1">
                <a:latin typeface="Arial"/>
                <a:cs typeface="Arial"/>
              </a:rPr>
              <a:t>registry, </a:t>
            </a:r>
            <a:r>
              <a:rPr dirty="0" sz="2000" b="1">
                <a:latin typeface="Arial"/>
                <a:cs typeface="Arial"/>
              </a:rPr>
              <a:t>and </a:t>
            </a:r>
            <a:r>
              <a:rPr dirty="0" sz="2000" spc="-5" b="1">
                <a:latin typeface="Arial"/>
                <a:cs typeface="Arial"/>
              </a:rPr>
              <a:t>Pole  </a:t>
            </a:r>
            <a:r>
              <a:rPr dirty="0" sz="2000" b="1">
                <a:latin typeface="Arial"/>
                <a:cs typeface="Arial"/>
              </a:rPr>
              <a:t>started there, </a:t>
            </a:r>
            <a:r>
              <a:rPr dirty="0" sz="2000">
                <a:latin typeface="Arial"/>
                <a:cs typeface="Arial"/>
              </a:rPr>
              <a:t>observing how shopping habits changed as a  woman approached her due </a:t>
            </a:r>
            <a:r>
              <a:rPr dirty="0" sz="2000" spc="-5">
                <a:latin typeface="Arial"/>
                <a:cs typeface="Arial"/>
              </a:rPr>
              <a:t>date, </a:t>
            </a:r>
            <a:r>
              <a:rPr dirty="0" sz="2000">
                <a:latin typeface="Arial"/>
                <a:cs typeface="Arial"/>
              </a:rPr>
              <a:t>which women on the registry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had  </a:t>
            </a:r>
            <a:r>
              <a:rPr dirty="0" sz="2000" spc="-5">
                <a:latin typeface="Arial"/>
                <a:cs typeface="Arial"/>
              </a:rPr>
              <a:t>willingly </a:t>
            </a:r>
            <a:r>
              <a:rPr dirty="0" sz="2000">
                <a:latin typeface="Arial"/>
                <a:cs typeface="Arial"/>
              </a:rPr>
              <a:t>disclosed. He ran test </a:t>
            </a:r>
            <a:r>
              <a:rPr dirty="0" sz="2000" spc="-5">
                <a:latin typeface="Arial"/>
                <a:cs typeface="Arial"/>
              </a:rPr>
              <a:t>after </a:t>
            </a:r>
            <a:r>
              <a:rPr dirty="0" sz="2000">
                <a:latin typeface="Arial"/>
                <a:cs typeface="Arial"/>
              </a:rPr>
              <a:t>test, analysing the </a:t>
            </a:r>
            <a:r>
              <a:rPr dirty="0" sz="2000" spc="-5">
                <a:latin typeface="Arial"/>
                <a:cs typeface="Arial"/>
              </a:rPr>
              <a:t>data, </a:t>
            </a:r>
            <a:r>
              <a:rPr dirty="0" sz="2000">
                <a:latin typeface="Arial"/>
                <a:cs typeface="Arial"/>
              </a:rPr>
              <a:t>and  before long some useful </a:t>
            </a:r>
            <a:r>
              <a:rPr dirty="0" sz="2000" spc="-5">
                <a:latin typeface="Arial"/>
                <a:cs typeface="Arial"/>
              </a:rPr>
              <a:t>patterns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emerged.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710" y="436880"/>
            <a:ext cx="51333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D</a:t>
            </a:r>
            <a:r>
              <a:rPr dirty="0" sz="4400" spc="-95" b="1">
                <a:latin typeface="Arial"/>
                <a:cs typeface="Arial"/>
              </a:rPr>
              <a:t>E</a:t>
            </a:r>
            <a:r>
              <a:rPr dirty="0" sz="4400" spc="-95"/>
              <a:t>LTTAA</a:t>
            </a:r>
            <a:r>
              <a:rPr dirty="0" sz="4400" spc="-295"/>
              <a:t> </a:t>
            </a:r>
            <a:r>
              <a:rPr dirty="0" sz="4400" spc="-5" b="1">
                <a:latin typeface="Arial"/>
                <a:cs typeface="Arial"/>
              </a:rPr>
              <a:t>E</a:t>
            </a:r>
            <a:r>
              <a:rPr dirty="0" sz="4400" spc="-5"/>
              <a:t>nterprise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806323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Almost every major </a:t>
            </a:r>
            <a:r>
              <a:rPr dirty="0" sz="2400" spc="-20" b="1">
                <a:latin typeface="Arial"/>
                <a:cs typeface="Arial"/>
              </a:rPr>
              <a:t>retailer, </a:t>
            </a:r>
            <a:r>
              <a:rPr dirty="0" sz="2400" spc="-5" b="1">
                <a:latin typeface="Arial"/>
                <a:cs typeface="Arial"/>
              </a:rPr>
              <a:t>from grocery chains </a:t>
            </a:r>
            <a:r>
              <a:rPr dirty="0" sz="2400" b="1">
                <a:latin typeface="Arial"/>
                <a:cs typeface="Arial"/>
              </a:rPr>
              <a:t>to  </a:t>
            </a:r>
            <a:r>
              <a:rPr dirty="0" sz="2400" spc="-5" b="1">
                <a:latin typeface="Arial"/>
                <a:cs typeface="Arial"/>
              </a:rPr>
              <a:t>investment banks </a:t>
            </a:r>
            <a:r>
              <a:rPr dirty="0" sz="2400" b="1">
                <a:latin typeface="Arial"/>
                <a:cs typeface="Arial"/>
              </a:rPr>
              <a:t>to </a:t>
            </a:r>
            <a:r>
              <a:rPr dirty="0" sz="2400" spc="-5" b="1">
                <a:latin typeface="Arial"/>
                <a:cs typeface="Arial"/>
              </a:rPr>
              <a:t>the U.S. Postal Service, has </a:t>
            </a:r>
            <a:r>
              <a:rPr dirty="0" sz="2400" b="1">
                <a:latin typeface="Arial"/>
                <a:cs typeface="Arial"/>
              </a:rPr>
              <a:t>a  </a:t>
            </a:r>
            <a:r>
              <a:rPr dirty="0" sz="2400" spc="-5" b="1">
                <a:latin typeface="Arial"/>
                <a:cs typeface="Arial"/>
              </a:rPr>
              <a:t>“predictive analytics” department devoted </a:t>
            </a:r>
            <a:r>
              <a:rPr dirty="0" sz="2400" b="1">
                <a:latin typeface="Arial"/>
                <a:cs typeface="Arial"/>
              </a:rPr>
              <a:t>to  </a:t>
            </a:r>
            <a:r>
              <a:rPr dirty="0" sz="2400" spc="-5" b="1">
                <a:latin typeface="Arial"/>
                <a:cs typeface="Arial"/>
              </a:rPr>
              <a:t>understanding not just consumers’ shopping habits  but also their personal habits, so as </a:t>
            </a:r>
            <a:r>
              <a:rPr dirty="0" sz="2400" b="1">
                <a:latin typeface="Arial"/>
                <a:cs typeface="Arial"/>
              </a:rPr>
              <a:t>to </a:t>
            </a:r>
            <a:r>
              <a:rPr dirty="0" sz="2400" spc="-5" b="1">
                <a:latin typeface="Arial"/>
                <a:cs typeface="Arial"/>
              </a:rPr>
              <a:t>more efficiently  market </a:t>
            </a:r>
            <a:r>
              <a:rPr dirty="0" sz="2400" b="1">
                <a:latin typeface="Arial"/>
                <a:cs typeface="Arial"/>
              </a:rPr>
              <a:t>to </a:t>
            </a:r>
            <a:r>
              <a:rPr dirty="0" sz="2400" spc="-5" b="1">
                <a:latin typeface="Arial"/>
                <a:cs typeface="Arial"/>
              </a:rPr>
              <a:t>them. “But </a:t>
            </a:r>
            <a:r>
              <a:rPr dirty="0" sz="2400" spc="-35" b="1">
                <a:latin typeface="Arial"/>
                <a:cs typeface="Arial"/>
              </a:rPr>
              <a:t>Target </a:t>
            </a:r>
            <a:r>
              <a:rPr dirty="0" sz="2400" spc="-5" b="1">
                <a:latin typeface="Arial"/>
                <a:cs typeface="Arial"/>
              </a:rPr>
              <a:t>has always been one of the  smartest at this,” </a:t>
            </a:r>
            <a:r>
              <a:rPr dirty="0" sz="2400" spc="-10" b="1">
                <a:latin typeface="Arial"/>
                <a:cs typeface="Arial"/>
              </a:rPr>
              <a:t>says </a:t>
            </a:r>
            <a:r>
              <a:rPr dirty="0" sz="2400" b="1">
                <a:latin typeface="Arial"/>
                <a:cs typeface="Arial"/>
              </a:rPr>
              <a:t>Eric </a:t>
            </a:r>
            <a:r>
              <a:rPr dirty="0" sz="2400" spc="-5" b="1">
                <a:latin typeface="Arial"/>
                <a:cs typeface="Arial"/>
              </a:rPr>
              <a:t>Siegel, </a:t>
            </a:r>
            <a:r>
              <a:rPr dirty="0" sz="2400" b="1">
                <a:latin typeface="Arial"/>
                <a:cs typeface="Arial"/>
              </a:rPr>
              <a:t>a </a:t>
            </a:r>
            <a:r>
              <a:rPr dirty="0" sz="2400" spc="-5" b="1">
                <a:latin typeface="Arial"/>
                <a:cs typeface="Arial"/>
              </a:rPr>
              <a:t>consultant and the  chairman of </a:t>
            </a:r>
            <a:r>
              <a:rPr dirty="0" sz="2400" b="1">
                <a:latin typeface="Arial"/>
                <a:cs typeface="Arial"/>
              </a:rPr>
              <a:t>a </a:t>
            </a:r>
            <a:r>
              <a:rPr dirty="0" sz="2400" spc="-5" b="1">
                <a:latin typeface="Arial"/>
                <a:cs typeface="Arial"/>
              </a:rPr>
              <a:t>conference called Predictive </a:t>
            </a:r>
            <a:r>
              <a:rPr dirty="0" sz="2400" spc="-10" b="1">
                <a:latin typeface="Arial"/>
                <a:cs typeface="Arial"/>
              </a:rPr>
              <a:t>Analytics  World. </a:t>
            </a:r>
            <a:r>
              <a:rPr dirty="0" sz="2400" spc="-15">
                <a:latin typeface="Arial"/>
                <a:cs typeface="Arial"/>
              </a:rPr>
              <a:t>“We’re </a:t>
            </a:r>
            <a:r>
              <a:rPr dirty="0" sz="2400" spc="-5">
                <a:latin typeface="Arial"/>
                <a:cs typeface="Arial"/>
              </a:rPr>
              <a:t>living through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golden age of behavioral  research. </a:t>
            </a:r>
            <a:r>
              <a:rPr dirty="0" sz="2400" spc="-15">
                <a:latin typeface="Arial"/>
                <a:cs typeface="Arial"/>
              </a:rPr>
              <a:t>It’s </a:t>
            </a:r>
            <a:r>
              <a:rPr dirty="0" sz="2400" spc="-5">
                <a:latin typeface="Arial"/>
                <a:cs typeface="Arial"/>
              </a:rPr>
              <a:t>amazing how much we can figure out about  how people think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now.”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5722" y="436880"/>
            <a:ext cx="54527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DE</a:t>
            </a:r>
            <a:r>
              <a:rPr dirty="0" sz="4400" spc="-50" b="1">
                <a:latin typeface="Arial"/>
                <a:cs typeface="Arial"/>
              </a:rPr>
              <a:t>L</a:t>
            </a:r>
            <a:r>
              <a:rPr dirty="0" sz="4400" spc="-50"/>
              <a:t>TTAA</a:t>
            </a:r>
            <a:r>
              <a:rPr dirty="0" sz="4400" spc="-295"/>
              <a:t> </a:t>
            </a:r>
            <a:r>
              <a:rPr dirty="0" sz="4400" spc="-5" b="1">
                <a:latin typeface="Arial"/>
                <a:cs typeface="Arial"/>
              </a:rPr>
              <a:t>L</a:t>
            </a:r>
            <a:r>
              <a:rPr dirty="0" sz="4400" spc="-5"/>
              <a:t>eadership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7965440" cy="4293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Soon after the </a:t>
            </a:r>
            <a:r>
              <a:rPr dirty="0" sz="2800">
                <a:latin typeface="Arial"/>
                <a:cs typeface="Arial"/>
              </a:rPr>
              <a:t>new </a:t>
            </a:r>
            <a:r>
              <a:rPr dirty="0" sz="2800" spc="-5">
                <a:latin typeface="Arial"/>
                <a:cs typeface="Arial"/>
              </a:rPr>
              <a:t>ad campaign </a:t>
            </a:r>
            <a:r>
              <a:rPr dirty="0" sz="2800">
                <a:latin typeface="Arial"/>
                <a:cs typeface="Arial"/>
              </a:rPr>
              <a:t>began, </a:t>
            </a:r>
            <a:r>
              <a:rPr dirty="0" sz="2800" spc="-50">
                <a:latin typeface="Arial"/>
                <a:cs typeface="Arial"/>
              </a:rPr>
              <a:t>Target’s  </a:t>
            </a:r>
            <a:r>
              <a:rPr dirty="0" sz="2800" spc="-5">
                <a:latin typeface="Arial"/>
                <a:cs typeface="Arial"/>
              </a:rPr>
              <a:t>Mom and Baby </a:t>
            </a:r>
            <a:r>
              <a:rPr dirty="0" sz="2800">
                <a:latin typeface="Arial"/>
                <a:cs typeface="Arial"/>
              </a:rPr>
              <a:t>sales exploded. </a:t>
            </a:r>
            <a:r>
              <a:rPr dirty="0" sz="2800" spc="-5">
                <a:latin typeface="Arial"/>
                <a:cs typeface="Arial"/>
              </a:rPr>
              <a:t>The company  </a:t>
            </a:r>
            <a:r>
              <a:rPr dirty="0" sz="2800">
                <a:latin typeface="Arial"/>
                <a:cs typeface="Arial"/>
              </a:rPr>
              <a:t>doesn’t </a:t>
            </a:r>
            <a:r>
              <a:rPr dirty="0" sz="2800" spc="-5">
                <a:latin typeface="Arial"/>
                <a:cs typeface="Arial"/>
              </a:rPr>
              <a:t>break </a:t>
            </a:r>
            <a:r>
              <a:rPr dirty="0" sz="2800">
                <a:latin typeface="Arial"/>
                <a:cs typeface="Arial"/>
              </a:rPr>
              <a:t>out </a:t>
            </a:r>
            <a:r>
              <a:rPr dirty="0" sz="2800" spc="-5">
                <a:latin typeface="Arial"/>
                <a:cs typeface="Arial"/>
              </a:rPr>
              <a:t>figures for </a:t>
            </a:r>
            <a:r>
              <a:rPr dirty="0" sz="2800">
                <a:latin typeface="Arial"/>
                <a:cs typeface="Arial"/>
              </a:rPr>
              <a:t>specific divisions, but  </a:t>
            </a:r>
            <a:r>
              <a:rPr dirty="0" sz="2800" spc="-5">
                <a:latin typeface="Arial"/>
                <a:cs typeface="Arial"/>
              </a:rPr>
              <a:t>between 2002</a:t>
            </a:r>
            <a:r>
              <a:rPr dirty="0" sz="2800" spc="-5" b="1">
                <a:latin typeface="Arial"/>
                <a:cs typeface="Arial"/>
              </a:rPr>
              <a:t>—</a:t>
            </a:r>
            <a:r>
              <a:rPr dirty="0" sz="2800" spc="-5">
                <a:latin typeface="Arial"/>
                <a:cs typeface="Arial"/>
              </a:rPr>
              <a:t>when Pole was </a:t>
            </a:r>
            <a:r>
              <a:rPr dirty="0" sz="2800">
                <a:latin typeface="Arial"/>
                <a:cs typeface="Arial"/>
              </a:rPr>
              <a:t>hired</a:t>
            </a:r>
            <a:r>
              <a:rPr dirty="0" sz="2800" b="1">
                <a:latin typeface="Arial"/>
                <a:cs typeface="Arial"/>
              </a:rPr>
              <a:t>—</a:t>
            </a:r>
            <a:r>
              <a:rPr dirty="0" sz="2800">
                <a:latin typeface="Arial"/>
                <a:cs typeface="Arial"/>
              </a:rPr>
              <a:t>and 2010,  </a:t>
            </a:r>
            <a:r>
              <a:rPr dirty="0" sz="2800" spc="-50">
                <a:latin typeface="Arial"/>
                <a:cs typeface="Arial"/>
              </a:rPr>
              <a:t>Target’s </a:t>
            </a:r>
            <a:r>
              <a:rPr dirty="0" sz="2800">
                <a:latin typeface="Arial"/>
                <a:cs typeface="Arial"/>
              </a:rPr>
              <a:t>revenues grew from </a:t>
            </a:r>
            <a:r>
              <a:rPr dirty="0" sz="2800" spc="-5">
                <a:latin typeface="Arial"/>
                <a:cs typeface="Arial"/>
              </a:rPr>
              <a:t>$44 billion to $67  billion. </a:t>
            </a:r>
            <a:r>
              <a:rPr dirty="0" sz="2800" spc="-5" b="1">
                <a:latin typeface="Arial"/>
                <a:cs typeface="Arial"/>
              </a:rPr>
              <a:t>In </a:t>
            </a:r>
            <a:r>
              <a:rPr dirty="0" sz="2800" b="1">
                <a:latin typeface="Arial"/>
                <a:cs typeface="Arial"/>
              </a:rPr>
              <a:t>2005, </a:t>
            </a:r>
            <a:r>
              <a:rPr dirty="0" sz="2800" spc="-5" b="1">
                <a:latin typeface="Arial"/>
                <a:cs typeface="Arial"/>
              </a:rPr>
              <a:t>the </a:t>
            </a:r>
            <a:r>
              <a:rPr dirty="0" sz="2800" spc="-20" b="1">
                <a:latin typeface="Arial"/>
                <a:cs typeface="Arial"/>
              </a:rPr>
              <a:t>company’s </a:t>
            </a:r>
            <a:r>
              <a:rPr dirty="0" sz="2800" spc="-5" b="1">
                <a:latin typeface="Arial"/>
                <a:cs typeface="Arial"/>
              </a:rPr>
              <a:t>president, Gregg  Steinhafel, boasted </a:t>
            </a:r>
            <a:r>
              <a:rPr dirty="0" sz="2800" b="1">
                <a:latin typeface="Arial"/>
                <a:cs typeface="Arial"/>
              </a:rPr>
              <a:t>to </a:t>
            </a:r>
            <a:r>
              <a:rPr dirty="0" sz="2800" spc="-5" b="1">
                <a:latin typeface="Arial"/>
                <a:cs typeface="Arial"/>
              </a:rPr>
              <a:t>a room of investors  about the </a:t>
            </a:r>
            <a:r>
              <a:rPr dirty="0" sz="2800" spc="-20" b="1">
                <a:latin typeface="Arial"/>
                <a:cs typeface="Arial"/>
              </a:rPr>
              <a:t>company’s </a:t>
            </a:r>
            <a:r>
              <a:rPr dirty="0" sz="2800" spc="-5" b="1">
                <a:latin typeface="Arial"/>
                <a:cs typeface="Arial"/>
              </a:rPr>
              <a:t>“heightened focus on  items and categories that appeal </a:t>
            </a:r>
            <a:r>
              <a:rPr dirty="0" sz="2800" b="1">
                <a:latin typeface="Arial"/>
                <a:cs typeface="Arial"/>
              </a:rPr>
              <a:t>to specific  </a:t>
            </a:r>
            <a:r>
              <a:rPr dirty="0" sz="2800" spc="-5" b="1">
                <a:latin typeface="Arial"/>
                <a:cs typeface="Arial"/>
              </a:rPr>
              <a:t>guest segments such </a:t>
            </a:r>
            <a:r>
              <a:rPr dirty="0" sz="2800" b="1">
                <a:latin typeface="Arial"/>
                <a:cs typeface="Arial"/>
              </a:rPr>
              <a:t>as </a:t>
            </a:r>
            <a:r>
              <a:rPr dirty="0" sz="2800" spc="-10" b="1">
                <a:latin typeface="Arial"/>
                <a:cs typeface="Arial"/>
              </a:rPr>
              <a:t>mom </a:t>
            </a:r>
            <a:r>
              <a:rPr dirty="0" sz="2800" spc="-5" b="1">
                <a:latin typeface="Arial"/>
                <a:cs typeface="Arial"/>
              </a:rPr>
              <a:t>and</a:t>
            </a:r>
            <a:r>
              <a:rPr dirty="0" sz="2800" spc="90" b="1">
                <a:latin typeface="Arial"/>
                <a:cs typeface="Arial"/>
              </a:rPr>
              <a:t> </a:t>
            </a:r>
            <a:r>
              <a:rPr dirty="0" sz="2800" spc="-45" b="1">
                <a:latin typeface="Arial"/>
                <a:cs typeface="Arial"/>
              </a:rPr>
              <a:t>baby.”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5722" y="436880"/>
            <a:ext cx="54527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DE</a:t>
            </a:r>
            <a:r>
              <a:rPr dirty="0" sz="4400" spc="-50" b="1">
                <a:latin typeface="Arial"/>
                <a:cs typeface="Arial"/>
              </a:rPr>
              <a:t>L</a:t>
            </a:r>
            <a:r>
              <a:rPr dirty="0" sz="4400" spc="-50"/>
              <a:t>TTAA</a:t>
            </a:r>
            <a:r>
              <a:rPr dirty="0" sz="4400" spc="-295"/>
              <a:t> </a:t>
            </a:r>
            <a:r>
              <a:rPr dirty="0" sz="4400" spc="-5" b="1">
                <a:latin typeface="Arial"/>
                <a:cs typeface="Arial"/>
              </a:rPr>
              <a:t>L</a:t>
            </a:r>
            <a:r>
              <a:rPr dirty="0" sz="4400" spc="-5"/>
              <a:t>eadership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2069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Pole applied his program </a:t>
            </a:r>
            <a:r>
              <a:rPr dirty="0"/>
              <a:t>to </a:t>
            </a:r>
            <a:r>
              <a:rPr dirty="0" spc="-5"/>
              <a:t>every regular female shopper  in </a:t>
            </a:r>
            <a:r>
              <a:rPr dirty="0" spc="-45"/>
              <a:t>Target’s </a:t>
            </a:r>
            <a:r>
              <a:rPr dirty="0" spc="-5"/>
              <a:t>national database and soon had </a:t>
            </a:r>
            <a:r>
              <a:rPr dirty="0"/>
              <a:t>a </a:t>
            </a:r>
            <a:r>
              <a:rPr dirty="0" spc="-5"/>
              <a:t>list of tens of  thousands of women who were most </a:t>
            </a:r>
            <a:r>
              <a:rPr dirty="0" spc="-10"/>
              <a:t>likely </a:t>
            </a:r>
            <a:r>
              <a:rPr dirty="0" spc="-5"/>
              <a:t>pregnant. </a:t>
            </a:r>
            <a:r>
              <a:rPr dirty="0"/>
              <a:t>If </a:t>
            </a:r>
            <a:r>
              <a:rPr dirty="0" spc="-5"/>
              <a:t>they  could entice those women or their husbands </a:t>
            </a:r>
            <a:r>
              <a:rPr dirty="0"/>
              <a:t>to </a:t>
            </a:r>
            <a:r>
              <a:rPr dirty="0" spc="-5"/>
              <a:t>visit </a:t>
            </a:r>
            <a:r>
              <a:rPr dirty="0" spc="-50"/>
              <a:t>Target  </a:t>
            </a:r>
            <a:r>
              <a:rPr dirty="0" spc="-5"/>
              <a:t>and buy baby-related products, </a:t>
            </a:r>
            <a:r>
              <a:rPr dirty="0"/>
              <a:t>the </a:t>
            </a:r>
            <a:r>
              <a:rPr dirty="0" spc="-10"/>
              <a:t>company’s </a:t>
            </a:r>
            <a:r>
              <a:rPr dirty="0" spc="-5"/>
              <a:t>cue-routine-  reward calculators could kick in and </a:t>
            </a:r>
            <a:r>
              <a:rPr dirty="0"/>
              <a:t>start </a:t>
            </a:r>
            <a:r>
              <a:rPr dirty="0" spc="-5"/>
              <a:t>pushing them </a:t>
            </a:r>
            <a:r>
              <a:rPr dirty="0"/>
              <a:t>to  </a:t>
            </a:r>
            <a:r>
              <a:rPr dirty="0" spc="-5"/>
              <a:t>buy groceries, bathing suits, toys and clothing, as</a:t>
            </a:r>
            <a:r>
              <a:rPr dirty="0" spc="65"/>
              <a:t> </a:t>
            </a:r>
            <a:r>
              <a:rPr dirty="0" spc="-10"/>
              <a:t>well.</a:t>
            </a:r>
          </a:p>
          <a:p>
            <a:pPr marL="12700" marR="133985">
              <a:lnSpc>
                <a:spcPct val="100000"/>
              </a:lnSpc>
            </a:pPr>
            <a:r>
              <a:rPr dirty="0" spc="-5"/>
              <a:t>When Pole shared his list with </a:t>
            </a:r>
            <a:r>
              <a:rPr dirty="0"/>
              <a:t>the </a:t>
            </a:r>
            <a:r>
              <a:rPr dirty="0" spc="-5"/>
              <a:t>marketers, he said, they  were ecstatic. </a:t>
            </a:r>
            <a:r>
              <a:rPr dirty="0" spc="-5" b="1">
                <a:latin typeface="Arial"/>
                <a:cs typeface="Arial"/>
              </a:rPr>
              <a:t>Soon, Pole </a:t>
            </a:r>
            <a:r>
              <a:rPr dirty="0" spc="5" b="1">
                <a:latin typeface="Arial"/>
                <a:cs typeface="Arial"/>
              </a:rPr>
              <a:t>was </a:t>
            </a:r>
            <a:r>
              <a:rPr dirty="0" spc="-5" b="1">
                <a:latin typeface="Arial"/>
                <a:cs typeface="Arial"/>
              </a:rPr>
              <a:t>getting invited </a:t>
            </a:r>
            <a:r>
              <a:rPr dirty="0" b="1">
                <a:latin typeface="Arial"/>
                <a:cs typeface="Arial"/>
              </a:rPr>
              <a:t>to  </a:t>
            </a:r>
            <a:r>
              <a:rPr dirty="0" spc="-5" b="1">
                <a:latin typeface="Arial"/>
                <a:cs typeface="Arial"/>
              </a:rPr>
              <a:t>meetings above </a:t>
            </a:r>
            <a:r>
              <a:rPr dirty="0" b="1">
                <a:latin typeface="Arial"/>
                <a:cs typeface="Arial"/>
              </a:rPr>
              <a:t>his </a:t>
            </a:r>
            <a:r>
              <a:rPr dirty="0" spc="-10" b="1">
                <a:latin typeface="Arial"/>
                <a:cs typeface="Arial"/>
              </a:rPr>
              <a:t>paygrade. </a:t>
            </a:r>
            <a:r>
              <a:rPr dirty="0" spc="-5" b="1">
                <a:latin typeface="Arial"/>
                <a:cs typeface="Arial"/>
              </a:rPr>
              <a:t>Eventually </a:t>
            </a:r>
            <a:r>
              <a:rPr dirty="0" b="1">
                <a:latin typeface="Arial"/>
                <a:cs typeface="Arial"/>
              </a:rPr>
              <a:t>his </a:t>
            </a:r>
            <a:r>
              <a:rPr dirty="0" spc="-10" b="1">
                <a:latin typeface="Arial"/>
                <a:cs typeface="Arial"/>
              </a:rPr>
              <a:t>paygrade  </a:t>
            </a:r>
            <a:r>
              <a:rPr dirty="0" b="1">
                <a:latin typeface="Arial"/>
                <a:cs typeface="Arial"/>
              </a:rPr>
              <a:t>went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up.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2840990">
              <a:lnSpc>
                <a:spcPct val="100000"/>
              </a:lnSpc>
            </a:pPr>
            <a:r>
              <a:rPr dirty="0" sz="2000" spc="-15" i="1">
                <a:latin typeface="Arial"/>
                <a:cs typeface="Arial"/>
              </a:rPr>
              <a:t>Eventually, </a:t>
            </a:r>
            <a:r>
              <a:rPr dirty="0" sz="2000" i="1">
                <a:latin typeface="Arial"/>
                <a:cs typeface="Arial"/>
              </a:rPr>
              <a:t>he became </a:t>
            </a:r>
            <a:r>
              <a:rPr dirty="0" sz="2000" spc="-5" i="1">
                <a:latin typeface="Arial"/>
                <a:cs typeface="Arial"/>
              </a:rPr>
              <a:t>more </a:t>
            </a:r>
            <a:r>
              <a:rPr dirty="0" sz="2000" i="1">
                <a:latin typeface="Arial"/>
                <a:cs typeface="Arial"/>
              </a:rPr>
              <a:t>of the</a:t>
            </a:r>
            <a:r>
              <a:rPr dirty="0" sz="2000" spc="-1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leadership!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510" y="436880"/>
            <a:ext cx="45205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DEL</a:t>
            </a:r>
            <a:r>
              <a:rPr dirty="0" sz="4400" spc="-50" b="1">
                <a:latin typeface="Arial"/>
                <a:cs typeface="Arial"/>
              </a:rPr>
              <a:t>T</a:t>
            </a:r>
            <a:r>
              <a:rPr dirty="0" sz="4400" spc="-50"/>
              <a:t>TAA</a:t>
            </a:r>
            <a:r>
              <a:rPr dirty="0" sz="4400" spc="-305"/>
              <a:t> </a:t>
            </a:r>
            <a:r>
              <a:rPr dirty="0" sz="4400" spc="-5" b="1">
                <a:latin typeface="Arial"/>
                <a:cs typeface="Arial"/>
              </a:rPr>
              <a:t>T</a:t>
            </a:r>
            <a:r>
              <a:rPr dirty="0" sz="4400" spc="-5"/>
              <a:t>argets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5140" y="1549400"/>
            <a:ext cx="2965450" cy="3180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b="1">
                <a:latin typeface="Arial"/>
                <a:cs typeface="Arial"/>
              </a:rPr>
              <a:t>In </a:t>
            </a:r>
            <a:r>
              <a:rPr dirty="0" sz="2400" spc="-5" b="1">
                <a:latin typeface="Arial"/>
                <a:cs typeface="Arial"/>
              </a:rPr>
              <a:t>other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words</a:t>
            </a:r>
            <a:r>
              <a:rPr dirty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algn="just" marL="527685" marR="244475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8320" algn="l"/>
              </a:tabLst>
            </a:pPr>
            <a:r>
              <a:rPr dirty="0" sz="2400" spc="-5">
                <a:latin typeface="Arial"/>
                <a:cs typeface="Arial"/>
              </a:rPr>
              <a:t>Can you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identify  women that are  pregnant before  they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deliver?</a:t>
            </a:r>
            <a:endParaRPr sz="2400">
              <a:latin typeface="Arial"/>
              <a:cs typeface="Arial"/>
            </a:endParaRPr>
          </a:p>
          <a:p>
            <a:pPr marL="527685" marR="508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">
                <a:latin typeface="Arial"/>
                <a:cs typeface="Arial"/>
              </a:rPr>
              <a:t>Can you identify  women in the  second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trimester?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8648"/>
            <a:ext cx="4778375" cy="4901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There are, </a:t>
            </a:r>
            <a:r>
              <a:rPr dirty="0" sz="1600" spc="-20">
                <a:latin typeface="Arial"/>
                <a:cs typeface="Arial"/>
              </a:rPr>
              <a:t>however, </a:t>
            </a:r>
            <a:r>
              <a:rPr dirty="0" sz="1600" spc="-5">
                <a:latin typeface="Arial"/>
                <a:cs typeface="Arial"/>
              </a:rPr>
              <a:t>some brief periods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a </a:t>
            </a:r>
            <a:r>
              <a:rPr dirty="0" sz="1600" spc="-10">
                <a:latin typeface="Arial"/>
                <a:cs typeface="Arial"/>
              </a:rPr>
              <a:t>person’s  </a:t>
            </a:r>
            <a:r>
              <a:rPr dirty="0" sz="1600">
                <a:latin typeface="Arial"/>
                <a:cs typeface="Arial"/>
              </a:rPr>
              <a:t>life </a:t>
            </a:r>
            <a:r>
              <a:rPr dirty="0" sz="1600" spc="-10">
                <a:latin typeface="Arial"/>
                <a:cs typeface="Arial"/>
              </a:rPr>
              <a:t>when </a:t>
            </a:r>
            <a:r>
              <a:rPr dirty="0" sz="1600" spc="-5">
                <a:latin typeface="Arial"/>
                <a:cs typeface="Arial"/>
              </a:rPr>
              <a:t>old routines </a:t>
            </a:r>
            <a:r>
              <a:rPr dirty="0" sz="1600">
                <a:latin typeface="Arial"/>
                <a:cs typeface="Arial"/>
              </a:rPr>
              <a:t>fall </a:t>
            </a:r>
            <a:r>
              <a:rPr dirty="0" sz="1600" spc="-10">
                <a:latin typeface="Arial"/>
                <a:cs typeface="Arial"/>
              </a:rPr>
              <a:t>apart and buying </a:t>
            </a:r>
            <a:r>
              <a:rPr dirty="0" sz="1600" spc="-5">
                <a:latin typeface="Arial"/>
                <a:cs typeface="Arial"/>
              </a:rPr>
              <a:t>habits </a:t>
            </a:r>
            <a:r>
              <a:rPr dirty="0" sz="1600" spc="-10">
                <a:latin typeface="Arial"/>
                <a:cs typeface="Arial"/>
              </a:rPr>
              <a:t>are  </a:t>
            </a:r>
            <a:r>
              <a:rPr dirty="0" sz="1600" spc="-5">
                <a:latin typeface="Arial"/>
                <a:cs typeface="Arial"/>
              </a:rPr>
              <a:t>suddenly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flux. </a:t>
            </a:r>
            <a:r>
              <a:rPr dirty="0" sz="1600" spc="-10">
                <a:latin typeface="Arial"/>
                <a:cs typeface="Arial"/>
              </a:rPr>
              <a:t>One </a:t>
            </a:r>
            <a:r>
              <a:rPr dirty="0" sz="1600" spc="-5">
                <a:latin typeface="Arial"/>
                <a:cs typeface="Arial"/>
              </a:rPr>
              <a:t>of those moments</a:t>
            </a:r>
            <a:r>
              <a:rPr dirty="0" sz="1600" spc="-5" b="1">
                <a:latin typeface="Arial"/>
                <a:cs typeface="Arial"/>
              </a:rPr>
              <a:t>—</a:t>
            </a:r>
            <a:r>
              <a:rPr dirty="0" sz="1600" spc="-5" i="1">
                <a:latin typeface="Arial"/>
                <a:cs typeface="Arial"/>
              </a:rPr>
              <a:t>the  </a:t>
            </a:r>
            <a:r>
              <a:rPr dirty="0" sz="1600" spc="-10">
                <a:latin typeface="Arial"/>
                <a:cs typeface="Arial"/>
              </a:rPr>
              <a:t>moment, </a:t>
            </a:r>
            <a:r>
              <a:rPr dirty="0" sz="1600" spc="-5">
                <a:latin typeface="Arial"/>
                <a:cs typeface="Arial"/>
              </a:rPr>
              <a:t>really</a:t>
            </a:r>
            <a:r>
              <a:rPr dirty="0" sz="1600" spc="-5" b="1">
                <a:latin typeface="Arial"/>
                <a:cs typeface="Arial"/>
              </a:rPr>
              <a:t>—</a:t>
            </a:r>
            <a:r>
              <a:rPr dirty="0" sz="1600" spc="-5">
                <a:latin typeface="Arial"/>
                <a:cs typeface="Arial"/>
              </a:rPr>
              <a:t>is right </a:t>
            </a:r>
            <a:r>
              <a:rPr dirty="0" sz="1600" spc="-10">
                <a:latin typeface="Arial"/>
                <a:cs typeface="Arial"/>
              </a:rPr>
              <a:t>around </a:t>
            </a:r>
            <a:r>
              <a:rPr dirty="0" sz="1600" spc="-5">
                <a:latin typeface="Arial"/>
                <a:cs typeface="Arial"/>
              </a:rPr>
              <a:t>the birth of a child,  </a:t>
            </a:r>
            <a:r>
              <a:rPr dirty="0" sz="1600" spc="-10">
                <a:latin typeface="Arial"/>
                <a:cs typeface="Arial"/>
              </a:rPr>
              <a:t>when parents are </a:t>
            </a:r>
            <a:r>
              <a:rPr dirty="0" sz="1600" spc="-5">
                <a:latin typeface="Arial"/>
                <a:cs typeface="Arial"/>
              </a:rPr>
              <a:t>exhausted </a:t>
            </a:r>
            <a:r>
              <a:rPr dirty="0" sz="1600" spc="-10">
                <a:latin typeface="Arial"/>
                <a:cs typeface="Arial"/>
              </a:rPr>
              <a:t>and overwhelmed and  </a:t>
            </a:r>
            <a:r>
              <a:rPr dirty="0" sz="1600" spc="-5">
                <a:latin typeface="Arial"/>
                <a:cs typeface="Arial"/>
              </a:rPr>
              <a:t>their shopping </a:t>
            </a:r>
            <a:r>
              <a:rPr dirty="0" sz="1600" spc="-10">
                <a:latin typeface="Arial"/>
                <a:cs typeface="Arial"/>
              </a:rPr>
              <a:t>patterns and brand </a:t>
            </a:r>
            <a:r>
              <a:rPr dirty="0" sz="1600" spc="-5">
                <a:latin typeface="Arial"/>
                <a:cs typeface="Arial"/>
              </a:rPr>
              <a:t>loyalties </a:t>
            </a:r>
            <a:r>
              <a:rPr dirty="0" sz="1600" spc="-10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up for  grabs. But as </a:t>
            </a:r>
            <a:r>
              <a:rPr dirty="0" sz="1600" spc="-35">
                <a:latin typeface="Arial"/>
                <a:cs typeface="Arial"/>
              </a:rPr>
              <a:t>Target’s </a:t>
            </a:r>
            <a:r>
              <a:rPr dirty="0" sz="1600" spc="-5">
                <a:latin typeface="Arial"/>
                <a:cs typeface="Arial"/>
              </a:rPr>
              <a:t>marketers explained to Pole,  timing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everything. Because birth records </a:t>
            </a:r>
            <a:r>
              <a:rPr dirty="0" sz="1600" spc="-10">
                <a:latin typeface="Arial"/>
                <a:cs typeface="Arial"/>
              </a:rPr>
              <a:t>are  </a:t>
            </a:r>
            <a:r>
              <a:rPr dirty="0" sz="1600" spc="-5">
                <a:latin typeface="Arial"/>
                <a:cs typeface="Arial"/>
              </a:rPr>
              <a:t>usually public, the moment a couple have a </a:t>
            </a:r>
            <a:r>
              <a:rPr dirty="0" sz="1600" spc="-10">
                <a:latin typeface="Arial"/>
                <a:cs typeface="Arial"/>
              </a:rPr>
              <a:t>new  </a:t>
            </a:r>
            <a:r>
              <a:rPr dirty="0" sz="1600" spc="-35">
                <a:latin typeface="Arial"/>
                <a:cs typeface="Arial"/>
              </a:rPr>
              <a:t>baby, </a:t>
            </a:r>
            <a:r>
              <a:rPr dirty="0" sz="1600" spc="-5">
                <a:latin typeface="Arial"/>
                <a:cs typeface="Arial"/>
              </a:rPr>
              <a:t>they </a:t>
            </a:r>
            <a:r>
              <a:rPr dirty="0" sz="1600" spc="-10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almost instantaneously </a:t>
            </a:r>
            <a:r>
              <a:rPr dirty="0" sz="1600" spc="-10">
                <a:latin typeface="Arial"/>
                <a:cs typeface="Arial"/>
              </a:rPr>
              <a:t>barraged </a:t>
            </a:r>
            <a:r>
              <a:rPr dirty="0" sz="1600" spc="-5">
                <a:latin typeface="Arial"/>
                <a:cs typeface="Arial"/>
              </a:rPr>
              <a:t>with  </a:t>
            </a:r>
            <a:r>
              <a:rPr dirty="0" sz="1600" spc="-10">
                <a:latin typeface="Arial"/>
                <a:cs typeface="Arial"/>
              </a:rPr>
              <a:t>offers and </a:t>
            </a:r>
            <a:r>
              <a:rPr dirty="0" sz="1600" spc="-5">
                <a:latin typeface="Arial"/>
                <a:cs typeface="Arial"/>
              </a:rPr>
              <a:t>incentives </a:t>
            </a:r>
            <a:r>
              <a:rPr dirty="0" sz="1600" spc="-1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advertisements from all  sorts of companies. Which </a:t>
            </a:r>
            <a:r>
              <a:rPr dirty="0" sz="1600" spc="-10">
                <a:latin typeface="Arial"/>
                <a:cs typeface="Arial"/>
              </a:rPr>
              <a:t>means </a:t>
            </a:r>
            <a:r>
              <a:rPr dirty="0" sz="1600" spc="-5">
                <a:latin typeface="Arial"/>
                <a:cs typeface="Arial"/>
              </a:rPr>
              <a:t>that the key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to  reach them </a:t>
            </a:r>
            <a:r>
              <a:rPr dirty="0" sz="1600" spc="-15">
                <a:latin typeface="Arial"/>
                <a:cs typeface="Arial"/>
              </a:rPr>
              <a:t>earlier, </a:t>
            </a:r>
            <a:r>
              <a:rPr dirty="0" sz="1600" spc="-10">
                <a:latin typeface="Arial"/>
                <a:cs typeface="Arial"/>
              </a:rPr>
              <a:t>before any other </a:t>
            </a:r>
            <a:r>
              <a:rPr dirty="0" sz="1600" spc="-5">
                <a:latin typeface="Arial"/>
                <a:cs typeface="Arial"/>
              </a:rPr>
              <a:t>retailers know a  </a:t>
            </a:r>
            <a:r>
              <a:rPr dirty="0" sz="1600" spc="-10">
                <a:latin typeface="Arial"/>
                <a:cs typeface="Arial"/>
              </a:rPr>
              <a:t>baby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on the </a:t>
            </a:r>
            <a:r>
              <a:rPr dirty="0" sz="1600" spc="-45">
                <a:latin typeface="Arial"/>
                <a:cs typeface="Arial"/>
              </a:rPr>
              <a:t>way. </a:t>
            </a:r>
            <a:r>
              <a:rPr dirty="0" sz="1600" spc="-20" b="1">
                <a:latin typeface="Arial"/>
                <a:cs typeface="Arial"/>
              </a:rPr>
              <a:t>Specifically, </a:t>
            </a:r>
            <a:r>
              <a:rPr dirty="0" sz="1600" spc="-10" b="1">
                <a:latin typeface="Arial"/>
                <a:cs typeface="Arial"/>
              </a:rPr>
              <a:t>the marketers  said they </a:t>
            </a:r>
            <a:r>
              <a:rPr dirty="0" sz="1600" b="1">
                <a:latin typeface="Arial"/>
                <a:cs typeface="Arial"/>
              </a:rPr>
              <a:t>wanted </a:t>
            </a:r>
            <a:r>
              <a:rPr dirty="0" sz="1600" spc="-5" b="1">
                <a:latin typeface="Arial"/>
                <a:cs typeface="Arial"/>
              </a:rPr>
              <a:t>to </a:t>
            </a:r>
            <a:r>
              <a:rPr dirty="0" sz="1600" spc="-10" b="1">
                <a:latin typeface="Arial"/>
                <a:cs typeface="Arial"/>
              </a:rPr>
              <a:t>send specially designed ads  </a:t>
            </a:r>
            <a:r>
              <a:rPr dirty="0" sz="1600" spc="-5" b="1">
                <a:latin typeface="Arial"/>
                <a:cs typeface="Arial"/>
              </a:rPr>
              <a:t>to </a:t>
            </a:r>
            <a:r>
              <a:rPr dirty="0" sz="1600" b="1">
                <a:latin typeface="Arial"/>
                <a:cs typeface="Arial"/>
              </a:rPr>
              <a:t>women </a:t>
            </a:r>
            <a:r>
              <a:rPr dirty="0" sz="1600" spc="-5" b="1">
                <a:latin typeface="Arial"/>
                <a:cs typeface="Arial"/>
              </a:rPr>
              <a:t>in their second </a:t>
            </a:r>
            <a:r>
              <a:rPr dirty="0" sz="1600" spc="-15" b="1">
                <a:latin typeface="Arial"/>
                <a:cs typeface="Arial"/>
              </a:rPr>
              <a:t>trimester, </a:t>
            </a:r>
            <a:r>
              <a:rPr dirty="0" sz="1600" b="1">
                <a:latin typeface="Arial"/>
                <a:cs typeface="Arial"/>
              </a:rPr>
              <a:t>which </a:t>
            </a:r>
            <a:r>
              <a:rPr dirty="0" sz="1600" spc="-5" b="1">
                <a:latin typeface="Arial"/>
                <a:cs typeface="Arial"/>
              </a:rPr>
              <a:t>is  </a:t>
            </a:r>
            <a:r>
              <a:rPr dirty="0" sz="1600" spc="5" b="1">
                <a:latin typeface="Arial"/>
                <a:cs typeface="Arial"/>
              </a:rPr>
              <a:t>when </a:t>
            </a:r>
            <a:r>
              <a:rPr dirty="0" sz="1600" spc="-5" b="1">
                <a:latin typeface="Arial"/>
                <a:cs typeface="Arial"/>
              </a:rPr>
              <a:t>most expectant </a:t>
            </a:r>
            <a:r>
              <a:rPr dirty="0" sz="1600" spc="-10" b="1">
                <a:latin typeface="Arial"/>
                <a:cs typeface="Arial"/>
              </a:rPr>
              <a:t>mothers </a:t>
            </a:r>
            <a:r>
              <a:rPr dirty="0" sz="1600" spc="-5" b="1">
                <a:latin typeface="Arial"/>
                <a:cs typeface="Arial"/>
              </a:rPr>
              <a:t>begin </a:t>
            </a:r>
            <a:r>
              <a:rPr dirty="0" sz="1600" spc="-15" b="1">
                <a:latin typeface="Arial"/>
                <a:cs typeface="Arial"/>
              </a:rPr>
              <a:t>buying </a:t>
            </a:r>
            <a:r>
              <a:rPr dirty="0" sz="1600" spc="-5" b="1">
                <a:latin typeface="Arial"/>
                <a:cs typeface="Arial"/>
              </a:rPr>
              <a:t>all  sorts of </a:t>
            </a:r>
            <a:r>
              <a:rPr dirty="0" sz="1600" spc="-10" b="1">
                <a:latin typeface="Arial"/>
                <a:cs typeface="Arial"/>
              </a:rPr>
              <a:t>new things, </a:t>
            </a:r>
            <a:r>
              <a:rPr dirty="0" sz="1600" spc="-5" b="1">
                <a:latin typeface="Arial"/>
                <a:cs typeface="Arial"/>
              </a:rPr>
              <a:t>like </a:t>
            </a:r>
            <a:r>
              <a:rPr dirty="0" sz="1600" spc="-10" b="1">
                <a:latin typeface="Arial"/>
                <a:cs typeface="Arial"/>
              </a:rPr>
              <a:t>prenatal vitamins and  </a:t>
            </a:r>
            <a:r>
              <a:rPr dirty="0" sz="1600" spc="-5" b="1">
                <a:latin typeface="Arial"/>
                <a:cs typeface="Arial"/>
              </a:rPr>
              <a:t>maternity clothing. “Can </a:t>
            </a:r>
            <a:r>
              <a:rPr dirty="0" sz="1600" spc="-20" b="1">
                <a:latin typeface="Arial"/>
                <a:cs typeface="Arial"/>
              </a:rPr>
              <a:t>you </a:t>
            </a:r>
            <a:r>
              <a:rPr dirty="0" sz="1600" spc="-15" b="1">
                <a:latin typeface="Arial"/>
                <a:cs typeface="Arial"/>
              </a:rPr>
              <a:t>give </a:t>
            </a:r>
            <a:r>
              <a:rPr dirty="0" sz="1600" spc="-5" b="1">
                <a:latin typeface="Arial"/>
                <a:cs typeface="Arial"/>
              </a:rPr>
              <a:t>us a list?” </a:t>
            </a:r>
            <a:r>
              <a:rPr dirty="0" sz="1600" spc="-10" b="1">
                <a:latin typeface="Arial"/>
                <a:cs typeface="Arial"/>
              </a:rPr>
              <a:t>the  marketers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asked.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7408" y="1713982"/>
            <a:ext cx="7946135" cy="105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94262" y="436880"/>
            <a:ext cx="59531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DELT</a:t>
            </a:r>
            <a:r>
              <a:rPr dirty="0" sz="4400" spc="-50" b="1">
                <a:latin typeface="Arial"/>
                <a:cs typeface="Arial"/>
              </a:rPr>
              <a:t>T</a:t>
            </a:r>
            <a:r>
              <a:rPr dirty="0" sz="4400" spc="-50"/>
              <a:t>AA</a:t>
            </a:r>
            <a:r>
              <a:rPr dirty="0" sz="4400" spc="-270"/>
              <a:t> </a:t>
            </a:r>
            <a:r>
              <a:rPr dirty="0" sz="4400" spc="-5" b="1">
                <a:latin typeface="Arial"/>
                <a:cs typeface="Arial"/>
              </a:rPr>
              <a:t>T</a:t>
            </a:r>
            <a:r>
              <a:rPr dirty="0" sz="4400" spc="-5"/>
              <a:t>echnologies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2928" y="2200655"/>
            <a:ext cx="1726691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82792" y="6535928"/>
            <a:ext cx="5423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Search “target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data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scientist” in glassdoor:</a:t>
            </a:r>
            <a:r>
              <a:rPr dirty="0" sz="1200" spc="5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4"/>
              </a:rPr>
              <a:t>https://www.glassdoor.com/index.htm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080" y="3227323"/>
            <a:ext cx="2893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Card </a:t>
            </a:r>
            <a:r>
              <a:rPr dirty="0" sz="1800" spc="-10">
                <a:latin typeface="Arial"/>
                <a:cs typeface="Arial"/>
              </a:rPr>
              <a:t>scanning </a:t>
            </a:r>
            <a:r>
              <a:rPr dirty="0" sz="1800" spc="-5">
                <a:latin typeface="Arial"/>
                <a:cs typeface="Arial"/>
              </a:rPr>
              <a:t>infrastructure  for “Guest ID”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tracking.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965" y="3227323"/>
            <a:ext cx="39985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Proficiency in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analytics </a:t>
            </a:r>
            <a:r>
              <a:rPr dirty="0" sz="1800" spc="-5" b="1">
                <a:latin typeface="Arial"/>
                <a:cs typeface="Arial"/>
              </a:rPr>
              <a:t>languages such as SQL, R,  Python.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965" y="4324604"/>
            <a:ext cx="42678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Proficiency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big </a:t>
            </a:r>
            <a:r>
              <a:rPr dirty="0" sz="1800" spc="-5" b="1">
                <a:latin typeface="Arial"/>
                <a:cs typeface="Arial"/>
              </a:rPr>
              <a:t>data technologies such as Hadoop,  </a:t>
            </a:r>
            <a:r>
              <a:rPr dirty="0" sz="1800" spc="-15" b="1">
                <a:latin typeface="Arial"/>
                <a:cs typeface="Arial"/>
              </a:rPr>
              <a:t>Hive,</a:t>
            </a:r>
            <a:r>
              <a:rPr dirty="0" sz="1800" spc="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Spark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194" y="436880"/>
            <a:ext cx="80543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DELTT</a:t>
            </a:r>
            <a:r>
              <a:rPr dirty="0" sz="4400" spc="-50" b="1">
                <a:latin typeface="Arial"/>
                <a:cs typeface="Arial"/>
              </a:rPr>
              <a:t>A</a:t>
            </a:r>
            <a:r>
              <a:rPr dirty="0" sz="4400" spc="-50"/>
              <a:t>A </a:t>
            </a:r>
            <a:r>
              <a:rPr dirty="0" sz="4400" b="1">
                <a:latin typeface="Arial"/>
                <a:cs typeface="Arial"/>
              </a:rPr>
              <a:t>A</a:t>
            </a:r>
            <a:r>
              <a:rPr dirty="0" sz="4400"/>
              <a:t>nalytical</a:t>
            </a:r>
            <a:r>
              <a:rPr dirty="0" sz="4400" spc="-370"/>
              <a:t> </a:t>
            </a:r>
            <a:r>
              <a:rPr dirty="0" sz="4400" spc="-50"/>
              <a:t>Techniques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2792" y="6535928"/>
            <a:ext cx="5423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Search “target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data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scientist” in glassdoor:</a:t>
            </a:r>
            <a:r>
              <a:rPr dirty="0" sz="1200" spc="5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u="sng" sz="1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https://www.glassdoor.com/index.htm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408" y="1713982"/>
            <a:ext cx="7946135" cy="1058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62928" y="2200655"/>
            <a:ext cx="1726691" cy="53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91988" y="3227323"/>
            <a:ext cx="25114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Conceivable techniques:  </a:t>
            </a:r>
            <a:r>
              <a:rPr dirty="0" sz="1800" spc="-5">
                <a:latin typeface="Arial"/>
                <a:cs typeface="Arial"/>
              </a:rPr>
              <a:t>Clustering for </a:t>
            </a:r>
            <a:r>
              <a:rPr dirty="0" sz="1800" spc="-10">
                <a:latin typeface="Arial"/>
                <a:cs typeface="Arial"/>
              </a:rPr>
              <a:t>customer  segmentation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227323"/>
            <a:ext cx="46145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3+ </a:t>
            </a:r>
            <a:r>
              <a:rPr dirty="0" sz="1800" spc="-10">
                <a:latin typeface="Arial"/>
                <a:cs typeface="Arial"/>
              </a:rPr>
              <a:t>years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experience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large </a:t>
            </a:r>
            <a:r>
              <a:rPr dirty="0" sz="1800" spc="-10" b="1">
                <a:latin typeface="Arial"/>
                <a:cs typeface="Arial"/>
              </a:rPr>
              <a:t>scale </a:t>
            </a:r>
            <a:r>
              <a:rPr dirty="0" sz="1800" spc="-20" b="1">
                <a:latin typeface="Arial"/>
                <a:cs typeface="Arial"/>
              </a:rPr>
              <a:t>A/B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spc="-10" b="1">
                <a:latin typeface="Arial"/>
                <a:cs typeface="Arial"/>
              </a:rPr>
              <a:t>multivariate </a:t>
            </a:r>
            <a:r>
              <a:rPr dirty="0" sz="1800" spc="-5" b="1">
                <a:latin typeface="Arial"/>
                <a:cs typeface="Arial"/>
              </a:rPr>
              <a:t>testing, 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other </a:t>
            </a:r>
            <a:r>
              <a:rPr dirty="0" sz="1800" spc="-10" b="1">
                <a:latin typeface="Arial"/>
                <a:cs typeface="Arial"/>
              </a:rPr>
              <a:t>relevant </a:t>
            </a:r>
            <a:r>
              <a:rPr dirty="0" sz="1800" spc="10" b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design </a:t>
            </a:r>
            <a:r>
              <a:rPr dirty="0" sz="1800" b="1">
                <a:latin typeface="Arial"/>
                <a:cs typeface="Arial"/>
              </a:rPr>
              <a:t>of  </a:t>
            </a:r>
            <a:r>
              <a:rPr dirty="0" sz="1800" spc="-10" b="1">
                <a:latin typeface="Arial"/>
                <a:cs typeface="Arial"/>
              </a:rPr>
              <a:t>experiments.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598923"/>
            <a:ext cx="43948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Expertise in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either</a:t>
            </a:r>
            <a:endParaRPr sz="18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statistical modeling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machine learning  (deep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learning).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6210" y="436880"/>
            <a:ext cx="4749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DELTTA</a:t>
            </a:r>
            <a:r>
              <a:rPr dirty="0" sz="4400" spc="-95" b="1">
                <a:latin typeface="Arial"/>
                <a:cs typeface="Arial"/>
              </a:rPr>
              <a:t>A</a:t>
            </a:r>
            <a:r>
              <a:rPr dirty="0" sz="4400" spc="-40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A</a:t>
            </a:r>
            <a:r>
              <a:rPr dirty="0" sz="4400"/>
              <a:t>nalysts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Arial"/>
                <a:cs typeface="Arial"/>
              </a:rPr>
              <a:t>Andrew Pole </a:t>
            </a:r>
            <a:r>
              <a:rPr dirty="0" sz="3200" spc="-5"/>
              <a:t>had just started working as </a:t>
            </a:r>
            <a:r>
              <a:rPr dirty="0" sz="3200"/>
              <a:t>a  </a:t>
            </a:r>
            <a:r>
              <a:rPr dirty="0" sz="3200" spc="-5"/>
              <a:t>statistician for </a:t>
            </a:r>
            <a:r>
              <a:rPr dirty="0" sz="3200" spc="-65"/>
              <a:t>Target </a:t>
            </a:r>
            <a:r>
              <a:rPr dirty="0" sz="3200" spc="-5"/>
              <a:t>in </a:t>
            </a:r>
            <a:r>
              <a:rPr dirty="0" sz="3200" spc="-10"/>
              <a:t>2002, </a:t>
            </a:r>
            <a:r>
              <a:rPr dirty="0" sz="3200" spc="-5"/>
              <a:t>when </a:t>
            </a:r>
            <a:r>
              <a:rPr dirty="0" sz="3200"/>
              <a:t>two  </a:t>
            </a:r>
            <a:r>
              <a:rPr dirty="0" sz="3200" spc="-5"/>
              <a:t>colleagues from the marketing </a:t>
            </a:r>
            <a:r>
              <a:rPr dirty="0" sz="3200" spc="-10"/>
              <a:t>department  </a:t>
            </a:r>
            <a:r>
              <a:rPr dirty="0" sz="3200" spc="-5"/>
              <a:t>stopped by his desk to </a:t>
            </a:r>
            <a:r>
              <a:rPr dirty="0" sz="3200"/>
              <a:t>ask </a:t>
            </a:r>
            <a:r>
              <a:rPr dirty="0" sz="3200" spc="-5"/>
              <a:t>an odd </a:t>
            </a:r>
            <a:r>
              <a:rPr dirty="0" sz="3200" spc="-10"/>
              <a:t>question:  </a:t>
            </a:r>
            <a:r>
              <a:rPr dirty="0" sz="3200" spc="-5"/>
              <a:t>“If </a:t>
            </a:r>
            <a:r>
              <a:rPr dirty="0" sz="3200"/>
              <a:t>we </a:t>
            </a:r>
            <a:r>
              <a:rPr dirty="0" sz="3200" spc="-5"/>
              <a:t>wanted to figure out if </a:t>
            </a:r>
            <a:r>
              <a:rPr dirty="0" sz="3200"/>
              <a:t>a </a:t>
            </a:r>
            <a:r>
              <a:rPr dirty="0" sz="3200" spc="-5"/>
              <a:t>customer is  </a:t>
            </a:r>
            <a:r>
              <a:rPr dirty="0" sz="3200" spc="-10"/>
              <a:t>pregnant, </a:t>
            </a:r>
            <a:r>
              <a:rPr dirty="0" sz="3200" spc="-5"/>
              <a:t>even if </a:t>
            </a:r>
            <a:r>
              <a:rPr dirty="0" sz="3200"/>
              <a:t>she </a:t>
            </a:r>
            <a:r>
              <a:rPr dirty="0" sz="3200" spc="-10"/>
              <a:t>didn’t </a:t>
            </a:r>
            <a:r>
              <a:rPr dirty="0" sz="3200" spc="-5"/>
              <a:t>want us to </a:t>
            </a:r>
            <a:r>
              <a:rPr dirty="0" sz="3200" spc="-40"/>
              <a:t>know,  </a:t>
            </a:r>
            <a:r>
              <a:rPr dirty="0" sz="3200"/>
              <a:t>can you </a:t>
            </a:r>
            <a:r>
              <a:rPr dirty="0" sz="3200" spc="-5"/>
              <a:t>do</a:t>
            </a:r>
            <a:r>
              <a:rPr dirty="0" sz="3200" spc="-65"/>
              <a:t> </a:t>
            </a:r>
            <a:r>
              <a:rPr dirty="0" sz="3200" spc="-10"/>
              <a:t>that?”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6210" y="436880"/>
            <a:ext cx="4749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DELTTA</a:t>
            </a:r>
            <a:r>
              <a:rPr dirty="0" sz="4400" spc="-95" b="1">
                <a:latin typeface="Arial"/>
                <a:cs typeface="Arial"/>
              </a:rPr>
              <a:t>A</a:t>
            </a:r>
            <a:r>
              <a:rPr dirty="0" sz="4400" spc="-40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A</a:t>
            </a:r>
            <a:r>
              <a:rPr dirty="0" sz="4400"/>
              <a:t>nalysts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Pole has a </a:t>
            </a:r>
            <a:r>
              <a:rPr dirty="0" sz="2800" b="1">
                <a:latin typeface="Arial"/>
                <a:cs typeface="Arial"/>
              </a:rPr>
              <a:t>master’s </a:t>
            </a:r>
            <a:r>
              <a:rPr dirty="0" sz="2800" spc="-5" b="1">
                <a:latin typeface="Arial"/>
                <a:cs typeface="Arial"/>
              </a:rPr>
              <a:t>degree in </a:t>
            </a:r>
            <a:r>
              <a:rPr dirty="0" sz="2800" b="1">
                <a:latin typeface="Arial"/>
                <a:cs typeface="Arial"/>
              </a:rPr>
              <a:t>statistics </a:t>
            </a:r>
            <a:r>
              <a:rPr dirty="0" sz="2800" spc="-5" b="1">
                <a:latin typeface="Arial"/>
                <a:cs typeface="Arial"/>
              </a:rPr>
              <a:t>and  another in economics, and has been </a:t>
            </a:r>
            <a:r>
              <a:rPr dirty="0" sz="2800" b="1">
                <a:latin typeface="Arial"/>
                <a:cs typeface="Arial"/>
              </a:rPr>
              <a:t>obsessed  </a:t>
            </a:r>
            <a:r>
              <a:rPr dirty="0" sz="2800" spc="-5" b="1">
                <a:latin typeface="Arial"/>
                <a:cs typeface="Arial"/>
              </a:rPr>
              <a:t>with the intersection of data and human  behaviour most of his </a:t>
            </a:r>
            <a:r>
              <a:rPr dirty="0" sz="2800" b="1">
                <a:latin typeface="Arial"/>
                <a:cs typeface="Arial"/>
              </a:rPr>
              <a:t>life. </a:t>
            </a:r>
            <a:r>
              <a:rPr dirty="0" sz="2800" spc="-5" b="1">
                <a:latin typeface="Arial"/>
                <a:cs typeface="Arial"/>
              </a:rPr>
              <a:t>His parents were  </a:t>
            </a:r>
            <a:r>
              <a:rPr dirty="0" sz="2800" b="1">
                <a:latin typeface="Arial"/>
                <a:cs typeface="Arial"/>
              </a:rPr>
              <a:t>teachers </a:t>
            </a:r>
            <a:r>
              <a:rPr dirty="0" sz="2800" spc="-5" b="1">
                <a:latin typeface="Arial"/>
                <a:cs typeface="Arial"/>
              </a:rPr>
              <a:t>in North Dakota, and while other kids  were </a:t>
            </a:r>
            <a:r>
              <a:rPr dirty="0" sz="2800" spc="-10" b="1">
                <a:latin typeface="Arial"/>
                <a:cs typeface="Arial"/>
              </a:rPr>
              <a:t>going </a:t>
            </a:r>
            <a:r>
              <a:rPr dirty="0" sz="2800" b="1">
                <a:latin typeface="Arial"/>
                <a:cs typeface="Arial"/>
              </a:rPr>
              <a:t>to </a:t>
            </a:r>
            <a:r>
              <a:rPr dirty="0" sz="2800" spc="-5" b="1">
                <a:latin typeface="Arial"/>
                <a:cs typeface="Arial"/>
              </a:rPr>
              <a:t>4-H, Pole was </a:t>
            </a:r>
            <a:r>
              <a:rPr dirty="0" sz="2800" spc="-10" b="1">
                <a:latin typeface="Arial"/>
                <a:cs typeface="Arial"/>
              </a:rPr>
              <a:t>doing </a:t>
            </a:r>
            <a:r>
              <a:rPr dirty="0" sz="2800" spc="-5" b="1">
                <a:latin typeface="Arial"/>
                <a:cs typeface="Arial"/>
              </a:rPr>
              <a:t>algebra and  writing computer programs. “The stereotype of  a math nerd is true,” he told </a:t>
            </a:r>
            <a:r>
              <a:rPr dirty="0" sz="2800" spc="-10" b="1">
                <a:latin typeface="Arial"/>
                <a:cs typeface="Arial"/>
              </a:rPr>
              <a:t>me </a:t>
            </a:r>
            <a:r>
              <a:rPr dirty="0" sz="2800" spc="-5" b="1">
                <a:latin typeface="Arial"/>
                <a:cs typeface="Arial"/>
              </a:rPr>
              <a:t>when I spoke  with him last </a:t>
            </a:r>
            <a:r>
              <a:rPr dirty="0" sz="2800" spc="-40" b="1">
                <a:latin typeface="Arial"/>
                <a:cs typeface="Arial"/>
              </a:rPr>
              <a:t>year. </a:t>
            </a:r>
            <a:r>
              <a:rPr dirty="0" sz="2800" b="1">
                <a:latin typeface="Arial"/>
                <a:cs typeface="Arial"/>
              </a:rPr>
              <a:t>“I </a:t>
            </a:r>
            <a:r>
              <a:rPr dirty="0" sz="2800" spc="-5" b="1">
                <a:latin typeface="Arial"/>
                <a:cs typeface="Arial"/>
              </a:rPr>
              <a:t>kind of like </a:t>
            </a:r>
            <a:r>
              <a:rPr dirty="0" sz="2800" spc="-10" b="1">
                <a:latin typeface="Arial"/>
                <a:cs typeface="Arial"/>
              </a:rPr>
              <a:t>going out </a:t>
            </a:r>
            <a:r>
              <a:rPr dirty="0" sz="2800" spc="-5" b="1">
                <a:latin typeface="Arial"/>
                <a:cs typeface="Arial"/>
              </a:rPr>
              <a:t>and  evangelizing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analytics.”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0" y="436880"/>
            <a:ext cx="4749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DELTTA</a:t>
            </a:r>
            <a:r>
              <a:rPr dirty="0" sz="4400" spc="-95" b="1">
                <a:latin typeface="Arial"/>
                <a:cs typeface="Arial"/>
              </a:rPr>
              <a:t>A</a:t>
            </a:r>
            <a:r>
              <a:rPr dirty="0" sz="4400" spc="-40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A</a:t>
            </a:r>
            <a:r>
              <a:rPr dirty="0" sz="4400"/>
              <a:t>nalysts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1953767"/>
            <a:ext cx="7776895" cy="3800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14716" y="5410200"/>
            <a:ext cx="445007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8786" y="436880"/>
            <a:ext cx="3664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Methodologies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45437"/>
            <a:ext cx="2443480" cy="2280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Four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pillars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Five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stages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85">
                <a:latin typeface="Arial"/>
                <a:cs typeface="Arial"/>
              </a:rPr>
              <a:t>DELTTA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45">
                <a:latin typeface="Arial"/>
                <a:cs typeface="Arial"/>
              </a:rPr>
              <a:t>FACE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0" y="436880"/>
            <a:ext cx="4749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/>
              <a:t>DELTTA</a:t>
            </a:r>
            <a:r>
              <a:rPr dirty="0" sz="4400" spc="-95" b="1">
                <a:latin typeface="Arial"/>
                <a:cs typeface="Arial"/>
              </a:rPr>
              <a:t>A</a:t>
            </a:r>
            <a:r>
              <a:rPr dirty="0" sz="4400" spc="-40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A</a:t>
            </a:r>
            <a:r>
              <a:rPr dirty="0" sz="4400"/>
              <a:t>nalysts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955292"/>
            <a:ext cx="3658281" cy="1787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06012" y="3581400"/>
            <a:ext cx="208787" cy="214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600" y="1994151"/>
            <a:ext cx="4267199" cy="3923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14565"/>
            <a:ext cx="6544309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Discussion</a:t>
            </a:r>
            <a:r>
              <a:rPr dirty="0" sz="4400" spc="-4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4400" spc="-85">
                <a:latin typeface="Arial"/>
                <a:cs typeface="Arial"/>
              </a:rPr>
              <a:t>Target </a:t>
            </a:r>
            <a:r>
              <a:rPr dirty="0" sz="4400">
                <a:latin typeface="Arial"/>
                <a:cs typeface="Arial"/>
              </a:rPr>
              <a:t>Case Study |</a:t>
            </a:r>
            <a:r>
              <a:rPr dirty="0" sz="4400" spc="20">
                <a:latin typeface="Arial"/>
                <a:cs typeface="Arial"/>
              </a:rPr>
              <a:t> </a:t>
            </a:r>
            <a:r>
              <a:rPr dirty="0" sz="4400" spc="-65">
                <a:latin typeface="Arial"/>
                <a:cs typeface="Arial"/>
              </a:rPr>
              <a:t>FACE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921000"/>
            <a:ext cx="1501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446" y="436880"/>
            <a:ext cx="1487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5"/>
              <a:t>F</a:t>
            </a:r>
            <a:r>
              <a:rPr dirty="0" sz="4400"/>
              <a:t>A</a:t>
            </a:r>
            <a:r>
              <a:rPr dirty="0" sz="4400" spc="-5"/>
              <a:t>C</a:t>
            </a:r>
            <a:r>
              <a:rPr dirty="0" sz="4400"/>
              <a:t>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39746"/>
            <a:ext cx="7160259" cy="466915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Framing 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Problem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recognition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Review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previous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findings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Modeling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Solving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collection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analysis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Communicating and acting on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Results </a:t>
            </a:r>
            <a:r>
              <a:rPr dirty="0" sz="1800" spc="-10">
                <a:latin typeface="Arial"/>
                <a:cs typeface="Arial"/>
              </a:rPr>
              <a:t>presentation and action, </a:t>
            </a:r>
            <a:r>
              <a:rPr dirty="0" sz="1800" spc="-5">
                <a:latin typeface="Arial"/>
                <a:cs typeface="Arial"/>
              </a:rPr>
              <a:t>i.e., “telling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story”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Creating impactful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Embedding </a:t>
            </a:r>
            <a:r>
              <a:rPr dirty="0" sz="2000" spc="-5">
                <a:latin typeface="Arial"/>
                <a:cs typeface="Arial"/>
              </a:rPr>
              <a:t>final </a:t>
            </a:r>
            <a:r>
              <a:rPr dirty="0" sz="2000">
                <a:latin typeface="Arial"/>
                <a:cs typeface="Arial"/>
              </a:rPr>
              <a:t>models and methods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enterprise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  processes and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3206" y="436880"/>
            <a:ext cx="1517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Arial"/>
                <a:cs typeface="Arial"/>
              </a:rPr>
              <a:t>F</a:t>
            </a:r>
            <a:r>
              <a:rPr dirty="0" sz="4400"/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7869555" cy="216217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Framing the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Problem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0">
                <a:latin typeface="Arial"/>
                <a:cs typeface="Arial"/>
              </a:rPr>
              <a:t>Andrew </a:t>
            </a:r>
            <a:r>
              <a:rPr dirty="0" sz="1800" spc="-5">
                <a:latin typeface="Arial"/>
                <a:cs typeface="Arial"/>
              </a:rPr>
              <a:t>Pole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 spc="-5">
                <a:latin typeface="Arial"/>
                <a:cs typeface="Arial"/>
              </a:rPr>
              <a:t>just started </a:t>
            </a:r>
            <a:r>
              <a:rPr dirty="0" sz="1800" spc="-10">
                <a:latin typeface="Arial"/>
                <a:cs typeface="Arial"/>
              </a:rPr>
              <a:t>working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statistician for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2002,  </a:t>
            </a:r>
            <a:r>
              <a:rPr dirty="0" sz="1800" spc="-15">
                <a:latin typeface="Arial"/>
                <a:cs typeface="Arial"/>
              </a:rPr>
              <a:t>when two </a:t>
            </a:r>
            <a:r>
              <a:rPr dirty="0" sz="1800" spc="-10">
                <a:latin typeface="Arial"/>
                <a:cs typeface="Arial"/>
              </a:rPr>
              <a:t>colleagues </a:t>
            </a:r>
            <a:r>
              <a:rPr dirty="0" sz="1800" spc="-5">
                <a:latin typeface="Arial"/>
                <a:cs typeface="Arial"/>
              </a:rPr>
              <a:t>from the marketing </a:t>
            </a:r>
            <a:r>
              <a:rPr dirty="0" sz="1800" spc="-10">
                <a:latin typeface="Arial"/>
                <a:cs typeface="Arial"/>
              </a:rPr>
              <a:t>department stopped </a:t>
            </a:r>
            <a:r>
              <a:rPr dirty="0" sz="1800" spc="-5">
                <a:latin typeface="Arial"/>
                <a:cs typeface="Arial"/>
              </a:rPr>
              <a:t>by his </a:t>
            </a:r>
            <a:r>
              <a:rPr dirty="0" sz="1800" spc="-10">
                <a:latin typeface="Arial"/>
                <a:cs typeface="Arial"/>
              </a:rPr>
              <a:t>desk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ask an </a:t>
            </a:r>
            <a:r>
              <a:rPr dirty="0" sz="1800" spc="-10">
                <a:latin typeface="Arial"/>
                <a:cs typeface="Arial"/>
              </a:rPr>
              <a:t>odd question: </a:t>
            </a:r>
            <a:r>
              <a:rPr dirty="0" sz="1800" b="1">
                <a:latin typeface="Arial"/>
                <a:cs typeface="Arial"/>
              </a:rPr>
              <a:t>“If </a:t>
            </a:r>
            <a:r>
              <a:rPr dirty="0" sz="1800" spc="15" b="1">
                <a:latin typeface="Arial"/>
                <a:cs typeface="Arial"/>
              </a:rPr>
              <a:t>we </a:t>
            </a:r>
            <a:r>
              <a:rPr dirty="0" sz="1800" b="1">
                <a:latin typeface="Arial"/>
                <a:cs typeface="Arial"/>
              </a:rPr>
              <a:t>wanted to </a:t>
            </a:r>
            <a:r>
              <a:rPr dirty="0" sz="1800" spc="-5" b="1">
                <a:latin typeface="Arial"/>
                <a:cs typeface="Arial"/>
              </a:rPr>
              <a:t>figure </a:t>
            </a:r>
            <a:r>
              <a:rPr dirty="0" sz="1800" b="1">
                <a:latin typeface="Arial"/>
                <a:cs typeface="Arial"/>
              </a:rPr>
              <a:t>out if a </a:t>
            </a:r>
            <a:r>
              <a:rPr dirty="0" sz="1800" spc="-5" b="1">
                <a:latin typeface="Arial"/>
                <a:cs typeface="Arial"/>
              </a:rPr>
              <a:t>customer </a:t>
            </a:r>
            <a:r>
              <a:rPr dirty="0" sz="1800" b="1">
                <a:latin typeface="Arial"/>
                <a:cs typeface="Arial"/>
              </a:rPr>
              <a:t>is  </a:t>
            </a:r>
            <a:r>
              <a:rPr dirty="0" sz="1800" spc="-5" b="1">
                <a:latin typeface="Arial"/>
                <a:cs typeface="Arial"/>
              </a:rPr>
              <a:t>pregnant, </a:t>
            </a:r>
            <a:r>
              <a:rPr dirty="0" sz="1800" spc="-15" b="1">
                <a:latin typeface="Arial"/>
                <a:cs typeface="Arial"/>
              </a:rPr>
              <a:t>even </a:t>
            </a:r>
            <a:r>
              <a:rPr dirty="0" sz="1800" b="1">
                <a:latin typeface="Arial"/>
                <a:cs typeface="Arial"/>
              </a:rPr>
              <a:t>if </a:t>
            </a:r>
            <a:r>
              <a:rPr dirty="0" sz="1800" spc="-5" b="1">
                <a:latin typeface="Arial"/>
                <a:cs typeface="Arial"/>
              </a:rPr>
              <a:t>she </a:t>
            </a:r>
            <a:r>
              <a:rPr dirty="0" sz="1800" b="1">
                <a:latin typeface="Arial"/>
                <a:cs typeface="Arial"/>
              </a:rPr>
              <a:t>didn’t want us to </a:t>
            </a:r>
            <a:r>
              <a:rPr dirty="0" sz="1800" spc="-10" b="1">
                <a:latin typeface="Arial"/>
                <a:cs typeface="Arial"/>
              </a:rPr>
              <a:t>know, </a:t>
            </a:r>
            <a:r>
              <a:rPr dirty="0" sz="1800" spc="-5" b="1">
                <a:latin typeface="Arial"/>
                <a:cs typeface="Arial"/>
              </a:rPr>
              <a:t>can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b="1">
                <a:latin typeface="Arial"/>
                <a:cs typeface="Arial"/>
              </a:rPr>
              <a:t>do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that?”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3206" y="436880"/>
            <a:ext cx="1517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Arial"/>
                <a:cs typeface="Arial"/>
              </a:rPr>
              <a:t>F</a:t>
            </a:r>
            <a:r>
              <a:rPr dirty="0" sz="4400"/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8333740" cy="517969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Framing the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Problem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recognition:</a:t>
            </a:r>
            <a:endParaRPr sz="24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0">
                <a:latin typeface="Arial"/>
                <a:cs typeface="Arial"/>
              </a:rPr>
              <a:t>Andrew </a:t>
            </a:r>
            <a:r>
              <a:rPr dirty="0" sz="1800" spc="-5">
                <a:latin typeface="Arial"/>
                <a:cs typeface="Arial"/>
              </a:rPr>
              <a:t>Pole </a:t>
            </a:r>
            <a:r>
              <a:rPr dirty="0" sz="1800" spc="-20">
                <a:latin typeface="Arial"/>
                <a:cs typeface="Arial"/>
              </a:rPr>
              <a:t>was </a:t>
            </a:r>
            <a:r>
              <a:rPr dirty="0" sz="1800" spc="-5">
                <a:latin typeface="Arial"/>
                <a:cs typeface="Arial"/>
              </a:rPr>
              <a:t>hired by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the same kinds of </a:t>
            </a:r>
            <a:r>
              <a:rPr dirty="0" sz="1800" spc="-10">
                <a:latin typeface="Arial"/>
                <a:cs typeface="Arial"/>
              </a:rPr>
              <a:t>insights </a:t>
            </a:r>
            <a:r>
              <a:rPr dirty="0" sz="1800" spc="-5">
                <a:latin typeface="Arial"/>
                <a:cs typeface="Arial"/>
              </a:rPr>
              <a:t>into  consumers’ </a:t>
            </a:r>
            <a:r>
              <a:rPr dirty="0" sz="1800" spc="-10">
                <a:latin typeface="Arial"/>
                <a:cs typeface="Arial"/>
              </a:rPr>
              <a:t>habits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expand </a:t>
            </a:r>
            <a:r>
              <a:rPr dirty="0" sz="1800" spc="-35">
                <a:latin typeface="Arial"/>
                <a:cs typeface="Arial"/>
              </a:rPr>
              <a:t>Target’s </a:t>
            </a:r>
            <a:r>
              <a:rPr dirty="0" sz="1800" spc="-5">
                <a:latin typeface="Arial"/>
                <a:cs typeface="Arial"/>
              </a:rPr>
              <a:t>sales. His </a:t>
            </a:r>
            <a:r>
              <a:rPr dirty="0" sz="1800" spc="-10">
                <a:latin typeface="Arial"/>
                <a:cs typeface="Arial"/>
              </a:rPr>
              <a:t>assignment </a:t>
            </a:r>
            <a:r>
              <a:rPr dirty="0" sz="1800" spc="-20">
                <a:latin typeface="Arial"/>
                <a:cs typeface="Arial"/>
              </a:rPr>
              <a:t>was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analyse  </a:t>
            </a:r>
            <a:r>
              <a:rPr dirty="0" sz="1800" spc="-5">
                <a:latin typeface="Arial"/>
                <a:cs typeface="Arial"/>
              </a:rPr>
              <a:t>all the </a:t>
            </a:r>
            <a:r>
              <a:rPr dirty="0" sz="1800" spc="-10">
                <a:latin typeface="Arial"/>
                <a:cs typeface="Arial"/>
              </a:rPr>
              <a:t>cue-routine-reward loops among shoppers and help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company  </a:t>
            </a:r>
            <a:r>
              <a:rPr dirty="0" sz="1800" spc="-5">
                <a:latin typeface="Arial"/>
                <a:cs typeface="Arial"/>
              </a:rPr>
              <a:t>figure </a:t>
            </a:r>
            <a:r>
              <a:rPr dirty="0" sz="1800" spc="-10">
                <a:latin typeface="Arial"/>
                <a:cs typeface="Arial"/>
              </a:rPr>
              <a:t>out 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exploit </a:t>
            </a:r>
            <a:r>
              <a:rPr dirty="0" sz="1800" spc="-5">
                <a:latin typeface="Arial"/>
                <a:cs typeface="Arial"/>
              </a:rPr>
              <a:t>them. Much of his </a:t>
            </a:r>
            <a:r>
              <a:rPr dirty="0" sz="1800" spc="-10">
                <a:latin typeface="Arial"/>
                <a:cs typeface="Arial"/>
              </a:rPr>
              <a:t>department’s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20">
                <a:latin typeface="Arial"/>
                <a:cs typeface="Arial"/>
              </a:rPr>
              <a:t>was  </a:t>
            </a:r>
            <a:r>
              <a:rPr dirty="0" sz="1800" spc="-10">
                <a:latin typeface="Arial"/>
                <a:cs typeface="Arial"/>
              </a:rPr>
              <a:t>straightforward: </a:t>
            </a:r>
            <a:r>
              <a:rPr dirty="0" sz="1800" spc="-5">
                <a:latin typeface="Arial"/>
                <a:cs typeface="Arial"/>
              </a:rPr>
              <a:t>find the customers </a:t>
            </a:r>
            <a:r>
              <a:rPr dirty="0" sz="1800" spc="-20">
                <a:latin typeface="Arial"/>
                <a:cs typeface="Arial"/>
              </a:rPr>
              <a:t>who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children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send </a:t>
            </a:r>
            <a:r>
              <a:rPr dirty="0" sz="1800" spc="-10">
                <a:latin typeface="Arial"/>
                <a:cs typeface="Arial"/>
              </a:rPr>
              <a:t>them  catalogs </a:t>
            </a:r>
            <a:r>
              <a:rPr dirty="0" sz="1800" spc="-5">
                <a:latin typeface="Arial"/>
                <a:cs typeface="Arial"/>
              </a:rPr>
              <a:t>that feature </a:t>
            </a:r>
            <a:r>
              <a:rPr dirty="0" sz="1800" spc="-10">
                <a:latin typeface="Arial"/>
                <a:cs typeface="Arial"/>
              </a:rPr>
              <a:t>toys </a:t>
            </a:r>
            <a:r>
              <a:rPr dirty="0" sz="1800" spc="-5">
                <a:latin typeface="Arial"/>
                <a:cs typeface="Arial"/>
              </a:rPr>
              <a:t>before Christmas. </a:t>
            </a:r>
            <a:r>
              <a:rPr dirty="0" sz="1800" spc="-10">
                <a:latin typeface="Arial"/>
                <a:cs typeface="Arial"/>
              </a:rPr>
              <a:t>Look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shoppers </a:t>
            </a:r>
            <a:r>
              <a:rPr dirty="0" sz="1800" spc="-20">
                <a:latin typeface="Arial"/>
                <a:cs typeface="Arial"/>
              </a:rPr>
              <a:t>who </a:t>
            </a:r>
            <a:r>
              <a:rPr dirty="0" sz="1800" spc="-10">
                <a:latin typeface="Arial"/>
                <a:cs typeface="Arial"/>
              </a:rPr>
              <a:t>habitually  purchase swimsuits </a:t>
            </a:r>
            <a:r>
              <a:rPr dirty="0" sz="1800" spc="-5">
                <a:latin typeface="Arial"/>
                <a:cs typeface="Arial"/>
              </a:rPr>
              <a:t>in April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send them </a:t>
            </a:r>
            <a:r>
              <a:rPr dirty="0" sz="1800" spc="-10">
                <a:latin typeface="Arial"/>
                <a:cs typeface="Arial"/>
              </a:rPr>
              <a:t>coupons </a:t>
            </a:r>
            <a:r>
              <a:rPr dirty="0" sz="1800" spc="-5">
                <a:latin typeface="Arial"/>
                <a:cs typeface="Arial"/>
              </a:rPr>
              <a:t>for sunscreen in July </a:t>
            </a:r>
            <a:r>
              <a:rPr dirty="0" sz="1800" spc="-10">
                <a:latin typeface="Arial"/>
                <a:cs typeface="Arial"/>
              </a:rPr>
              <a:t>and  diet books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20">
                <a:latin typeface="Arial"/>
                <a:cs typeface="Arial"/>
              </a:rPr>
              <a:t>December. </a:t>
            </a:r>
            <a:r>
              <a:rPr dirty="0" sz="1800" spc="-5" b="1">
                <a:latin typeface="Arial"/>
                <a:cs typeface="Arial"/>
              </a:rPr>
              <a:t>But </a:t>
            </a:r>
            <a:r>
              <a:rPr dirty="0" sz="1800" spc="-15" b="1">
                <a:latin typeface="Arial"/>
                <a:cs typeface="Arial"/>
              </a:rPr>
              <a:t>Pole’s </a:t>
            </a:r>
            <a:r>
              <a:rPr dirty="0" sz="1800" spc="-5" b="1">
                <a:latin typeface="Arial"/>
                <a:cs typeface="Arial"/>
              </a:rPr>
              <a:t>most important assignment </a:t>
            </a:r>
            <a:r>
              <a:rPr dirty="0" sz="1800" spc="5" b="1">
                <a:latin typeface="Arial"/>
                <a:cs typeface="Arial"/>
              </a:rPr>
              <a:t>was </a:t>
            </a:r>
            <a:r>
              <a:rPr dirty="0" sz="1800" b="1">
                <a:latin typeface="Arial"/>
                <a:cs typeface="Arial"/>
              </a:rPr>
              <a:t>to  </a:t>
            </a:r>
            <a:r>
              <a:rPr dirty="0" sz="1800" spc="-5" b="1">
                <a:latin typeface="Arial"/>
                <a:cs typeface="Arial"/>
              </a:rPr>
              <a:t>identify those </a:t>
            </a:r>
            <a:r>
              <a:rPr dirty="0" sz="1800" b="1">
                <a:latin typeface="Arial"/>
                <a:cs typeface="Arial"/>
              </a:rPr>
              <a:t>unique </a:t>
            </a:r>
            <a:r>
              <a:rPr dirty="0" sz="1800" spc="-5" b="1">
                <a:latin typeface="Arial"/>
                <a:cs typeface="Arial"/>
              </a:rPr>
              <a:t>moments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consumers’ </a:t>
            </a:r>
            <a:r>
              <a:rPr dirty="0" sz="1800" spc="-10" b="1">
                <a:latin typeface="Arial"/>
                <a:cs typeface="Arial"/>
              </a:rPr>
              <a:t>lives </a:t>
            </a:r>
            <a:r>
              <a:rPr dirty="0" sz="1800" spc="10" b="1">
                <a:latin typeface="Arial"/>
                <a:cs typeface="Arial"/>
              </a:rPr>
              <a:t>when </a:t>
            </a:r>
            <a:r>
              <a:rPr dirty="0" sz="1800" spc="-5" b="1">
                <a:latin typeface="Arial"/>
                <a:cs typeface="Arial"/>
              </a:rPr>
              <a:t>their shopping  habits become particularly flexible and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right </a:t>
            </a:r>
            <a:r>
              <a:rPr dirty="0" sz="1800" spc="-10" b="1">
                <a:latin typeface="Arial"/>
                <a:cs typeface="Arial"/>
              </a:rPr>
              <a:t>advertisement </a:t>
            </a:r>
            <a:r>
              <a:rPr dirty="0" sz="1800" b="1">
                <a:latin typeface="Arial"/>
                <a:cs typeface="Arial"/>
              </a:rPr>
              <a:t>or  </a:t>
            </a:r>
            <a:r>
              <a:rPr dirty="0" sz="1800" spc="-5" b="1">
                <a:latin typeface="Arial"/>
                <a:cs typeface="Arial"/>
              </a:rPr>
              <a:t>coupon </a:t>
            </a:r>
            <a:r>
              <a:rPr dirty="0" sz="1800" spc="5" b="1">
                <a:latin typeface="Arial"/>
                <a:cs typeface="Arial"/>
              </a:rPr>
              <a:t>would </a:t>
            </a:r>
            <a:r>
              <a:rPr dirty="0" sz="1800" spc="-5" b="1">
                <a:latin typeface="Arial"/>
                <a:cs typeface="Arial"/>
              </a:rPr>
              <a:t>cause them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begin spending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new ways. </a:t>
            </a:r>
            <a:r>
              <a:rPr dirty="0" sz="1800" spc="-20" b="1">
                <a:latin typeface="Arial"/>
                <a:cs typeface="Arial"/>
              </a:rPr>
              <a:t>And </a:t>
            </a:r>
            <a:r>
              <a:rPr dirty="0" sz="1800" spc="-5" b="1">
                <a:latin typeface="Arial"/>
                <a:cs typeface="Arial"/>
              </a:rPr>
              <a:t>among  </a:t>
            </a:r>
            <a:r>
              <a:rPr dirty="0" sz="1800" b="1">
                <a:latin typeface="Arial"/>
                <a:cs typeface="Arial"/>
              </a:rPr>
              <a:t>life </a:t>
            </a:r>
            <a:r>
              <a:rPr dirty="0" sz="1800" spc="-15" b="1">
                <a:latin typeface="Arial"/>
                <a:cs typeface="Arial"/>
              </a:rPr>
              <a:t>events, </a:t>
            </a:r>
            <a:r>
              <a:rPr dirty="0" sz="1800" b="1">
                <a:latin typeface="Arial"/>
                <a:cs typeface="Arial"/>
              </a:rPr>
              <a:t>none </a:t>
            </a:r>
            <a:r>
              <a:rPr dirty="0" sz="1800" spc="-5" b="1">
                <a:latin typeface="Arial"/>
                <a:cs typeface="Arial"/>
              </a:rPr>
              <a:t>are more important than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15" b="1">
                <a:latin typeface="Arial"/>
                <a:cs typeface="Arial"/>
              </a:rPr>
              <a:t>arrival </a:t>
            </a:r>
            <a:r>
              <a:rPr dirty="0" sz="1800" b="1">
                <a:latin typeface="Arial"/>
                <a:cs typeface="Arial"/>
              </a:rPr>
              <a:t>of a </a:t>
            </a:r>
            <a:r>
              <a:rPr dirty="0" sz="1800" spc="-35" b="1">
                <a:latin typeface="Arial"/>
                <a:cs typeface="Arial"/>
              </a:rPr>
              <a:t>baby. </a:t>
            </a:r>
            <a:r>
              <a:rPr dirty="0" sz="1800" spc="-30" b="1">
                <a:latin typeface="Arial"/>
                <a:cs typeface="Arial"/>
              </a:rPr>
              <a:t>At </a:t>
            </a:r>
            <a:r>
              <a:rPr dirty="0" sz="1800" spc="-5" b="1">
                <a:latin typeface="Arial"/>
                <a:cs typeface="Arial"/>
              </a:rPr>
              <a:t>that  moment, </a:t>
            </a:r>
            <a:r>
              <a:rPr dirty="0" sz="1800" spc="-10" b="1">
                <a:latin typeface="Arial"/>
                <a:cs typeface="Arial"/>
              </a:rPr>
              <a:t>new </a:t>
            </a:r>
            <a:r>
              <a:rPr dirty="0" sz="1800" spc="-5" b="1">
                <a:latin typeface="Arial"/>
                <a:cs typeface="Arial"/>
              </a:rPr>
              <a:t>parents’ habits are more flexible than at almost any other  time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their adult </a:t>
            </a:r>
            <a:r>
              <a:rPr dirty="0" sz="1800" spc="-15" b="1">
                <a:latin typeface="Arial"/>
                <a:cs typeface="Arial"/>
              </a:rPr>
              <a:t>lives. </a:t>
            </a:r>
            <a:r>
              <a:rPr dirty="0" sz="1800" b="1">
                <a:latin typeface="Arial"/>
                <a:cs typeface="Arial"/>
              </a:rPr>
              <a:t>If </a:t>
            </a:r>
            <a:r>
              <a:rPr dirty="0" sz="1800" spc="-5" b="1">
                <a:latin typeface="Arial"/>
                <a:cs typeface="Arial"/>
              </a:rPr>
              <a:t>companies can identify pregnant shoppers,  they </a:t>
            </a:r>
            <a:r>
              <a:rPr dirty="0" sz="1800" spc="-10" b="1">
                <a:latin typeface="Arial"/>
                <a:cs typeface="Arial"/>
              </a:rPr>
              <a:t>can earn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millions.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3206" y="436880"/>
            <a:ext cx="1517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Arial"/>
                <a:cs typeface="Arial"/>
              </a:rPr>
              <a:t>F</a:t>
            </a:r>
            <a:r>
              <a:rPr dirty="0" sz="4400"/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33140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Framing the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56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Problem</a:t>
            </a:r>
            <a:r>
              <a:rPr dirty="0" spc="15"/>
              <a:t> </a:t>
            </a:r>
            <a:r>
              <a:rPr dirty="0" spc="-5"/>
              <a:t>recognition: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Review </a:t>
            </a:r>
            <a:r>
              <a:rPr dirty="0" spc="-5"/>
              <a:t>of previous</a:t>
            </a:r>
            <a:r>
              <a:rPr dirty="0" spc="50"/>
              <a:t> </a:t>
            </a:r>
            <a:r>
              <a:rPr dirty="0" spc="-5"/>
              <a:t>findings</a:t>
            </a:r>
          </a:p>
          <a:p>
            <a:pPr marL="478790" marR="5080">
              <a:lnSpc>
                <a:spcPct val="100000"/>
              </a:lnSpc>
              <a:spcBef>
                <a:spcPts val="620"/>
              </a:spcBef>
            </a:pP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reason </a:t>
            </a:r>
            <a:r>
              <a:rPr dirty="0" sz="1600" spc="-25" b="1">
                <a:latin typeface="Arial"/>
                <a:cs typeface="Arial"/>
              </a:rPr>
              <a:t>Target </a:t>
            </a:r>
            <a:r>
              <a:rPr dirty="0" sz="1600" spc="-5" b="1">
                <a:latin typeface="Arial"/>
                <a:cs typeface="Arial"/>
              </a:rPr>
              <a:t>can </a:t>
            </a:r>
            <a:r>
              <a:rPr dirty="0" sz="1600" spc="-10" b="1">
                <a:latin typeface="Arial"/>
                <a:cs typeface="Arial"/>
              </a:rPr>
              <a:t>snoop </a:t>
            </a:r>
            <a:r>
              <a:rPr dirty="0" sz="1600" spc="-5" b="1">
                <a:latin typeface="Arial"/>
                <a:cs typeface="Arial"/>
              </a:rPr>
              <a:t>on </a:t>
            </a:r>
            <a:r>
              <a:rPr dirty="0" sz="1600" spc="-10" b="1">
                <a:latin typeface="Arial"/>
                <a:cs typeface="Arial"/>
              </a:rPr>
              <a:t>our shopping </a:t>
            </a:r>
            <a:r>
              <a:rPr dirty="0" sz="1600" spc="-5" b="1">
                <a:latin typeface="Arial"/>
                <a:cs typeface="Arial"/>
              </a:rPr>
              <a:t>habits is that, </a:t>
            </a:r>
            <a:r>
              <a:rPr dirty="0" sz="1600" spc="-15" b="1">
                <a:latin typeface="Arial"/>
                <a:cs typeface="Arial"/>
              </a:rPr>
              <a:t>over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past </a:t>
            </a:r>
            <a:r>
              <a:rPr dirty="0" sz="1600" spc="5" b="1">
                <a:latin typeface="Arial"/>
                <a:cs typeface="Arial"/>
              </a:rPr>
              <a:t>two  </a:t>
            </a:r>
            <a:r>
              <a:rPr dirty="0" sz="1600" spc="-10" b="1">
                <a:latin typeface="Arial"/>
                <a:cs typeface="Arial"/>
              </a:rPr>
              <a:t>decades, the science </a:t>
            </a:r>
            <a:r>
              <a:rPr dirty="0" sz="1600" spc="-5" b="1">
                <a:latin typeface="Arial"/>
                <a:cs typeface="Arial"/>
              </a:rPr>
              <a:t>of habit </a:t>
            </a:r>
            <a:r>
              <a:rPr dirty="0" sz="1600" spc="-10" b="1">
                <a:latin typeface="Arial"/>
                <a:cs typeface="Arial"/>
              </a:rPr>
              <a:t>formation has become </a:t>
            </a:r>
            <a:r>
              <a:rPr dirty="0" sz="1600" spc="-5" b="1">
                <a:latin typeface="Arial"/>
                <a:cs typeface="Arial"/>
              </a:rPr>
              <a:t>a </a:t>
            </a:r>
            <a:r>
              <a:rPr dirty="0" sz="1600" spc="-10" b="1">
                <a:latin typeface="Arial"/>
                <a:cs typeface="Arial"/>
              </a:rPr>
              <a:t>major </a:t>
            </a:r>
            <a:r>
              <a:rPr dirty="0" sz="1600" spc="-5" b="1">
                <a:latin typeface="Arial"/>
                <a:cs typeface="Arial"/>
              </a:rPr>
              <a:t>field of </a:t>
            </a:r>
            <a:r>
              <a:rPr dirty="0" sz="1600" spc="-10" b="1">
                <a:latin typeface="Arial"/>
                <a:cs typeface="Arial"/>
              </a:rPr>
              <a:t>research  </a:t>
            </a:r>
            <a:r>
              <a:rPr dirty="0" sz="1600" spc="-5" b="1">
                <a:latin typeface="Arial"/>
                <a:cs typeface="Arial"/>
              </a:rPr>
              <a:t>in neurology and </a:t>
            </a:r>
            <a:r>
              <a:rPr dirty="0" sz="1600" spc="-10" b="1">
                <a:latin typeface="Arial"/>
                <a:cs typeface="Arial"/>
              </a:rPr>
              <a:t>psychology </a:t>
            </a:r>
            <a:r>
              <a:rPr dirty="0" sz="1600" spc="-5" b="1">
                <a:latin typeface="Arial"/>
                <a:cs typeface="Arial"/>
              </a:rPr>
              <a:t>departments at </a:t>
            </a:r>
            <a:r>
              <a:rPr dirty="0" sz="1600" spc="-10" b="1">
                <a:latin typeface="Arial"/>
                <a:cs typeface="Arial"/>
              </a:rPr>
              <a:t>hundreds </a:t>
            </a:r>
            <a:r>
              <a:rPr dirty="0" sz="1600" spc="-5" b="1">
                <a:latin typeface="Arial"/>
                <a:cs typeface="Arial"/>
              </a:rPr>
              <a:t>of major medical  </a:t>
            </a:r>
            <a:r>
              <a:rPr dirty="0" sz="1600" spc="-10" b="1">
                <a:latin typeface="Arial"/>
                <a:cs typeface="Arial"/>
              </a:rPr>
              <a:t>centers and universities, </a:t>
            </a:r>
            <a:r>
              <a:rPr dirty="0" sz="1600" spc="-5" b="1">
                <a:latin typeface="Arial"/>
                <a:cs typeface="Arial"/>
              </a:rPr>
              <a:t>as </a:t>
            </a:r>
            <a:r>
              <a:rPr dirty="0" sz="1600" spc="5" b="1">
                <a:latin typeface="Arial"/>
                <a:cs typeface="Arial"/>
              </a:rPr>
              <a:t>well </a:t>
            </a:r>
            <a:r>
              <a:rPr dirty="0" sz="1600" spc="-5" b="1">
                <a:latin typeface="Arial"/>
                <a:cs typeface="Arial"/>
              </a:rPr>
              <a:t>as </a:t>
            </a:r>
            <a:r>
              <a:rPr dirty="0" sz="1600" spc="-10" b="1">
                <a:latin typeface="Arial"/>
                <a:cs typeface="Arial"/>
              </a:rPr>
              <a:t>inside extremely </a:t>
            </a:r>
            <a:r>
              <a:rPr dirty="0" sz="1600" spc="5" b="1">
                <a:latin typeface="Arial"/>
                <a:cs typeface="Arial"/>
              </a:rPr>
              <a:t>well </a:t>
            </a:r>
            <a:r>
              <a:rPr dirty="0" sz="1600" spc="-10" b="1">
                <a:latin typeface="Arial"/>
                <a:cs typeface="Arial"/>
              </a:rPr>
              <a:t>financed corporate  </a:t>
            </a:r>
            <a:r>
              <a:rPr dirty="0" sz="1600" spc="-5" b="1">
                <a:latin typeface="Arial"/>
                <a:cs typeface="Arial"/>
              </a:rPr>
              <a:t>labs. </a:t>
            </a:r>
            <a:r>
              <a:rPr dirty="0" sz="1600" spc="-5"/>
              <a:t>"It's </a:t>
            </a:r>
            <a:r>
              <a:rPr dirty="0" sz="1600"/>
              <a:t>like </a:t>
            </a:r>
            <a:r>
              <a:rPr dirty="0" sz="1600" spc="-5"/>
              <a:t>an arms race to hire statisticians </a:t>
            </a:r>
            <a:r>
              <a:rPr dirty="0" sz="1600" spc="-10"/>
              <a:t>nowadays," </a:t>
            </a:r>
            <a:r>
              <a:rPr dirty="0" sz="1600" spc="-5"/>
              <a:t>said </a:t>
            </a:r>
            <a:r>
              <a:rPr dirty="0" sz="1600" spc="-10"/>
              <a:t>Andreas Weigend,  </a:t>
            </a:r>
            <a:r>
              <a:rPr dirty="0" sz="1600" spc="-5"/>
              <a:t>the former chief scientist at</a:t>
            </a:r>
            <a:r>
              <a:rPr dirty="0" sz="1600" spc="-45"/>
              <a:t> </a:t>
            </a:r>
            <a:r>
              <a:rPr dirty="0" u="heavy" sz="16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hlinkClick r:id="rId2"/>
              </a:rPr>
              <a:t>Amazon.com</a:t>
            </a:r>
            <a:r>
              <a:rPr dirty="0" sz="1600" spc="-5"/>
              <a:t>.</a:t>
            </a:r>
            <a:endParaRPr sz="1600">
              <a:latin typeface="Arial"/>
              <a:cs typeface="Arial"/>
            </a:endParaRPr>
          </a:p>
          <a:p>
            <a:pPr marL="4166870">
              <a:lnSpc>
                <a:spcPct val="100000"/>
              </a:lnSpc>
              <a:spcBef>
                <a:spcPts val="600"/>
              </a:spcBef>
            </a:pPr>
            <a:r>
              <a:rPr dirty="0" sz="1600" spc="-5" b="1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478790" marR="5715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exist. </a:t>
            </a:r>
            <a:r>
              <a:rPr dirty="0" sz="1600" spc="-10" b="1">
                <a:latin typeface="Arial"/>
                <a:cs typeface="Arial"/>
              </a:rPr>
              <a:t>One study </a:t>
            </a:r>
            <a:r>
              <a:rPr dirty="0" sz="1600" spc="-5" b="1">
                <a:latin typeface="Arial"/>
                <a:cs typeface="Arial"/>
              </a:rPr>
              <a:t>from Duke </a:t>
            </a:r>
            <a:r>
              <a:rPr dirty="0" sz="1600" spc="-10" b="1">
                <a:latin typeface="Arial"/>
                <a:cs typeface="Arial"/>
              </a:rPr>
              <a:t>University </a:t>
            </a:r>
            <a:r>
              <a:rPr dirty="0" sz="1600" spc="-5" b="1">
                <a:latin typeface="Arial"/>
                <a:cs typeface="Arial"/>
              </a:rPr>
              <a:t>estimated that habits, rather than  </a:t>
            </a:r>
            <a:r>
              <a:rPr dirty="0" sz="1600" spc="-10" b="1">
                <a:latin typeface="Arial"/>
                <a:cs typeface="Arial"/>
              </a:rPr>
              <a:t>conscious decision-making, shape </a:t>
            </a:r>
            <a:r>
              <a:rPr dirty="0" sz="1600" spc="-5" b="1">
                <a:latin typeface="Arial"/>
                <a:cs typeface="Arial"/>
              </a:rPr>
              <a:t>45 </a:t>
            </a:r>
            <a:r>
              <a:rPr dirty="0" sz="1600" spc="-10" b="1">
                <a:latin typeface="Arial"/>
                <a:cs typeface="Arial"/>
              </a:rPr>
              <a:t>percent </a:t>
            </a:r>
            <a:r>
              <a:rPr dirty="0" sz="1600" spc="-5" b="1">
                <a:latin typeface="Arial"/>
                <a:cs typeface="Arial"/>
              </a:rPr>
              <a:t>of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choices </a:t>
            </a:r>
            <a:r>
              <a:rPr dirty="0" sz="1600" spc="15" b="1">
                <a:latin typeface="Arial"/>
                <a:cs typeface="Arial"/>
              </a:rPr>
              <a:t>we </a:t>
            </a:r>
            <a:r>
              <a:rPr dirty="0" sz="1600" spc="-10" b="1">
                <a:latin typeface="Arial"/>
                <a:cs typeface="Arial"/>
              </a:rPr>
              <a:t>make </a:t>
            </a:r>
            <a:r>
              <a:rPr dirty="0" sz="1600" spc="-15" b="1">
                <a:latin typeface="Arial"/>
                <a:cs typeface="Arial"/>
              </a:rPr>
              <a:t>every  </a:t>
            </a:r>
            <a:r>
              <a:rPr dirty="0" sz="1600" spc="-45" b="1">
                <a:latin typeface="Arial"/>
                <a:cs typeface="Arial"/>
              </a:rPr>
              <a:t>day, </a:t>
            </a:r>
            <a:r>
              <a:rPr dirty="0" sz="1600" spc="-5" b="1">
                <a:latin typeface="Arial"/>
                <a:cs typeface="Arial"/>
              </a:rPr>
              <a:t>and recent </a:t>
            </a:r>
            <a:r>
              <a:rPr dirty="0" sz="1600" spc="-10" b="1">
                <a:latin typeface="Arial"/>
                <a:cs typeface="Arial"/>
              </a:rPr>
              <a:t>discoveries </a:t>
            </a:r>
            <a:r>
              <a:rPr dirty="0" sz="1600" spc="-15" b="1">
                <a:latin typeface="Arial"/>
                <a:cs typeface="Arial"/>
              </a:rPr>
              <a:t>have </a:t>
            </a:r>
            <a:r>
              <a:rPr dirty="0" sz="1600" spc="-10" b="1">
                <a:latin typeface="Arial"/>
                <a:cs typeface="Arial"/>
              </a:rPr>
              <a:t>begun </a:t>
            </a:r>
            <a:r>
              <a:rPr dirty="0" sz="1600" spc="-5" b="1">
                <a:latin typeface="Arial"/>
                <a:cs typeface="Arial"/>
              </a:rPr>
              <a:t>to change </a:t>
            </a:r>
            <a:r>
              <a:rPr dirty="0" sz="1600" spc="-10" b="1">
                <a:latin typeface="Arial"/>
                <a:cs typeface="Arial"/>
              </a:rPr>
              <a:t>everything </a:t>
            </a:r>
            <a:r>
              <a:rPr dirty="0" sz="1600" spc="-5" b="1">
                <a:latin typeface="Arial"/>
                <a:cs typeface="Arial"/>
              </a:rPr>
              <a:t>from </a:t>
            </a:r>
            <a:r>
              <a:rPr dirty="0" sz="1600" spc="-10" b="1">
                <a:latin typeface="Arial"/>
                <a:cs typeface="Arial"/>
              </a:rPr>
              <a:t>the </a:t>
            </a:r>
            <a:r>
              <a:rPr dirty="0" sz="1600" spc="10" b="1">
                <a:latin typeface="Arial"/>
                <a:cs typeface="Arial"/>
              </a:rPr>
              <a:t>way we  </a:t>
            </a:r>
            <a:r>
              <a:rPr dirty="0" sz="1600" spc="-5" b="1">
                <a:latin typeface="Arial"/>
                <a:cs typeface="Arial"/>
              </a:rPr>
              <a:t>think </a:t>
            </a:r>
            <a:r>
              <a:rPr dirty="0" sz="1600" spc="-10" b="1">
                <a:latin typeface="Arial"/>
                <a:cs typeface="Arial"/>
              </a:rPr>
              <a:t>about </a:t>
            </a:r>
            <a:r>
              <a:rPr dirty="0" sz="1600" spc="-5" b="1">
                <a:latin typeface="Arial"/>
                <a:cs typeface="Arial"/>
              </a:rPr>
              <a:t>dieting to </a:t>
            </a:r>
            <a:r>
              <a:rPr dirty="0" sz="1600" spc="-10" b="1">
                <a:latin typeface="Arial"/>
                <a:cs typeface="Arial"/>
              </a:rPr>
              <a:t>how </a:t>
            </a:r>
            <a:r>
              <a:rPr dirty="0" sz="1600" spc="-5" b="1">
                <a:latin typeface="Arial"/>
                <a:cs typeface="Arial"/>
              </a:rPr>
              <a:t>doctors </a:t>
            </a:r>
            <a:r>
              <a:rPr dirty="0" sz="1600" spc="-10" b="1">
                <a:latin typeface="Arial"/>
                <a:cs typeface="Arial"/>
              </a:rPr>
              <a:t>conceive </a:t>
            </a:r>
            <a:r>
              <a:rPr dirty="0" sz="1600" spc="-5" b="1">
                <a:latin typeface="Arial"/>
                <a:cs typeface="Arial"/>
              </a:rPr>
              <a:t>treatments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25" b="1">
                <a:latin typeface="Arial"/>
                <a:cs typeface="Arial"/>
              </a:rPr>
              <a:t>anxiety,  </a:t>
            </a:r>
            <a:r>
              <a:rPr dirty="0" sz="1600" spc="-10" b="1">
                <a:latin typeface="Arial"/>
                <a:cs typeface="Arial"/>
              </a:rPr>
              <a:t>depression, and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addictions.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3206" y="436880"/>
            <a:ext cx="1517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Arial"/>
                <a:cs typeface="Arial"/>
              </a:rPr>
              <a:t>F</a:t>
            </a:r>
            <a:r>
              <a:rPr dirty="0" sz="4400"/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4079240" cy="187134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Framing the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Problem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recognition: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Review </a:t>
            </a:r>
            <a:r>
              <a:rPr dirty="0" sz="2400" spc="-5">
                <a:latin typeface="Arial"/>
                <a:cs typeface="Arial"/>
              </a:rPr>
              <a:t>of previous findings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Modeling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8008620" cy="271081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only problem </a:t>
            </a:r>
            <a:r>
              <a:rPr dirty="0" sz="1800" spc="-5">
                <a:latin typeface="Arial"/>
                <a:cs typeface="Arial"/>
              </a:rPr>
              <a:t>is that </a:t>
            </a:r>
            <a:r>
              <a:rPr dirty="0" sz="1800" spc="-10">
                <a:latin typeface="Arial"/>
                <a:cs typeface="Arial"/>
              </a:rPr>
              <a:t>identifying pregnant </a:t>
            </a:r>
            <a:r>
              <a:rPr dirty="0" sz="1800" spc="-5">
                <a:latin typeface="Arial"/>
                <a:cs typeface="Arial"/>
              </a:rPr>
              <a:t>customers is </a:t>
            </a:r>
            <a:r>
              <a:rPr dirty="0" sz="1800" spc="-10">
                <a:latin typeface="Arial"/>
                <a:cs typeface="Arial"/>
              </a:rPr>
              <a:t>harder </a:t>
            </a:r>
            <a:r>
              <a:rPr dirty="0" sz="1800" spc="-5">
                <a:latin typeface="Arial"/>
                <a:cs typeface="Arial"/>
              </a:rPr>
              <a:t>than it  </a:t>
            </a:r>
            <a:r>
              <a:rPr dirty="0" sz="1800" spc="-10">
                <a:latin typeface="Arial"/>
                <a:cs typeface="Arial"/>
              </a:rPr>
              <a:t>sounds.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has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baby-shower </a:t>
            </a:r>
            <a:r>
              <a:rPr dirty="0" sz="1800" spc="-20" b="1">
                <a:latin typeface="Arial"/>
                <a:cs typeface="Arial"/>
              </a:rPr>
              <a:t>registry, </a:t>
            </a:r>
            <a:r>
              <a:rPr dirty="0" sz="1800" spc="-5" b="1">
                <a:latin typeface="Arial"/>
                <a:cs typeface="Arial"/>
              </a:rPr>
              <a:t>and Pole started </a:t>
            </a:r>
            <a:r>
              <a:rPr dirty="0" sz="1800" spc="-10" b="1">
                <a:latin typeface="Arial"/>
                <a:cs typeface="Arial"/>
              </a:rPr>
              <a:t>there,  observing </a:t>
            </a:r>
            <a:r>
              <a:rPr dirty="0" sz="1800" spc="-5" b="1">
                <a:latin typeface="Arial"/>
                <a:cs typeface="Arial"/>
              </a:rPr>
              <a:t>how shopping habits changed as </a:t>
            </a:r>
            <a:r>
              <a:rPr dirty="0" sz="1800" b="1">
                <a:latin typeface="Arial"/>
                <a:cs typeface="Arial"/>
              </a:rPr>
              <a:t>a woman </a:t>
            </a:r>
            <a:r>
              <a:rPr dirty="0" sz="1800" spc="-5" b="1">
                <a:latin typeface="Arial"/>
                <a:cs typeface="Arial"/>
              </a:rPr>
              <a:t>approached her  </a:t>
            </a:r>
            <a:r>
              <a:rPr dirty="0" sz="1800" b="1">
                <a:latin typeface="Arial"/>
                <a:cs typeface="Arial"/>
              </a:rPr>
              <a:t>due </a:t>
            </a:r>
            <a:r>
              <a:rPr dirty="0" sz="1800" spc="-5" b="1">
                <a:latin typeface="Arial"/>
                <a:cs typeface="Arial"/>
              </a:rPr>
              <a:t>date, </a:t>
            </a:r>
            <a:r>
              <a:rPr dirty="0" sz="1800" b="1">
                <a:latin typeface="Arial"/>
                <a:cs typeface="Arial"/>
              </a:rPr>
              <a:t>which women on the </a:t>
            </a:r>
            <a:r>
              <a:rPr dirty="0" sz="1800" spc="-5" b="1">
                <a:latin typeface="Arial"/>
                <a:cs typeface="Arial"/>
              </a:rPr>
              <a:t>registry had </a:t>
            </a:r>
            <a:r>
              <a:rPr dirty="0" sz="1800" b="1">
                <a:latin typeface="Arial"/>
                <a:cs typeface="Arial"/>
              </a:rPr>
              <a:t>willingly </a:t>
            </a:r>
            <a:r>
              <a:rPr dirty="0" sz="1800" spc="-5" b="1">
                <a:latin typeface="Arial"/>
                <a:cs typeface="Arial"/>
              </a:rPr>
              <a:t>disclosed. </a:t>
            </a:r>
            <a:r>
              <a:rPr dirty="0" sz="1800" spc="-5">
                <a:latin typeface="Arial"/>
                <a:cs typeface="Arial"/>
              </a:rPr>
              <a:t>He </a:t>
            </a:r>
            <a:r>
              <a:rPr dirty="0" sz="1800" spc="-10">
                <a:latin typeface="Arial"/>
                <a:cs typeface="Arial"/>
              </a:rPr>
              <a:t>ran  </a:t>
            </a:r>
            <a:r>
              <a:rPr dirty="0" sz="1800" spc="-5">
                <a:latin typeface="Arial"/>
                <a:cs typeface="Arial"/>
              </a:rPr>
              <a:t>test after test, </a:t>
            </a:r>
            <a:r>
              <a:rPr dirty="0" sz="1800" spc="-10">
                <a:latin typeface="Arial"/>
                <a:cs typeface="Arial"/>
              </a:rPr>
              <a:t>analysing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data, and </a:t>
            </a:r>
            <a:r>
              <a:rPr dirty="0" sz="1800" spc="-5">
                <a:latin typeface="Arial"/>
                <a:cs typeface="Arial"/>
              </a:rPr>
              <a:t>before </a:t>
            </a:r>
            <a:r>
              <a:rPr dirty="0" sz="1800" spc="-10">
                <a:latin typeface="Arial"/>
                <a:cs typeface="Arial"/>
              </a:rPr>
              <a:t>long </a:t>
            </a: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useful patterns  emerged.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7973059" cy="353377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desire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collect information on customers is </a:t>
            </a:r>
            <a:r>
              <a:rPr dirty="0" sz="1800" spc="-10">
                <a:latin typeface="Arial"/>
                <a:cs typeface="Arial"/>
              </a:rPr>
              <a:t>not new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any  other </a:t>
            </a:r>
            <a:r>
              <a:rPr dirty="0" sz="1800" spc="-5">
                <a:latin typeface="Arial"/>
                <a:cs typeface="Arial"/>
              </a:rPr>
              <a:t>large </a:t>
            </a:r>
            <a:r>
              <a:rPr dirty="0" sz="1800" spc="-20">
                <a:latin typeface="Arial"/>
                <a:cs typeface="Arial"/>
              </a:rPr>
              <a:t>retailer, </a:t>
            </a:r>
            <a:r>
              <a:rPr dirty="0" sz="1800" spc="-5">
                <a:latin typeface="Arial"/>
                <a:cs typeface="Arial"/>
              </a:rPr>
              <a:t>of course.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10" b="1">
                <a:latin typeface="Arial"/>
                <a:cs typeface="Arial"/>
              </a:rPr>
              <a:t>decades,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has collected </a:t>
            </a:r>
            <a:r>
              <a:rPr dirty="0" sz="1800" spc="-20" b="1">
                <a:latin typeface="Arial"/>
                <a:cs typeface="Arial"/>
              </a:rPr>
              <a:t>vast  </a:t>
            </a:r>
            <a:r>
              <a:rPr dirty="0" sz="1800" spc="-5" b="1">
                <a:latin typeface="Arial"/>
                <a:cs typeface="Arial"/>
              </a:rPr>
              <a:t>amounts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data </a:t>
            </a:r>
            <a:r>
              <a:rPr dirty="0" sz="1800" b="1">
                <a:latin typeface="Arial"/>
                <a:cs typeface="Arial"/>
              </a:rPr>
              <a:t>on </a:t>
            </a:r>
            <a:r>
              <a:rPr dirty="0" sz="1800" spc="-15" b="1">
                <a:latin typeface="Arial"/>
                <a:cs typeface="Arial"/>
              </a:rPr>
              <a:t>every </a:t>
            </a:r>
            <a:r>
              <a:rPr dirty="0" sz="1800" spc="-5" b="1">
                <a:latin typeface="Arial"/>
                <a:cs typeface="Arial"/>
              </a:rPr>
              <a:t>person </a:t>
            </a:r>
            <a:r>
              <a:rPr dirty="0" sz="1800" spc="10" b="1">
                <a:latin typeface="Arial"/>
                <a:cs typeface="Arial"/>
              </a:rPr>
              <a:t>who </a:t>
            </a:r>
            <a:r>
              <a:rPr dirty="0" sz="1800" spc="-5" b="1">
                <a:latin typeface="Arial"/>
                <a:cs typeface="Arial"/>
              </a:rPr>
              <a:t>regularly </a:t>
            </a:r>
            <a:r>
              <a:rPr dirty="0" sz="1800" b="1">
                <a:latin typeface="Arial"/>
                <a:cs typeface="Arial"/>
              </a:rPr>
              <a:t>walks into one of its  </a:t>
            </a:r>
            <a:r>
              <a:rPr dirty="0" sz="1800" spc="-5" b="1">
                <a:latin typeface="Arial"/>
                <a:cs typeface="Arial"/>
              </a:rPr>
              <a:t>stores. </a:t>
            </a:r>
            <a:r>
              <a:rPr dirty="0" sz="1800" spc="-10" b="1">
                <a:latin typeface="Arial"/>
                <a:cs typeface="Arial"/>
              </a:rPr>
              <a:t>Whenever </a:t>
            </a:r>
            <a:r>
              <a:rPr dirty="0" sz="1800" spc="-5" b="1">
                <a:latin typeface="Arial"/>
                <a:cs typeface="Arial"/>
              </a:rPr>
              <a:t>possible,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assigns </a:t>
            </a:r>
            <a:r>
              <a:rPr dirty="0" sz="1800" spc="-10" b="1">
                <a:latin typeface="Arial"/>
                <a:cs typeface="Arial"/>
              </a:rPr>
              <a:t>each </a:t>
            </a:r>
            <a:r>
              <a:rPr dirty="0" sz="1800" spc="-5" b="1">
                <a:latin typeface="Arial"/>
                <a:cs typeface="Arial"/>
              </a:rPr>
              <a:t>shopper </a:t>
            </a:r>
            <a:r>
              <a:rPr dirty="0" sz="1800" b="1">
                <a:latin typeface="Arial"/>
                <a:cs typeface="Arial"/>
              </a:rPr>
              <a:t>a unique  </a:t>
            </a:r>
            <a:r>
              <a:rPr dirty="0" sz="1800" spc="-5" b="1">
                <a:latin typeface="Arial"/>
                <a:cs typeface="Arial"/>
              </a:rPr>
              <a:t>code—known internally as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Guest </a:t>
            </a:r>
            <a:r>
              <a:rPr dirty="0" sz="1800" b="1">
                <a:latin typeface="Arial"/>
                <a:cs typeface="Arial"/>
              </a:rPr>
              <a:t>ID </a:t>
            </a:r>
            <a:r>
              <a:rPr dirty="0" sz="1800" spc="-5" b="1">
                <a:latin typeface="Arial"/>
                <a:cs typeface="Arial"/>
              </a:rPr>
              <a:t>number—that </a:t>
            </a:r>
            <a:r>
              <a:rPr dirty="0" sz="1800" spc="-10" b="1">
                <a:latin typeface="Arial"/>
                <a:cs typeface="Arial"/>
              </a:rPr>
              <a:t>keeps </a:t>
            </a:r>
            <a:r>
              <a:rPr dirty="0" sz="1800" spc="-5" b="1">
                <a:latin typeface="Arial"/>
                <a:cs typeface="Arial"/>
              </a:rPr>
              <a:t>tabs </a:t>
            </a:r>
            <a:r>
              <a:rPr dirty="0" sz="1800" b="1">
                <a:latin typeface="Arial"/>
                <a:cs typeface="Arial"/>
              </a:rPr>
              <a:t>on  </a:t>
            </a:r>
            <a:r>
              <a:rPr dirty="0" sz="1800" spc="-10" b="1">
                <a:latin typeface="Arial"/>
                <a:cs typeface="Arial"/>
              </a:rPr>
              <a:t>everything </a:t>
            </a:r>
            <a:r>
              <a:rPr dirty="0" sz="1800" spc="-5" b="1">
                <a:latin typeface="Arial"/>
                <a:cs typeface="Arial"/>
              </a:rPr>
              <a:t>they </a:t>
            </a:r>
            <a:r>
              <a:rPr dirty="0" sz="1800" spc="-40" b="1">
                <a:latin typeface="Arial"/>
                <a:cs typeface="Arial"/>
              </a:rPr>
              <a:t>buy. </a:t>
            </a:r>
            <a:r>
              <a:rPr dirty="0" sz="1800">
                <a:latin typeface="Arial"/>
                <a:cs typeface="Arial"/>
              </a:rPr>
              <a:t>“If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credit card or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coupon, </a:t>
            </a:r>
            <a:r>
              <a:rPr dirty="0" sz="1800" spc="-5">
                <a:latin typeface="Arial"/>
                <a:cs typeface="Arial"/>
              </a:rPr>
              <a:t>or fill </a:t>
            </a:r>
            <a:r>
              <a:rPr dirty="0" sz="1800" spc="-10">
                <a:latin typeface="Arial"/>
                <a:cs typeface="Arial"/>
              </a:rPr>
              <a:t>out </a:t>
            </a:r>
            <a:r>
              <a:rPr dirty="0" sz="1800">
                <a:latin typeface="Arial"/>
                <a:cs typeface="Arial"/>
              </a:rPr>
              <a:t>a  </a:t>
            </a:r>
            <a:r>
              <a:rPr dirty="0" sz="1800" spc="-30">
                <a:latin typeface="Arial"/>
                <a:cs typeface="Arial"/>
              </a:rPr>
              <a:t>survey, </a:t>
            </a:r>
            <a:r>
              <a:rPr dirty="0" sz="1800" spc="-5">
                <a:latin typeface="Arial"/>
                <a:cs typeface="Arial"/>
              </a:rPr>
              <a:t>or mail in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refund, </a:t>
            </a:r>
            <a:r>
              <a:rPr dirty="0" sz="1800" spc="-5">
                <a:latin typeface="Arial"/>
                <a:cs typeface="Arial"/>
              </a:rPr>
              <a:t>or call the customer </a:t>
            </a:r>
            <a:r>
              <a:rPr dirty="0" sz="1800" spc="-10">
                <a:latin typeface="Arial"/>
                <a:cs typeface="Arial"/>
              </a:rPr>
              <a:t>help line, </a:t>
            </a:r>
            <a:r>
              <a:rPr dirty="0" sz="1800" spc="-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open </a:t>
            </a:r>
            <a:r>
              <a:rPr dirty="0" sz="1800" spc="-5">
                <a:latin typeface="Arial"/>
                <a:cs typeface="Arial"/>
              </a:rPr>
              <a:t>an e-mail  </a:t>
            </a:r>
            <a:r>
              <a:rPr dirty="0" sz="1800" spc="-15">
                <a:latin typeface="Arial"/>
                <a:cs typeface="Arial"/>
              </a:rPr>
              <a:t>we’ve </a:t>
            </a:r>
            <a:r>
              <a:rPr dirty="0" sz="1800" spc="-5">
                <a:latin typeface="Arial"/>
                <a:cs typeface="Arial"/>
              </a:rPr>
              <a:t>sent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or visit </a:t>
            </a:r>
            <a:r>
              <a:rPr dirty="0" sz="1800" spc="-10">
                <a:latin typeface="Arial"/>
                <a:cs typeface="Arial"/>
              </a:rPr>
              <a:t>our </a:t>
            </a:r>
            <a:r>
              <a:rPr dirty="0" sz="1800" spc="-15">
                <a:latin typeface="Arial"/>
                <a:cs typeface="Arial"/>
              </a:rPr>
              <a:t>Web </a:t>
            </a:r>
            <a:r>
              <a:rPr dirty="0" sz="1800" spc="-5">
                <a:latin typeface="Arial"/>
                <a:cs typeface="Arial"/>
              </a:rPr>
              <a:t>site, </a:t>
            </a:r>
            <a:r>
              <a:rPr dirty="0" sz="1800" spc="-15">
                <a:latin typeface="Arial"/>
                <a:cs typeface="Arial"/>
              </a:rPr>
              <a:t>we’ll </a:t>
            </a:r>
            <a:r>
              <a:rPr dirty="0" sz="1800" spc="-5">
                <a:latin typeface="Arial"/>
                <a:cs typeface="Arial"/>
              </a:rPr>
              <a:t>record it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link it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your </a:t>
            </a:r>
            <a:r>
              <a:rPr dirty="0" sz="1800" spc="-5">
                <a:latin typeface="Arial"/>
                <a:cs typeface="Arial"/>
              </a:rPr>
              <a:t>Guest  ID,” Pole said. </a:t>
            </a:r>
            <a:r>
              <a:rPr dirty="0" sz="1800" spc="-15">
                <a:latin typeface="Arial"/>
                <a:cs typeface="Arial"/>
              </a:rPr>
              <a:t>“We 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know </a:t>
            </a:r>
            <a:r>
              <a:rPr dirty="0" sz="1800" spc="-10">
                <a:latin typeface="Arial"/>
                <a:cs typeface="Arial"/>
              </a:rPr>
              <a:t>everything </a:t>
            </a:r>
            <a:r>
              <a:rPr dirty="0" sz="1800" spc="-20">
                <a:latin typeface="Arial"/>
                <a:cs typeface="Arial"/>
              </a:rPr>
              <a:t>we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can.”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7948295" cy="46310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5" b="1">
                <a:latin typeface="Arial"/>
                <a:cs typeface="Arial"/>
              </a:rPr>
              <a:t>Also </a:t>
            </a:r>
            <a:r>
              <a:rPr dirty="0" sz="1800" spc="-5" b="1">
                <a:latin typeface="Arial"/>
                <a:cs typeface="Arial"/>
              </a:rPr>
              <a:t>linked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your Guest </a:t>
            </a:r>
            <a:r>
              <a:rPr dirty="0" sz="1800" b="1">
                <a:latin typeface="Arial"/>
                <a:cs typeface="Arial"/>
              </a:rPr>
              <a:t>ID is </a:t>
            </a:r>
            <a:r>
              <a:rPr dirty="0" sz="1800" spc="-5" b="1">
                <a:latin typeface="Arial"/>
                <a:cs typeface="Arial"/>
              </a:rPr>
              <a:t>demographic information like your  age,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are married and </a:t>
            </a:r>
            <a:r>
              <a:rPr dirty="0" sz="1800" spc="-15" b="1">
                <a:latin typeface="Arial"/>
                <a:cs typeface="Arial"/>
              </a:rPr>
              <a:t>have </a:t>
            </a:r>
            <a:r>
              <a:rPr dirty="0" sz="1800" spc="-5" b="1">
                <a:latin typeface="Arial"/>
                <a:cs typeface="Arial"/>
              </a:rPr>
              <a:t>kids, </a:t>
            </a:r>
            <a:r>
              <a:rPr dirty="0" sz="1800" b="1">
                <a:latin typeface="Arial"/>
                <a:cs typeface="Arial"/>
              </a:rPr>
              <a:t>which </a:t>
            </a:r>
            <a:r>
              <a:rPr dirty="0" sz="1800" spc="-5" b="1">
                <a:latin typeface="Arial"/>
                <a:cs typeface="Arial"/>
              </a:rPr>
              <a:t>part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5" b="1">
                <a:latin typeface="Arial"/>
                <a:cs typeface="Arial"/>
              </a:rPr>
              <a:t>town </a:t>
            </a:r>
            <a:r>
              <a:rPr dirty="0" sz="1800" spc="-10" b="1">
                <a:latin typeface="Arial"/>
                <a:cs typeface="Arial"/>
              </a:rPr>
              <a:t>you  </a:t>
            </a:r>
            <a:r>
              <a:rPr dirty="0" sz="1800" spc="-15" b="1">
                <a:latin typeface="Arial"/>
                <a:cs typeface="Arial"/>
              </a:rPr>
              <a:t>live </a:t>
            </a:r>
            <a:r>
              <a:rPr dirty="0" sz="1800" b="1">
                <a:latin typeface="Arial"/>
                <a:cs typeface="Arial"/>
              </a:rPr>
              <a:t>in, </a:t>
            </a:r>
            <a:r>
              <a:rPr dirty="0" sz="1800" spc="-5" b="1">
                <a:latin typeface="Arial"/>
                <a:cs typeface="Arial"/>
              </a:rPr>
              <a:t>how </a:t>
            </a:r>
            <a:r>
              <a:rPr dirty="0" sz="1800" b="1">
                <a:latin typeface="Arial"/>
                <a:cs typeface="Arial"/>
              </a:rPr>
              <a:t>long it </a:t>
            </a:r>
            <a:r>
              <a:rPr dirty="0" sz="1800" spc="-5" b="1">
                <a:latin typeface="Arial"/>
                <a:cs typeface="Arial"/>
              </a:rPr>
              <a:t>takes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10" b="1">
                <a:latin typeface="Arial"/>
                <a:cs typeface="Arial"/>
              </a:rPr>
              <a:t>drive </a:t>
            </a:r>
            <a:r>
              <a:rPr dirty="0" sz="1800" b="1">
                <a:latin typeface="Arial"/>
                <a:cs typeface="Arial"/>
              </a:rPr>
              <a:t>to the </a:t>
            </a:r>
            <a:r>
              <a:rPr dirty="0" sz="1800" spc="-5" b="1">
                <a:latin typeface="Arial"/>
                <a:cs typeface="Arial"/>
              </a:rPr>
              <a:t>store, your estimated  </a:t>
            </a:r>
            <a:r>
              <a:rPr dirty="0" sz="1800" spc="-30" b="1">
                <a:latin typeface="Arial"/>
                <a:cs typeface="Arial"/>
              </a:rPr>
              <a:t>salary,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5" b="1">
                <a:latin typeface="Arial"/>
                <a:cs typeface="Arial"/>
              </a:rPr>
              <a:t>you’ve moved </a:t>
            </a:r>
            <a:r>
              <a:rPr dirty="0" sz="1800" spc="-25" b="1">
                <a:latin typeface="Arial"/>
                <a:cs typeface="Arial"/>
              </a:rPr>
              <a:t>recently, </a:t>
            </a:r>
            <a:r>
              <a:rPr dirty="0" sz="1800" spc="5" b="1">
                <a:latin typeface="Arial"/>
                <a:cs typeface="Arial"/>
              </a:rPr>
              <a:t>what </a:t>
            </a:r>
            <a:r>
              <a:rPr dirty="0" sz="1800" spc="-5" b="1">
                <a:latin typeface="Arial"/>
                <a:cs typeface="Arial"/>
              </a:rPr>
              <a:t>credit cards </a:t>
            </a:r>
            <a:r>
              <a:rPr dirty="0" sz="1800" spc="-10" b="1">
                <a:latin typeface="Arial"/>
                <a:cs typeface="Arial"/>
              </a:rPr>
              <a:t>you carry </a:t>
            </a:r>
            <a:r>
              <a:rPr dirty="0" sz="1800" b="1">
                <a:latin typeface="Arial"/>
                <a:cs typeface="Arial"/>
              </a:rPr>
              <a:t>in  </a:t>
            </a:r>
            <a:r>
              <a:rPr dirty="0" sz="1800" spc="-5" b="1">
                <a:latin typeface="Arial"/>
                <a:cs typeface="Arial"/>
              </a:rPr>
              <a:t>your </a:t>
            </a:r>
            <a:r>
              <a:rPr dirty="0" sz="1800" b="1">
                <a:latin typeface="Arial"/>
                <a:cs typeface="Arial"/>
              </a:rPr>
              <a:t>wallet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spc="5" b="1">
                <a:latin typeface="Arial"/>
                <a:cs typeface="Arial"/>
              </a:rPr>
              <a:t>what web </a:t>
            </a:r>
            <a:r>
              <a:rPr dirty="0" sz="1800" spc="-5" b="1">
                <a:latin typeface="Arial"/>
                <a:cs typeface="Arial"/>
              </a:rPr>
              <a:t>sites </a:t>
            </a:r>
            <a:r>
              <a:rPr dirty="0" sz="1800" spc="-10" b="1">
                <a:latin typeface="Arial"/>
                <a:cs typeface="Arial"/>
              </a:rPr>
              <a:t>you visit.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10" b="1">
                <a:latin typeface="Arial"/>
                <a:cs typeface="Arial"/>
              </a:rPr>
              <a:t>can </a:t>
            </a:r>
            <a:r>
              <a:rPr dirty="0" sz="1800" b="1">
                <a:latin typeface="Arial"/>
                <a:cs typeface="Arial"/>
              </a:rPr>
              <a:t>buy </a:t>
            </a:r>
            <a:r>
              <a:rPr dirty="0" sz="1800" spc="-5" b="1">
                <a:latin typeface="Arial"/>
                <a:cs typeface="Arial"/>
              </a:rPr>
              <a:t>data about  your </a:t>
            </a:r>
            <a:r>
              <a:rPr dirty="0" sz="1800" spc="-20" b="1">
                <a:latin typeface="Arial"/>
                <a:cs typeface="Arial"/>
              </a:rPr>
              <a:t>ethnicity, </a:t>
            </a:r>
            <a:r>
              <a:rPr dirty="0" sz="1800" b="1">
                <a:latin typeface="Arial"/>
                <a:cs typeface="Arial"/>
              </a:rPr>
              <a:t>job </a:t>
            </a:r>
            <a:r>
              <a:rPr dirty="0" sz="1800" spc="-25" b="1">
                <a:latin typeface="Arial"/>
                <a:cs typeface="Arial"/>
              </a:rPr>
              <a:t>history,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magazines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read, </a:t>
            </a:r>
            <a:r>
              <a:rPr dirty="0" sz="1800" b="1">
                <a:latin typeface="Arial"/>
                <a:cs typeface="Arial"/>
              </a:rPr>
              <a:t>if </a:t>
            </a:r>
            <a:r>
              <a:rPr dirty="0" sz="1800" spc="-15" b="1">
                <a:latin typeface="Arial"/>
                <a:cs typeface="Arial"/>
              </a:rPr>
              <a:t>you’ve ever  </a:t>
            </a:r>
            <a:r>
              <a:rPr dirty="0" sz="1800" spc="-5" b="1">
                <a:latin typeface="Arial"/>
                <a:cs typeface="Arial"/>
              </a:rPr>
              <a:t>declared bankruptcy </a:t>
            </a:r>
            <a:r>
              <a:rPr dirty="0" sz="1800" b="1">
                <a:latin typeface="Arial"/>
                <a:cs typeface="Arial"/>
              </a:rPr>
              <a:t>or got </a:t>
            </a:r>
            <a:r>
              <a:rPr dirty="0" sz="1800" spc="-10" b="1">
                <a:latin typeface="Arial"/>
                <a:cs typeface="Arial"/>
              </a:rPr>
              <a:t>divorced,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year you </a:t>
            </a:r>
            <a:r>
              <a:rPr dirty="0" sz="1800" b="1">
                <a:latin typeface="Arial"/>
                <a:cs typeface="Arial"/>
              </a:rPr>
              <a:t>bought (or </a:t>
            </a:r>
            <a:r>
              <a:rPr dirty="0" sz="1800" spc="-5" b="1">
                <a:latin typeface="Arial"/>
                <a:cs typeface="Arial"/>
              </a:rPr>
              <a:t>lost)  your house, </a:t>
            </a:r>
            <a:r>
              <a:rPr dirty="0" sz="1800" b="1">
                <a:latin typeface="Arial"/>
                <a:cs typeface="Arial"/>
              </a:rPr>
              <a:t>where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5" b="1">
                <a:latin typeface="Arial"/>
                <a:cs typeface="Arial"/>
              </a:rPr>
              <a:t>went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college, </a:t>
            </a:r>
            <a:r>
              <a:rPr dirty="0" sz="1800" b="1">
                <a:latin typeface="Arial"/>
                <a:cs typeface="Arial"/>
              </a:rPr>
              <a:t>what </a:t>
            </a:r>
            <a:r>
              <a:rPr dirty="0" sz="1800" spc="-5" b="1">
                <a:latin typeface="Arial"/>
                <a:cs typeface="Arial"/>
              </a:rPr>
              <a:t>kinds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topics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talk  about online,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prefer certain brands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coffee, paper  </a:t>
            </a:r>
            <a:r>
              <a:rPr dirty="0" sz="1800" b="1">
                <a:latin typeface="Arial"/>
                <a:cs typeface="Arial"/>
              </a:rPr>
              <a:t>towels, </a:t>
            </a:r>
            <a:r>
              <a:rPr dirty="0" sz="1800" spc="-10" b="1">
                <a:latin typeface="Arial"/>
                <a:cs typeface="Arial"/>
              </a:rPr>
              <a:t>cereal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10" b="1">
                <a:latin typeface="Arial"/>
                <a:cs typeface="Arial"/>
              </a:rPr>
              <a:t>applesauce, </a:t>
            </a:r>
            <a:r>
              <a:rPr dirty="0" sz="1800" spc="-5" b="1">
                <a:latin typeface="Arial"/>
                <a:cs typeface="Arial"/>
              </a:rPr>
              <a:t>your political leanings, reading habits,  charitable </a:t>
            </a:r>
            <a:r>
              <a:rPr dirty="0" sz="1800" spc="-10" b="1">
                <a:latin typeface="Arial"/>
                <a:cs typeface="Arial"/>
              </a:rPr>
              <a:t>giving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number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cars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5" b="1">
                <a:latin typeface="Arial"/>
                <a:cs typeface="Arial"/>
              </a:rPr>
              <a:t>own. </a:t>
            </a:r>
            <a:r>
              <a:rPr dirty="0" sz="1800">
                <a:latin typeface="Arial"/>
                <a:cs typeface="Arial"/>
              </a:rPr>
              <a:t>(In a </a:t>
            </a:r>
            <a:r>
              <a:rPr dirty="0" sz="1800" spc="-5">
                <a:latin typeface="Arial"/>
                <a:cs typeface="Arial"/>
              </a:rPr>
              <a:t>statement, 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10">
                <a:latin typeface="Arial"/>
                <a:cs typeface="Arial"/>
              </a:rPr>
              <a:t>declined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identify </a:t>
            </a:r>
            <a:r>
              <a:rPr dirty="0" sz="1800" spc="-15">
                <a:latin typeface="Arial"/>
                <a:cs typeface="Arial"/>
              </a:rPr>
              <a:t>what </a:t>
            </a:r>
            <a:r>
              <a:rPr dirty="0" sz="1800" spc="-10">
                <a:latin typeface="Arial"/>
                <a:cs typeface="Arial"/>
              </a:rPr>
              <a:t>demographic </a:t>
            </a:r>
            <a:r>
              <a:rPr dirty="0" sz="1800" spc="-5">
                <a:latin typeface="Arial"/>
                <a:cs typeface="Arial"/>
              </a:rPr>
              <a:t>information it collects </a:t>
            </a:r>
            <a:r>
              <a:rPr dirty="0" sz="1800" spc="-10">
                <a:latin typeface="Arial"/>
                <a:cs typeface="Arial"/>
              </a:rPr>
              <a:t>or  purchases.)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3173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52320"/>
            <a:ext cx="8068945" cy="20847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0">
                <a:latin typeface="Arial"/>
                <a:cs typeface="Arial"/>
              </a:rPr>
              <a:t>Andrew </a:t>
            </a:r>
            <a:r>
              <a:rPr dirty="0" sz="1800" spc="-5">
                <a:latin typeface="Arial"/>
                <a:cs typeface="Arial"/>
              </a:rPr>
              <a:t>Pole </a:t>
            </a:r>
            <a:r>
              <a:rPr dirty="0" sz="1800" spc="-10">
                <a:latin typeface="Arial"/>
                <a:cs typeface="Arial"/>
              </a:rPr>
              <a:t>had </a:t>
            </a:r>
            <a:r>
              <a:rPr dirty="0" sz="1800" spc="-5">
                <a:latin typeface="Arial"/>
                <a:cs typeface="Arial"/>
              </a:rPr>
              <a:t>just started </a:t>
            </a:r>
            <a:r>
              <a:rPr dirty="0" sz="1800" spc="-10">
                <a:latin typeface="Arial"/>
                <a:cs typeface="Arial"/>
              </a:rPr>
              <a:t>working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statistician for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2002,  </a:t>
            </a:r>
            <a:r>
              <a:rPr dirty="0" sz="1800" spc="-15">
                <a:latin typeface="Arial"/>
                <a:cs typeface="Arial"/>
              </a:rPr>
              <a:t>when two </a:t>
            </a:r>
            <a:r>
              <a:rPr dirty="0" sz="1800" spc="-10">
                <a:latin typeface="Arial"/>
                <a:cs typeface="Arial"/>
              </a:rPr>
              <a:t>colleagues </a:t>
            </a:r>
            <a:r>
              <a:rPr dirty="0" sz="1800" spc="-5">
                <a:latin typeface="Arial"/>
                <a:cs typeface="Arial"/>
              </a:rPr>
              <a:t>from the marketing </a:t>
            </a:r>
            <a:r>
              <a:rPr dirty="0" sz="1800" spc="-10">
                <a:latin typeface="Arial"/>
                <a:cs typeface="Arial"/>
              </a:rPr>
              <a:t>department stopped </a:t>
            </a:r>
            <a:r>
              <a:rPr dirty="0" sz="1800" spc="-5">
                <a:latin typeface="Arial"/>
                <a:cs typeface="Arial"/>
              </a:rPr>
              <a:t>by his </a:t>
            </a:r>
            <a:r>
              <a:rPr dirty="0" sz="1800" spc="-10">
                <a:latin typeface="Arial"/>
                <a:cs typeface="Arial"/>
              </a:rPr>
              <a:t>desk </a:t>
            </a:r>
            <a:r>
              <a:rPr dirty="0" sz="1800" spc="-5">
                <a:latin typeface="Arial"/>
                <a:cs typeface="Arial"/>
              </a:rPr>
              <a:t>to  ask an </a:t>
            </a:r>
            <a:r>
              <a:rPr dirty="0" sz="1800" spc="-10">
                <a:latin typeface="Arial"/>
                <a:cs typeface="Arial"/>
              </a:rPr>
              <a:t>odd question: </a:t>
            </a:r>
            <a:r>
              <a:rPr dirty="0" sz="1800">
                <a:latin typeface="Arial"/>
                <a:cs typeface="Arial"/>
              </a:rPr>
              <a:t>“If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15">
                <a:latin typeface="Arial"/>
                <a:cs typeface="Arial"/>
              </a:rPr>
              <a:t>wanted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figure </a:t>
            </a:r>
            <a:r>
              <a:rPr dirty="0" sz="1800" spc="-10">
                <a:latin typeface="Arial"/>
                <a:cs typeface="Arial"/>
              </a:rPr>
              <a:t>out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customer is </a:t>
            </a:r>
            <a:r>
              <a:rPr dirty="0" sz="1800" spc="-10">
                <a:latin typeface="Arial"/>
                <a:cs typeface="Arial"/>
              </a:rPr>
              <a:t>pregnant,  even </a:t>
            </a:r>
            <a:r>
              <a:rPr dirty="0" sz="1800" spc="-5">
                <a:latin typeface="Arial"/>
                <a:cs typeface="Arial"/>
              </a:rPr>
              <a:t>if she </a:t>
            </a:r>
            <a:r>
              <a:rPr dirty="0" sz="1800" spc="-10">
                <a:latin typeface="Arial"/>
                <a:cs typeface="Arial"/>
              </a:rPr>
              <a:t>didn’t </a:t>
            </a:r>
            <a:r>
              <a:rPr dirty="0" sz="1800" spc="-15">
                <a:latin typeface="Arial"/>
                <a:cs typeface="Arial"/>
              </a:rPr>
              <a:t>want </a:t>
            </a:r>
            <a:r>
              <a:rPr dirty="0" sz="1800" spc="-5">
                <a:latin typeface="Arial"/>
                <a:cs typeface="Arial"/>
              </a:rPr>
              <a:t>us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35">
                <a:latin typeface="Arial"/>
                <a:cs typeface="Arial"/>
              </a:rPr>
              <a:t>know,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do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that?”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5292" y="6353047"/>
            <a:ext cx="4251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Predicting Pregnant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/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Not Pregnant: Logistic Regression, SVM,  LDA,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Latent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Class Modeling, Random Forest, CHAID,</a:t>
            </a:r>
            <a:r>
              <a:rPr dirty="0" sz="1200" spc="-8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KNN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3173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52320"/>
            <a:ext cx="7846695" cy="23590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 spc="-15">
                <a:latin typeface="Arial"/>
                <a:cs typeface="Arial"/>
              </a:rPr>
              <a:t>Pole’s </a:t>
            </a:r>
            <a:r>
              <a:rPr dirty="0" sz="1800" spc="-5">
                <a:latin typeface="Arial"/>
                <a:cs typeface="Arial"/>
              </a:rPr>
              <a:t>computers </a:t>
            </a:r>
            <a:r>
              <a:rPr dirty="0" sz="1800" spc="-10">
                <a:latin typeface="Arial"/>
                <a:cs typeface="Arial"/>
              </a:rPr>
              <a:t>crawled through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data, </a:t>
            </a:r>
            <a:r>
              <a:rPr dirty="0" sz="1800" spc="-5">
                <a:latin typeface="Arial"/>
                <a:cs typeface="Arial"/>
              </a:rPr>
              <a:t>he </a:t>
            </a:r>
            <a:r>
              <a:rPr dirty="0" sz="1800" spc="-20">
                <a:latin typeface="Arial"/>
                <a:cs typeface="Arial"/>
              </a:rPr>
              <a:t>was </a:t>
            </a:r>
            <a:r>
              <a:rPr dirty="0" sz="1800" spc="-10">
                <a:latin typeface="Arial"/>
                <a:cs typeface="Arial"/>
              </a:rPr>
              <a:t>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identify  </a:t>
            </a:r>
            <a:r>
              <a:rPr dirty="0" sz="1800" spc="-10">
                <a:latin typeface="Arial"/>
                <a:cs typeface="Arial"/>
              </a:rPr>
              <a:t>about </a:t>
            </a:r>
            <a:r>
              <a:rPr dirty="0" sz="1800" spc="-5">
                <a:latin typeface="Arial"/>
                <a:cs typeface="Arial"/>
              </a:rPr>
              <a:t>25 </a:t>
            </a:r>
            <a:r>
              <a:rPr dirty="0" sz="1800" spc="-10">
                <a:latin typeface="Arial"/>
                <a:cs typeface="Arial"/>
              </a:rPr>
              <a:t>products </a:t>
            </a:r>
            <a:r>
              <a:rPr dirty="0" sz="1800" spc="-5">
                <a:latin typeface="Arial"/>
                <a:cs typeface="Arial"/>
              </a:rPr>
              <a:t>that,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analysed </a:t>
            </a:r>
            <a:r>
              <a:rPr dirty="0" sz="1800" spc="-20">
                <a:latin typeface="Arial"/>
                <a:cs typeface="Arial"/>
              </a:rPr>
              <a:t>together, </a:t>
            </a:r>
            <a:r>
              <a:rPr dirty="0" sz="1800" spc="-15">
                <a:latin typeface="Arial"/>
                <a:cs typeface="Arial"/>
              </a:rPr>
              <a:t>allowed </a:t>
            </a:r>
            <a:r>
              <a:rPr dirty="0" sz="1800" spc="-5">
                <a:latin typeface="Arial"/>
                <a:cs typeface="Arial"/>
              </a:rPr>
              <a:t>him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assign  each shopper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“pregnancy prediction” </a:t>
            </a:r>
            <a:r>
              <a:rPr dirty="0" sz="1800" spc="-5">
                <a:latin typeface="Arial"/>
                <a:cs typeface="Arial"/>
              </a:rPr>
              <a:t>score. More important, he could  also estimate </a:t>
            </a:r>
            <a:r>
              <a:rPr dirty="0" sz="1800" spc="-10">
                <a:latin typeface="Arial"/>
                <a:cs typeface="Arial"/>
              </a:rPr>
              <a:t>her due </a:t>
            </a:r>
            <a:r>
              <a:rPr dirty="0" sz="1800" spc="-5">
                <a:latin typeface="Arial"/>
                <a:cs typeface="Arial"/>
              </a:rPr>
              <a:t>date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small </a:t>
            </a:r>
            <a:r>
              <a:rPr dirty="0" sz="1800" spc="-30">
                <a:latin typeface="Arial"/>
                <a:cs typeface="Arial"/>
              </a:rPr>
              <a:t>window, </a:t>
            </a:r>
            <a:r>
              <a:rPr dirty="0" sz="1800">
                <a:latin typeface="Arial"/>
                <a:cs typeface="Arial"/>
              </a:rPr>
              <a:t>so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5">
                <a:latin typeface="Arial"/>
                <a:cs typeface="Arial"/>
              </a:rPr>
              <a:t>could </a:t>
            </a:r>
            <a:r>
              <a:rPr dirty="0" sz="1800" spc="-10">
                <a:latin typeface="Arial"/>
                <a:cs typeface="Arial"/>
              </a:rPr>
              <a:t>send  coupons </a:t>
            </a:r>
            <a:r>
              <a:rPr dirty="0" sz="1800" spc="-5">
                <a:latin typeface="Arial"/>
                <a:cs typeface="Arial"/>
              </a:rPr>
              <a:t>timed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very specific stages of </a:t>
            </a:r>
            <a:r>
              <a:rPr dirty="0" sz="1800" spc="-10">
                <a:latin typeface="Arial"/>
                <a:cs typeface="Arial"/>
              </a:rPr>
              <a:t>her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pregnancy.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361" y="6535928"/>
            <a:ext cx="5607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Predicting Due Date: Multiple Linear Regression, Random Forest, Neural</a:t>
            </a:r>
            <a:r>
              <a:rPr dirty="0" sz="1200" spc="-7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Networks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36880"/>
            <a:ext cx="15474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3173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Solving the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52320"/>
            <a:ext cx="8070215" cy="44469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collection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analysis</a:t>
            </a:r>
            <a:endParaRPr sz="2400">
              <a:latin typeface="Arial"/>
              <a:cs typeface="Arial"/>
            </a:endParaRPr>
          </a:p>
          <a:p>
            <a:pPr marL="413384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0">
                <a:latin typeface="Arial"/>
                <a:cs typeface="Arial"/>
              </a:rPr>
              <a:t>date, </a:t>
            </a:r>
            <a:r>
              <a:rPr dirty="0" sz="1800" spc="-15">
                <a:latin typeface="Arial"/>
                <a:cs typeface="Arial"/>
              </a:rPr>
              <a:t>which women </a:t>
            </a:r>
            <a:r>
              <a:rPr dirty="0" sz="1800" spc="-5">
                <a:latin typeface="Arial"/>
                <a:cs typeface="Arial"/>
              </a:rPr>
              <a:t>on the registry </a:t>
            </a:r>
            <a:r>
              <a:rPr dirty="0" sz="1800" spc="-10">
                <a:latin typeface="Arial"/>
                <a:cs typeface="Arial"/>
              </a:rPr>
              <a:t>had willingly disclosed. </a:t>
            </a:r>
            <a:r>
              <a:rPr dirty="0" sz="1800" spc="-5" b="1">
                <a:latin typeface="Arial"/>
                <a:cs typeface="Arial"/>
              </a:rPr>
              <a:t>He ran test </a:t>
            </a:r>
            <a:r>
              <a:rPr dirty="0" sz="1800" spc="-10" b="1">
                <a:latin typeface="Arial"/>
                <a:cs typeface="Arial"/>
              </a:rPr>
              <a:t>after  </a:t>
            </a:r>
            <a:r>
              <a:rPr dirty="0" sz="1800" spc="-5" b="1">
                <a:latin typeface="Arial"/>
                <a:cs typeface="Arial"/>
              </a:rPr>
              <a:t>test, </a:t>
            </a:r>
            <a:r>
              <a:rPr dirty="0" sz="1800" spc="-10" b="1">
                <a:latin typeface="Arial"/>
                <a:cs typeface="Arial"/>
              </a:rPr>
              <a:t>analysing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data, and before </a:t>
            </a:r>
            <a:r>
              <a:rPr dirty="0" sz="1800" b="1">
                <a:latin typeface="Arial"/>
                <a:cs typeface="Arial"/>
              </a:rPr>
              <a:t>long </a:t>
            </a:r>
            <a:r>
              <a:rPr dirty="0" sz="1800" spc="-5" b="1">
                <a:latin typeface="Arial"/>
                <a:cs typeface="Arial"/>
              </a:rPr>
              <a:t>some useful patterns  emerged. </a:t>
            </a:r>
            <a:r>
              <a:rPr dirty="0" sz="1800" spc="-10">
                <a:latin typeface="Arial"/>
                <a:cs typeface="Arial"/>
              </a:rPr>
              <a:t>Lotions,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example. </a:t>
            </a:r>
            <a:r>
              <a:rPr dirty="0" sz="1800" spc="-5">
                <a:latin typeface="Arial"/>
                <a:cs typeface="Arial"/>
              </a:rPr>
              <a:t>Lots of </a:t>
            </a:r>
            <a:r>
              <a:rPr dirty="0" sz="1800" spc="-10">
                <a:latin typeface="Arial"/>
                <a:cs typeface="Arial"/>
              </a:rPr>
              <a:t>people buy lotion, but one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5">
                <a:latin typeface="Arial"/>
                <a:cs typeface="Arial"/>
              </a:rPr>
              <a:t>Pole’s  </a:t>
            </a:r>
            <a:r>
              <a:rPr dirty="0" sz="1800" spc="-10">
                <a:latin typeface="Arial"/>
                <a:cs typeface="Arial"/>
              </a:rPr>
              <a:t>colleagues </a:t>
            </a:r>
            <a:r>
              <a:rPr dirty="0" sz="1800" spc="-5">
                <a:latin typeface="Arial"/>
                <a:cs typeface="Arial"/>
              </a:rPr>
              <a:t>noticed that </a:t>
            </a:r>
            <a:r>
              <a:rPr dirty="0" sz="1800" spc="-15">
                <a:latin typeface="Arial"/>
                <a:cs typeface="Arial"/>
              </a:rPr>
              <a:t>women </a:t>
            </a:r>
            <a:r>
              <a:rPr dirty="0" sz="1800" spc="-5">
                <a:latin typeface="Arial"/>
                <a:cs typeface="Arial"/>
              </a:rPr>
              <a:t>on the </a:t>
            </a:r>
            <a:r>
              <a:rPr dirty="0" sz="1800" spc="-10">
                <a:latin typeface="Arial"/>
                <a:cs typeface="Arial"/>
              </a:rPr>
              <a:t>baby </a:t>
            </a:r>
            <a:r>
              <a:rPr dirty="0" sz="1800" spc="-5">
                <a:latin typeface="Arial"/>
                <a:cs typeface="Arial"/>
              </a:rPr>
              <a:t>registry </a:t>
            </a:r>
            <a:r>
              <a:rPr dirty="0" sz="1800" spc="-15">
                <a:latin typeface="Arial"/>
                <a:cs typeface="Arial"/>
              </a:rPr>
              <a:t>were </a:t>
            </a:r>
            <a:r>
              <a:rPr dirty="0" sz="1800" spc="-10">
                <a:latin typeface="Arial"/>
                <a:cs typeface="Arial"/>
              </a:rPr>
              <a:t>buying larger  quantities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unscented </a:t>
            </a:r>
            <a:r>
              <a:rPr dirty="0" sz="1800" spc="-5">
                <a:latin typeface="Arial"/>
                <a:cs typeface="Arial"/>
              </a:rPr>
              <a:t>lotion </a:t>
            </a:r>
            <a:r>
              <a:rPr dirty="0" sz="1800" spc="-10">
                <a:latin typeface="Arial"/>
                <a:cs typeface="Arial"/>
              </a:rPr>
              <a:t>around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beginning </a:t>
            </a:r>
            <a:r>
              <a:rPr dirty="0" sz="1800" spc="-5">
                <a:latin typeface="Arial"/>
                <a:cs typeface="Arial"/>
              </a:rPr>
              <a:t>of their </a:t>
            </a:r>
            <a:r>
              <a:rPr dirty="0" sz="1800" spc="-10">
                <a:latin typeface="Arial"/>
                <a:cs typeface="Arial"/>
              </a:rPr>
              <a:t>second  </a:t>
            </a:r>
            <a:r>
              <a:rPr dirty="0" sz="1800" spc="-15">
                <a:latin typeface="Arial"/>
                <a:cs typeface="Arial"/>
              </a:rPr>
              <a:t>trimester. </a:t>
            </a:r>
            <a:r>
              <a:rPr dirty="0" sz="1800" spc="-10" b="1">
                <a:latin typeface="Arial"/>
                <a:cs typeface="Arial"/>
              </a:rPr>
              <a:t>Another analyst </a:t>
            </a:r>
            <a:r>
              <a:rPr dirty="0" sz="1800" spc="-5" b="1">
                <a:latin typeface="Arial"/>
                <a:cs typeface="Arial"/>
              </a:rPr>
              <a:t>noted that sometime </a:t>
            </a:r>
            <a:r>
              <a:rPr dirty="0" sz="1800" b="1">
                <a:latin typeface="Arial"/>
                <a:cs typeface="Arial"/>
              </a:rPr>
              <a:t>in the </a:t>
            </a:r>
            <a:r>
              <a:rPr dirty="0" sz="1800" spc="-5" b="1">
                <a:latin typeface="Arial"/>
                <a:cs typeface="Arial"/>
              </a:rPr>
              <a:t>first 20 weeks,  pregnant </a:t>
            </a:r>
            <a:r>
              <a:rPr dirty="0" sz="1800" b="1">
                <a:latin typeface="Arial"/>
                <a:cs typeface="Arial"/>
              </a:rPr>
              <a:t>women </a:t>
            </a:r>
            <a:r>
              <a:rPr dirty="0" sz="1800" spc="-5" b="1">
                <a:latin typeface="Arial"/>
                <a:cs typeface="Arial"/>
              </a:rPr>
              <a:t>loaded </a:t>
            </a:r>
            <a:r>
              <a:rPr dirty="0" sz="1800" b="1">
                <a:latin typeface="Arial"/>
                <a:cs typeface="Arial"/>
              </a:rPr>
              <a:t>up on </a:t>
            </a:r>
            <a:r>
              <a:rPr dirty="0" sz="1800" spc="-5" b="1">
                <a:latin typeface="Arial"/>
                <a:cs typeface="Arial"/>
              </a:rPr>
              <a:t>supplements like calcium, magnesium  and zinc. Many shoppers purchase soap and cotton balls, </a:t>
            </a:r>
            <a:r>
              <a:rPr dirty="0" sz="1800" b="1">
                <a:latin typeface="Arial"/>
                <a:cs typeface="Arial"/>
              </a:rPr>
              <a:t>but </a:t>
            </a:r>
            <a:r>
              <a:rPr dirty="0" sz="1800" spc="5" b="1">
                <a:latin typeface="Arial"/>
                <a:cs typeface="Arial"/>
              </a:rPr>
              <a:t>when  </a:t>
            </a:r>
            <a:r>
              <a:rPr dirty="0" sz="1800" spc="-5" b="1">
                <a:latin typeface="Arial"/>
                <a:cs typeface="Arial"/>
              </a:rPr>
              <a:t>someone suddenly starts buying </a:t>
            </a:r>
            <a:r>
              <a:rPr dirty="0" sz="1800" b="1">
                <a:latin typeface="Arial"/>
                <a:cs typeface="Arial"/>
              </a:rPr>
              <a:t>lots of </a:t>
            </a:r>
            <a:r>
              <a:rPr dirty="0" sz="1800" spc="-5" b="1">
                <a:latin typeface="Arial"/>
                <a:cs typeface="Arial"/>
              </a:rPr>
              <a:t>scent-free soap and extra-big  bags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cotton balls,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5" b="1">
                <a:latin typeface="Arial"/>
                <a:cs typeface="Arial"/>
              </a:rPr>
              <a:t>addition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hand sanitizers and washcloths, </a:t>
            </a:r>
            <a:r>
              <a:rPr dirty="0" sz="1800" b="1">
                <a:latin typeface="Arial"/>
                <a:cs typeface="Arial"/>
              </a:rPr>
              <a:t>it  </a:t>
            </a:r>
            <a:r>
              <a:rPr dirty="0" sz="1800" spc="-5" b="1">
                <a:latin typeface="Arial"/>
                <a:cs typeface="Arial"/>
              </a:rPr>
              <a:t>signals they could </a:t>
            </a:r>
            <a:r>
              <a:rPr dirty="0" sz="1800" b="1">
                <a:latin typeface="Arial"/>
                <a:cs typeface="Arial"/>
              </a:rPr>
              <a:t>be </a:t>
            </a:r>
            <a:r>
              <a:rPr dirty="0" sz="1800" spc="-5" b="1">
                <a:latin typeface="Arial"/>
                <a:cs typeface="Arial"/>
              </a:rPr>
              <a:t>getting close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their </a:t>
            </a:r>
            <a:r>
              <a:rPr dirty="0" sz="1800" spc="-10" b="1">
                <a:latin typeface="Arial"/>
                <a:cs typeface="Arial"/>
              </a:rPr>
              <a:t>delivery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446" y="436880"/>
            <a:ext cx="14865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5"/>
              <a:t>F</a:t>
            </a:r>
            <a:r>
              <a:rPr dirty="0" sz="4400"/>
              <a:t>A</a:t>
            </a:r>
            <a:r>
              <a:rPr dirty="0" sz="4400" spc="-5" b="1">
                <a:latin typeface="Arial"/>
                <a:cs typeface="Arial"/>
              </a:rPr>
              <a:t>C</a:t>
            </a:r>
            <a:r>
              <a:rPr dirty="0" sz="4400"/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8" y="1624077"/>
            <a:ext cx="3672840" cy="286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196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Communicating and  acting on</a:t>
            </a:r>
            <a:r>
              <a:rPr dirty="0" sz="2800">
                <a:latin typeface="Arial"/>
                <a:cs typeface="Arial"/>
              </a:rPr>
              <a:t> results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Results presentation  and action, i.e., “telling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story”</a:t>
            </a:r>
            <a:endParaRPr sz="2400">
              <a:latin typeface="Arial"/>
              <a:cs typeface="Arial"/>
            </a:endParaRPr>
          </a:p>
          <a:p>
            <a:pPr marL="355600" marR="852169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Creating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impactful  visualization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7135" y="1701710"/>
            <a:ext cx="4169664" cy="4204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8935" y="4892130"/>
            <a:ext cx="2843040" cy="41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4719828"/>
            <a:ext cx="3063240" cy="742315"/>
          </a:xfrm>
          <a:custGeom>
            <a:avLst/>
            <a:gdLst/>
            <a:ahLst/>
            <a:cxnLst/>
            <a:rect l="l" t="t" r="r" b="b"/>
            <a:pathLst>
              <a:path w="3063240" h="742314">
                <a:moveTo>
                  <a:pt x="0" y="0"/>
                </a:moveTo>
                <a:lnTo>
                  <a:pt x="3063240" y="0"/>
                </a:lnTo>
                <a:lnTo>
                  <a:pt x="3063240" y="742188"/>
                </a:lnTo>
                <a:lnTo>
                  <a:pt x="0" y="74218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64785" y="5618226"/>
            <a:ext cx="2094230" cy="393700"/>
          </a:xfrm>
          <a:custGeom>
            <a:avLst/>
            <a:gdLst/>
            <a:ahLst/>
            <a:cxnLst/>
            <a:rect l="l" t="t" r="r" b="b"/>
            <a:pathLst>
              <a:path w="2094229" h="393700">
                <a:moveTo>
                  <a:pt x="0" y="0"/>
                </a:moveTo>
                <a:lnTo>
                  <a:pt x="2093975" y="0"/>
                </a:lnTo>
                <a:lnTo>
                  <a:pt x="2093975" y="393192"/>
                </a:lnTo>
                <a:lnTo>
                  <a:pt x="0" y="393192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12061" y="4725160"/>
            <a:ext cx="1252220" cy="893444"/>
          </a:xfrm>
          <a:custGeom>
            <a:avLst/>
            <a:gdLst/>
            <a:ahLst/>
            <a:cxnLst/>
            <a:rect l="l" t="t" r="r" b="b"/>
            <a:pathLst>
              <a:path w="1252220" h="893445">
                <a:moveTo>
                  <a:pt x="1251965" y="893114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2061" y="5453639"/>
            <a:ext cx="1252220" cy="558165"/>
          </a:xfrm>
          <a:custGeom>
            <a:avLst/>
            <a:gdLst/>
            <a:ahLst/>
            <a:cxnLst/>
            <a:rect l="l" t="t" r="r" b="b"/>
            <a:pathLst>
              <a:path w="1252220" h="558164">
                <a:moveTo>
                  <a:pt x="1251965" y="557796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962" y="4725161"/>
            <a:ext cx="3054350" cy="728980"/>
          </a:xfrm>
          <a:custGeom>
            <a:avLst/>
            <a:gdLst/>
            <a:ahLst/>
            <a:cxnLst/>
            <a:rect l="l" t="t" r="r" b="b"/>
            <a:pathLst>
              <a:path w="3054350" h="728979">
                <a:moveTo>
                  <a:pt x="0" y="0"/>
                </a:moveTo>
                <a:lnTo>
                  <a:pt x="3054095" y="0"/>
                </a:lnTo>
                <a:lnTo>
                  <a:pt x="3054095" y="728472"/>
                </a:lnTo>
                <a:lnTo>
                  <a:pt x="0" y="728472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446" y="436880"/>
            <a:ext cx="14865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5"/>
              <a:t>F</a:t>
            </a:r>
            <a:r>
              <a:rPr dirty="0" sz="4400"/>
              <a:t>A</a:t>
            </a:r>
            <a:r>
              <a:rPr dirty="0" sz="4400" spc="-5"/>
              <a:t>C</a:t>
            </a:r>
            <a:r>
              <a:rPr dirty="0" sz="4400" b="1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4075"/>
            <a:ext cx="8047990" cy="4935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Embedding </a:t>
            </a:r>
            <a:r>
              <a:rPr dirty="0" sz="2800">
                <a:latin typeface="Arial"/>
                <a:cs typeface="Arial"/>
              </a:rPr>
              <a:t>final </a:t>
            </a:r>
            <a:r>
              <a:rPr dirty="0" sz="2800" spc="-5">
                <a:latin typeface="Arial"/>
                <a:cs typeface="Arial"/>
              </a:rPr>
              <a:t>models and methods in </a:t>
            </a:r>
            <a:r>
              <a:rPr dirty="0" sz="2800">
                <a:latin typeface="Arial"/>
                <a:cs typeface="Arial"/>
              </a:rPr>
              <a:t>enterprise  </a:t>
            </a:r>
            <a:r>
              <a:rPr dirty="0" sz="2800" spc="-5">
                <a:latin typeface="Arial"/>
                <a:cs typeface="Arial"/>
              </a:rPr>
              <a:t>business processes and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469265" marR="6985">
              <a:lnSpc>
                <a:spcPct val="100000"/>
              </a:lnSpc>
              <a:spcBef>
                <a:spcPts val="1705"/>
              </a:spcBef>
            </a:pPr>
            <a:r>
              <a:rPr dirty="0" sz="1800" spc="-5">
                <a:latin typeface="Arial"/>
                <a:cs typeface="Arial"/>
              </a:rPr>
              <a:t>know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baby </a:t>
            </a:r>
            <a:r>
              <a:rPr dirty="0" sz="1800" spc="-5">
                <a:latin typeface="Arial"/>
                <a:cs typeface="Arial"/>
              </a:rPr>
              <a:t>is on the </a:t>
            </a:r>
            <a:r>
              <a:rPr dirty="0" sz="1800" spc="-55">
                <a:latin typeface="Arial"/>
                <a:cs typeface="Arial"/>
              </a:rPr>
              <a:t>way. </a:t>
            </a:r>
            <a:r>
              <a:rPr dirty="0" sz="1800" spc="-15" b="1">
                <a:latin typeface="Arial"/>
                <a:cs typeface="Arial"/>
              </a:rPr>
              <a:t>Specifically,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marketers </a:t>
            </a:r>
            <a:r>
              <a:rPr dirty="0" sz="1800" spc="-5" b="1">
                <a:latin typeface="Arial"/>
                <a:cs typeface="Arial"/>
              </a:rPr>
              <a:t>said they </a:t>
            </a:r>
            <a:r>
              <a:rPr dirty="0" sz="1800" b="1">
                <a:latin typeface="Arial"/>
                <a:cs typeface="Arial"/>
              </a:rPr>
              <a:t>wanted  to </a:t>
            </a:r>
            <a:r>
              <a:rPr dirty="0" sz="1800" spc="-5" b="1">
                <a:latin typeface="Arial"/>
                <a:cs typeface="Arial"/>
              </a:rPr>
              <a:t>send specially designed ads </a:t>
            </a:r>
            <a:r>
              <a:rPr dirty="0" sz="1800" b="1">
                <a:latin typeface="Arial"/>
                <a:cs typeface="Arial"/>
              </a:rPr>
              <a:t>to women in </a:t>
            </a:r>
            <a:r>
              <a:rPr dirty="0" sz="1800" spc="-5" b="1">
                <a:latin typeface="Arial"/>
                <a:cs typeface="Arial"/>
              </a:rPr>
              <a:t>their second </a:t>
            </a:r>
            <a:r>
              <a:rPr dirty="0" sz="1800" spc="-15" b="1">
                <a:latin typeface="Arial"/>
                <a:cs typeface="Arial"/>
              </a:rPr>
              <a:t>trimester,  </a:t>
            </a:r>
            <a:r>
              <a:rPr dirty="0" sz="1800" b="1">
                <a:latin typeface="Arial"/>
                <a:cs typeface="Arial"/>
              </a:rPr>
              <a:t>which is </a:t>
            </a:r>
            <a:r>
              <a:rPr dirty="0" sz="1800" spc="5" b="1">
                <a:latin typeface="Arial"/>
                <a:cs typeface="Arial"/>
              </a:rPr>
              <a:t>when </a:t>
            </a:r>
            <a:r>
              <a:rPr dirty="0" sz="1800" spc="-5" b="1">
                <a:latin typeface="Arial"/>
                <a:cs typeface="Arial"/>
              </a:rPr>
              <a:t>most expectant mothers begin buying all sorts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new  things, like prenatal </a:t>
            </a:r>
            <a:r>
              <a:rPr dirty="0" sz="1800" spc="-10" b="1">
                <a:latin typeface="Arial"/>
                <a:cs typeface="Arial"/>
              </a:rPr>
              <a:t>vitamins </a:t>
            </a:r>
            <a:r>
              <a:rPr dirty="0" sz="1800" spc="-5" b="1">
                <a:latin typeface="Arial"/>
                <a:cs typeface="Arial"/>
              </a:rPr>
              <a:t>and maternity clothing. </a:t>
            </a:r>
            <a:r>
              <a:rPr dirty="0" sz="1800" spc="-5">
                <a:latin typeface="Arial"/>
                <a:cs typeface="Arial"/>
              </a:rPr>
              <a:t>“Can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give </a:t>
            </a:r>
            <a:r>
              <a:rPr dirty="0" sz="1800" spc="-10">
                <a:latin typeface="Arial"/>
                <a:cs typeface="Arial"/>
              </a:rPr>
              <a:t>us 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list?” the marketers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asked.</a:t>
            </a:r>
            <a:endParaRPr sz="1800">
              <a:latin typeface="Arial"/>
              <a:cs typeface="Arial"/>
            </a:endParaRPr>
          </a:p>
          <a:p>
            <a:pPr marL="469265" marR="1524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Pole applied </a:t>
            </a:r>
            <a:r>
              <a:rPr dirty="0" sz="1800" b="1">
                <a:latin typeface="Arial"/>
                <a:cs typeface="Arial"/>
              </a:rPr>
              <a:t>his </a:t>
            </a:r>
            <a:r>
              <a:rPr dirty="0" sz="1800" spc="-5" b="1">
                <a:latin typeface="Arial"/>
                <a:cs typeface="Arial"/>
              </a:rPr>
              <a:t>program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15" b="1">
                <a:latin typeface="Arial"/>
                <a:cs typeface="Arial"/>
              </a:rPr>
              <a:t>every </a:t>
            </a:r>
            <a:r>
              <a:rPr dirty="0" sz="1800" spc="-5" b="1">
                <a:latin typeface="Arial"/>
                <a:cs typeface="Arial"/>
              </a:rPr>
              <a:t>regular female shopper </a:t>
            </a:r>
            <a:r>
              <a:rPr dirty="0" sz="1800" b="1">
                <a:latin typeface="Arial"/>
                <a:cs typeface="Arial"/>
              </a:rPr>
              <a:t>in </a:t>
            </a:r>
            <a:r>
              <a:rPr dirty="0" sz="1800" spc="-30" b="1">
                <a:latin typeface="Arial"/>
                <a:cs typeface="Arial"/>
              </a:rPr>
              <a:t>Target’s  </a:t>
            </a:r>
            <a:r>
              <a:rPr dirty="0" sz="1800" spc="-5" b="1">
                <a:latin typeface="Arial"/>
                <a:cs typeface="Arial"/>
              </a:rPr>
              <a:t>national database and soon had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list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tens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thousands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5" b="1">
                <a:latin typeface="Arial"/>
                <a:cs typeface="Arial"/>
              </a:rPr>
              <a:t>women  who </a:t>
            </a:r>
            <a:r>
              <a:rPr dirty="0" sz="1800" b="1">
                <a:latin typeface="Arial"/>
                <a:cs typeface="Arial"/>
              </a:rPr>
              <a:t>were </a:t>
            </a:r>
            <a:r>
              <a:rPr dirty="0" sz="1800" spc="-5" b="1">
                <a:latin typeface="Arial"/>
                <a:cs typeface="Arial"/>
              </a:rPr>
              <a:t>most likely pregnant.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they could entice those </a:t>
            </a:r>
            <a:r>
              <a:rPr dirty="0" sz="1800" spc="-15">
                <a:latin typeface="Arial"/>
                <a:cs typeface="Arial"/>
              </a:rPr>
              <a:t>women </a:t>
            </a:r>
            <a:r>
              <a:rPr dirty="0" sz="1800" spc="-5">
                <a:latin typeface="Arial"/>
                <a:cs typeface="Arial"/>
              </a:rPr>
              <a:t>or their  </a:t>
            </a:r>
            <a:r>
              <a:rPr dirty="0" sz="1800" spc="-10">
                <a:latin typeface="Arial"/>
                <a:cs typeface="Arial"/>
              </a:rPr>
              <a:t>husbands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visit </a:t>
            </a:r>
            <a:r>
              <a:rPr dirty="0" sz="1800" spc="-40">
                <a:latin typeface="Arial"/>
                <a:cs typeface="Arial"/>
              </a:rPr>
              <a:t>Target </a:t>
            </a:r>
            <a:r>
              <a:rPr dirty="0" sz="1800" spc="-10">
                <a:latin typeface="Arial"/>
                <a:cs typeface="Arial"/>
              </a:rPr>
              <a:t>and buy baby-related </a:t>
            </a:r>
            <a:r>
              <a:rPr dirty="0" sz="1800" spc="-5">
                <a:latin typeface="Arial"/>
                <a:cs typeface="Arial"/>
              </a:rPr>
              <a:t>products, the </a:t>
            </a:r>
            <a:r>
              <a:rPr dirty="0" sz="1800" spc="-15">
                <a:latin typeface="Arial"/>
                <a:cs typeface="Arial"/>
              </a:rPr>
              <a:t>company’s  </a:t>
            </a:r>
            <a:r>
              <a:rPr dirty="0" sz="1800" spc="-5">
                <a:latin typeface="Arial"/>
                <a:cs typeface="Arial"/>
              </a:rPr>
              <a:t>cue- </a:t>
            </a:r>
            <a:r>
              <a:rPr dirty="0" sz="1800" spc="-10">
                <a:latin typeface="Arial"/>
                <a:cs typeface="Arial"/>
              </a:rPr>
              <a:t>routine-reward </a:t>
            </a:r>
            <a:r>
              <a:rPr dirty="0" sz="1800" spc="-5">
                <a:latin typeface="Arial"/>
                <a:cs typeface="Arial"/>
              </a:rPr>
              <a:t>calculators could kick in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start </a:t>
            </a:r>
            <a:r>
              <a:rPr dirty="0" sz="1800" spc="-10">
                <a:latin typeface="Arial"/>
                <a:cs typeface="Arial"/>
              </a:rPr>
              <a:t>pushing </a:t>
            </a:r>
            <a:r>
              <a:rPr dirty="0" sz="1800" spc="-5">
                <a:latin typeface="Arial"/>
                <a:cs typeface="Arial"/>
              </a:rPr>
              <a:t>them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buy  groceries, bathing </a:t>
            </a:r>
            <a:r>
              <a:rPr dirty="0" sz="1800" spc="-5">
                <a:latin typeface="Arial"/>
                <a:cs typeface="Arial"/>
              </a:rPr>
              <a:t>suits, </a:t>
            </a:r>
            <a:r>
              <a:rPr dirty="0" sz="1800" spc="-10">
                <a:latin typeface="Arial"/>
                <a:cs typeface="Arial"/>
              </a:rPr>
              <a:t>toys and clothing,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 spc="-15">
                <a:latin typeface="Arial"/>
                <a:cs typeface="Arial"/>
              </a:rPr>
              <a:t>well. </a:t>
            </a:r>
            <a:r>
              <a:rPr dirty="0" sz="1800" spc="-5" b="1">
                <a:latin typeface="Arial"/>
                <a:cs typeface="Arial"/>
              </a:rPr>
              <a:t>When Pole </a:t>
            </a:r>
            <a:r>
              <a:rPr dirty="0" sz="1800" spc="-10" b="1">
                <a:latin typeface="Arial"/>
                <a:cs typeface="Arial"/>
              </a:rPr>
              <a:t>shared </a:t>
            </a:r>
            <a:r>
              <a:rPr dirty="0" sz="1800" b="1">
                <a:latin typeface="Arial"/>
                <a:cs typeface="Arial"/>
              </a:rPr>
              <a:t>his  </a:t>
            </a:r>
            <a:r>
              <a:rPr dirty="0" sz="1800" spc="-5" b="1">
                <a:latin typeface="Arial"/>
                <a:cs typeface="Arial"/>
              </a:rPr>
              <a:t>list </a:t>
            </a:r>
            <a:r>
              <a:rPr dirty="0" sz="1800" spc="5" b="1">
                <a:latin typeface="Arial"/>
                <a:cs typeface="Arial"/>
              </a:rPr>
              <a:t>with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marketers, </a:t>
            </a:r>
            <a:r>
              <a:rPr dirty="0" sz="1800" b="1">
                <a:latin typeface="Arial"/>
                <a:cs typeface="Arial"/>
              </a:rPr>
              <a:t>he </a:t>
            </a:r>
            <a:r>
              <a:rPr dirty="0" sz="1800" spc="-5" b="1">
                <a:latin typeface="Arial"/>
                <a:cs typeface="Arial"/>
              </a:rPr>
              <a:t>said, they </a:t>
            </a:r>
            <a:r>
              <a:rPr dirty="0" sz="1800" spc="5" b="1">
                <a:latin typeface="Arial"/>
                <a:cs typeface="Arial"/>
              </a:rPr>
              <a:t>were </a:t>
            </a:r>
            <a:r>
              <a:rPr dirty="0" sz="1800" spc="-10" b="1">
                <a:latin typeface="Arial"/>
                <a:cs typeface="Arial"/>
              </a:rPr>
              <a:t>ecstatic. </a:t>
            </a:r>
            <a:r>
              <a:rPr dirty="0" sz="1800" spc="-10">
                <a:latin typeface="Arial"/>
                <a:cs typeface="Arial"/>
              </a:rPr>
              <a:t>Soon, </a:t>
            </a:r>
            <a:r>
              <a:rPr dirty="0" sz="1800" spc="-5">
                <a:latin typeface="Arial"/>
                <a:cs typeface="Arial"/>
              </a:rPr>
              <a:t>Pole </a:t>
            </a:r>
            <a:r>
              <a:rPr dirty="0" sz="1800" spc="-20">
                <a:latin typeface="Arial"/>
                <a:cs typeface="Arial"/>
              </a:rPr>
              <a:t>was  </a:t>
            </a:r>
            <a:r>
              <a:rPr dirty="0" sz="1800" spc="-5">
                <a:latin typeface="Arial"/>
                <a:cs typeface="Arial"/>
              </a:rPr>
              <a:t>getting invited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meetings above </a:t>
            </a:r>
            <a:r>
              <a:rPr dirty="0" sz="1800" spc="-5">
                <a:latin typeface="Arial"/>
                <a:cs typeface="Arial"/>
              </a:rPr>
              <a:t>his </a:t>
            </a:r>
            <a:r>
              <a:rPr dirty="0" sz="1800" spc="-10">
                <a:latin typeface="Arial"/>
                <a:cs typeface="Arial"/>
              </a:rPr>
              <a:t>paygrade. Eventually </a:t>
            </a:r>
            <a:r>
              <a:rPr dirty="0" sz="1800" spc="-5">
                <a:latin typeface="Arial"/>
                <a:cs typeface="Arial"/>
              </a:rPr>
              <a:t>his </a:t>
            </a:r>
            <a:r>
              <a:rPr dirty="0" sz="1800" spc="-15">
                <a:latin typeface="Arial"/>
                <a:cs typeface="Arial"/>
              </a:rPr>
              <a:t>paygrade  went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1" y="436880"/>
            <a:ext cx="76619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 b="1">
                <a:latin typeface="Arial"/>
                <a:cs typeface="Arial"/>
              </a:rPr>
              <a:t>FA</a:t>
            </a:r>
            <a:r>
              <a:rPr dirty="0" sz="4400" spc="-50"/>
              <a:t>CE: </a:t>
            </a:r>
            <a:r>
              <a:rPr dirty="0" sz="4400" spc="-5"/>
              <a:t>The </a:t>
            </a:r>
            <a:r>
              <a:rPr dirty="0" sz="4400"/>
              <a:t>Pachinko</a:t>
            </a:r>
            <a:r>
              <a:rPr dirty="0" sz="4400" spc="-130"/>
              <a:t> </a:t>
            </a:r>
            <a:r>
              <a:rPr dirty="0" sz="4400"/>
              <a:t>Machine!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600" y="1524000"/>
            <a:ext cx="33527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pc="-5"/>
              <a:t>Frame and</a:t>
            </a:r>
            <a:r>
              <a:rPr dirty="0" spc="-55"/>
              <a:t> </a:t>
            </a:r>
            <a:r>
              <a:rPr dirty="0" spc="-5"/>
              <a:t>Solve:</a:t>
            </a:r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Analytics Solution</a:t>
            </a:r>
            <a:r>
              <a:rPr dirty="0" u="heavy" spc="-2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Approach	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625346"/>
            <a:ext cx="0" cy="5015865"/>
          </a:xfrm>
          <a:custGeom>
            <a:avLst/>
            <a:gdLst/>
            <a:ahLst/>
            <a:cxnLst/>
            <a:rect l="l" t="t" r="r" b="b"/>
            <a:pathLst>
              <a:path w="0" h="5015865">
                <a:moveTo>
                  <a:pt x="0" y="0"/>
                </a:moveTo>
                <a:lnTo>
                  <a:pt x="0" y="50158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105" y="662825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3" y="0"/>
                </a:moveTo>
                <a:lnTo>
                  <a:pt x="0" y="0"/>
                </a:lnTo>
                <a:lnTo>
                  <a:pt x="38861" y="77723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3400" y="2555748"/>
            <a:ext cx="1511935" cy="725805"/>
          </a:xfrm>
          <a:prstGeom prst="rect">
            <a:avLst/>
          </a:prstGeom>
          <a:solidFill>
            <a:srgbClr val="BEBEB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3348" y="2555748"/>
            <a:ext cx="151066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Diagnostic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1771" y="2555748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720" y="2555748"/>
            <a:ext cx="151066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9888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10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CEA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8472" y="1861572"/>
            <a:ext cx="709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36307" y="1505711"/>
            <a:ext cx="1603375" cy="963294"/>
          </a:xfrm>
          <a:custGeom>
            <a:avLst/>
            <a:gdLst/>
            <a:ahLst/>
            <a:cxnLst/>
            <a:rect l="l" t="t" r="r" b="b"/>
            <a:pathLst>
              <a:path w="1603375" h="963294">
                <a:moveTo>
                  <a:pt x="801624" y="0"/>
                </a:moveTo>
                <a:lnTo>
                  <a:pt x="0" y="481584"/>
                </a:lnTo>
                <a:lnTo>
                  <a:pt x="801624" y="963168"/>
                </a:lnTo>
                <a:lnTo>
                  <a:pt x="1603248" y="481584"/>
                </a:lnTo>
                <a:lnTo>
                  <a:pt x="801624" y="0"/>
                </a:lnTo>
                <a:close/>
              </a:path>
            </a:pathLst>
          </a:custGeom>
          <a:solidFill>
            <a:srgbClr val="6E79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62208" y="1757753"/>
            <a:ext cx="9525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One time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or  ongoing?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8311" y="1623060"/>
            <a:ext cx="1668780" cy="727075"/>
          </a:xfrm>
          <a:custGeom>
            <a:avLst/>
            <a:gdLst/>
            <a:ahLst/>
            <a:cxnLst/>
            <a:rect l="l" t="t" r="r" b="b"/>
            <a:pathLst>
              <a:path w="1668779" h="727075">
                <a:moveTo>
                  <a:pt x="1487043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7043" y="726948"/>
                </a:lnTo>
                <a:lnTo>
                  <a:pt x="1668780" y="363474"/>
                </a:lnTo>
                <a:lnTo>
                  <a:pt x="1487043" y="0"/>
                </a:lnTo>
                <a:close/>
              </a:path>
            </a:pathLst>
          </a:custGeom>
          <a:solidFill>
            <a:srgbClr val="FAD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48390" y="1861572"/>
            <a:ext cx="6889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28259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09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89562" y="1861572"/>
            <a:ext cx="9467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Opportunity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0339" y="3368045"/>
            <a:ext cx="2745105" cy="1196340"/>
          </a:xfrm>
          <a:custGeom>
            <a:avLst/>
            <a:gdLst/>
            <a:ahLst/>
            <a:cxnLst/>
            <a:rect l="l" t="t" r="r" b="b"/>
            <a:pathLst>
              <a:path w="2745104" h="1196339">
                <a:moveTo>
                  <a:pt x="1311305" y="865517"/>
                </a:moveTo>
                <a:lnTo>
                  <a:pt x="980351" y="865517"/>
                </a:lnTo>
                <a:lnTo>
                  <a:pt x="1078191" y="1196340"/>
                </a:lnTo>
                <a:lnTo>
                  <a:pt x="1311305" y="865517"/>
                </a:lnTo>
                <a:close/>
              </a:path>
              <a:path w="2745104" h="1196339">
                <a:moveTo>
                  <a:pt x="1772637" y="827189"/>
                </a:moveTo>
                <a:lnTo>
                  <a:pt x="1338313" y="827189"/>
                </a:lnTo>
                <a:lnTo>
                  <a:pt x="1683308" y="1093152"/>
                </a:lnTo>
                <a:lnTo>
                  <a:pt x="1772637" y="827189"/>
                </a:lnTo>
                <a:close/>
              </a:path>
              <a:path w="2745104" h="1196339">
                <a:moveTo>
                  <a:pt x="2188356" y="800709"/>
                </a:moveTo>
                <a:lnTo>
                  <a:pt x="1781530" y="800709"/>
                </a:lnTo>
                <a:lnTo>
                  <a:pt x="2305697" y="1002207"/>
                </a:lnTo>
                <a:lnTo>
                  <a:pt x="2188356" y="800709"/>
                </a:lnTo>
                <a:close/>
              </a:path>
              <a:path w="2745104" h="1196339">
                <a:moveTo>
                  <a:pt x="2171582" y="771906"/>
                </a:moveTo>
                <a:lnTo>
                  <a:pt x="720102" y="771906"/>
                </a:lnTo>
                <a:lnTo>
                  <a:pt x="605104" y="975728"/>
                </a:lnTo>
                <a:lnTo>
                  <a:pt x="980351" y="865517"/>
                </a:lnTo>
                <a:lnTo>
                  <a:pt x="1311305" y="865517"/>
                </a:lnTo>
                <a:lnTo>
                  <a:pt x="1338313" y="827189"/>
                </a:lnTo>
                <a:lnTo>
                  <a:pt x="1772637" y="827189"/>
                </a:lnTo>
                <a:lnTo>
                  <a:pt x="1781530" y="800709"/>
                </a:lnTo>
                <a:lnTo>
                  <a:pt x="2188356" y="800709"/>
                </a:lnTo>
                <a:lnTo>
                  <a:pt x="2171582" y="771906"/>
                </a:lnTo>
                <a:close/>
              </a:path>
              <a:path w="2745104" h="1196339">
                <a:moveTo>
                  <a:pt x="47015" y="127101"/>
                </a:moveTo>
                <a:lnTo>
                  <a:pt x="587959" y="421868"/>
                </a:lnTo>
                <a:lnTo>
                  <a:pt x="0" y="477151"/>
                </a:lnTo>
                <a:lnTo>
                  <a:pt x="472960" y="652170"/>
                </a:lnTo>
                <a:lnTo>
                  <a:pt x="17157" y="807910"/>
                </a:lnTo>
                <a:lnTo>
                  <a:pt x="720102" y="771906"/>
                </a:lnTo>
                <a:lnTo>
                  <a:pt x="2171582" y="771906"/>
                </a:lnTo>
                <a:lnTo>
                  <a:pt x="2139492" y="716800"/>
                </a:lnTo>
                <a:lnTo>
                  <a:pt x="2681987" y="716800"/>
                </a:lnTo>
                <a:lnTo>
                  <a:pt x="2237333" y="580161"/>
                </a:lnTo>
                <a:lnTo>
                  <a:pt x="2680804" y="450672"/>
                </a:lnTo>
                <a:lnTo>
                  <a:pt x="2122335" y="405142"/>
                </a:lnTo>
                <a:lnTo>
                  <a:pt x="2196561" y="350037"/>
                </a:lnTo>
                <a:lnTo>
                  <a:pt x="929144" y="350037"/>
                </a:lnTo>
                <a:lnTo>
                  <a:pt x="47015" y="127101"/>
                </a:lnTo>
                <a:close/>
              </a:path>
              <a:path w="2745104" h="1196339">
                <a:moveTo>
                  <a:pt x="2681987" y="716800"/>
                </a:moveTo>
                <a:lnTo>
                  <a:pt x="2139492" y="716800"/>
                </a:lnTo>
                <a:lnTo>
                  <a:pt x="2744724" y="736079"/>
                </a:lnTo>
                <a:lnTo>
                  <a:pt x="2681987" y="716800"/>
                </a:lnTo>
                <a:close/>
              </a:path>
              <a:path w="2745104" h="1196339">
                <a:moveTo>
                  <a:pt x="1061288" y="127101"/>
                </a:moveTo>
                <a:lnTo>
                  <a:pt x="929144" y="350037"/>
                </a:lnTo>
                <a:lnTo>
                  <a:pt x="2196561" y="350037"/>
                </a:lnTo>
                <a:lnTo>
                  <a:pt x="2235360" y="321233"/>
                </a:lnTo>
                <a:lnTo>
                  <a:pt x="1372362" y="321233"/>
                </a:lnTo>
                <a:lnTo>
                  <a:pt x="1061288" y="127101"/>
                </a:lnTo>
                <a:close/>
              </a:path>
              <a:path w="2745104" h="1196339">
                <a:moveTo>
                  <a:pt x="1845322" y="0"/>
                </a:moveTo>
                <a:lnTo>
                  <a:pt x="1372362" y="321233"/>
                </a:lnTo>
                <a:lnTo>
                  <a:pt x="2235360" y="321233"/>
                </a:lnTo>
                <a:lnTo>
                  <a:pt x="2270805" y="294919"/>
                </a:lnTo>
                <a:lnTo>
                  <a:pt x="1798688" y="294919"/>
                </a:lnTo>
                <a:lnTo>
                  <a:pt x="1845322" y="0"/>
                </a:lnTo>
                <a:close/>
              </a:path>
              <a:path w="2745104" h="1196339">
                <a:moveTo>
                  <a:pt x="2335555" y="246849"/>
                </a:moveTo>
                <a:lnTo>
                  <a:pt x="1798688" y="294919"/>
                </a:lnTo>
                <a:lnTo>
                  <a:pt x="2270805" y="294919"/>
                </a:lnTo>
                <a:lnTo>
                  <a:pt x="2335555" y="246849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51161" y="3803813"/>
            <a:ext cx="849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9516" y="3604259"/>
            <a:ext cx="181610" cy="725805"/>
          </a:xfrm>
          <a:custGeom>
            <a:avLst/>
            <a:gdLst/>
            <a:ahLst/>
            <a:cxnLst/>
            <a:rect l="l" t="t" r="r" b="b"/>
            <a:pathLst>
              <a:path w="181609" h="725804">
                <a:moveTo>
                  <a:pt x="181356" y="0"/>
                </a:moveTo>
                <a:lnTo>
                  <a:pt x="0" y="181356"/>
                </a:lnTo>
                <a:lnTo>
                  <a:pt x="0" y="725424"/>
                </a:lnTo>
                <a:lnTo>
                  <a:pt x="181356" y="544068"/>
                </a:lnTo>
                <a:lnTo>
                  <a:pt x="181356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89064" y="3604259"/>
            <a:ext cx="1511935" cy="181610"/>
          </a:xfrm>
          <a:custGeom>
            <a:avLst/>
            <a:gdLst/>
            <a:ahLst/>
            <a:cxnLst/>
            <a:rect l="l" t="t" r="r" b="b"/>
            <a:pathLst>
              <a:path w="1511934" h="181610">
                <a:moveTo>
                  <a:pt x="1511808" y="0"/>
                </a:moveTo>
                <a:lnTo>
                  <a:pt x="181356" y="0"/>
                </a:lnTo>
                <a:lnTo>
                  <a:pt x="0" y="181356"/>
                </a:lnTo>
                <a:lnTo>
                  <a:pt x="1330452" y="181356"/>
                </a:lnTo>
                <a:lnTo>
                  <a:pt x="151180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89064" y="3785615"/>
            <a:ext cx="1330960" cy="544195"/>
          </a:xfrm>
          <a:prstGeom prst="rect">
            <a:avLst/>
          </a:prstGeom>
          <a:solidFill>
            <a:srgbClr val="2F2F30"/>
          </a:solidFill>
        </p:spPr>
        <p:txBody>
          <a:bodyPr wrap="square" lIns="0" tIns="15938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25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Deterministic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3535679"/>
            <a:ext cx="1511935" cy="861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0805" marR="368935" indent="283210">
              <a:lnSpc>
                <a:spcPct val="100000"/>
              </a:lnSpc>
              <a:spcBef>
                <a:spcPts val="330"/>
              </a:spcBef>
            </a:pPr>
            <a:r>
              <a:rPr dirty="0" sz="1000" spc="-5" b="1">
                <a:latin typeface="Arial"/>
                <a:cs typeface="Arial"/>
              </a:rPr>
              <a:t>B</a:t>
            </a:r>
            <a:r>
              <a:rPr dirty="0" sz="1000" spc="-10" b="1">
                <a:latin typeface="Arial"/>
                <a:cs typeface="Arial"/>
              </a:rPr>
              <a:t>I/</a:t>
            </a:r>
            <a:r>
              <a:rPr dirty="0" sz="1000" spc="-5" b="1">
                <a:latin typeface="Arial"/>
                <a:cs typeface="Arial"/>
              </a:rPr>
              <a:t>R</a:t>
            </a:r>
            <a:r>
              <a:rPr dirty="0" sz="1000" spc="-10" b="1">
                <a:latin typeface="Arial"/>
                <a:cs typeface="Arial"/>
              </a:rPr>
              <a:t>e</a:t>
            </a:r>
            <a:r>
              <a:rPr dirty="0" sz="1000" spc="-5" b="1">
                <a:latin typeface="Arial"/>
                <a:cs typeface="Arial"/>
              </a:rPr>
              <a:t>po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5" b="1">
                <a:latin typeface="Arial"/>
                <a:cs typeface="Arial"/>
              </a:rPr>
              <a:t>t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5" b="1">
                <a:latin typeface="Arial"/>
                <a:cs typeface="Arial"/>
              </a:rPr>
              <a:t>ng  </a:t>
            </a:r>
            <a:r>
              <a:rPr dirty="0" sz="1000" spc="-5">
                <a:latin typeface="Arial"/>
                <a:cs typeface="Arial"/>
              </a:rPr>
              <a:t>Tableau  Microstrategy</a:t>
            </a:r>
            <a:endParaRPr sz="1000">
              <a:latin typeface="Arial"/>
              <a:cs typeface="Arial"/>
            </a:endParaRPr>
          </a:p>
          <a:p>
            <a:pPr marL="90805" marR="14668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SAP </a:t>
            </a:r>
            <a:r>
              <a:rPr dirty="0" sz="1000" spc="-5">
                <a:latin typeface="Arial"/>
                <a:cs typeface="Arial"/>
              </a:rPr>
              <a:t>Business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Objects  </a:t>
            </a:r>
            <a:r>
              <a:rPr dirty="0" sz="1000" spc="-10">
                <a:latin typeface="Arial"/>
                <a:cs typeface="Arial"/>
              </a:rPr>
              <a:t>Pentaho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3767" y="3782567"/>
            <a:ext cx="928369" cy="338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315"/>
              </a:spcBef>
            </a:pP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y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r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6976" y="4971288"/>
            <a:ext cx="1640205" cy="541020"/>
          </a:xfrm>
          <a:prstGeom prst="rect">
            <a:avLst/>
          </a:prstGeom>
          <a:solidFill>
            <a:srgbClr val="4388D3"/>
          </a:solidFill>
        </p:spPr>
        <p:txBody>
          <a:bodyPr wrap="square" lIns="0" tIns="51435" rIns="0" bIns="0" rtlCol="0" vert="horz">
            <a:spAutoFit/>
          </a:bodyPr>
          <a:lstStyle/>
          <a:p>
            <a:pPr marL="343535" marR="337185" indent="71120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Normative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00" y="4971288"/>
            <a:ext cx="1640205" cy="541020"/>
          </a:xfrm>
          <a:prstGeom prst="rect">
            <a:avLst/>
          </a:prstGeom>
          <a:solidFill>
            <a:srgbClr val="225B96"/>
          </a:solidFill>
        </p:spPr>
        <p:txBody>
          <a:bodyPr wrap="square" lIns="0" tIns="51435" rIns="0" bIns="0" rtlCol="0" vert="horz">
            <a:spAutoFit/>
          </a:bodyPr>
          <a:lstStyle/>
          <a:p>
            <a:pPr marL="417830" marR="403225" indent="-8255">
              <a:lnSpc>
                <a:spcPct val="100000"/>
              </a:lnSpc>
              <a:spcBef>
                <a:spcPts val="40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0188" y="4971288"/>
            <a:ext cx="1640205" cy="541020"/>
          </a:xfrm>
          <a:prstGeom prst="rect">
            <a:avLst/>
          </a:prstGeom>
          <a:solidFill>
            <a:srgbClr val="4388D3"/>
          </a:solidFill>
        </p:spPr>
        <p:txBody>
          <a:bodyPr wrap="square" lIns="0" tIns="51435" rIns="0" bIns="0" rtlCol="0" vert="horz">
            <a:spAutoFit/>
          </a:bodyPr>
          <a:lstStyle/>
          <a:p>
            <a:pPr marL="451484" marR="330835" indent="-113030">
              <a:lnSpc>
                <a:spcPct val="100000"/>
              </a:lnSpc>
              <a:spcBef>
                <a:spcPts val="4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babili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ic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655820"/>
            <a:ext cx="8153400" cy="317500"/>
          </a:xfrm>
          <a:custGeom>
            <a:avLst/>
            <a:gdLst/>
            <a:ahLst/>
            <a:cxnLst/>
            <a:rect l="l" t="t" r="r" b="b"/>
            <a:pathLst>
              <a:path w="8153400" h="317500">
                <a:moveTo>
                  <a:pt x="7808023" y="0"/>
                </a:moveTo>
                <a:lnTo>
                  <a:pt x="345376" y="0"/>
                </a:lnTo>
                <a:lnTo>
                  <a:pt x="0" y="316991"/>
                </a:lnTo>
                <a:lnTo>
                  <a:pt x="8153400" y="316991"/>
                </a:lnTo>
                <a:lnTo>
                  <a:pt x="7808023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90181" y="4693613"/>
            <a:ext cx="22371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Analytics modeling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6976" y="5926835"/>
            <a:ext cx="1640205" cy="539750"/>
          </a:xfrm>
          <a:prstGeom prst="rect">
            <a:avLst/>
          </a:prstGeom>
          <a:solidFill>
            <a:srgbClr val="4388D3"/>
          </a:solidFill>
        </p:spPr>
        <p:txBody>
          <a:bodyPr wrap="square" lIns="0" tIns="50800" rIns="0" bIns="0" rtlCol="0" vert="horz">
            <a:spAutoFit/>
          </a:bodyPr>
          <a:lstStyle/>
          <a:p>
            <a:pPr marL="552450" marR="168910" indent="-378460">
              <a:lnSpc>
                <a:spcPct val="100000"/>
              </a:lnSpc>
              <a:spcBef>
                <a:spcPts val="4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CPLEX,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Xpress,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Gurobi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400" y="5926835"/>
            <a:ext cx="1640205" cy="539750"/>
          </a:xfrm>
          <a:prstGeom prst="rect">
            <a:avLst/>
          </a:prstGeom>
          <a:solidFill>
            <a:srgbClr val="225B96"/>
          </a:solidFill>
        </p:spPr>
        <p:txBody>
          <a:bodyPr wrap="square" lIns="0" tIns="50800" rIns="0" bIns="0" rtlCol="0" vert="horz">
            <a:spAutoFit/>
          </a:bodyPr>
          <a:lstStyle/>
          <a:p>
            <a:pPr marL="547370" marR="280035" indent="-26225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Arena,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Simio,  Simul8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0188" y="5926835"/>
            <a:ext cx="1640205" cy="539750"/>
          </a:xfrm>
          <a:prstGeom prst="rect">
            <a:avLst/>
          </a:prstGeom>
          <a:solidFill>
            <a:srgbClr val="4388D3"/>
          </a:solidFill>
        </p:spPr>
        <p:txBody>
          <a:bodyPr wrap="square" lIns="0" tIns="50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R,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SAS,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SPSS,Python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400" y="5611367"/>
            <a:ext cx="8153400" cy="317500"/>
          </a:xfrm>
          <a:custGeom>
            <a:avLst/>
            <a:gdLst/>
            <a:ahLst/>
            <a:cxnLst/>
            <a:rect l="l" t="t" r="r" b="b"/>
            <a:pathLst>
              <a:path w="8153400" h="317500">
                <a:moveTo>
                  <a:pt x="7808023" y="0"/>
                </a:moveTo>
                <a:lnTo>
                  <a:pt x="345376" y="0"/>
                </a:lnTo>
                <a:lnTo>
                  <a:pt x="0" y="316991"/>
                </a:lnTo>
                <a:lnTo>
                  <a:pt x="8153400" y="316991"/>
                </a:lnTo>
                <a:lnTo>
                  <a:pt x="7808023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333177" y="5648581"/>
            <a:ext cx="2554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Analytics modeling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technologies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pc="-5"/>
              <a:t>Frame and</a:t>
            </a:r>
            <a:r>
              <a:rPr dirty="0" spc="-55"/>
              <a:t> </a:t>
            </a:r>
            <a:r>
              <a:rPr dirty="0" spc="-5"/>
              <a:t>Solve:</a:t>
            </a:r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Analytics Solution</a:t>
            </a:r>
            <a:r>
              <a:rPr dirty="0" u="heavy" spc="-2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Approach	</a:t>
            </a:r>
          </a:p>
        </p:txBody>
      </p:sp>
      <p:sp>
        <p:nvSpPr>
          <p:cNvPr id="3" name="object 3"/>
          <p:cNvSpPr/>
          <p:nvPr/>
        </p:nvSpPr>
        <p:spPr>
          <a:xfrm>
            <a:off x="457962" y="1625346"/>
            <a:ext cx="0" cy="5015865"/>
          </a:xfrm>
          <a:custGeom>
            <a:avLst/>
            <a:gdLst/>
            <a:ahLst/>
            <a:cxnLst/>
            <a:rect l="l" t="t" r="r" b="b"/>
            <a:pathLst>
              <a:path w="0" h="5015865">
                <a:moveTo>
                  <a:pt x="0" y="0"/>
                </a:moveTo>
                <a:lnTo>
                  <a:pt x="0" y="50158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105" y="662825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3" y="0"/>
                </a:moveTo>
                <a:lnTo>
                  <a:pt x="0" y="0"/>
                </a:lnTo>
                <a:lnTo>
                  <a:pt x="38861" y="77723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744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10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CEA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7296" y="1861572"/>
            <a:ext cx="709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6307" y="1626107"/>
            <a:ext cx="1603375" cy="963294"/>
          </a:xfrm>
          <a:custGeom>
            <a:avLst/>
            <a:gdLst/>
            <a:ahLst/>
            <a:cxnLst/>
            <a:rect l="l" t="t" r="r" b="b"/>
            <a:pathLst>
              <a:path w="1603375" h="963294">
                <a:moveTo>
                  <a:pt x="801624" y="0"/>
                </a:moveTo>
                <a:lnTo>
                  <a:pt x="0" y="481584"/>
                </a:lnTo>
                <a:lnTo>
                  <a:pt x="801624" y="963168"/>
                </a:lnTo>
                <a:lnTo>
                  <a:pt x="1603248" y="481584"/>
                </a:lnTo>
                <a:lnTo>
                  <a:pt x="801624" y="0"/>
                </a:lnTo>
                <a:close/>
              </a:path>
            </a:pathLst>
          </a:custGeom>
          <a:solidFill>
            <a:srgbClr val="6E79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62208" y="1878403"/>
            <a:ext cx="9525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One time</a:t>
            </a:r>
            <a:r>
              <a:rPr dirty="0" sz="14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or  ongoing?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468" y="2493264"/>
            <a:ext cx="1511935" cy="594360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468" y="3363467"/>
            <a:ext cx="1511935" cy="594360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468" y="5204459"/>
            <a:ext cx="1511935" cy="589915"/>
          </a:xfrm>
          <a:prstGeom prst="rect">
            <a:avLst/>
          </a:prstGeom>
          <a:solidFill>
            <a:srgbClr val="4388D3"/>
          </a:solidFill>
        </p:spPr>
        <p:txBody>
          <a:bodyPr wrap="square" lIns="0" tIns="74930" rIns="0" bIns="0" rtlCol="0" vert="horz">
            <a:spAutoFit/>
          </a:bodyPr>
          <a:lstStyle/>
          <a:p>
            <a:pPr marL="387985" marR="266065" indent="-113030">
              <a:lnSpc>
                <a:spcPct val="100000"/>
              </a:lnSpc>
              <a:spcBef>
                <a:spcPts val="59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babili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ic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468" y="6073140"/>
            <a:ext cx="1511935" cy="589915"/>
          </a:xfrm>
          <a:prstGeom prst="rect">
            <a:avLst/>
          </a:prstGeom>
          <a:solidFill>
            <a:srgbClr val="4388D3"/>
          </a:solidFill>
        </p:spPr>
        <p:txBody>
          <a:bodyPr wrap="square" lIns="0" tIns="76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R,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SAS,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SPSS,Python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6733" y="1651873"/>
            <a:ext cx="378967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Whom should </a:t>
            </a:r>
            <a:r>
              <a:rPr dirty="0" sz="1600" spc="-15">
                <a:latin typeface="Arial"/>
                <a:cs typeface="Arial"/>
              </a:rPr>
              <a:t>we </a:t>
            </a:r>
            <a:r>
              <a:rPr dirty="0" sz="1600" spc="-5">
                <a:latin typeface="Arial"/>
                <a:cs typeface="Arial"/>
              </a:rPr>
              <a:t>market to? Who </a:t>
            </a:r>
            <a:r>
              <a:rPr dirty="0" sz="1600">
                <a:latin typeface="Arial"/>
                <a:cs typeface="Arial"/>
              </a:rPr>
              <a:t>is likely  </a:t>
            </a:r>
            <a:r>
              <a:rPr dirty="0" sz="1600" spc="-10">
                <a:latin typeface="Arial"/>
                <a:cs typeface="Arial"/>
              </a:rPr>
              <a:t>pregnant?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6733" y="2521624"/>
            <a:ext cx="2880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Who do </a:t>
            </a:r>
            <a:r>
              <a:rPr dirty="0" sz="1600" spc="-15">
                <a:latin typeface="Arial"/>
                <a:cs typeface="Arial"/>
              </a:rPr>
              <a:t>we </a:t>
            </a:r>
            <a:r>
              <a:rPr dirty="0" sz="1600" spc="-5">
                <a:latin typeface="Arial"/>
                <a:cs typeface="Arial"/>
              </a:rPr>
              <a:t>predict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pregnant?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6733" y="4260925"/>
            <a:ext cx="51892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At the </a:t>
            </a:r>
            <a:r>
              <a:rPr dirty="0" sz="1600" spc="-10">
                <a:latin typeface="Arial"/>
                <a:cs typeface="Arial"/>
              </a:rPr>
              <a:t>end </a:t>
            </a:r>
            <a:r>
              <a:rPr dirty="0" sz="1600" spc="-5">
                <a:latin typeface="Arial"/>
                <a:cs typeface="Arial"/>
              </a:rPr>
              <a:t>of the </a:t>
            </a:r>
            <a:r>
              <a:rPr dirty="0" sz="1600" spc="-10">
                <a:latin typeface="Arial"/>
                <a:cs typeface="Arial"/>
              </a:rPr>
              <a:t>day </a:t>
            </a:r>
            <a:r>
              <a:rPr dirty="0" sz="1600" spc="-15">
                <a:latin typeface="Arial"/>
                <a:cs typeface="Arial"/>
              </a:rPr>
              <a:t>we </a:t>
            </a:r>
            <a:r>
              <a:rPr dirty="0" sz="1600" spc="-10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forecasting/predicting </a:t>
            </a:r>
            <a:r>
              <a:rPr dirty="0" sz="1600" spc="-10">
                <a:latin typeface="Arial"/>
                <a:cs typeface="Arial"/>
              </a:rPr>
              <a:t>who </a:t>
            </a:r>
            <a:r>
              <a:rPr dirty="0" sz="1600">
                <a:latin typeface="Arial"/>
                <a:cs typeface="Arial"/>
              </a:rPr>
              <a:t>is  </a:t>
            </a:r>
            <a:r>
              <a:rPr dirty="0" sz="1600" spc="-10">
                <a:latin typeface="Arial"/>
                <a:cs typeface="Arial"/>
              </a:rPr>
              <a:t>pregnant.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6733" y="5130676"/>
            <a:ext cx="6068060" cy="1626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Clustering, logistic regression, LDA, </a:t>
            </a:r>
            <a:r>
              <a:rPr dirty="0" sz="1600" spc="-10">
                <a:latin typeface="Arial"/>
                <a:cs typeface="Arial"/>
              </a:rPr>
              <a:t>RF are </a:t>
            </a:r>
            <a:r>
              <a:rPr dirty="0" sz="1600" spc="-5">
                <a:latin typeface="Arial"/>
                <a:cs typeface="Arial"/>
              </a:rPr>
              <a:t>all possible  </a:t>
            </a:r>
            <a:r>
              <a:rPr dirty="0" sz="1600">
                <a:latin typeface="Arial"/>
                <a:cs typeface="Arial"/>
              </a:rPr>
              <a:t>stochastic/statistical </a:t>
            </a:r>
            <a:r>
              <a:rPr dirty="0" sz="1600" spc="-5">
                <a:latin typeface="Arial"/>
                <a:cs typeface="Arial"/>
              </a:rPr>
              <a:t>models to employ to estimate the probability </a:t>
            </a:r>
            <a:r>
              <a:rPr dirty="0" sz="1600" spc="-10">
                <a:latin typeface="Arial"/>
                <a:cs typeface="Arial"/>
              </a:rPr>
              <a:t>of  </a:t>
            </a:r>
            <a:r>
              <a:rPr dirty="0" sz="1600" spc="-5">
                <a:latin typeface="Arial"/>
                <a:cs typeface="Arial"/>
              </a:rPr>
              <a:t>being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pregnant.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90"/>
              </a:spcBef>
            </a:pPr>
            <a:r>
              <a:rPr dirty="0" sz="1600" spc="-5">
                <a:latin typeface="Arial"/>
                <a:cs typeface="Arial"/>
              </a:rPr>
              <a:t>Clustering, logistic regression, LDA, </a:t>
            </a:r>
            <a:r>
              <a:rPr dirty="0" sz="1600" spc="-10">
                <a:latin typeface="Arial"/>
                <a:cs typeface="Arial"/>
              </a:rPr>
              <a:t>RF are </a:t>
            </a:r>
            <a:r>
              <a:rPr dirty="0" sz="1600" spc="-5">
                <a:latin typeface="Arial"/>
                <a:cs typeface="Arial"/>
              </a:rPr>
              <a:t>all possible  </a:t>
            </a:r>
            <a:r>
              <a:rPr dirty="0" sz="1600">
                <a:latin typeface="Arial"/>
                <a:cs typeface="Arial"/>
              </a:rPr>
              <a:t>stochastic/statistical </a:t>
            </a:r>
            <a:r>
              <a:rPr dirty="0" sz="1600" spc="-5">
                <a:latin typeface="Arial"/>
                <a:cs typeface="Arial"/>
              </a:rPr>
              <a:t>models to employ to estimate the probability </a:t>
            </a:r>
            <a:r>
              <a:rPr dirty="0" sz="1600" spc="-10">
                <a:latin typeface="Arial"/>
                <a:cs typeface="Arial"/>
              </a:rPr>
              <a:t>of  </a:t>
            </a:r>
            <a:r>
              <a:rPr dirty="0" sz="1600" spc="-5">
                <a:latin typeface="Arial"/>
                <a:cs typeface="Arial"/>
              </a:rPr>
              <a:t>being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pregnant.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6733" y="3391376"/>
            <a:ext cx="47783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Who do </a:t>
            </a:r>
            <a:r>
              <a:rPr dirty="0" sz="1600" spc="-15">
                <a:latin typeface="Arial"/>
                <a:cs typeface="Arial"/>
              </a:rPr>
              <a:t>we </a:t>
            </a:r>
            <a:r>
              <a:rPr dirty="0" sz="1600" spc="-5">
                <a:latin typeface="Arial"/>
                <a:cs typeface="Arial"/>
              </a:rPr>
              <a:t>prescribe marketing to send coupon too?  (And </a:t>
            </a:r>
            <a:r>
              <a:rPr dirty="0" sz="1600" spc="-10">
                <a:latin typeface="Arial"/>
                <a:cs typeface="Arial"/>
              </a:rPr>
              <a:t>what type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coupons?)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4444" y="4070600"/>
            <a:ext cx="1897380" cy="1019810"/>
          </a:xfrm>
          <a:custGeom>
            <a:avLst/>
            <a:gdLst/>
            <a:ahLst/>
            <a:cxnLst/>
            <a:rect l="l" t="t" r="r" b="b"/>
            <a:pathLst>
              <a:path w="1897380" h="1019810">
                <a:moveTo>
                  <a:pt x="906474" y="737628"/>
                </a:moveTo>
                <a:lnTo>
                  <a:pt x="677697" y="737628"/>
                </a:lnTo>
                <a:lnTo>
                  <a:pt x="745337" y="1019555"/>
                </a:lnTo>
                <a:lnTo>
                  <a:pt x="906474" y="737628"/>
                </a:lnTo>
                <a:close/>
              </a:path>
              <a:path w="1897380" h="1019810">
                <a:moveTo>
                  <a:pt x="1225395" y="704964"/>
                </a:moveTo>
                <a:lnTo>
                  <a:pt x="925144" y="704964"/>
                </a:lnTo>
                <a:lnTo>
                  <a:pt x="1163637" y="931621"/>
                </a:lnTo>
                <a:lnTo>
                  <a:pt x="1225395" y="704964"/>
                </a:lnTo>
                <a:close/>
              </a:path>
              <a:path w="1897380" h="1019810">
                <a:moveTo>
                  <a:pt x="1512772" y="682396"/>
                </a:moveTo>
                <a:lnTo>
                  <a:pt x="1231544" y="682396"/>
                </a:lnTo>
                <a:lnTo>
                  <a:pt x="1593888" y="854113"/>
                </a:lnTo>
                <a:lnTo>
                  <a:pt x="1512772" y="682396"/>
                </a:lnTo>
                <a:close/>
              </a:path>
              <a:path w="1897380" h="1019810">
                <a:moveTo>
                  <a:pt x="1501182" y="657859"/>
                </a:moveTo>
                <a:lnTo>
                  <a:pt x="497801" y="657859"/>
                </a:lnTo>
                <a:lnTo>
                  <a:pt x="418299" y="831557"/>
                </a:lnTo>
                <a:lnTo>
                  <a:pt x="677697" y="737628"/>
                </a:lnTo>
                <a:lnTo>
                  <a:pt x="906474" y="737628"/>
                </a:lnTo>
                <a:lnTo>
                  <a:pt x="925144" y="704964"/>
                </a:lnTo>
                <a:lnTo>
                  <a:pt x="1225395" y="704964"/>
                </a:lnTo>
                <a:lnTo>
                  <a:pt x="1231544" y="682396"/>
                </a:lnTo>
                <a:lnTo>
                  <a:pt x="1512772" y="682396"/>
                </a:lnTo>
                <a:lnTo>
                  <a:pt x="1501182" y="657859"/>
                </a:lnTo>
                <a:close/>
              </a:path>
              <a:path w="1897380" h="1019810">
                <a:moveTo>
                  <a:pt x="32499" y="108330"/>
                </a:moveTo>
                <a:lnTo>
                  <a:pt x="406438" y="359536"/>
                </a:lnTo>
                <a:lnTo>
                  <a:pt x="0" y="406641"/>
                </a:lnTo>
                <a:lnTo>
                  <a:pt x="326948" y="555802"/>
                </a:lnTo>
                <a:lnTo>
                  <a:pt x="11861" y="688530"/>
                </a:lnTo>
                <a:lnTo>
                  <a:pt x="497801" y="657859"/>
                </a:lnTo>
                <a:lnTo>
                  <a:pt x="1501182" y="657859"/>
                </a:lnTo>
                <a:lnTo>
                  <a:pt x="1478991" y="610882"/>
                </a:lnTo>
                <a:lnTo>
                  <a:pt x="1854001" y="610882"/>
                </a:lnTo>
                <a:lnTo>
                  <a:pt x="1546631" y="494436"/>
                </a:lnTo>
                <a:lnTo>
                  <a:pt x="1853196" y="384086"/>
                </a:lnTo>
                <a:lnTo>
                  <a:pt x="1467129" y="345287"/>
                </a:lnTo>
                <a:lnTo>
                  <a:pt x="1518444" y="298322"/>
                </a:lnTo>
                <a:lnTo>
                  <a:pt x="642302" y="298322"/>
                </a:lnTo>
                <a:lnTo>
                  <a:pt x="32499" y="108330"/>
                </a:lnTo>
                <a:close/>
              </a:path>
              <a:path w="1897380" h="1019810">
                <a:moveTo>
                  <a:pt x="1854001" y="610882"/>
                </a:moveTo>
                <a:lnTo>
                  <a:pt x="1478991" y="610882"/>
                </a:lnTo>
                <a:lnTo>
                  <a:pt x="1897380" y="627316"/>
                </a:lnTo>
                <a:lnTo>
                  <a:pt x="1854001" y="610882"/>
                </a:lnTo>
                <a:close/>
              </a:path>
              <a:path w="1897380" h="1019810">
                <a:moveTo>
                  <a:pt x="733653" y="108330"/>
                </a:moveTo>
                <a:lnTo>
                  <a:pt x="642302" y="298322"/>
                </a:lnTo>
                <a:lnTo>
                  <a:pt x="1518444" y="298322"/>
                </a:lnTo>
                <a:lnTo>
                  <a:pt x="1545267" y="273773"/>
                </a:lnTo>
                <a:lnTo>
                  <a:pt x="948690" y="273773"/>
                </a:lnTo>
                <a:lnTo>
                  <a:pt x="733653" y="108330"/>
                </a:lnTo>
                <a:close/>
              </a:path>
              <a:path w="1897380" h="1019810">
                <a:moveTo>
                  <a:pt x="1275638" y="0"/>
                </a:moveTo>
                <a:lnTo>
                  <a:pt x="948690" y="273773"/>
                </a:lnTo>
                <a:lnTo>
                  <a:pt x="1545267" y="273773"/>
                </a:lnTo>
                <a:lnTo>
                  <a:pt x="1569760" y="251358"/>
                </a:lnTo>
                <a:lnTo>
                  <a:pt x="1243393" y="251358"/>
                </a:lnTo>
                <a:lnTo>
                  <a:pt x="1275638" y="0"/>
                </a:lnTo>
                <a:close/>
              </a:path>
              <a:path w="1897380" h="1019810">
                <a:moveTo>
                  <a:pt x="1614525" y="210388"/>
                </a:moveTo>
                <a:lnTo>
                  <a:pt x="1243393" y="251358"/>
                </a:lnTo>
                <a:lnTo>
                  <a:pt x="1569760" y="251358"/>
                </a:lnTo>
                <a:lnTo>
                  <a:pt x="1614525" y="210388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27351" y="4416233"/>
            <a:ext cx="849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14565"/>
            <a:ext cx="462597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Introduction to  </a:t>
            </a:r>
            <a:r>
              <a:rPr dirty="0" sz="4400" spc="-85">
                <a:latin typeface="Arial"/>
                <a:cs typeface="Arial"/>
              </a:rPr>
              <a:t>Target </a:t>
            </a:r>
            <a:r>
              <a:rPr dirty="0" sz="4400">
                <a:latin typeface="Arial"/>
                <a:cs typeface="Arial"/>
              </a:rPr>
              <a:t>Case 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14565"/>
            <a:ext cx="596455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Introduction to  Additional Case</a:t>
            </a:r>
            <a:r>
              <a:rPr dirty="0" sz="4400" spc="-11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Studies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985125"/>
            <a:ext cx="596455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Additional Case</a:t>
            </a:r>
            <a:r>
              <a:rPr dirty="0" sz="4400" spc="-10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Studies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119" y="436880"/>
            <a:ext cx="62223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Uber </a:t>
            </a:r>
            <a:r>
              <a:rPr dirty="0" sz="4400"/>
              <a:t>/ </a:t>
            </a:r>
            <a:r>
              <a:rPr dirty="0" sz="4400" spc="-40"/>
              <a:t>Lyft </a:t>
            </a:r>
            <a:r>
              <a:rPr dirty="0" sz="4400"/>
              <a:t>/ Didi</a:t>
            </a:r>
            <a:r>
              <a:rPr dirty="0" sz="4400" spc="-50"/>
              <a:t> </a:t>
            </a:r>
            <a:r>
              <a:rPr dirty="0" sz="4400"/>
              <a:t>Chuxing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48790"/>
            <a:ext cx="7827009" cy="484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200" spc="-5">
                <a:latin typeface="Arial"/>
                <a:cs typeface="Arial"/>
              </a:rPr>
              <a:t>How do they know what to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charge?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u="heavy" sz="2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https://www.fastcompany.com/company/uber</a:t>
            </a:r>
            <a:endParaRPr sz="2200">
              <a:latin typeface="Arial"/>
              <a:cs typeface="Arial"/>
            </a:endParaRPr>
          </a:p>
          <a:p>
            <a:pPr marL="355600" marR="1574165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https://www.investopedia.com/articles/personal-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200" spc="-2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finance/111015/story-uber.asp</a:t>
            </a:r>
            <a:endParaRPr sz="2200">
              <a:latin typeface="Arial"/>
              <a:cs typeface="Arial"/>
            </a:endParaRPr>
          </a:p>
          <a:p>
            <a:pPr marL="355600" marR="23876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4"/>
              </a:rPr>
              <a:t>https://www.forbes.com/sites/bizcarson/2018/09/19/where-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4"/>
              </a:rPr>
              <a:t> uber-is-winning-the-world-and-where-it-has-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4"/>
              </a:rPr>
              <a:t> lost/#62e92f0b4d6e</a:t>
            </a:r>
            <a:endParaRPr sz="2200">
              <a:latin typeface="Arial"/>
              <a:cs typeface="Arial"/>
            </a:endParaRPr>
          </a:p>
          <a:p>
            <a:pPr marL="355600" marR="6604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https://www.forbes.com/sites/jinshanhong/2017/08/03/how-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 chinas-ride-hailing-king-didi-is-taking-over-the-world-before-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 uber-can/#2eab47cd3fd8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https://www.forbes.com/sites/bernardmarr/2018/11/26/ai-in- </a:t>
            </a:r>
            <a:r>
              <a:rPr dirty="0" u="heavy" sz="2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china-how-uber-rival-didi-chuxing-uses-machine-learning-to- </a:t>
            </a:r>
            <a:r>
              <a:rPr dirty="0" u="heavy" sz="2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5"/>
              </a:rPr>
              <a:t> revolutionize-transportation/#3b7a64326732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218" y="436880"/>
            <a:ext cx="20859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5"/>
              <a:t>W</a:t>
            </a:r>
            <a:r>
              <a:rPr dirty="0" sz="4400" spc="-5"/>
              <a:t>a</a:t>
            </a:r>
            <a:r>
              <a:rPr dirty="0" sz="4400" spc="5"/>
              <a:t>l</a:t>
            </a:r>
            <a:r>
              <a:rPr dirty="0" sz="4400"/>
              <a:t>m</a:t>
            </a:r>
            <a:r>
              <a:rPr dirty="0" sz="4400" spc="-5"/>
              <a:t>ar</a:t>
            </a:r>
            <a:r>
              <a:rPr dirty="0" sz="4400"/>
              <a:t>t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45437"/>
            <a:ext cx="7808595" cy="1153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Home of the 13 petabyte data</a:t>
            </a:r>
            <a:r>
              <a:rPr dirty="0" sz="3200" spc="-1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warehouse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Descriptive </a:t>
            </a:r>
            <a:r>
              <a:rPr dirty="0" sz="3200" spc="-5">
                <a:latin typeface="Arial"/>
                <a:cs typeface="Arial"/>
              </a:rPr>
              <a:t>analytics on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steroids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0214" y="436880"/>
            <a:ext cx="31610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UPS</a:t>
            </a:r>
            <a:r>
              <a:rPr dirty="0" sz="4400" spc="-100"/>
              <a:t> </a:t>
            </a:r>
            <a:r>
              <a:rPr dirty="0" sz="4400" spc="-5"/>
              <a:t>ORION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47267"/>
            <a:ext cx="7924165" cy="42468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Road </a:t>
            </a:r>
            <a:r>
              <a:rPr dirty="0" sz="2800">
                <a:latin typeface="Arial"/>
                <a:cs typeface="Arial"/>
              </a:rPr>
              <a:t>integrated </a:t>
            </a:r>
            <a:r>
              <a:rPr dirty="0" sz="2800" spc="-5">
                <a:latin typeface="Arial"/>
                <a:cs typeface="Arial"/>
              </a:rPr>
              <a:t>optimization and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navigation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120 </a:t>
            </a:r>
            <a:r>
              <a:rPr dirty="0" sz="2800">
                <a:latin typeface="Arial"/>
                <a:cs typeface="Arial"/>
              </a:rPr>
              <a:t>deliveries </a:t>
            </a:r>
            <a:r>
              <a:rPr dirty="0" sz="2800" spc="-5">
                <a:latin typeface="Arial"/>
                <a:cs typeface="Arial"/>
              </a:rPr>
              <a:t>per day each by 55,000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drivers</a:t>
            </a:r>
            <a:endParaRPr sz="2800">
              <a:latin typeface="Arial"/>
              <a:cs typeface="Arial"/>
            </a:endParaRPr>
          </a:p>
          <a:p>
            <a:pPr marL="12700" marR="343535">
              <a:lnSpc>
                <a:spcPct val="1089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120 </a:t>
            </a:r>
            <a:r>
              <a:rPr dirty="0" sz="2800">
                <a:latin typeface="Arial"/>
                <a:cs typeface="Arial"/>
              </a:rPr>
              <a:t>uniquely </a:t>
            </a:r>
            <a:r>
              <a:rPr dirty="0" sz="2800" spc="-5">
                <a:latin typeface="Arial"/>
                <a:cs typeface="Arial"/>
              </a:rPr>
              <a:t>different </a:t>
            </a:r>
            <a:r>
              <a:rPr dirty="0" sz="2800">
                <a:latin typeface="Arial"/>
                <a:cs typeface="Arial"/>
              </a:rPr>
              <a:t>routes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deliver them </a:t>
            </a:r>
            <a:r>
              <a:rPr dirty="0" u="heavy" sz="280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https://www.ups.com/us/en/services/knowledge- </a:t>
            </a:r>
            <a:r>
              <a:rPr dirty="0" u="heavy" sz="28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80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center/article.page?name=orion-the-algorithm-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280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proving-that-left-isn-t-right&amp;kid=aa3710c2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u="heavy" sz="28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https://www.pressroom.ups.com/pressroom/Conte </a:t>
            </a:r>
            <a:r>
              <a:rPr dirty="0" sz="2800" spc="-5">
                <a:solidFill>
                  <a:srgbClr val="0561C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heavy" sz="28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ntDetailsViewer.page?ConceptType=Factsheets&amp;i </a:t>
            </a:r>
            <a:r>
              <a:rPr dirty="0" sz="2800" spc="-10">
                <a:solidFill>
                  <a:srgbClr val="0561C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heavy" sz="280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d=1426321616277-282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1169" y="436880"/>
            <a:ext cx="15805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Netf</a:t>
            </a:r>
            <a:r>
              <a:rPr dirty="0" sz="4400" spc="5"/>
              <a:t>li</a:t>
            </a:r>
            <a:r>
              <a:rPr dirty="0" sz="4400"/>
              <a:t>x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533" y="1621027"/>
            <a:ext cx="7835265" cy="2052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8862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How </a:t>
            </a:r>
            <a:r>
              <a:rPr dirty="0" sz="3200" spc="-10">
                <a:latin typeface="Arial"/>
                <a:cs typeface="Arial"/>
              </a:rPr>
              <a:t>many </a:t>
            </a:r>
            <a:r>
              <a:rPr dirty="0" sz="3200" spc="-5">
                <a:latin typeface="Arial"/>
                <a:cs typeface="Arial"/>
              </a:rPr>
              <a:t>copies of </a:t>
            </a:r>
            <a:r>
              <a:rPr dirty="0" sz="3200" spc="-45" b="1" i="1">
                <a:latin typeface="Arial"/>
                <a:cs typeface="Arial"/>
              </a:rPr>
              <a:t>Top </a:t>
            </a:r>
            <a:r>
              <a:rPr dirty="0" sz="3200" b="1" i="1">
                <a:latin typeface="Arial"/>
                <a:cs typeface="Arial"/>
              </a:rPr>
              <a:t>Gun </a:t>
            </a:r>
            <a:r>
              <a:rPr dirty="0" sz="3200" spc="-5">
                <a:latin typeface="Arial"/>
                <a:cs typeface="Arial"/>
              </a:rPr>
              <a:t>to buy </a:t>
            </a:r>
            <a:r>
              <a:rPr dirty="0" sz="3200" spc="-10">
                <a:latin typeface="Arial"/>
                <a:cs typeface="Arial"/>
              </a:rPr>
              <a:t>and  </a:t>
            </a:r>
            <a:r>
              <a:rPr dirty="0" sz="3200" spc="-5">
                <a:latin typeface="Arial"/>
                <a:cs typeface="Arial"/>
              </a:rPr>
              <a:t>where to store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them?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http://www.cnet.com/news/netflix-awards-1- </a:t>
            </a:r>
            <a:r>
              <a:rPr dirty="0" sz="3200" spc="-10">
                <a:solidFill>
                  <a:srgbClr val="0561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million-for-outdoing-cinematch/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14565"/>
            <a:ext cx="574929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  <a:tabLst>
                <a:tab pos="3091815" algn="l"/>
              </a:tabLst>
            </a:pPr>
            <a:r>
              <a:rPr dirty="0" sz="4400">
                <a:latin typeface="Arial"/>
                <a:cs typeface="Arial"/>
              </a:rPr>
              <a:t>Introduction	to</a:t>
            </a:r>
            <a:r>
              <a:rPr dirty="0" sz="4400" spc="-33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Amazon  Case</a:t>
            </a:r>
            <a:r>
              <a:rPr dirty="0" sz="4400" spc="-2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2759" y="436880"/>
            <a:ext cx="207898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</a:t>
            </a:r>
            <a:r>
              <a:rPr dirty="0" sz="4400" spc="-5"/>
              <a:t>a</a:t>
            </a:r>
            <a:r>
              <a:rPr dirty="0" sz="4400"/>
              <a:t>z</a:t>
            </a:r>
            <a:r>
              <a:rPr dirty="0" sz="4400" spc="-5"/>
              <a:t>o</a:t>
            </a:r>
            <a:r>
              <a:rPr dirty="0" sz="4400"/>
              <a:t>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743825" cy="2052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How did they know </a:t>
            </a:r>
            <a:r>
              <a:rPr dirty="0" sz="3200">
                <a:latin typeface="Arial"/>
                <a:cs typeface="Arial"/>
              </a:rPr>
              <a:t>you like </a:t>
            </a:r>
            <a:r>
              <a:rPr dirty="0" sz="3200" spc="-100" i="1">
                <a:latin typeface="Arial"/>
                <a:cs typeface="Arial"/>
              </a:rPr>
              <a:t>Tom</a:t>
            </a:r>
            <a:r>
              <a:rPr dirty="0" sz="3200" spc="-9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Clancy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novels, and how do they get them to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you?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http://www.wired.com/2015/10/get-used-to- </a:t>
            </a:r>
            <a:r>
              <a:rPr dirty="0" sz="3200" spc="-10">
                <a:solidFill>
                  <a:srgbClr val="0561C1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amazon-being-a-profitable-company/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36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z="3200" spc="-65">
                <a:latin typeface="Arial"/>
                <a:cs typeface="Arial"/>
              </a:rPr>
              <a:t>Target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Stores: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6144" algn="l"/>
                <a:tab pos="82416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the Pregnant</a:t>
            </a:r>
            <a:r>
              <a:rPr dirty="0" u="heavy" sz="3200" spc="-18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Teenager	</a:t>
            </a:r>
            <a:endParaRPr sz="3200">
              <a:latin typeface="Arial"/>
              <a:cs typeface="Arial"/>
            </a:endParaRPr>
          </a:p>
          <a:p>
            <a:pPr marL="447040" marR="262255" indent="-342900">
              <a:lnSpc>
                <a:spcPct val="100000"/>
              </a:lnSpc>
              <a:spcBef>
                <a:spcPts val="2825"/>
              </a:spcBef>
              <a:buClr>
                <a:srgbClr val="000000"/>
              </a:buClr>
              <a:buChar char="•"/>
              <a:tabLst>
                <a:tab pos="446405" algn="l"/>
                <a:tab pos="447040" algn="l"/>
              </a:tabLst>
            </a:pP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http://www.forbes.com/sites/kashmirhill/20 </a:t>
            </a: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12/02/16/how-target-figured-out-a-teen-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 girl-was-pregnant-before-her-father-did/</a:t>
            </a:r>
            <a:endParaRPr sz="3200">
              <a:latin typeface="Arial"/>
              <a:cs typeface="Arial"/>
            </a:endParaRPr>
          </a:p>
          <a:p>
            <a:pPr marL="447040" marR="287655" indent="-3429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446405" algn="l"/>
                <a:tab pos="447040" algn="l"/>
              </a:tabLst>
            </a:pP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https://www.nytimes.com/2012/02/19/mag </a:t>
            </a:r>
            <a:r>
              <a:rPr dirty="0" u="heavy" sz="3200" spc="-10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azine/shopping- </a:t>
            </a:r>
            <a:r>
              <a:rPr dirty="0" u="heavy" sz="3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3"/>
              </a:rPr>
              <a:t> habits.html?pagewanted=1&amp;_r=1&amp;hp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644005"/>
            <a:ext cx="5424170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Discussion </a:t>
            </a:r>
            <a:r>
              <a:rPr dirty="0" sz="4400" spc="-5">
                <a:latin typeface="Arial"/>
                <a:cs typeface="Arial"/>
              </a:rPr>
              <a:t>of  </a:t>
            </a:r>
            <a:r>
              <a:rPr dirty="0" sz="4400">
                <a:latin typeface="Arial"/>
                <a:cs typeface="Arial"/>
              </a:rPr>
              <a:t>Amazon Case Study</a:t>
            </a:r>
            <a:r>
              <a:rPr dirty="0" sz="4400" spc="-100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|  </a:t>
            </a:r>
            <a:r>
              <a:rPr dirty="0" sz="4400" spc="-95">
                <a:latin typeface="Arial"/>
                <a:cs typeface="Arial"/>
              </a:rPr>
              <a:t>DELTTAA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910" y="436880"/>
            <a:ext cx="62522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75"/>
              <a:t> </a:t>
            </a:r>
            <a:r>
              <a:rPr dirty="0" sz="4400" spc="-95" b="1">
                <a:latin typeface="Arial"/>
                <a:cs typeface="Arial"/>
              </a:rPr>
              <a:t>D</a:t>
            </a:r>
            <a:r>
              <a:rPr dirty="0" sz="4400" spc="-95"/>
              <a:t>ELTTAA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5601"/>
            <a:ext cx="8070215" cy="1106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92125">
              <a:lnSpc>
                <a:spcPct val="100000"/>
              </a:lnSpc>
              <a:spcBef>
                <a:spcPts val="95"/>
              </a:spcBef>
            </a:pPr>
            <a:r>
              <a:rPr dirty="0" sz="2200" spc="-15">
                <a:latin typeface="Arial"/>
                <a:cs typeface="Arial"/>
              </a:rPr>
              <a:t>“</a:t>
            </a:r>
            <a:r>
              <a:rPr dirty="0" sz="2200" spc="-15" b="1" i="1">
                <a:latin typeface="Arial"/>
                <a:cs typeface="Arial"/>
              </a:rPr>
              <a:t>We </a:t>
            </a:r>
            <a:r>
              <a:rPr dirty="0" sz="2200" spc="-5" b="1" i="1">
                <a:latin typeface="Arial"/>
                <a:cs typeface="Arial"/>
              </a:rPr>
              <a:t>never throw any data </a:t>
            </a:r>
            <a:r>
              <a:rPr dirty="0" sz="2200" spc="-25" b="1" i="1">
                <a:latin typeface="Arial"/>
                <a:cs typeface="Arial"/>
              </a:rPr>
              <a:t>away, </a:t>
            </a:r>
            <a:r>
              <a:rPr dirty="0" sz="2200" spc="-5" b="1" i="1">
                <a:latin typeface="Arial"/>
                <a:cs typeface="Arial"/>
              </a:rPr>
              <a:t>regardless of whether or  </a:t>
            </a:r>
            <a:r>
              <a:rPr dirty="0" sz="2200" spc="-5" b="1" i="1">
                <a:latin typeface="Arial"/>
                <a:cs typeface="Arial"/>
              </a:rPr>
              <a:t>not </a:t>
            </a:r>
            <a:r>
              <a:rPr dirty="0" sz="2200" spc="-10" b="1" i="1">
                <a:latin typeface="Arial"/>
                <a:cs typeface="Arial"/>
              </a:rPr>
              <a:t>we </a:t>
            </a:r>
            <a:r>
              <a:rPr dirty="0" sz="2200" spc="-5" b="1" i="1">
                <a:latin typeface="Arial"/>
                <a:cs typeface="Arial"/>
              </a:rPr>
              <a:t>know what </a:t>
            </a:r>
            <a:r>
              <a:rPr dirty="0" sz="2200" spc="-10" b="1" i="1">
                <a:latin typeface="Arial"/>
                <a:cs typeface="Arial"/>
              </a:rPr>
              <a:t>we </a:t>
            </a:r>
            <a:r>
              <a:rPr dirty="0" sz="2200" spc="-5" b="1" i="1">
                <a:latin typeface="Arial"/>
                <a:cs typeface="Arial"/>
              </a:rPr>
              <a:t>are going to do with</a:t>
            </a:r>
            <a:r>
              <a:rPr dirty="0" sz="2200" spc="20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it.</a:t>
            </a:r>
            <a:r>
              <a:rPr dirty="0" sz="2200" spc="-5"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2200" spc="-5">
                <a:latin typeface="Arial"/>
                <a:cs typeface="Arial"/>
              </a:rPr>
              <a:t>— </a:t>
            </a:r>
            <a:r>
              <a:rPr dirty="0" sz="2200" spc="-10">
                <a:latin typeface="Arial"/>
                <a:cs typeface="Arial"/>
              </a:rPr>
              <a:t>Jeff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Bezos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57287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Shortage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459" y="57287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Holding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16" y="46619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Demand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1443" y="46619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Supplier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3459" y="4666488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Storage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4652771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Shipment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991" y="3689603"/>
            <a:ext cx="1629410" cy="4572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1684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20"/>
              </a:spcBef>
            </a:pPr>
            <a:r>
              <a:rPr dirty="0" sz="1400" spc="-5">
                <a:latin typeface="Arial"/>
                <a:cs typeface="Arial"/>
              </a:rPr>
              <a:t>400M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SKUs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016" y="35951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310M+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1443" y="3590544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4775" rIns="0" bIns="0" rtlCol="0" vert="horz">
            <a:spAutoFit/>
          </a:bodyPr>
          <a:lstStyle/>
          <a:p>
            <a:pPr marL="456565" marR="270510" indent="-180340">
              <a:lnSpc>
                <a:spcPct val="100000"/>
              </a:lnSpc>
              <a:spcBef>
                <a:spcPts val="825"/>
              </a:spcBef>
            </a:pPr>
            <a:r>
              <a:rPr dirty="0" sz="1400" spc="-5">
                <a:latin typeface="Arial"/>
                <a:cs typeface="Arial"/>
              </a:rPr>
              <a:t>Thousands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suppliers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910" y="436880"/>
            <a:ext cx="62515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75"/>
              <a:t> </a:t>
            </a:r>
            <a:r>
              <a:rPr dirty="0" sz="4400" spc="-95"/>
              <a:t>D</a:t>
            </a:r>
            <a:r>
              <a:rPr dirty="0" sz="4400" spc="-95" b="1">
                <a:latin typeface="Arial"/>
                <a:cs typeface="Arial"/>
              </a:rPr>
              <a:t>E</a:t>
            </a:r>
            <a:r>
              <a:rPr dirty="0" sz="4400" spc="-95"/>
              <a:t>LTTAA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5601"/>
            <a:ext cx="7960995" cy="1701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 b="1" i="1">
                <a:latin typeface="Arial"/>
                <a:cs typeface="Arial"/>
              </a:rPr>
              <a:t>“Supply Chain Optimization </a:t>
            </a:r>
            <a:r>
              <a:rPr dirty="0" sz="2200" spc="-10" b="1" i="1">
                <a:latin typeface="Arial"/>
                <a:cs typeface="Arial"/>
              </a:rPr>
              <a:t>Technologies </a:t>
            </a:r>
            <a:r>
              <a:rPr dirty="0" sz="2200" spc="-5" b="1" i="1">
                <a:latin typeface="Arial"/>
                <a:cs typeface="Arial"/>
              </a:rPr>
              <a:t>(SCOT) is the  </a:t>
            </a:r>
            <a:r>
              <a:rPr dirty="0" sz="2200" spc="-5" b="1" i="1">
                <a:latin typeface="Arial"/>
                <a:cs typeface="Arial"/>
              </a:rPr>
              <a:t>core of Amazon Retail and has streamlined, automated, and  optimized 100% of every aspect of our retail supply chain  processes, decision-making enterprise-wide using  predictive and prescriptive</a:t>
            </a:r>
            <a:r>
              <a:rPr dirty="0" sz="2200" spc="6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analytics”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57287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Shortage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459" y="57287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Holding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16" y="46619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3505" rIns="0" bIns="0" rtlCol="0" vert="horz">
            <a:spAutoFit/>
          </a:bodyPr>
          <a:lstStyle/>
          <a:p>
            <a:pPr marL="525145" marR="387350" indent="-131445">
              <a:lnSpc>
                <a:spcPct val="100000"/>
              </a:lnSpc>
              <a:spcBef>
                <a:spcPts val="815"/>
              </a:spcBef>
            </a:pPr>
            <a:r>
              <a:rPr dirty="0" sz="1400" spc="-5">
                <a:latin typeface="Arial"/>
                <a:cs typeface="Arial"/>
              </a:rPr>
              <a:t>How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much 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1443" y="46619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Where to store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3459" y="4666488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Storage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4652771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Shipment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991" y="3689603"/>
            <a:ext cx="1629410" cy="4572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1684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20"/>
              </a:spcBef>
            </a:pPr>
            <a:r>
              <a:rPr dirty="0" sz="1400" spc="-5">
                <a:latin typeface="Arial"/>
                <a:cs typeface="Arial"/>
              </a:rPr>
              <a:t>400M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SKUs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016" y="35951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310M+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1443" y="3590544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4775" rIns="0" bIns="0" rtlCol="0" vert="horz">
            <a:spAutoFit/>
          </a:bodyPr>
          <a:lstStyle/>
          <a:p>
            <a:pPr marL="456565" marR="270510" indent="-180340">
              <a:lnSpc>
                <a:spcPct val="100000"/>
              </a:lnSpc>
              <a:spcBef>
                <a:spcPts val="825"/>
              </a:spcBef>
            </a:pPr>
            <a:r>
              <a:rPr dirty="0" sz="1400" spc="-5">
                <a:latin typeface="Arial"/>
                <a:cs typeface="Arial"/>
              </a:rPr>
              <a:t>Thousands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suppliers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858" y="436880"/>
            <a:ext cx="6323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65"/>
              <a:t> </a:t>
            </a:r>
            <a:r>
              <a:rPr dirty="0" sz="4400" spc="-50"/>
              <a:t>DE</a:t>
            </a:r>
            <a:r>
              <a:rPr dirty="0" sz="4400" spc="-50" b="1">
                <a:latin typeface="Arial"/>
                <a:cs typeface="Arial"/>
              </a:rPr>
              <a:t>L</a:t>
            </a:r>
            <a:r>
              <a:rPr dirty="0" sz="4400" spc="-50"/>
              <a:t>TTAA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0072" y="6534848"/>
            <a:ext cx="2387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http://www.se.cuhk.edu.hk/yu-gang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9155" y="1601724"/>
            <a:ext cx="1488884" cy="182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41941" y="1641794"/>
            <a:ext cx="154686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Dr. Gang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Yu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Wharton </a:t>
            </a:r>
            <a:r>
              <a:rPr dirty="0" sz="1000" spc="-10">
                <a:latin typeface="Arial"/>
                <a:cs typeface="Arial"/>
              </a:rPr>
              <a:t>School,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University 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Pennsylvania</a:t>
            </a:r>
            <a:endParaRPr sz="100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PhD, </a:t>
            </a:r>
            <a:r>
              <a:rPr dirty="0" sz="1000" spc="-10">
                <a:latin typeface="Arial"/>
                <a:cs typeface="Arial"/>
              </a:rPr>
              <a:t>Operations </a:t>
            </a:r>
            <a:r>
              <a:rPr dirty="0" sz="1000" spc="-5">
                <a:latin typeface="Arial"/>
                <a:cs typeface="Arial"/>
              </a:rPr>
              <a:t>Research  </a:t>
            </a:r>
            <a:r>
              <a:rPr dirty="0" sz="1000" spc="-10">
                <a:latin typeface="Arial"/>
                <a:cs typeface="Arial"/>
              </a:rPr>
              <a:t>VP </a:t>
            </a:r>
            <a:r>
              <a:rPr dirty="0" sz="1000">
                <a:latin typeface="Arial"/>
                <a:cs typeface="Arial"/>
              </a:rPr>
              <a:t>World Wide </a:t>
            </a:r>
            <a:r>
              <a:rPr dirty="0" sz="1000" spc="-10">
                <a:latin typeface="Arial"/>
                <a:cs typeface="Arial"/>
              </a:rPr>
              <a:t>Supply  Chain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28923"/>
            <a:ext cx="471106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Arial"/>
                <a:cs typeface="Arial"/>
              </a:rPr>
              <a:t>“Supply chain optimization technologies  </a:t>
            </a:r>
            <a:r>
              <a:rPr dirty="0" sz="1800" spc="-5" b="1" i="1">
                <a:latin typeface="Arial"/>
                <a:cs typeface="Arial"/>
              </a:rPr>
              <a:t>(SCOT) </a:t>
            </a:r>
            <a:r>
              <a:rPr dirty="0" sz="1800" b="1" i="1">
                <a:latin typeface="Arial"/>
                <a:cs typeface="Arial"/>
              </a:rPr>
              <a:t>is the </a:t>
            </a:r>
            <a:r>
              <a:rPr dirty="0" sz="1800" spc="-5" b="1" i="1">
                <a:latin typeface="Arial"/>
                <a:cs typeface="Arial"/>
              </a:rPr>
              <a:t>core </a:t>
            </a:r>
            <a:r>
              <a:rPr dirty="0" sz="1800" b="1" i="1">
                <a:latin typeface="Arial"/>
                <a:cs typeface="Arial"/>
              </a:rPr>
              <a:t>of </a:t>
            </a:r>
            <a:r>
              <a:rPr dirty="0" sz="1800" spc="-5" b="1" i="1">
                <a:latin typeface="Arial"/>
                <a:cs typeface="Arial"/>
              </a:rPr>
              <a:t>Amazon Retail and  has streamlined, automated, and optimized  </a:t>
            </a:r>
            <a:r>
              <a:rPr dirty="0" sz="1800" spc="-10" b="1" i="1">
                <a:latin typeface="Arial"/>
                <a:cs typeface="Arial"/>
              </a:rPr>
              <a:t>100% </a:t>
            </a:r>
            <a:r>
              <a:rPr dirty="0" sz="1800" b="1" i="1">
                <a:latin typeface="Arial"/>
                <a:cs typeface="Arial"/>
              </a:rPr>
              <a:t>of </a:t>
            </a:r>
            <a:r>
              <a:rPr dirty="0" sz="1800" spc="-10" b="1" i="1">
                <a:latin typeface="Arial"/>
                <a:cs typeface="Arial"/>
              </a:rPr>
              <a:t>every aspect </a:t>
            </a:r>
            <a:r>
              <a:rPr dirty="0" sz="1800" b="1" i="1">
                <a:latin typeface="Arial"/>
                <a:cs typeface="Arial"/>
              </a:rPr>
              <a:t>of our </a:t>
            </a:r>
            <a:r>
              <a:rPr dirty="0" sz="1800" spc="-5" b="1" i="1">
                <a:latin typeface="Arial"/>
                <a:cs typeface="Arial"/>
              </a:rPr>
              <a:t>retail supply  chain </a:t>
            </a:r>
            <a:r>
              <a:rPr dirty="0" sz="1800" spc="-10" b="1" i="1">
                <a:latin typeface="Arial"/>
                <a:cs typeface="Arial"/>
              </a:rPr>
              <a:t>processes, </a:t>
            </a:r>
            <a:r>
              <a:rPr dirty="0" sz="1800" spc="-5" b="1" i="1">
                <a:latin typeface="Arial"/>
                <a:cs typeface="Arial"/>
              </a:rPr>
              <a:t>decision-making  enterprise-wide using predictive and  prescriptive</a:t>
            </a:r>
            <a:r>
              <a:rPr dirty="0" sz="1800" spc="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analytics.”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030137"/>
            <a:ext cx="45643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1959">
              <a:lnSpc>
                <a:spcPct val="100000"/>
              </a:lnSpc>
              <a:spcBef>
                <a:spcPts val="100"/>
              </a:spcBef>
            </a:pPr>
            <a:r>
              <a:rPr dirty="0" sz="1800" spc="-15" b="1" i="1">
                <a:latin typeface="Arial"/>
                <a:cs typeface="Arial"/>
              </a:rPr>
              <a:t>“We </a:t>
            </a:r>
            <a:r>
              <a:rPr dirty="0" sz="1800" spc="-10" b="1" i="1">
                <a:latin typeface="Arial"/>
                <a:cs typeface="Arial"/>
              </a:rPr>
              <a:t>never </a:t>
            </a:r>
            <a:r>
              <a:rPr dirty="0" sz="1800" spc="-5" b="1" i="1">
                <a:latin typeface="Arial"/>
                <a:cs typeface="Arial"/>
              </a:rPr>
              <a:t>throw any data </a:t>
            </a:r>
            <a:r>
              <a:rPr dirty="0" sz="1800" spc="-20" b="1" i="1">
                <a:latin typeface="Arial"/>
                <a:cs typeface="Arial"/>
              </a:rPr>
              <a:t>away,  </a:t>
            </a:r>
            <a:r>
              <a:rPr dirty="0" sz="1800" spc="-5" b="1" i="1">
                <a:latin typeface="Arial"/>
                <a:cs typeface="Arial"/>
              </a:rPr>
              <a:t>regardless </a:t>
            </a:r>
            <a:r>
              <a:rPr dirty="0" sz="1800" b="1" i="1">
                <a:latin typeface="Arial"/>
                <a:cs typeface="Arial"/>
              </a:rPr>
              <a:t>of </a:t>
            </a:r>
            <a:r>
              <a:rPr dirty="0" sz="1800" spc="-5" b="1" i="1">
                <a:latin typeface="Arial"/>
                <a:cs typeface="Arial"/>
              </a:rPr>
              <a:t>whether </a:t>
            </a:r>
            <a:r>
              <a:rPr dirty="0" sz="1800" b="1" i="1">
                <a:latin typeface="Arial"/>
                <a:cs typeface="Arial"/>
              </a:rPr>
              <a:t>or not we </a:t>
            </a:r>
            <a:r>
              <a:rPr dirty="0" sz="1800" spc="-5" b="1" i="1">
                <a:latin typeface="Arial"/>
                <a:cs typeface="Arial"/>
              </a:rPr>
              <a:t>know  what </a:t>
            </a:r>
            <a:r>
              <a:rPr dirty="0" sz="1800" b="1" i="1">
                <a:latin typeface="Arial"/>
                <a:cs typeface="Arial"/>
              </a:rPr>
              <a:t>we </a:t>
            </a:r>
            <a:r>
              <a:rPr dirty="0" sz="1800" spc="-5" b="1" i="1">
                <a:latin typeface="Arial"/>
                <a:cs typeface="Arial"/>
              </a:rPr>
              <a:t>are </a:t>
            </a:r>
            <a:r>
              <a:rPr dirty="0" sz="1800" b="1" i="1">
                <a:latin typeface="Arial"/>
                <a:cs typeface="Arial"/>
              </a:rPr>
              <a:t>going to do with</a:t>
            </a:r>
            <a:r>
              <a:rPr dirty="0" sz="1800" spc="-7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it.”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— </a:t>
            </a:r>
            <a:r>
              <a:rPr dirty="0" sz="1800" spc="-15">
                <a:latin typeface="Arial"/>
                <a:cs typeface="Arial"/>
              </a:rPr>
              <a:t>Jeff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Bezos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9155" y="4003547"/>
            <a:ext cx="1482851" cy="1482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41941" y="4041505"/>
            <a:ext cx="152019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719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Jeff </a:t>
            </a:r>
            <a:r>
              <a:rPr dirty="0" sz="1000" spc="-15">
                <a:latin typeface="Arial"/>
                <a:cs typeface="Arial"/>
              </a:rPr>
              <a:t>Bezos  </a:t>
            </a:r>
            <a:r>
              <a:rPr dirty="0" sz="1000" spc="-10">
                <a:latin typeface="Arial"/>
                <a:cs typeface="Arial"/>
              </a:rPr>
              <a:t>Princeton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University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B.S. </a:t>
            </a:r>
            <a:r>
              <a:rPr dirty="0" sz="1000" spc="-5">
                <a:latin typeface="Arial"/>
                <a:cs typeface="Arial"/>
              </a:rPr>
              <a:t>Electrical </a:t>
            </a:r>
            <a:r>
              <a:rPr dirty="0" sz="1000" spc="-10">
                <a:latin typeface="Arial"/>
                <a:cs typeface="Arial"/>
              </a:rPr>
              <a:t>Engineering  and </a:t>
            </a:r>
            <a:r>
              <a:rPr dirty="0" sz="1000" spc="-5">
                <a:latin typeface="Arial"/>
                <a:cs typeface="Arial"/>
              </a:rPr>
              <a:t>Computer Science  Chairman </a:t>
            </a:r>
            <a:r>
              <a:rPr dirty="0" sz="1000" spc="-10">
                <a:latin typeface="Arial"/>
                <a:cs typeface="Arial"/>
              </a:rPr>
              <a:t>and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CEO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5066" y="436880"/>
            <a:ext cx="62934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65"/>
              <a:t> </a:t>
            </a:r>
            <a:r>
              <a:rPr dirty="0" sz="4400" spc="-50"/>
              <a:t>DEL</a:t>
            </a:r>
            <a:r>
              <a:rPr dirty="0" sz="4400" spc="-50" b="1">
                <a:latin typeface="Arial"/>
                <a:cs typeface="Arial"/>
              </a:rPr>
              <a:t>T</a:t>
            </a:r>
            <a:r>
              <a:rPr dirty="0" sz="4400" spc="-50"/>
              <a:t>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355" y="2029967"/>
            <a:ext cx="1428115" cy="78359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2240" rIns="0" bIns="0" rtlCol="0" vert="horz">
            <a:spAutoFit/>
          </a:bodyPr>
          <a:lstStyle/>
          <a:p>
            <a:pPr marL="487680" marR="289560" indent="-191135">
              <a:lnSpc>
                <a:spcPct val="100000"/>
              </a:lnSpc>
              <a:spcBef>
                <a:spcPts val="1120"/>
              </a:spcBef>
            </a:pPr>
            <a:r>
              <a:rPr dirty="0" sz="1600" spc="-5">
                <a:latin typeface="Arial"/>
                <a:cs typeface="Arial"/>
              </a:rPr>
              <a:t>In</a:t>
            </a:r>
            <a:r>
              <a:rPr dirty="0" sz="1600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entor</a:t>
            </a:r>
            <a:r>
              <a:rPr dirty="0" sz="1600" spc="-5">
                <a:latin typeface="Arial"/>
                <a:cs typeface="Arial"/>
              </a:rPr>
              <a:t>y  </a:t>
            </a:r>
            <a:r>
              <a:rPr dirty="0" sz="1600" spc="-5">
                <a:latin typeface="Arial"/>
                <a:cs typeface="Arial"/>
              </a:rPr>
              <a:t>turns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355" y="2886455"/>
            <a:ext cx="1428115" cy="78359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Lead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355" y="3970020"/>
            <a:ext cx="1428115" cy="78359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2240" rIns="0" bIns="0" rtlCol="0" vert="horz">
            <a:spAutoFit/>
          </a:bodyPr>
          <a:lstStyle/>
          <a:p>
            <a:pPr marL="409575" marR="226060" indent="-177165">
              <a:lnSpc>
                <a:spcPct val="100000"/>
              </a:lnSpc>
              <a:spcBef>
                <a:spcPts val="1120"/>
              </a:spcBef>
            </a:pPr>
            <a:r>
              <a:rPr dirty="0" sz="1600" spc="-15">
                <a:latin typeface="Arial"/>
                <a:cs typeface="Arial"/>
              </a:rPr>
              <a:t>YOY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sales  </a:t>
            </a:r>
            <a:r>
              <a:rPr dirty="0" sz="1600" spc="-10">
                <a:latin typeface="Arial"/>
                <a:cs typeface="Arial"/>
              </a:rPr>
              <a:t>growth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355" y="4826508"/>
            <a:ext cx="1428115" cy="78232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1605" rIns="0" bIns="0" rtlCol="0" vert="horz">
            <a:spAutoFit/>
          </a:bodyPr>
          <a:lstStyle/>
          <a:p>
            <a:pPr marL="403860" marR="395605" indent="39370">
              <a:lnSpc>
                <a:spcPct val="100000"/>
              </a:lnSpc>
              <a:spcBef>
                <a:spcPts val="1115"/>
              </a:spcBef>
            </a:pPr>
            <a:r>
              <a:rPr dirty="0" sz="1600" spc="-5">
                <a:latin typeface="Arial"/>
                <a:cs typeface="Arial"/>
              </a:rPr>
              <a:t>Gross  </a:t>
            </a:r>
            <a:r>
              <a:rPr dirty="0" sz="1600" spc="-5">
                <a:latin typeface="Arial"/>
                <a:cs typeface="Arial"/>
              </a:rPr>
              <a:t>m</a:t>
            </a:r>
            <a:r>
              <a:rPr dirty="0" sz="1600" spc="-10">
                <a:latin typeface="Arial"/>
                <a:cs typeface="Arial"/>
              </a:rPr>
              <a:t>arg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5876" y="2449067"/>
            <a:ext cx="1736089" cy="78232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99085" marR="273685" indent="-18415">
              <a:lnSpc>
                <a:spcPct val="100000"/>
              </a:lnSpc>
              <a:spcBef>
                <a:spcPts val="1115"/>
              </a:spcBef>
            </a:pPr>
            <a:r>
              <a:rPr dirty="0" sz="1600" spc="-5">
                <a:latin typeface="Arial"/>
                <a:cs typeface="Arial"/>
              </a:rPr>
              <a:t>Delivery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  performance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2656" y="3970020"/>
            <a:ext cx="1428115" cy="78232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1605" rIns="0" bIns="0" rtlCol="0" vert="horz">
            <a:spAutoFit/>
          </a:bodyPr>
          <a:lstStyle/>
          <a:p>
            <a:pPr marL="475615" marR="362585" indent="-106680">
              <a:lnSpc>
                <a:spcPct val="100000"/>
              </a:lnSpc>
              <a:spcBef>
                <a:spcPts val="1115"/>
              </a:spcBef>
            </a:pPr>
            <a:r>
              <a:rPr dirty="0" sz="1600" spc="-10">
                <a:latin typeface="Arial"/>
                <a:cs typeface="Arial"/>
              </a:rPr>
              <a:t>Ho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  </a:t>
            </a:r>
            <a:r>
              <a:rPr dirty="0" sz="1600" spc="-5">
                <a:latin typeface="Arial"/>
                <a:cs typeface="Arial"/>
              </a:rPr>
              <a:t>costs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6944" y="3970020"/>
            <a:ext cx="1430020" cy="78232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1605" rIns="0" bIns="0" rtlCol="0" vert="horz">
            <a:spAutoFit/>
          </a:bodyPr>
          <a:lstStyle/>
          <a:p>
            <a:pPr marL="476250" marR="295910" indent="-173990">
              <a:lnSpc>
                <a:spcPct val="100000"/>
              </a:lnSpc>
              <a:spcBef>
                <a:spcPts val="1115"/>
              </a:spcBef>
            </a:pP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hor</a:t>
            </a:r>
            <a:r>
              <a:rPr dirty="0" sz="1600" spc="-5">
                <a:latin typeface="Arial"/>
                <a:cs typeface="Arial"/>
              </a:rPr>
              <a:t>tage  </a:t>
            </a:r>
            <a:r>
              <a:rPr dirty="0" sz="1600" spc="-5">
                <a:latin typeface="Arial"/>
                <a:cs typeface="Arial"/>
              </a:rPr>
              <a:t>costs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800" y="4826508"/>
            <a:ext cx="1428115" cy="78232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41605" rIns="0" bIns="0" rtlCol="0" vert="horz">
            <a:spAutoFit/>
          </a:bodyPr>
          <a:lstStyle/>
          <a:p>
            <a:pPr marL="475615" marR="338455" indent="-128270">
              <a:lnSpc>
                <a:spcPct val="100000"/>
              </a:lnSpc>
              <a:spcBef>
                <a:spcPts val="1115"/>
              </a:spcBef>
            </a:pP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>
                <a:latin typeface="Arial"/>
                <a:cs typeface="Arial"/>
              </a:rPr>
              <a:t>liv</a:t>
            </a:r>
            <a:r>
              <a:rPr dirty="0" sz="1600" spc="-10">
                <a:latin typeface="Arial"/>
                <a:cs typeface="Arial"/>
              </a:rPr>
              <a:t>er</a:t>
            </a:r>
            <a:r>
              <a:rPr dirty="0" sz="1600" spc="-5">
                <a:latin typeface="Arial"/>
                <a:cs typeface="Arial"/>
              </a:rPr>
              <a:t>y  </a:t>
            </a:r>
            <a:r>
              <a:rPr dirty="0" sz="1600" spc="-5">
                <a:latin typeface="Arial"/>
                <a:cs typeface="Arial"/>
              </a:rPr>
              <a:t>costs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7727" y="2892551"/>
            <a:ext cx="1858010" cy="1858010"/>
          </a:xfrm>
          <a:custGeom>
            <a:avLst/>
            <a:gdLst/>
            <a:ahLst/>
            <a:cxnLst/>
            <a:rect l="l" t="t" r="r" b="b"/>
            <a:pathLst>
              <a:path w="1858010" h="1858010">
                <a:moveTo>
                  <a:pt x="928878" y="0"/>
                </a:moveTo>
                <a:lnTo>
                  <a:pt x="881078" y="1208"/>
                </a:lnTo>
                <a:lnTo>
                  <a:pt x="833905" y="4795"/>
                </a:lnTo>
                <a:lnTo>
                  <a:pt x="787419" y="10702"/>
                </a:lnTo>
                <a:lnTo>
                  <a:pt x="741677" y="18871"/>
                </a:lnTo>
                <a:lnTo>
                  <a:pt x="696737" y="29243"/>
                </a:lnTo>
                <a:lnTo>
                  <a:pt x="652658" y="41760"/>
                </a:lnTo>
                <a:lnTo>
                  <a:pt x="609499" y="56364"/>
                </a:lnTo>
                <a:lnTo>
                  <a:pt x="567317" y="72996"/>
                </a:lnTo>
                <a:lnTo>
                  <a:pt x="526171" y="91597"/>
                </a:lnTo>
                <a:lnTo>
                  <a:pt x="486120" y="112110"/>
                </a:lnTo>
                <a:lnTo>
                  <a:pt x="447221" y="134477"/>
                </a:lnTo>
                <a:lnTo>
                  <a:pt x="409534" y="158638"/>
                </a:lnTo>
                <a:lnTo>
                  <a:pt x="373116" y="184535"/>
                </a:lnTo>
                <a:lnTo>
                  <a:pt x="338025" y="212111"/>
                </a:lnTo>
                <a:lnTo>
                  <a:pt x="304321" y="241306"/>
                </a:lnTo>
                <a:lnTo>
                  <a:pt x="272062" y="272062"/>
                </a:lnTo>
                <a:lnTo>
                  <a:pt x="241306" y="304321"/>
                </a:lnTo>
                <a:lnTo>
                  <a:pt x="212111" y="338025"/>
                </a:lnTo>
                <a:lnTo>
                  <a:pt x="184535" y="373116"/>
                </a:lnTo>
                <a:lnTo>
                  <a:pt x="158638" y="409534"/>
                </a:lnTo>
                <a:lnTo>
                  <a:pt x="134477" y="447221"/>
                </a:lnTo>
                <a:lnTo>
                  <a:pt x="112110" y="486120"/>
                </a:lnTo>
                <a:lnTo>
                  <a:pt x="91597" y="526171"/>
                </a:lnTo>
                <a:lnTo>
                  <a:pt x="72996" y="567317"/>
                </a:lnTo>
                <a:lnTo>
                  <a:pt x="56364" y="609499"/>
                </a:lnTo>
                <a:lnTo>
                  <a:pt x="41760" y="652658"/>
                </a:lnTo>
                <a:lnTo>
                  <a:pt x="29243" y="696737"/>
                </a:lnTo>
                <a:lnTo>
                  <a:pt x="18871" y="741677"/>
                </a:lnTo>
                <a:lnTo>
                  <a:pt x="10702" y="787419"/>
                </a:lnTo>
                <a:lnTo>
                  <a:pt x="4795" y="833905"/>
                </a:lnTo>
                <a:lnTo>
                  <a:pt x="1208" y="881078"/>
                </a:lnTo>
                <a:lnTo>
                  <a:pt x="0" y="928878"/>
                </a:lnTo>
                <a:lnTo>
                  <a:pt x="1208" y="976677"/>
                </a:lnTo>
                <a:lnTo>
                  <a:pt x="4795" y="1023850"/>
                </a:lnTo>
                <a:lnTo>
                  <a:pt x="10702" y="1070336"/>
                </a:lnTo>
                <a:lnTo>
                  <a:pt x="18871" y="1116078"/>
                </a:lnTo>
                <a:lnTo>
                  <a:pt x="29243" y="1161018"/>
                </a:lnTo>
                <a:lnTo>
                  <a:pt x="41760" y="1205097"/>
                </a:lnTo>
                <a:lnTo>
                  <a:pt x="56364" y="1248256"/>
                </a:lnTo>
                <a:lnTo>
                  <a:pt x="72996" y="1290438"/>
                </a:lnTo>
                <a:lnTo>
                  <a:pt x="91597" y="1331584"/>
                </a:lnTo>
                <a:lnTo>
                  <a:pt x="112110" y="1371635"/>
                </a:lnTo>
                <a:lnTo>
                  <a:pt x="134477" y="1410534"/>
                </a:lnTo>
                <a:lnTo>
                  <a:pt x="158638" y="1448221"/>
                </a:lnTo>
                <a:lnTo>
                  <a:pt x="184535" y="1484639"/>
                </a:lnTo>
                <a:lnTo>
                  <a:pt x="212111" y="1519730"/>
                </a:lnTo>
                <a:lnTo>
                  <a:pt x="241306" y="1553434"/>
                </a:lnTo>
                <a:lnTo>
                  <a:pt x="272062" y="1585693"/>
                </a:lnTo>
                <a:lnTo>
                  <a:pt x="304321" y="1616449"/>
                </a:lnTo>
                <a:lnTo>
                  <a:pt x="338025" y="1645644"/>
                </a:lnTo>
                <a:lnTo>
                  <a:pt x="373116" y="1673220"/>
                </a:lnTo>
                <a:lnTo>
                  <a:pt x="409534" y="1699117"/>
                </a:lnTo>
                <a:lnTo>
                  <a:pt x="447221" y="1723278"/>
                </a:lnTo>
                <a:lnTo>
                  <a:pt x="486120" y="1745645"/>
                </a:lnTo>
                <a:lnTo>
                  <a:pt x="526171" y="1766158"/>
                </a:lnTo>
                <a:lnTo>
                  <a:pt x="567317" y="1784759"/>
                </a:lnTo>
                <a:lnTo>
                  <a:pt x="609499" y="1801391"/>
                </a:lnTo>
                <a:lnTo>
                  <a:pt x="652658" y="1815995"/>
                </a:lnTo>
                <a:lnTo>
                  <a:pt x="696737" y="1828512"/>
                </a:lnTo>
                <a:lnTo>
                  <a:pt x="741677" y="1838884"/>
                </a:lnTo>
                <a:lnTo>
                  <a:pt x="787419" y="1847053"/>
                </a:lnTo>
                <a:lnTo>
                  <a:pt x="833905" y="1852960"/>
                </a:lnTo>
                <a:lnTo>
                  <a:pt x="881078" y="1856547"/>
                </a:lnTo>
                <a:lnTo>
                  <a:pt x="928878" y="1857756"/>
                </a:lnTo>
                <a:lnTo>
                  <a:pt x="976677" y="1856547"/>
                </a:lnTo>
                <a:lnTo>
                  <a:pt x="1023850" y="1852960"/>
                </a:lnTo>
                <a:lnTo>
                  <a:pt x="1070336" y="1847053"/>
                </a:lnTo>
                <a:lnTo>
                  <a:pt x="1116078" y="1838884"/>
                </a:lnTo>
                <a:lnTo>
                  <a:pt x="1161018" y="1828512"/>
                </a:lnTo>
                <a:lnTo>
                  <a:pt x="1205097" y="1815995"/>
                </a:lnTo>
                <a:lnTo>
                  <a:pt x="1248256" y="1801391"/>
                </a:lnTo>
                <a:lnTo>
                  <a:pt x="1290438" y="1784759"/>
                </a:lnTo>
                <a:lnTo>
                  <a:pt x="1331584" y="1766158"/>
                </a:lnTo>
                <a:lnTo>
                  <a:pt x="1371635" y="1745645"/>
                </a:lnTo>
                <a:lnTo>
                  <a:pt x="1410534" y="1723278"/>
                </a:lnTo>
                <a:lnTo>
                  <a:pt x="1448221" y="1699117"/>
                </a:lnTo>
                <a:lnTo>
                  <a:pt x="1484639" y="1673220"/>
                </a:lnTo>
                <a:lnTo>
                  <a:pt x="1519730" y="1645644"/>
                </a:lnTo>
                <a:lnTo>
                  <a:pt x="1553434" y="1616449"/>
                </a:lnTo>
                <a:lnTo>
                  <a:pt x="1585693" y="1585693"/>
                </a:lnTo>
                <a:lnTo>
                  <a:pt x="1616449" y="1553434"/>
                </a:lnTo>
                <a:lnTo>
                  <a:pt x="1645644" y="1519730"/>
                </a:lnTo>
                <a:lnTo>
                  <a:pt x="1673220" y="1484639"/>
                </a:lnTo>
                <a:lnTo>
                  <a:pt x="1699117" y="1448221"/>
                </a:lnTo>
                <a:lnTo>
                  <a:pt x="1723278" y="1410534"/>
                </a:lnTo>
                <a:lnTo>
                  <a:pt x="1745645" y="1371635"/>
                </a:lnTo>
                <a:lnTo>
                  <a:pt x="1766158" y="1331584"/>
                </a:lnTo>
                <a:lnTo>
                  <a:pt x="1784759" y="1290438"/>
                </a:lnTo>
                <a:lnTo>
                  <a:pt x="1801391" y="1248256"/>
                </a:lnTo>
                <a:lnTo>
                  <a:pt x="1815995" y="1205097"/>
                </a:lnTo>
                <a:lnTo>
                  <a:pt x="1828512" y="1161018"/>
                </a:lnTo>
                <a:lnTo>
                  <a:pt x="1838884" y="1116078"/>
                </a:lnTo>
                <a:lnTo>
                  <a:pt x="1847053" y="1070336"/>
                </a:lnTo>
                <a:lnTo>
                  <a:pt x="1852960" y="1023850"/>
                </a:lnTo>
                <a:lnTo>
                  <a:pt x="1856547" y="976677"/>
                </a:lnTo>
                <a:lnTo>
                  <a:pt x="1857756" y="928878"/>
                </a:lnTo>
                <a:lnTo>
                  <a:pt x="1856547" y="881078"/>
                </a:lnTo>
                <a:lnTo>
                  <a:pt x="1852960" y="833905"/>
                </a:lnTo>
                <a:lnTo>
                  <a:pt x="1847053" y="787419"/>
                </a:lnTo>
                <a:lnTo>
                  <a:pt x="1838884" y="741677"/>
                </a:lnTo>
                <a:lnTo>
                  <a:pt x="1828512" y="696737"/>
                </a:lnTo>
                <a:lnTo>
                  <a:pt x="1815995" y="652658"/>
                </a:lnTo>
                <a:lnTo>
                  <a:pt x="1801391" y="609499"/>
                </a:lnTo>
                <a:lnTo>
                  <a:pt x="1784759" y="567317"/>
                </a:lnTo>
                <a:lnTo>
                  <a:pt x="1766158" y="526171"/>
                </a:lnTo>
                <a:lnTo>
                  <a:pt x="1745645" y="486120"/>
                </a:lnTo>
                <a:lnTo>
                  <a:pt x="1723278" y="447221"/>
                </a:lnTo>
                <a:lnTo>
                  <a:pt x="1699117" y="409534"/>
                </a:lnTo>
                <a:lnTo>
                  <a:pt x="1673220" y="373116"/>
                </a:lnTo>
                <a:lnTo>
                  <a:pt x="1645644" y="338025"/>
                </a:lnTo>
                <a:lnTo>
                  <a:pt x="1616449" y="304321"/>
                </a:lnTo>
                <a:lnTo>
                  <a:pt x="1585693" y="272062"/>
                </a:lnTo>
                <a:lnTo>
                  <a:pt x="1553434" y="241306"/>
                </a:lnTo>
                <a:lnTo>
                  <a:pt x="1519730" y="212111"/>
                </a:lnTo>
                <a:lnTo>
                  <a:pt x="1484639" y="184535"/>
                </a:lnTo>
                <a:lnTo>
                  <a:pt x="1448221" y="158638"/>
                </a:lnTo>
                <a:lnTo>
                  <a:pt x="1410534" y="134477"/>
                </a:lnTo>
                <a:lnTo>
                  <a:pt x="1371635" y="112110"/>
                </a:lnTo>
                <a:lnTo>
                  <a:pt x="1331584" y="91597"/>
                </a:lnTo>
                <a:lnTo>
                  <a:pt x="1290438" y="72996"/>
                </a:lnTo>
                <a:lnTo>
                  <a:pt x="1248256" y="56364"/>
                </a:lnTo>
                <a:lnTo>
                  <a:pt x="1205097" y="41760"/>
                </a:lnTo>
                <a:lnTo>
                  <a:pt x="1161018" y="29243"/>
                </a:lnTo>
                <a:lnTo>
                  <a:pt x="1116078" y="18871"/>
                </a:lnTo>
                <a:lnTo>
                  <a:pt x="1070336" y="10702"/>
                </a:lnTo>
                <a:lnTo>
                  <a:pt x="1023850" y="4795"/>
                </a:lnTo>
                <a:lnTo>
                  <a:pt x="976677" y="1208"/>
                </a:lnTo>
                <a:lnTo>
                  <a:pt x="928878" y="0"/>
                </a:lnTo>
                <a:close/>
              </a:path>
            </a:pathLst>
          </a:custGeom>
          <a:solidFill>
            <a:srgbClr val="348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10128" y="3044951"/>
            <a:ext cx="1553210" cy="1553210"/>
          </a:xfrm>
          <a:custGeom>
            <a:avLst/>
            <a:gdLst/>
            <a:ahLst/>
            <a:cxnLst/>
            <a:rect l="l" t="t" r="r" b="b"/>
            <a:pathLst>
              <a:path w="1553210" h="1553210">
                <a:moveTo>
                  <a:pt x="776478" y="0"/>
                </a:moveTo>
                <a:lnTo>
                  <a:pt x="729176" y="1417"/>
                </a:lnTo>
                <a:lnTo>
                  <a:pt x="682624" y="5614"/>
                </a:lnTo>
                <a:lnTo>
                  <a:pt x="636904" y="12509"/>
                </a:lnTo>
                <a:lnTo>
                  <a:pt x="592095" y="22023"/>
                </a:lnTo>
                <a:lnTo>
                  <a:pt x="548279" y="34073"/>
                </a:lnTo>
                <a:lnTo>
                  <a:pt x="505538" y="48577"/>
                </a:lnTo>
                <a:lnTo>
                  <a:pt x="463952" y="65456"/>
                </a:lnTo>
                <a:lnTo>
                  <a:pt x="423603" y="84628"/>
                </a:lnTo>
                <a:lnTo>
                  <a:pt x="384572" y="106011"/>
                </a:lnTo>
                <a:lnTo>
                  <a:pt x="346941" y="129524"/>
                </a:lnTo>
                <a:lnTo>
                  <a:pt x="310790" y="155086"/>
                </a:lnTo>
                <a:lnTo>
                  <a:pt x="276201" y="182616"/>
                </a:lnTo>
                <a:lnTo>
                  <a:pt x="243255" y="212033"/>
                </a:lnTo>
                <a:lnTo>
                  <a:pt x="212033" y="243255"/>
                </a:lnTo>
                <a:lnTo>
                  <a:pt x="182616" y="276201"/>
                </a:lnTo>
                <a:lnTo>
                  <a:pt x="155086" y="310790"/>
                </a:lnTo>
                <a:lnTo>
                  <a:pt x="129524" y="346941"/>
                </a:lnTo>
                <a:lnTo>
                  <a:pt x="106011" y="384572"/>
                </a:lnTo>
                <a:lnTo>
                  <a:pt x="84628" y="423603"/>
                </a:lnTo>
                <a:lnTo>
                  <a:pt x="65456" y="463952"/>
                </a:lnTo>
                <a:lnTo>
                  <a:pt x="48577" y="505538"/>
                </a:lnTo>
                <a:lnTo>
                  <a:pt x="34073" y="548279"/>
                </a:lnTo>
                <a:lnTo>
                  <a:pt x="22023" y="592095"/>
                </a:lnTo>
                <a:lnTo>
                  <a:pt x="12509" y="636904"/>
                </a:lnTo>
                <a:lnTo>
                  <a:pt x="5614" y="682625"/>
                </a:lnTo>
                <a:lnTo>
                  <a:pt x="1417" y="729176"/>
                </a:lnTo>
                <a:lnTo>
                  <a:pt x="0" y="776478"/>
                </a:lnTo>
                <a:lnTo>
                  <a:pt x="1417" y="823779"/>
                </a:lnTo>
                <a:lnTo>
                  <a:pt x="5614" y="870331"/>
                </a:lnTo>
                <a:lnTo>
                  <a:pt x="12509" y="916051"/>
                </a:lnTo>
                <a:lnTo>
                  <a:pt x="22023" y="960860"/>
                </a:lnTo>
                <a:lnTo>
                  <a:pt x="34073" y="1004676"/>
                </a:lnTo>
                <a:lnTo>
                  <a:pt x="48577" y="1047417"/>
                </a:lnTo>
                <a:lnTo>
                  <a:pt x="65456" y="1089003"/>
                </a:lnTo>
                <a:lnTo>
                  <a:pt x="84628" y="1129352"/>
                </a:lnTo>
                <a:lnTo>
                  <a:pt x="106011" y="1168383"/>
                </a:lnTo>
                <a:lnTo>
                  <a:pt x="129524" y="1206014"/>
                </a:lnTo>
                <a:lnTo>
                  <a:pt x="155086" y="1242165"/>
                </a:lnTo>
                <a:lnTo>
                  <a:pt x="182616" y="1276754"/>
                </a:lnTo>
                <a:lnTo>
                  <a:pt x="212033" y="1309700"/>
                </a:lnTo>
                <a:lnTo>
                  <a:pt x="243255" y="1340922"/>
                </a:lnTo>
                <a:lnTo>
                  <a:pt x="276201" y="1370339"/>
                </a:lnTo>
                <a:lnTo>
                  <a:pt x="310790" y="1397869"/>
                </a:lnTo>
                <a:lnTo>
                  <a:pt x="346941" y="1423431"/>
                </a:lnTo>
                <a:lnTo>
                  <a:pt x="384572" y="1446944"/>
                </a:lnTo>
                <a:lnTo>
                  <a:pt x="423603" y="1468327"/>
                </a:lnTo>
                <a:lnTo>
                  <a:pt x="463952" y="1487499"/>
                </a:lnTo>
                <a:lnTo>
                  <a:pt x="505538" y="1504378"/>
                </a:lnTo>
                <a:lnTo>
                  <a:pt x="548279" y="1518882"/>
                </a:lnTo>
                <a:lnTo>
                  <a:pt x="592095" y="1530932"/>
                </a:lnTo>
                <a:lnTo>
                  <a:pt x="636904" y="1540446"/>
                </a:lnTo>
                <a:lnTo>
                  <a:pt x="682625" y="1547341"/>
                </a:lnTo>
                <a:lnTo>
                  <a:pt x="729176" y="1551538"/>
                </a:lnTo>
                <a:lnTo>
                  <a:pt x="776478" y="1552956"/>
                </a:lnTo>
                <a:lnTo>
                  <a:pt x="823779" y="1551538"/>
                </a:lnTo>
                <a:lnTo>
                  <a:pt x="870331" y="1547341"/>
                </a:lnTo>
                <a:lnTo>
                  <a:pt x="916051" y="1540446"/>
                </a:lnTo>
                <a:lnTo>
                  <a:pt x="960860" y="1530932"/>
                </a:lnTo>
                <a:lnTo>
                  <a:pt x="1004676" y="1518882"/>
                </a:lnTo>
                <a:lnTo>
                  <a:pt x="1047417" y="1504378"/>
                </a:lnTo>
                <a:lnTo>
                  <a:pt x="1089003" y="1487499"/>
                </a:lnTo>
                <a:lnTo>
                  <a:pt x="1129352" y="1468327"/>
                </a:lnTo>
                <a:lnTo>
                  <a:pt x="1168383" y="1446944"/>
                </a:lnTo>
                <a:lnTo>
                  <a:pt x="1206014" y="1423431"/>
                </a:lnTo>
                <a:lnTo>
                  <a:pt x="1242165" y="1397869"/>
                </a:lnTo>
                <a:lnTo>
                  <a:pt x="1276754" y="1370339"/>
                </a:lnTo>
                <a:lnTo>
                  <a:pt x="1309700" y="1340922"/>
                </a:lnTo>
                <a:lnTo>
                  <a:pt x="1340922" y="1309700"/>
                </a:lnTo>
                <a:lnTo>
                  <a:pt x="1370339" y="1276754"/>
                </a:lnTo>
                <a:lnTo>
                  <a:pt x="1397869" y="1242165"/>
                </a:lnTo>
                <a:lnTo>
                  <a:pt x="1423431" y="1206014"/>
                </a:lnTo>
                <a:lnTo>
                  <a:pt x="1446944" y="1168383"/>
                </a:lnTo>
                <a:lnTo>
                  <a:pt x="1468327" y="1129352"/>
                </a:lnTo>
                <a:lnTo>
                  <a:pt x="1487499" y="1089003"/>
                </a:lnTo>
                <a:lnTo>
                  <a:pt x="1504378" y="1047417"/>
                </a:lnTo>
                <a:lnTo>
                  <a:pt x="1518882" y="1004676"/>
                </a:lnTo>
                <a:lnTo>
                  <a:pt x="1530932" y="960860"/>
                </a:lnTo>
                <a:lnTo>
                  <a:pt x="1540446" y="916051"/>
                </a:lnTo>
                <a:lnTo>
                  <a:pt x="1547341" y="870331"/>
                </a:lnTo>
                <a:lnTo>
                  <a:pt x="1551538" y="823779"/>
                </a:lnTo>
                <a:lnTo>
                  <a:pt x="1552956" y="776478"/>
                </a:lnTo>
                <a:lnTo>
                  <a:pt x="1551538" y="729176"/>
                </a:lnTo>
                <a:lnTo>
                  <a:pt x="1547341" y="682625"/>
                </a:lnTo>
                <a:lnTo>
                  <a:pt x="1540446" y="636904"/>
                </a:lnTo>
                <a:lnTo>
                  <a:pt x="1530932" y="592095"/>
                </a:lnTo>
                <a:lnTo>
                  <a:pt x="1518882" y="548279"/>
                </a:lnTo>
                <a:lnTo>
                  <a:pt x="1504378" y="505538"/>
                </a:lnTo>
                <a:lnTo>
                  <a:pt x="1487499" y="463952"/>
                </a:lnTo>
                <a:lnTo>
                  <a:pt x="1468327" y="423603"/>
                </a:lnTo>
                <a:lnTo>
                  <a:pt x="1446944" y="384572"/>
                </a:lnTo>
                <a:lnTo>
                  <a:pt x="1423431" y="346941"/>
                </a:lnTo>
                <a:lnTo>
                  <a:pt x="1397869" y="310790"/>
                </a:lnTo>
                <a:lnTo>
                  <a:pt x="1370339" y="276201"/>
                </a:lnTo>
                <a:lnTo>
                  <a:pt x="1340922" y="243255"/>
                </a:lnTo>
                <a:lnTo>
                  <a:pt x="1309700" y="212033"/>
                </a:lnTo>
                <a:lnTo>
                  <a:pt x="1276754" y="182616"/>
                </a:lnTo>
                <a:lnTo>
                  <a:pt x="1242165" y="155086"/>
                </a:lnTo>
                <a:lnTo>
                  <a:pt x="1206014" y="129524"/>
                </a:lnTo>
                <a:lnTo>
                  <a:pt x="1168383" y="106011"/>
                </a:lnTo>
                <a:lnTo>
                  <a:pt x="1129352" y="84628"/>
                </a:lnTo>
                <a:lnTo>
                  <a:pt x="1089003" y="65456"/>
                </a:lnTo>
                <a:lnTo>
                  <a:pt x="1047417" y="48577"/>
                </a:lnTo>
                <a:lnTo>
                  <a:pt x="1004676" y="34073"/>
                </a:lnTo>
                <a:lnTo>
                  <a:pt x="960860" y="22023"/>
                </a:lnTo>
                <a:lnTo>
                  <a:pt x="916051" y="12509"/>
                </a:lnTo>
                <a:lnTo>
                  <a:pt x="870331" y="5614"/>
                </a:lnTo>
                <a:lnTo>
                  <a:pt x="823779" y="1417"/>
                </a:lnTo>
                <a:lnTo>
                  <a:pt x="7764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86911" y="3221735"/>
            <a:ext cx="1199515" cy="1199515"/>
          </a:xfrm>
          <a:custGeom>
            <a:avLst/>
            <a:gdLst/>
            <a:ahLst/>
            <a:cxnLst/>
            <a:rect l="l" t="t" r="r" b="b"/>
            <a:pathLst>
              <a:path w="1199514" h="1199514">
                <a:moveTo>
                  <a:pt x="599694" y="0"/>
                </a:moveTo>
                <a:lnTo>
                  <a:pt x="552828" y="1804"/>
                </a:lnTo>
                <a:lnTo>
                  <a:pt x="506948" y="7128"/>
                </a:lnTo>
                <a:lnTo>
                  <a:pt x="462189" y="15838"/>
                </a:lnTo>
                <a:lnTo>
                  <a:pt x="418682" y="27801"/>
                </a:lnTo>
                <a:lnTo>
                  <a:pt x="376563" y="42884"/>
                </a:lnTo>
                <a:lnTo>
                  <a:pt x="335963" y="60953"/>
                </a:lnTo>
                <a:lnTo>
                  <a:pt x="297016" y="81875"/>
                </a:lnTo>
                <a:lnTo>
                  <a:pt x="259855" y="105517"/>
                </a:lnTo>
                <a:lnTo>
                  <a:pt x="224615" y="131745"/>
                </a:lnTo>
                <a:lnTo>
                  <a:pt x="191427" y="160426"/>
                </a:lnTo>
                <a:lnTo>
                  <a:pt x="160426" y="191427"/>
                </a:lnTo>
                <a:lnTo>
                  <a:pt x="131745" y="224615"/>
                </a:lnTo>
                <a:lnTo>
                  <a:pt x="105517" y="259855"/>
                </a:lnTo>
                <a:lnTo>
                  <a:pt x="81875" y="297016"/>
                </a:lnTo>
                <a:lnTo>
                  <a:pt x="60953" y="335963"/>
                </a:lnTo>
                <a:lnTo>
                  <a:pt x="42884" y="376563"/>
                </a:lnTo>
                <a:lnTo>
                  <a:pt x="27801" y="418682"/>
                </a:lnTo>
                <a:lnTo>
                  <a:pt x="15838" y="462189"/>
                </a:lnTo>
                <a:lnTo>
                  <a:pt x="7128" y="506948"/>
                </a:lnTo>
                <a:lnTo>
                  <a:pt x="1804" y="552828"/>
                </a:lnTo>
                <a:lnTo>
                  <a:pt x="0" y="599694"/>
                </a:lnTo>
                <a:lnTo>
                  <a:pt x="1804" y="646559"/>
                </a:lnTo>
                <a:lnTo>
                  <a:pt x="7128" y="692439"/>
                </a:lnTo>
                <a:lnTo>
                  <a:pt x="15838" y="737198"/>
                </a:lnTo>
                <a:lnTo>
                  <a:pt x="27801" y="780705"/>
                </a:lnTo>
                <a:lnTo>
                  <a:pt x="42884" y="822824"/>
                </a:lnTo>
                <a:lnTo>
                  <a:pt x="60953" y="863424"/>
                </a:lnTo>
                <a:lnTo>
                  <a:pt x="81875" y="902371"/>
                </a:lnTo>
                <a:lnTo>
                  <a:pt x="105517" y="939532"/>
                </a:lnTo>
                <a:lnTo>
                  <a:pt x="131745" y="974772"/>
                </a:lnTo>
                <a:lnTo>
                  <a:pt x="160426" y="1007960"/>
                </a:lnTo>
                <a:lnTo>
                  <a:pt x="191427" y="1038961"/>
                </a:lnTo>
                <a:lnTo>
                  <a:pt x="224615" y="1067642"/>
                </a:lnTo>
                <a:lnTo>
                  <a:pt x="259855" y="1093870"/>
                </a:lnTo>
                <a:lnTo>
                  <a:pt x="297016" y="1117512"/>
                </a:lnTo>
                <a:lnTo>
                  <a:pt x="335963" y="1138434"/>
                </a:lnTo>
                <a:lnTo>
                  <a:pt x="376563" y="1156503"/>
                </a:lnTo>
                <a:lnTo>
                  <a:pt x="418682" y="1171586"/>
                </a:lnTo>
                <a:lnTo>
                  <a:pt x="462189" y="1183549"/>
                </a:lnTo>
                <a:lnTo>
                  <a:pt x="506948" y="1192259"/>
                </a:lnTo>
                <a:lnTo>
                  <a:pt x="552828" y="1197583"/>
                </a:lnTo>
                <a:lnTo>
                  <a:pt x="599694" y="1199388"/>
                </a:lnTo>
                <a:lnTo>
                  <a:pt x="646559" y="1197583"/>
                </a:lnTo>
                <a:lnTo>
                  <a:pt x="692439" y="1192259"/>
                </a:lnTo>
                <a:lnTo>
                  <a:pt x="737198" y="1183549"/>
                </a:lnTo>
                <a:lnTo>
                  <a:pt x="780705" y="1171586"/>
                </a:lnTo>
                <a:lnTo>
                  <a:pt x="822824" y="1156503"/>
                </a:lnTo>
                <a:lnTo>
                  <a:pt x="863424" y="1138434"/>
                </a:lnTo>
                <a:lnTo>
                  <a:pt x="902371" y="1117512"/>
                </a:lnTo>
                <a:lnTo>
                  <a:pt x="939532" y="1093870"/>
                </a:lnTo>
                <a:lnTo>
                  <a:pt x="974772" y="1067642"/>
                </a:lnTo>
                <a:lnTo>
                  <a:pt x="1007960" y="1038961"/>
                </a:lnTo>
                <a:lnTo>
                  <a:pt x="1038961" y="1007960"/>
                </a:lnTo>
                <a:lnTo>
                  <a:pt x="1067642" y="974772"/>
                </a:lnTo>
                <a:lnTo>
                  <a:pt x="1093870" y="939532"/>
                </a:lnTo>
                <a:lnTo>
                  <a:pt x="1117512" y="902371"/>
                </a:lnTo>
                <a:lnTo>
                  <a:pt x="1138434" y="863424"/>
                </a:lnTo>
                <a:lnTo>
                  <a:pt x="1156503" y="822824"/>
                </a:lnTo>
                <a:lnTo>
                  <a:pt x="1171586" y="780705"/>
                </a:lnTo>
                <a:lnTo>
                  <a:pt x="1183549" y="737198"/>
                </a:lnTo>
                <a:lnTo>
                  <a:pt x="1192259" y="692439"/>
                </a:lnTo>
                <a:lnTo>
                  <a:pt x="1197583" y="646559"/>
                </a:lnTo>
                <a:lnTo>
                  <a:pt x="1199388" y="599694"/>
                </a:lnTo>
                <a:lnTo>
                  <a:pt x="1197583" y="552828"/>
                </a:lnTo>
                <a:lnTo>
                  <a:pt x="1192259" y="506948"/>
                </a:lnTo>
                <a:lnTo>
                  <a:pt x="1183549" y="462189"/>
                </a:lnTo>
                <a:lnTo>
                  <a:pt x="1171586" y="418682"/>
                </a:lnTo>
                <a:lnTo>
                  <a:pt x="1156503" y="376563"/>
                </a:lnTo>
                <a:lnTo>
                  <a:pt x="1138434" y="335963"/>
                </a:lnTo>
                <a:lnTo>
                  <a:pt x="1117512" y="297016"/>
                </a:lnTo>
                <a:lnTo>
                  <a:pt x="1093870" y="259855"/>
                </a:lnTo>
                <a:lnTo>
                  <a:pt x="1067642" y="224615"/>
                </a:lnTo>
                <a:lnTo>
                  <a:pt x="1038961" y="191427"/>
                </a:lnTo>
                <a:lnTo>
                  <a:pt x="1007960" y="160426"/>
                </a:lnTo>
                <a:lnTo>
                  <a:pt x="974772" y="131745"/>
                </a:lnTo>
                <a:lnTo>
                  <a:pt x="939532" y="105517"/>
                </a:lnTo>
                <a:lnTo>
                  <a:pt x="902371" y="81875"/>
                </a:lnTo>
                <a:lnTo>
                  <a:pt x="863424" y="60953"/>
                </a:lnTo>
                <a:lnTo>
                  <a:pt x="822824" y="42884"/>
                </a:lnTo>
                <a:lnTo>
                  <a:pt x="780705" y="27801"/>
                </a:lnTo>
                <a:lnTo>
                  <a:pt x="737198" y="15838"/>
                </a:lnTo>
                <a:lnTo>
                  <a:pt x="692439" y="7128"/>
                </a:lnTo>
                <a:lnTo>
                  <a:pt x="646559" y="1804"/>
                </a:lnTo>
                <a:lnTo>
                  <a:pt x="599694" y="0"/>
                </a:lnTo>
                <a:close/>
              </a:path>
            </a:pathLst>
          </a:custGeom>
          <a:solidFill>
            <a:srgbClr val="348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68267" y="3401567"/>
            <a:ext cx="836930" cy="838200"/>
          </a:xfrm>
          <a:custGeom>
            <a:avLst/>
            <a:gdLst/>
            <a:ahLst/>
            <a:cxnLst/>
            <a:rect l="l" t="t" r="r" b="b"/>
            <a:pathLst>
              <a:path w="836929" h="838200">
                <a:moveTo>
                  <a:pt x="418338" y="0"/>
                </a:moveTo>
                <a:lnTo>
                  <a:pt x="369551" y="2819"/>
                </a:lnTo>
                <a:lnTo>
                  <a:pt x="322417" y="11068"/>
                </a:lnTo>
                <a:lnTo>
                  <a:pt x="277251" y="24433"/>
                </a:lnTo>
                <a:lnTo>
                  <a:pt x="234364" y="42598"/>
                </a:lnTo>
                <a:lnTo>
                  <a:pt x="194073" y="65250"/>
                </a:lnTo>
                <a:lnTo>
                  <a:pt x="156690" y="92073"/>
                </a:lnTo>
                <a:lnTo>
                  <a:pt x="122529" y="122753"/>
                </a:lnTo>
                <a:lnTo>
                  <a:pt x="91905" y="156976"/>
                </a:lnTo>
                <a:lnTo>
                  <a:pt x="65131" y="194427"/>
                </a:lnTo>
                <a:lnTo>
                  <a:pt x="42520" y="234792"/>
                </a:lnTo>
                <a:lnTo>
                  <a:pt x="24388" y="277756"/>
                </a:lnTo>
                <a:lnTo>
                  <a:pt x="11048" y="323005"/>
                </a:lnTo>
                <a:lnTo>
                  <a:pt x="2814" y="370225"/>
                </a:lnTo>
                <a:lnTo>
                  <a:pt x="0" y="419099"/>
                </a:lnTo>
                <a:lnTo>
                  <a:pt x="2814" y="467974"/>
                </a:lnTo>
                <a:lnTo>
                  <a:pt x="11048" y="515194"/>
                </a:lnTo>
                <a:lnTo>
                  <a:pt x="24388" y="560443"/>
                </a:lnTo>
                <a:lnTo>
                  <a:pt x="42520" y="603407"/>
                </a:lnTo>
                <a:lnTo>
                  <a:pt x="65131" y="643772"/>
                </a:lnTo>
                <a:lnTo>
                  <a:pt x="91905" y="681223"/>
                </a:lnTo>
                <a:lnTo>
                  <a:pt x="122529" y="715446"/>
                </a:lnTo>
                <a:lnTo>
                  <a:pt x="156690" y="746126"/>
                </a:lnTo>
                <a:lnTo>
                  <a:pt x="194073" y="772949"/>
                </a:lnTo>
                <a:lnTo>
                  <a:pt x="234364" y="795601"/>
                </a:lnTo>
                <a:lnTo>
                  <a:pt x="277251" y="813766"/>
                </a:lnTo>
                <a:lnTo>
                  <a:pt x="322417" y="827131"/>
                </a:lnTo>
                <a:lnTo>
                  <a:pt x="369551" y="835380"/>
                </a:lnTo>
                <a:lnTo>
                  <a:pt x="418338" y="838199"/>
                </a:lnTo>
                <a:lnTo>
                  <a:pt x="467124" y="835380"/>
                </a:lnTo>
                <a:lnTo>
                  <a:pt x="514258" y="827131"/>
                </a:lnTo>
                <a:lnTo>
                  <a:pt x="559424" y="813766"/>
                </a:lnTo>
                <a:lnTo>
                  <a:pt x="602311" y="795601"/>
                </a:lnTo>
                <a:lnTo>
                  <a:pt x="642602" y="772949"/>
                </a:lnTo>
                <a:lnTo>
                  <a:pt x="679985" y="746126"/>
                </a:lnTo>
                <a:lnTo>
                  <a:pt x="714146" y="715446"/>
                </a:lnTo>
                <a:lnTo>
                  <a:pt x="744770" y="681223"/>
                </a:lnTo>
                <a:lnTo>
                  <a:pt x="771544" y="643772"/>
                </a:lnTo>
                <a:lnTo>
                  <a:pt x="794155" y="603407"/>
                </a:lnTo>
                <a:lnTo>
                  <a:pt x="812287" y="560443"/>
                </a:lnTo>
                <a:lnTo>
                  <a:pt x="825627" y="515194"/>
                </a:lnTo>
                <a:lnTo>
                  <a:pt x="833861" y="467974"/>
                </a:lnTo>
                <a:lnTo>
                  <a:pt x="836676" y="419099"/>
                </a:lnTo>
                <a:lnTo>
                  <a:pt x="833861" y="370225"/>
                </a:lnTo>
                <a:lnTo>
                  <a:pt x="825627" y="323005"/>
                </a:lnTo>
                <a:lnTo>
                  <a:pt x="812287" y="277756"/>
                </a:lnTo>
                <a:lnTo>
                  <a:pt x="794155" y="234792"/>
                </a:lnTo>
                <a:lnTo>
                  <a:pt x="771544" y="194427"/>
                </a:lnTo>
                <a:lnTo>
                  <a:pt x="744770" y="156976"/>
                </a:lnTo>
                <a:lnTo>
                  <a:pt x="714146" y="122753"/>
                </a:lnTo>
                <a:lnTo>
                  <a:pt x="679985" y="92073"/>
                </a:lnTo>
                <a:lnTo>
                  <a:pt x="642602" y="65250"/>
                </a:lnTo>
                <a:lnTo>
                  <a:pt x="602311" y="42598"/>
                </a:lnTo>
                <a:lnTo>
                  <a:pt x="559424" y="24433"/>
                </a:lnTo>
                <a:lnTo>
                  <a:pt x="514258" y="11068"/>
                </a:lnTo>
                <a:lnTo>
                  <a:pt x="467124" y="2819"/>
                </a:lnTo>
                <a:lnTo>
                  <a:pt x="41833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29811" y="3564635"/>
            <a:ext cx="513715" cy="513715"/>
          </a:xfrm>
          <a:custGeom>
            <a:avLst/>
            <a:gdLst/>
            <a:ahLst/>
            <a:cxnLst/>
            <a:rect l="l" t="t" r="r" b="b"/>
            <a:pathLst>
              <a:path w="513714" h="513714">
                <a:moveTo>
                  <a:pt x="256794" y="0"/>
                </a:moveTo>
                <a:lnTo>
                  <a:pt x="210635" y="4137"/>
                </a:lnTo>
                <a:lnTo>
                  <a:pt x="167191" y="16065"/>
                </a:lnTo>
                <a:lnTo>
                  <a:pt x="127186" y="35060"/>
                </a:lnTo>
                <a:lnTo>
                  <a:pt x="91345" y="60395"/>
                </a:lnTo>
                <a:lnTo>
                  <a:pt x="60395" y="91345"/>
                </a:lnTo>
                <a:lnTo>
                  <a:pt x="35060" y="127186"/>
                </a:lnTo>
                <a:lnTo>
                  <a:pt x="16065" y="167191"/>
                </a:lnTo>
                <a:lnTo>
                  <a:pt x="4137" y="210635"/>
                </a:lnTo>
                <a:lnTo>
                  <a:pt x="0" y="256794"/>
                </a:lnTo>
                <a:lnTo>
                  <a:pt x="4137" y="302952"/>
                </a:lnTo>
                <a:lnTo>
                  <a:pt x="16065" y="346396"/>
                </a:lnTo>
                <a:lnTo>
                  <a:pt x="35060" y="386401"/>
                </a:lnTo>
                <a:lnTo>
                  <a:pt x="60395" y="422242"/>
                </a:lnTo>
                <a:lnTo>
                  <a:pt x="91345" y="453192"/>
                </a:lnTo>
                <a:lnTo>
                  <a:pt x="127186" y="478527"/>
                </a:lnTo>
                <a:lnTo>
                  <a:pt x="167191" y="497522"/>
                </a:lnTo>
                <a:lnTo>
                  <a:pt x="210635" y="509450"/>
                </a:lnTo>
                <a:lnTo>
                  <a:pt x="256794" y="513588"/>
                </a:lnTo>
                <a:lnTo>
                  <a:pt x="302952" y="509450"/>
                </a:lnTo>
                <a:lnTo>
                  <a:pt x="346396" y="497522"/>
                </a:lnTo>
                <a:lnTo>
                  <a:pt x="386401" y="478527"/>
                </a:lnTo>
                <a:lnTo>
                  <a:pt x="422242" y="453192"/>
                </a:lnTo>
                <a:lnTo>
                  <a:pt x="453192" y="422242"/>
                </a:lnTo>
                <a:lnTo>
                  <a:pt x="478527" y="386401"/>
                </a:lnTo>
                <a:lnTo>
                  <a:pt x="497522" y="346396"/>
                </a:lnTo>
                <a:lnTo>
                  <a:pt x="509450" y="302952"/>
                </a:lnTo>
                <a:lnTo>
                  <a:pt x="513588" y="256794"/>
                </a:lnTo>
                <a:lnTo>
                  <a:pt x="509450" y="210635"/>
                </a:lnTo>
                <a:lnTo>
                  <a:pt x="497522" y="167191"/>
                </a:lnTo>
                <a:lnTo>
                  <a:pt x="478527" y="127186"/>
                </a:lnTo>
                <a:lnTo>
                  <a:pt x="453192" y="91345"/>
                </a:lnTo>
                <a:lnTo>
                  <a:pt x="422242" y="60395"/>
                </a:lnTo>
                <a:lnTo>
                  <a:pt x="386401" y="35060"/>
                </a:lnTo>
                <a:lnTo>
                  <a:pt x="346396" y="16065"/>
                </a:lnTo>
                <a:lnTo>
                  <a:pt x="302952" y="4137"/>
                </a:lnTo>
                <a:lnTo>
                  <a:pt x="256794" y="0"/>
                </a:lnTo>
                <a:close/>
              </a:path>
            </a:pathLst>
          </a:custGeom>
          <a:solidFill>
            <a:srgbClr val="C7E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85259" y="3720084"/>
            <a:ext cx="201167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98836" y="3851908"/>
            <a:ext cx="670560" cy="736600"/>
          </a:xfrm>
          <a:custGeom>
            <a:avLst/>
            <a:gdLst/>
            <a:ahLst/>
            <a:cxnLst/>
            <a:rect l="l" t="t" r="r" b="b"/>
            <a:pathLst>
              <a:path w="670560" h="736600">
                <a:moveTo>
                  <a:pt x="0" y="736130"/>
                </a:moveTo>
                <a:lnTo>
                  <a:pt x="670382" y="0"/>
                </a:lnTo>
              </a:path>
            </a:pathLst>
          </a:custGeom>
          <a:ln w="25400">
            <a:solidFill>
              <a:srgbClr val="2F2F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23946" y="3814343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79476" y="0"/>
                </a:moveTo>
                <a:lnTo>
                  <a:pt x="0" y="30695"/>
                </a:lnTo>
                <a:lnTo>
                  <a:pt x="45275" y="37566"/>
                </a:lnTo>
                <a:lnTo>
                  <a:pt x="56349" y="82003"/>
                </a:lnTo>
                <a:lnTo>
                  <a:pt x="79476" y="0"/>
                </a:lnTo>
                <a:close/>
              </a:path>
            </a:pathLst>
          </a:custGeom>
          <a:solidFill>
            <a:srgbClr val="2F2F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6396" y="4485754"/>
            <a:ext cx="209509" cy="21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40972" y="4951021"/>
            <a:ext cx="927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Arial"/>
                <a:cs typeface="Arial"/>
              </a:rPr>
              <a:t>Targets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pc="-5"/>
              <a:t>Amazon</a:t>
            </a:r>
            <a:r>
              <a:rPr dirty="0" spc="-30"/>
              <a:t> </a:t>
            </a:r>
            <a:r>
              <a:rPr dirty="0" spc="-5"/>
              <a:t>Retail</a:t>
            </a:r>
          </a:p>
          <a:p>
            <a:pPr algn="ctr">
              <a:lnSpc>
                <a:spcPct val="100000"/>
              </a:lnSpc>
              <a:tabLst>
                <a:tab pos="483234" algn="l"/>
                <a:tab pos="8228965" algn="l"/>
              </a:tabLst>
            </a:pPr>
            <a:r>
              <a:rPr dirty="0" u="heavy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	</a:t>
            </a:r>
            <a:r>
              <a:rPr dirty="0" u="heavy" spc="-40">
                <a:uFill>
                  <a:solidFill>
                    <a:srgbClr val="000000"/>
                  </a:solidFill>
                </a:uFill>
              </a:rPr>
              <a:t>DELT</a:t>
            </a:r>
            <a:r>
              <a:rPr dirty="0" u="heavy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pc="-40">
                <a:uFill>
                  <a:solidFill>
                    <a:srgbClr val="000000"/>
                  </a:solidFill>
                </a:uFill>
              </a:rPr>
              <a:t>AA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(Amazon </a:t>
            </a:r>
            <a:r>
              <a:rPr dirty="0" u="heavy" spc="-25">
                <a:uFill>
                  <a:solidFill>
                    <a:srgbClr val="000000"/>
                  </a:solidFill>
                </a:uFill>
              </a:rPr>
              <a:t>Web </a:t>
            </a:r>
            <a:r>
              <a:rPr dirty="0" u="heavy" spc="-5">
                <a:uFill>
                  <a:solidFill>
                    <a:srgbClr val="000000"/>
                  </a:solidFill>
                </a:uFill>
              </a:rPr>
              <a:t>Services</a:t>
            </a:r>
            <a:r>
              <a:rPr dirty="0" u="heavy" spc="-35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pc="-35">
                <a:uFill>
                  <a:solidFill>
                    <a:srgbClr val="000000"/>
                  </a:solidFill>
                </a:uFill>
              </a:rPr>
              <a:t>AWS)	</a:t>
            </a:r>
          </a:p>
        </p:txBody>
      </p:sp>
      <p:sp>
        <p:nvSpPr>
          <p:cNvPr id="3" name="object 3"/>
          <p:cNvSpPr/>
          <p:nvPr/>
        </p:nvSpPr>
        <p:spPr>
          <a:xfrm>
            <a:off x="3359658" y="4915664"/>
            <a:ext cx="3214370" cy="1391920"/>
          </a:xfrm>
          <a:custGeom>
            <a:avLst/>
            <a:gdLst/>
            <a:ahLst/>
            <a:cxnLst/>
            <a:rect l="l" t="t" r="r" b="b"/>
            <a:pathLst>
              <a:path w="3214370" h="1391920">
                <a:moveTo>
                  <a:pt x="3182353" y="0"/>
                </a:moveTo>
                <a:lnTo>
                  <a:pt x="31762" y="0"/>
                </a:lnTo>
                <a:lnTo>
                  <a:pt x="19400" y="2496"/>
                </a:lnTo>
                <a:lnTo>
                  <a:pt x="9304" y="9304"/>
                </a:lnTo>
                <a:lnTo>
                  <a:pt x="2496" y="19400"/>
                </a:lnTo>
                <a:lnTo>
                  <a:pt x="0" y="31762"/>
                </a:lnTo>
                <a:lnTo>
                  <a:pt x="0" y="1359649"/>
                </a:lnTo>
                <a:lnTo>
                  <a:pt x="2496" y="1372011"/>
                </a:lnTo>
                <a:lnTo>
                  <a:pt x="9304" y="1382107"/>
                </a:lnTo>
                <a:lnTo>
                  <a:pt x="19400" y="1388915"/>
                </a:lnTo>
                <a:lnTo>
                  <a:pt x="31762" y="1391412"/>
                </a:lnTo>
                <a:lnTo>
                  <a:pt x="3182353" y="1391412"/>
                </a:lnTo>
                <a:lnTo>
                  <a:pt x="3194715" y="1388915"/>
                </a:lnTo>
                <a:lnTo>
                  <a:pt x="3204811" y="1382107"/>
                </a:lnTo>
                <a:lnTo>
                  <a:pt x="3211619" y="1372011"/>
                </a:lnTo>
                <a:lnTo>
                  <a:pt x="3214116" y="1359649"/>
                </a:lnTo>
                <a:lnTo>
                  <a:pt x="3214116" y="31762"/>
                </a:lnTo>
                <a:lnTo>
                  <a:pt x="3211619" y="19400"/>
                </a:lnTo>
                <a:lnTo>
                  <a:pt x="3204811" y="9304"/>
                </a:lnTo>
                <a:lnTo>
                  <a:pt x="3194715" y="2496"/>
                </a:lnTo>
                <a:lnTo>
                  <a:pt x="3182353" y="0"/>
                </a:lnTo>
                <a:close/>
              </a:path>
            </a:pathLst>
          </a:custGeom>
          <a:solidFill>
            <a:srgbClr val="FF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9658" y="4915664"/>
            <a:ext cx="3214370" cy="1391920"/>
          </a:xfrm>
          <a:custGeom>
            <a:avLst/>
            <a:gdLst/>
            <a:ahLst/>
            <a:cxnLst/>
            <a:rect l="l" t="t" r="r" b="b"/>
            <a:pathLst>
              <a:path w="3214370" h="1391920">
                <a:moveTo>
                  <a:pt x="0" y="31762"/>
                </a:moveTo>
                <a:lnTo>
                  <a:pt x="2496" y="19400"/>
                </a:lnTo>
                <a:lnTo>
                  <a:pt x="9304" y="9304"/>
                </a:lnTo>
                <a:lnTo>
                  <a:pt x="19400" y="2496"/>
                </a:lnTo>
                <a:lnTo>
                  <a:pt x="31762" y="0"/>
                </a:lnTo>
                <a:lnTo>
                  <a:pt x="3182353" y="0"/>
                </a:lnTo>
                <a:lnTo>
                  <a:pt x="3194715" y="2496"/>
                </a:lnTo>
                <a:lnTo>
                  <a:pt x="3204811" y="9304"/>
                </a:lnTo>
                <a:lnTo>
                  <a:pt x="3211619" y="19400"/>
                </a:lnTo>
                <a:lnTo>
                  <a:pt x="3214116" y="31762"/>
                </a:lnTo>
                <a:lnTo>
                  <a:pt x="3214116" y="1359649"/>
                </a:lnTo>
                <a:lnTo>
                  <a:pt x="3211619" y="1372011"/>
                </a:lnTo>
                <a:lnTo>
                  <a:pt x="3204811" y="1382107"/>
                </a:lnTo>
                <a:lnTo>
                  <a:pt x="3194715" y="1388915"/>
                </a:lnTo>
                <a:lnTo>
                  <a:pt x="3182353" y="1391412"/>
                </a:lnTo>
                <a:lnTo>
                  <a:pt x="31762" y="1391412"/>
                </a:lnTo>
                <a:lnTo>
                  <a:pt x="19400" y="1388915"/>
                </a:lnTo>
                <a:lnTo>
                  <a:pt x="9304" y="1382107"/>
                </a:lnTo>
                <a:lnTo>
                  <a:pt x="2496" y="1372011"/>
                </a:lnTo>
                <a:lnTo>
                  <a:pt x="0" y="1359649"/>
                </a:lnTo>
                <a:lnTo>
                  <a:pt x="0" y="31762"/>
                </a:lnTo>
                <a:close/>
              </a:path>
            </a:pathLst>
          </a:custGeom>
          <a:ln w="19812">
            <a:solidFill>
              <a:srgbClr val="990027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1566" y="1645163"/>
            <a:ext cx="2933700" cy="1468120"/>
          </a:xfrm>
          <a:custGeom>
            <a:avLst/>
            <a:gdLst/>
            <a:ahLst/>
            <a:cxnLst/>
            <a:rect l="l" t="t" r="r" b="b"/>
            <a:pathLst>
              <a:path w="2933700" h="1468120">
                <a:moveTo>
                  <a:pt x="2889237" y="0"/>
                </a:moveTo>
                <a:lnTo>
                  <a:pt x="44462" y="0"/>
                </a:lnTo>
                <a:lnTo>
                  <a:pt x="27158" y="3493"/>
                </a:lnTo>
                <a:lnTo>
                  <a:pt x="13025" y="13020"/>
                </a:lnTo>
                <a:lnTo>
                  <a:pt x="3495" y="27153"/>
                </a:lnTo>
                <a:lnTo>
                  <a:pt x="0" y="44462"/>
                </a:lnTo>
                <a:lnTo>
                  <a:pt x="0" y="1423136"/>
                </a:lnTo>
                <a:lnTo>
                  <a:pt x="3495" y="1440447"/>
                </a:lnTo>
                <a:lnTo>
                  <a:pt x="13025" y="1454584"/>
                </a:lnTo>
                <a:lnTo>
                  <a:pt x="27158" y="1464116"/>
                </a:lnTo>
                <a:lnTo>
                  <a:pt x="44462" y="1467611"/>
                </a:lnTo>
                <a:lnTo>
                  <a:pt x="2889237" y="1467611"/>
                </a:lnTo>
                <a:lnTo>
                  <a:pt x="2906541" y="1464116"/>
                </a:lnTo>
                <a:lnTo>
                  <a:pt x="2920674" y="1454584"/>
                </a:lnTo>
                <a:lnTo>
                  <a:pt x="2930204" y="1440447"/>
                </a:lnTo>
                <a:lnTo>
                  <a:pt x="2933700" y="1423136"/>
                </a:lnTo>
                <a:lnTo>
                  <a:pt x="2933700" y="44462"/>
                </a:lnTo>
                <a:lnTo>
                  <a:pt x="2930204" y="27153"/>
                </a:lnTo>
                <a:lnTo>
                  <a:pt x="2920674" y="13020"/>
                </a:lnTo>
                <a:lnTo>
                  <a:pt x="2906541" y="3493"/>
                </a:lnTo>
                <a:lnTo>
                  <a:pt x="2889237" y="0"/>
                </a:lnTo>
                <a:close/>
              </a:path>
            </a:pathLst>
          </a:custGeom>
          <a:solidFill>
            <a:srgbClr val="F8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1566" y="1645161"/>
            <a:ext cx="2933700" cy="1468120"/>
          </a:xfrm>
          <a:custGeom>
            <a:avLst/>
            <a:gdLst/>
            <a:ahLst/>
            <a:cxnLst/>
            <a:rect l="l" t="t" r="r" b="b"/>
            <a:pathLst>
              <a:path w="2933700" h="1468120">
                <a:moveTo>
                  <a:pt x="0" y="44462"/>
                </a:moveTo>
                <a:lnTo>
                  <a:pt x="3495" y="27153"/>
                </a:lnTo>
                <a:lnTo>
                  <a:pt x="13025" y="13020"/>
                </a:lnTo>
                <a:lnTo>
                  <a:pt x="27158" y="3493"/>
                </a:lnTo>
                <a:lnTo>
                  <a:pt x="44462" y="0"/>
                </a:lnTo>
                <a:lnTo>
                  <a:pt x="2889237" y="0"/>
                </a:lnTo>
                <a:lnTo>
                  <a:pt x="2906541" y="3493"/>
                </a:lnTo>
                <a:lnTo>
                  <a:pt x="2920674" y="13020"/>
                </a:lnTo>
                <a:lnTo>
                  <a:pt x="2930204" y="27153"/>
                </a:lnTo>
                <a:lnTo>
                  <a:pt x="2933700" y="44462"/>
                </a:lnTo>
                <a:lnTo>
                  <a:pt x="2933700" y="1423136"/>
                </a:lnTo>
                <a:lnTo>
                  <a:pt x="2930204" y="1440447"/>
                </a:lnTo>
                <a:lnTo>
                  <a:pt x="2920674" y="1454584"/>
                </a:lnTo>
                <a:lnTo>
                  <a:pt x="2906541" y="1464116"/>
                </a:lnTo>
                <a:lnTo>
                  <a:pt x="2889237" y="1467611"/>
                </a:lnTo>
                <a:lnTo>
                  <a:pt x="44462" y="1467611"/>
                </a:lnTo>
                <a:lnTo>
                  <a:pt x="27158" y="1464116"/>
                </a:lnTo>
                <a:lnTo>
                  <a:pt x="13025" y="1454584"/>
                </a:lnTo>
                <a:lnTo>
                  <a:pt x="3495" y="1440447"/>
                </a:lnTo>
                <a:lnTo>
                  <a:pt x="0" y="1423136"/>
                </a:lnTo>
                <a:lnTo>
                  <a:pt x="0" y="44462"/>
                </a:lnTo>
                <a:close/>
              </a:path>
            </a:pathLst>
          </a:custGeom>
          <a:ln w="19812">
            <a:solidFill>
              <a:srgbClr val="C3A25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6485" y="2634233"/>
            <a:ext cx="2190115" cy="1196340"/>
          </a:xfrm>
          <a:custGeom>
            <a:avLst/>
            <a:gdLst/>
            <a:ahLst/>
            <a:cxnLst/>
            <a:rect l="l" t="t" r="r" b="b"/>
            <a:pathLst>
              <a:path w="2190115" h="1196339">
                <a:moveTo>
                  <a:pt x="1094994" y="0"/>
                </a:moveTo>
                <a:lnTo>
                  <a:pt x="1032857" y="946"/>
                </a:lnTo>
                <a:lnTo>
                  <a:pt x="971630" y="3753"/>
                </a:lnTo>
                <a:lnTo>
                  <a:pt x="911405" y="8370"/>
                </a:lnTo>
                <a:lnTo>
                  <a:pt x="852274" y="14746"/>
                </a:lnTo>
                <a:lnTo>
                  <a:pt x="794330" y="22830"/>
                </a:lnTo>
                <a:lnTo>
                  <a:pt x="737664" y="32573"/>
                </a:lnTo>
                <a:lnTo>
                  <a:pt x="682371" y="43923"/>
                </a:lnTo>
                <a:lnTo>
                  <a:pt x="628541" y="56831"/>
                </a:lnTo>
                <a:lnTo>
                  <a:pt x="576268" y="71245"/>
                </a:lnTo>
                <a:lnTo>
                  <a:pt x="525643" y="87115"/>
                </a:lnTo>
                <a:lnTo>
                  <a:pt x="476760" y="104391"/>
                </a:lnTo>
                <a:lnTo>
                  <a:pt x="429710" y="123022"/>
                </a:lnTo>
                <a:lnTo>
                  <a:pt x="384587" y="142958"/>
                </a:lnTo>
                <a:lnTo>
                  <a:pt x="341482" y="164148"/>
                </a:lnTo>
                <a:lnTo>
                  <a:pt x="300489" y="186542"/>
                </a:lnTo>
                <a:lnTo>
                  <a:pt x="261698" y="210089"/>
                </a:lnTo>
                <a:lnTo>
                  <a:pt x="225204" y="234739"/>
                </a:lnTo>
                <a:lnTo>
                  <a:pt x="191098" y="260441"/>
                </a:lnTo>
                <a:lnTo>
                  <a:pt x="159473" y="287144"/>
                </a:lnTo>
                <a:lnTo>
                  <a:pt x="130421" y="314799"/>
                </a:lnTo>
                <a:lnTo>
                  <a:pt x="104034" y="343355"/>
                </a:lnTo>
                <a:lnTo>
                  <a:pt x="59628" y="402967"/>
                </a:lnTo>
                <a:lnTo>
                  <a:pt x="26994" y="465576"/>
                </a:lnTo>
                <a:lnTo>
                  <a:pt x="6871" y="530778"/>
                </a:lnTo>
                <a:lnTo>
                  <a:pt x="0" y="598170"/>
                </a:lnTo>
                <a:lnTo>
                  <a:pt x="1733" y="632114"/>
                </a:lnTo>
                <a:lnTo>
                  <a:pt x="15323" y="698461"/>
                </a:lnTo>
                <a:lnTo>
                  <a:pt x="41794" y="762417"/>
                </a:lnTo>
                <a:lnTo>
                  <a:pt x="80406" y="823578"/>
                </a:lnTo>
                <a:lnTo>
                  <a:pt x="130421" y="881540"/>
                </a:lnTo>
                <a:lnTo>
                  <a:pt x="159473" y="909195"/>
                </a:lnTo>
                <a:lnTo>
                  <a:pt x="191098" y="935898"/>
                </a:lnTo>
                <a:lnTo>
                  <a:pt x="225204" y="961600"/>
                </a:lnTo>
                <a:lnTo>
                  <a:pt x="261698" y="986250"/>
                </a:lnTo>
                <a:lnTo>
                  <a:pt x="300489" y="1009797"/>
                </a:lnTo>
                <a:lnTo>
                  <a:pt x="341482" y="1032191"/>
                </a:lnTo>
                <a:lnTo>
                  <a:pt x="384587" y="1053381"/>
                </a:lnTo>
                <a:lnTo>
                  <a:pt x="429710" y="1073317"/>
                </a:lnTo>
                <a:lnTo>
                  <a:pt x="476760" y="1091948"/>
                </a:lnTo>
                <a:lnTo>
                  <a:pt x="525643" y="1109224"/>
                </a:lnTo>
                <a:lnTo>
                  <a:pt x="576268" y="1125094"/>
                </a:lnTo>
                <a:lnTo>
                  <a:pt x="628541" y="1139508"/>
                </a:lnTo>
                <a:lnTo>
                  <a:pt x="682371" y="1152416"/>
                </a:lnTo>
                <a:lnTo>
                  <a:pt x="737664" y="1163766"/>
                </a:lnTo>
                <a:lnTo>
                  <a:pt x="794330" y="1173509"/>
                </a:lnTo>
                <a:lnTo>
                  <a:pt x="852274" y="1181593"/>
                </a:lnTo>
                <a:lnTo>
                  <a:pt x="911405" y="1187969"/>
                </a:lnTo>
                <a:lnTo>
                  <a:pt x="971630" y="1192586"/>
                </a:lnTo>
                <a:lnTo>
                  <a:pt x="1032857" y="1195393"/>
                </a:lnTo>
                <a:lnTo>
                  <a:pt x="1094994" y="1196340"/>
                </a:lnTo>
                <a:lnTo>
                  <a:pt x="1157130" y="1195393"/>
                </a:lnTo>
                <a:lnTo>
                  <a:pt x="1218357" y="1192586"/>
                </a:lnTo>
                <a:lnTo>
                  <a:pt x="1278582" y="1187969"/>
                </a:lnTo>
                <a:lnTo>
                  <a:pt x="1337713" y="1181593"/>
                </a:lnTo>
                <a:lnTo>
                  <a:pt x="1395657" y="1173509"/>
                </a:lnTo>
                <a:lnTo>
                  <a:pt x="1452323" y="1163766"/>
                </a:lnTo>
                <a:lnTo>
                  <a:pt x="1507616" y="1152416"/>
                </a:lnTo>
                <a:lnTo>
                  <a:pt x="1561446" y="1139508"/>
                </a:lnTo>
                <a:lnTo>
                  <a:pt x="1613719" y="1125094"/>
                </a:lnTo>
                <a:lnTo>
                  <a:pt x="1664344" y="1109224"/>
                </a:lnTo>
                <a:lnTo>
                  <a:pt x="1713227" y="1091948"/>
                </a:lnTo>
                <a:lnTo>
                  <a:pt x="1760277" y="1073317"/>
                </a:lnTo>
                <a:lnTo>
                  <a:pt x="1805400" y="1053381"/>
                </a:lnTo>
                <a:lnTo>
                  <a:pt x="1848505" y="1032191"/>
                </a:lnTo>
                <a:lnTo>
                  <a:pt x="1889498" y="1009797"/>
                </a:lnTo>
                <a:lnTo>
                  <a:pt x="1928289" y="986250"/>
                </a:lnTo>
                <a:lnTo>
                  <a:pt x="1964783" y="961600"/>
                </a:lnTo>
                <a:lnTo>
                  <a:pt x="1998889" y="935898"/>
                </a:lnTo>
                <a:lnTo>
                  <a:pt x="2030514" y="909195"/>
                </a:lnTo>
                <a:lnTo>
                  <a:pt x="2059566" y="881540"/>
                </a:lnTo>
                <a:lnTo>
                  <a:pt x="2085953" y="852984"/>
                </a:lnTo>
                <a:lnTo>
                  <a:pt x="2130359" y="793372"/>
                </a:lnTo>
                <a:lnTo>
                  <a:pt x="2162993" y="730763"/>
                </a:lnTo>
                <a:lnTo>
                  <a:pt x="2183116" y="665561"/>
                </a:lnTo>
                <a:lnTo>
                  <a:pt x="2189988" y="598170"/>
                </a:lnTo>
                <a:lnTo>
                  <a:pt x="2188254" y="564225"/>
                </a:lnTo>
                <a:lnTo>
                  <a:pt x="2174664" y="497878"/>
                </a:lnTo>
                <a:lnTo>
                  <a:pt x="2148193" y="433922"/>
                </a:lnTo>
                <a:lnTo>
                  <a:pt x="2109581" y="372761"/>
                </a:lnTo>
                <a:lnTo>
                  <a:pt x="2059566" y="314799"/>
                </a:lnTo>
                <a:lnTo>
                  <a:pt x="2030514" y="287144"/>
                </a:lnTo>
                <a:lnTo>
                  <a:pt x="1998889" y="260441"/>
                </a:lnTo>
                <a:lnTo>
                  <a:pt x="1964783" y="234739"/>
                </a:lnTo>
                <a:lnTo>
                  <a:pt x="1928289" y="210089"/>
                </a:lnTo>
                <a:lnTo>
                  <a:pt x="1889498" y="186542"/>
                </a:lnTo>
                <a:lnTo>
                  <a:pt x="1848505" y="164148"/>
                </a:lnTo>
                <a:lnTo>
                  <a:pt x="1805400" y="142958"/>
                </a:lnTo>
                <a:lnTo>
                  <a:pt x="1760277" y="123022"/>
                </a:lnTo>
                <a:lnTo>
                  <a:pt x="1713227" y="104391"/>
                </a:lnTo>
                <a:lnTo>
                  <a:pt x="1664344" y="87115"/>
                </a:lnTo>
                <a:lnTo>
                  <a:pt x="1613719" y="71245"/>
                </a:lnTo>
                <a:lnTo>
                  <a:pt x="1561446" y="56831"/>
                </a:lnTo>
                <a:lnTo>
                  <a:pt x="1507616" y="43923"/>
                </a:lnTo>
                <a:lnTo>
                  <a:pt x="1452323" y="32573"/>
                </a:lnTo>
                <a:lnTo>
                  <a:pt x="1395657" y="22830"/>
                </a:lnTo>
                <a:lnTo>
                  <a:pt x="1337713" y="14746"/>
                </a:lnTo>
                <a:lnTo>
                  <a:pt x="1278582" y="8370"/>
                </a:lnTo>
                <a:lnTo>
                  <a:pt x="1218357" y="3753"/>
                </a:lnTo>
                <a:lnTo>
                  <a:pt x="1157130" y="946"/>
                </a:lnTo>
                <a:lnTo>
                  <a:pt x="1094994" y="0"/>
                </a:lnTo>
                <a:close/>
              </a:path>
            </a:pathLst>
          </a:custGeom>
          <a:solidFill>
            <a:srgbClr val="EE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26485" y="2634233"/>
            <a:ext cx="2190115" cy="1196340"/>
          </a:xfrm>
          <a:custGeom>
            <a:avLst/>
            <a:gdLst/>
            <a:ahLst/>
            <a:cxnLst/>
            <a:rect l="l" t="t" r="r" b="b"/>
            <a:pathLst>
              <a:path w="2190115" h="1196339">
                <a:moveTo>
                  <a:pt x="0" y="598170"/>
                </a:moveTo>
                <a:lnTo>
                  <a:pt x="6871" y="530778"/>
                </a:lnTo>
                <a:lnTo>
                  <a:pt x="26994" y="465576"/>
                </a:lnTo>
                <a:lnTo>
                  <a:pt x="59628" y="402967"/>
                </a:lnTo>
                <a:lnTo>
                  <a:pt x="104034" y="343355"/>
                </a:lnTo>
                <a:lnTo>
                  <a:pt x="130421" y="314799"/>
                </a:lnTo>
                <a:lnTo>
                  <a:pt x="159473" y="287144"/>
                </a:lnTo>
                <a:lnTo>
                  <a:pt x="191098" y="260441"/>
                </a:lnTo>
                <a:lnTo>
                  <a:pt x="225204" y="234739"/>
                </a:lnTo>
                <a:lnTo>
                  <a:pt x="261698" y="210089"/>
                </a:lnTo>
                <a:lnTo>
                  <a:pt x="300489" y="186542"/>
                </a:lnTo>
                <a:lnTo>
                  <a:pt x="341482" y="164148"/>
                </a:lnTo>
                <a:lnTo>
                  <a:pt x="384587" y="142958"/>
                </a:lnTo>
                <a:lnTo>
                  <a:pt x="429710" y="123022"/>
                </a:lnTo>
                <a:lnTo>
                  <a:pt x="476760" y="104391"/>
                </a:lnTo>
                <a:lnTo>
                  <a:pt x="525643" y="87115"/>
                </a:lnTo>
                <a:lnTo>
                  <a:pt x="576268" y="71245"/>
                </a:lnTo>
                <a:lnTo>
                  <a:pt x="628541" y="56831"/>
                </a:lnTo>
                <a:lnTo>
                  <a:pt x="682371" y="43923"/>
                </a:lnTo>
                <a:lnTo>
                  <a:pt x="737664" y="32573"/>
                </a:lnTo>
                <a:lnTo>
                  <a:pt x="794330" y="22830"/>
                </a:lnTo>
                <a:lnTo>
                  <a:pt x="852274" y="14746"/>
                </a:lnTo>
                <a:lnTo>
                  <a:pt x="911405" y="8370"/>
                </a:lnTo>
                <a:lnTo>
                  <a:pt x="971630" y="3753"/>
                </a:lnTo>
                <a:lnTo>
                  <a:pt x="1032857" y="946"/>
                </a:lnTo>
                <a:lnTo>
                  <a:pt x="1094994" y="0"/>
                </a:lnTo>
                <a:lnTo>
                  <a:pt x="1157130" y="946"/>
                </a:lnTo>
                <a:lnTo>
                  <a:pt x="1218357" y="3753"/>
                </a:lnTo>
                <a:lnTo>
                  <a:pt x="1278582" y="8370"/>
                </a:lnTo>
                <a:lnTo>
                  <a:pt x="1337713" y="14746"/>
                </a:lnTo>
                <a:lnTo>
                  <a:pt x="1395657" y="22830"/>
                </a:lnTo>
                <a:lnTo>
                  <a:pt x="1452323" y="32573"/>
                </a:lnTo>
                <a:lnTo>
                  <a:pt x="1507616" y="43923"/>
                </a:lnTo>
                <a:lnTo>
                  <a:pt x="1561446" y="56831"/>
                </a:lnTo>
                <a:lnTo>
                  <a:pt x="1613719" y="71245"/>
                </a:lnTo>
                <a:lnTo>
                  <a:pt x="1664344" y="87115"/>
                </a:lnTo>
                <a:lnTo>
                  <a:pt x="1713227" y="104391"/>
                </a:lnTo>
                <a:lnTo>
                  <a:pt x="1760277" y="123022"/>
                </a:lnTo>
                <a:lnTo>
                  <a:pt x="1805400" y="142958"/>
                </a:lnTo>
                <a:lnTo>
                  <a:pt x="1848505" y="164148"/>
                </a:lnTo>
                <a:lnTo>
                  <a:pt x="1889498" y="186542"/>
                </a:lnTo>
                <a:lnTo>
                  <a:pt x="1928289" y="210089"/>
                </a:lnTo>
                <a:lnTo>
                  <a:pt x="1964783" y="234739"/>
                </a:lnTo>
                <a:lnTo>
                  <a:pt x="1998889" y="260441"/>
                </a:lnTo>
                <a:lnTo>
                  <a:pt x="2030514" y="287144"/>
                </a:lnTo>
                <a:lnTo>
                  <a:pt x="2059566" y="314799"/>
                </a:lnTo>
                <a:lnTo>
                  <a:pt x="2085953" y="343355"/>
                </a:lnTo>
                <a:lnTo>
                  <a:pt x="2130359" y="402967"/>
                </a:lnTo>
                <a:lnTo>
                  <a:pt x="2162993" y="465576"/>
                </a:lnTo>
                <a:lnTo>
                  <a:pt x="2183116" y="530778"/>
                </a:lnTo>
                <a:lnTo>
                  <a:pt x="2189988" y="598170"/>
                </a:lnTo>
                <a:lnTo>
                  <a:pt x="2188254" y="632114"/>
                </a:lnTo>
                <a:lnTo>
                  <a:pt x="2174664" y="698461"/>
                </a:lnTo>
                <a:lnTo>
                  <a:pt x="2148193" y="762417"/>
                </a:lnTo>
                <a:lnTo>
                  <a:pt x="2109581" y="823578"/>
                </a:lnTo>
                <a:lnTo>
                  <a:pt x="2059566" y="881540"/>
                </a:lnTo>
                <a:lnTo>
                  <a:pt x="2030514" y="909195"/>
                </a:lnTo>
                <a:lnTo>
                  <a:pt x="1998889" y="935898"/>
                </a:lnTo>
                <a:lnTo>
                  <a:pt x="1964783" y="961600"/>
                </a:lnTo>
                <a:lnTo>
                  <a:pt x="1928289" y="986250"/>
                </a:lnTo>
                <a:lnTo>
                  <a:pt x="1889498" y="1009797"/>
                </a:lnTo>
                <a:lnTo>
                  <a:pt x="1848505" y="1032191"/>
                </a:lnTo>
                <a:lnTo>
                  <a:pt x="1805400" y="1053381"/>
                </a:lnTo>
                <a:lnTo>
                  <a:pt x="1760277" y="1073317"/>
                </a:lnTo>
                <a:lnTo>
                  <a:pt x="1713227" y="1091948"/>
                </a:lnTo>
                <a:lnTo>
                  <a:pt x="1664344" y="1109224"/>
                </a:lnTo>
                <a:lnTo>
                  <a:pt x="1613719" y="1125094"/>
                </a:lnTo>
                <a:lnTo>
                  <a:pt x="1561446" y="1139508"/>
                </a:lnTo>
                <a:lnTo>
                  <a:pt x="1507616" y="1152416"/>
                </a:lnTo>
                <a:lnTo>
                  <a:pt x="1452323" y="1163766"/>
                </a:lnTo>
                <a:lnTo>
                  <a:pt x="1395657" y="1173509"/>
                </a:lnTo>
                <a:lnTo>
                  <a:pt x="1337713" y="1181593"/>
                </a:lnTo>
                <a:lnTo>
                  <a:pt x="1278582" y="1187969"/>
                </a:lnTo>
                <a:lnTo>
                  <a:pt x="1218357" y="1192586"/>
                </a:lnTo>
                <a:lnTo>
                  <a:pt x="1157130" y="1195393"/>
                </a:lnTo>
                <a:lnTo>
                  <a:pt x="1094994" y="1196340"/>
                </a:lnTo>
                <a:lnTo>
                  <a:pt x="1032857" y="1195393"/>
                </a:lnTo>
                <a:lnTo>
                  <a:pt x="971630" y="1192586"/>
                </a:lnTo>
                <a:lnTo>
                  <a:pt x="911405" y="1187969"/>
                </a:lnTo>
                <a:lnTo>
                  <a:pt x="852274" y="1181593"/>
                </a:lnTo>
                <a:lnTo>
                  <a:pt x="794330" y="1173509"/>
                </a:lnTo>
                <a:lnTo>
                  <a:pt x="737664" y="1163766"/>
                </a:lnTo>
                <a:lnTo>
                  <a:pt x="682371" y="1152416"/>
                </a:lnTo>
                <a:lnTo>
                  <a:pt x="628541" y="1139508"/>
                </a:lnTo>
                <a:lnTo>
                  <a:pt x="576268" y="1125094"/>
                </a:lnTo>
                <a:lnTo>
                  <a:pt x="525643" y="1109224"/>
                </a:lnTo>
                <a:lnTo>
                  <a:pt x="476760" y="1091948"/>
                </a:lnTo>
                <a:lnTo>
                  <a:pt x="429710" y="1073317"/>
                </a:lnTo>
                <a:lnTo>
                  <a:pt x="384587" y="1053381"/>
                </a:lnTo>
                <a:lnTo>
                  <a:pt x="341482" y="1032191"/>
                </a:lnTo>
                <a:lnTo>
                  <a:pt x="300489" y="1009797"/>
                </a:lnTo>
                <a:lnTo>
                  <a:pt x="261698" y="986250"/>
                </a:lnTo>
                <a:lnTo>
                  <a:pt x="225204" y="961600"/>
                </a:lnTo>
                <a:lnTo>
                  <a:pt x="191098" y="935898"/>
                </a:lnTo>
                <a:lnTo>
                  <a:pt x="159473" y="909195"/>
                </a:lnTo>
                <a:lnTo>
                  <a:pt x="130421" y="881540"/>
                </a:lnTo>
                <a:lnTo>
                  <a:pt x="104034" y="852984"/>
                </a:lnTo>
                <a:lnTo>
                  <a:pt x="59628" y="793372"/>
                </a:lnTo>
                <a:lnTo>
                  <a:pt x="26994" y="730763"/>
                </a:lnTo>
                <a:lnTo>
                  <a:pt x="6871" y="665561"/>
                </a:lnTo>
                <a:lnTo>
                  <a:pt x="0" y="598170"/>
                </a:lnTo>
                <a:close/>
              </a:path>
            </a:pathLst>
          </a:custGeom>
          <a:ln w="19812">
            <a:solidFill>
              <a:srgbClr val="02AFF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1691" y="3072383"/>
            <a:ext cx="317500" cy="347980"/>
          </a:xfrm>
          <a:custGeom>
            <a:avLst/>
            <a:gdLst/>
            <a:ahLst/>
            <a:cxnLst/>
            <a:rect l="l" t="t" r="r" b="b"/>
            <a:pathLst>
              <a:path w="317500" h="347979">
                <a:moveTo>
                  <a:pt x="158496" y="0"/>
                </a:moveTo>
                <a:lnTo>
                  <a:pt x="116359" y="6206"/>
                </a:lnTo>
                <a:lnTo>
                  <a:pt x="78497" y="23720"/>
                </a:lnTo>
                <a:lnTo>
                  <a:pt x="46420" y="50887"/>
                </a:lnTo>
                <a:lnTo>
                  <a:pt x="21637" y="86049"/>
                </a:lnTo>
                <a:lnTo>
                  <a:pt x="5661" y="127551"/>
                </a:lnTo>
                <a:lnTo>
                  <a:pt x="0" y="173736"/>
                </a:lnTo>
                <a:lnTo>
                  <a:pt x="5661" y="219920"/>
                </a:lnTo>
                <a:lnTo>
                  <a:pt x="21637" y="261422"/>
                </a:lnTo>
                <a:lnTo>
                  <a:pt x="46420" y="296584"/>
                </a:lnTo>
                <a:lnTo>
                  <a:pt x="78497" y="323751"/>
                </a:lnTo>
                <a:lnTo>
                  <a:pt x="116359" y="341265"/>
                </a:lnTo>
                <a:lnTo>
                  <a:pt x="158496" y="347472"/>
                </a:lnTo>
                <a:lnTo>
                  <a:pt x="200632" y="341265"/>
                </a:lnTo>
                <a:lnTo>
                  <a:pt x="238494" y="323751"/>
                </a:lnTo>
                <a:lnTo>
                  <a:pt x="270571" y="296584"/>
                </a:lnTo>
                <a:lnTo>
                  <a:pt x="295354" y="261422"/>
                </a:lnTo>
                <a:lnTo>
                  <a:pt x="311330" y="219920"/>
                </a:lnTo>
                <a:lnTo>
                  <a:pt x="316992" y="173736"/>
                </a:lnTo>
                <a:lnTo>
                  <a:pt x="311330" y="127551"/>
                </a:lnTo>
                <a:lnTo>
                  <a:pt x="295354" y="86049"/>
                </a:lnTo>
                <a:lnTo>
                  <a:pt x="270571" y="50887"/>
                </a:lnTo>
                <a:lnTo>
                  <a:pt x="238494" y="23720"/>
                </a:lnTo>
                <a:lnTo>
                  <a:pt x="200632" y="6206"/>
                </a:lnTo>
                <a:lnTo>
                  <a:pt x="15849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08576" y="3072383"/>
            <a:ext cx="315595" cy="347980"/>
          </a:xfrm>
          <a:custGeom>
            <a:avLst/>
            <a:gdLst/>
            <a:ahLst/>
            <a:cxnLst/>
            <a:rect l="l" t="t" r="r" b="b"/>
            <a:pathLst>
              <a:path w="315595" h="347979">
                <a:moveTo>
                  <a:pt x="157734" y="0"/>
                </a:moveTo>
                <a:lnTo>
                  <a:pt x="115803" y="6206"/>
                </a:lnTo>
                <a:lnTo>
                  <a:pt x="78124" y="23720"/>
                </a:lnTo>
                <a:lnTo>
                  <a:pt x="46201" y="50887"/>
                </a:lnTo>
                <a:lnTo>
                  <a:pt x="21536" y="86049"/>
                </a:lnTo>
                <a:lnTo>
                  <a:pt x="5634" y="127551"/>
                </a:lnTo>
                <a:lnTo>
                  <a:pt x="0" y="173736"/>
                </a:lnTo>
                <a:lnTo>
                  <a:pt x="5634" y="219920"/>
                </a:lnTo>
                <a:lnTo>
                  <a:pt x="21536" y="261422"/>
                </a:lnTo>
                <a:lnTo>
                  <a:pt x="46201" y="296584"/>
                </a:lnTo>
                <a:lnTo>
                  <a:pt x="78124" y="323751"/>
                </a:lnTo>
                <a:lnTo>
                  <a:pt x="115803" y="341265"/>
                </a:lnTo>
                <a:lnTo>
                  <a:pt x="157734" y="347472"/>
                </a:lnTo>
                <a:lnTo>
                  <a:pt x="199664" y="341265"/>
                </a:lnTo>
                <a:lnTo>
                  <a:pt x="237343" y="323751"/>
                </a:lnTo>
                <a:lnTo>
                  <a:pt x="269266" y="296584"/>
                </a:lnTo>
                <a:lnTo>
                  <a:pt x="293931" y="261422"/>
                </a:lnTo>
                <a:lnTo>
                  <a:pt x="309833" y="219920"/>
                </a:lnTo>
                <a:lnTo>
                  <a:pt x="315468" y="173736"/>
                </a:lnTo>
                <a:lnTo>
                  <a:pt x="309833" y="127551"/>
                </a:lnTo>
                <a:lnTo>
                  <a:pt x="293931" y="86049"/>
                </a:lnTo>
                <a:lnTo>
                  <a:pt x="269266" y="50887"/>
                </a:lnTo>
                <a:lnTo>
                  <a:pt x="237343" y="23720"/>
                </a:lnTo>
                <a:lnTo>
                  <a:pt x="199664" y="6206"/>
                </a:lnTo>
                <a:lnTo>
                  <a:pt x="15773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74820" y="2907792"/>
            <a:ext cx="466725" cy="474345"/>
          </a:xfrm>
          <a:custGeom>
            <a:avLst/>
            <a:gdLst/>
            <a:ahLst/>
            <a:cxnLst/>
            <a:rect l="l" t="t" r="r" b="b"/>
            <a:pathLst>
              <a:path w="466725" h="474345">
                <a:moveTo>
                  <a:pt x="233172" y="0"/>
                </a:moveTo>
                <a:lnTo>
                  <a:pt x="186179" y="4814"/>
                </a:lnTo>
                <a:lnTo>
                  <a:pt x="142410" y="18622"/>
                </a:lnTo>
                <a:lnTo>
                  <a:pt x="102803" y="40471"/>
                </a:lnTo>
                <a:lnTo>
                  <a:pt x="68294" y="69408"/>
                </a:lnTo>
                <a:lnTo>
                  <a:pt x="39821" y="104481"/>
                </a:lnTo>
                <a:lnTo>
                  <a:pt x="18323" y="144735"/>
                </a:lnTo>
                <a:lnTo>
                  <a:pt x="4737" y="189220"/>
                </a:lnTo>
                <a:lnTo>
                  <a:pt x="0" y="236982"/>
                </a:lnTo>
                <a:lnTo>
                  <a:pt x="4737" y="284743"/>
                </a:lnTo>
                <a:lnTo>
                  <a:pt x="18323" y="329228"/>
                </a:lnTo>
                <a:lnTo>
                  <a:pt x="39821" y="369482"/>
                </a:lnTo>
                <a:lnTo>
                  <a:pt x="68294" y="404555"/>
                </a:lnTo>
                <a:lnTo>
                  <a:pt x="102803" y="433492"/>
                </a:lnTo>
                <a:lnTo>
                  <a:pt x="142410" y="455341"/>
                </a:lnTo>
                <a:lnTo>
                  <a:pt x="186179" y="469149"/>
                </a:lnTo>
                <a:lnTo>
                  <a:pt x="233172" y="473964"/>
                </a:lnTo>
                <a:lnTo>
                  <a:pt x="280164" y="469149"/>
                </a:lnTo>
                <a:lnTo>
                  <a:pt x="323933" y="455341"/>
                </a:lnTo>
                <a:lnTo>
                  <a:pt x="363540" y="433492"/>
                </a:lnTo>
                <a:lnTo>
                  <a:pt x="398049" y="404555"/>
                </a:lnTo>
                <a:lnTo>
                  <a:pt x="426522" y="369482"/>
                </a:lnTo>
                <a:lnTo>
                  <a:pt x="448020" y="329228"/>
                </a:lnTo>
                <a:lnTo>
                  <a:pt x="461606" y="284743"/>
                </a:lnTo>
                <a:lnTo>
                  <a:pt x="466344" y="236982"/>
                </a:lnTo>
                <a:lnTo>
                  <a:pt x="461606" y="189220"/>
                </a:lnTo>
                <a:lnTo>
                  <a:pt x="448020" y="144735"/>
                </a:lnTo>
                <a:lnTo>
                  <a:pt x="426522" y="104481"/>
                </a:lnTo>
                <a:lnTo>
                  <a:pt x="398049" y="69408"/>
                </a:lnTo>
                <a:lnTo>
                  <a:pt x="363540" y="40471"/>
                </a:lnTo>
                <a:lnTo>
                  <a:pt x="323933" y="18622"/>
                </a:lnTo>
                <a:lnTo>
                  <a:pt x="280164" y="4814"/>
                </a:lnTo>
                <a:lnTo>
                  <a:pt x="23317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3047" y="2740151"/>
            <a:ext cx="666115" cy="581025"/>
          </a:xfrm>
          <a:custGeom>
            <a:avLst/>
            <a:gdLst/>
            <a:ahLst/>
            <a:cxnLst/>
            <a:rect l="l" t="t" r="r" b="b"/>
            <a:pathLst>
              <a:path w="666114" h="581025">
                <a:moveTo>
                  <a:pt x="332994" y="0"/>
                </a:moveTo>
                <a:lnTo>
                  <a:pt x="283786" y="3147"/>
                </a:lnTo>
                <a:lnTo>
                  <a:pt x="236820" y="12292"/>
                </a:lnTo>
                <a:lnTo>
                  <a:pt x="192611" y="26983"/>
                </a:lnTo>
                <a:lnTo>
                  <a:pt x="151674" y="46773"/>
                </a:lnTo>
                <a:lnTo>
                  <a:pt x="114524" y="71212"/>
                </a:lnTo>
                <a:lnTo>
                  <a:pt x="81677" y="99850"/>
                </a:lnTo>
                <a:lnTo>
                  <a:pt x="53647" y="132239"/>
                </a:lnTo>
                <a:lnTo>
                  <a:pt x="30949" y="167930"/>
                </a:lnTo>
                <a:lnTo>
                  <a:pt x="14098" y="206474"/>
                </a:lnTo>
                <a:lnTo>
                  <a:pt x="3610" y="247420"/>
                </a:lnTo>
                <a:lnTo>
                  <a:pt x="0" y="290322"/>
                </a:lnTo>
                <a:lnTo>
                  <a:pt x="3610" y="333223"/>
                </a:lnTo>
                <a:lnTo>
                  <a:pt x="14098" y="374169"/>
                </a:lnTo>
                <a:lnTo>
                  <a:pt x="30949" y="412713"/>
                </a:lnTo>
                <a:lnTo>
                  <a:pt x="53647" y="448404"/>
                </a:lnTo>
                <a:lnTo>
                  <a:pt x="81677" y="480793"/>
                </a:lnTo>
                <a:lnTo>
                  <a:pt x="114524" y="509431"/>
                </a:lnTo>
                <a:lnTo>
                  <a:pt x="151674" y="533870"/>
                </a:lnTo>
                <a:lnTo>
                  <a:pt x="192611" y="553660"/>
                </a:lnTo>
                <a:lnTo>
                  <a:pt x="236820" y="568351"/>
                </a:lnTo>
                <a:lnTo>
                  <a:pt x="283786" y="577496"/>
                </a:lnTo>
                <a:lnTo>
                  <a:pt x="332994" y="580644"/>
                </a:lnTo>
                <a:lnTo>
                  <a:pt x="382201" y="577496"/>
                </a:lnTo>
                <a:lnTo>
                  <a:pt x="429167" y="568351"/>
                </a:lnTo>
                <a:lnTo>
                  <a:pt x="473376" y="553660"/>
                </a:lnTo>
                <a:lnTo>
                  <a:pt x="514313" y="533870"/>
                </a:lnTo>
                <a:lnTo>
                  <a:pt x="551463" y="509431"/>
                </a:lnTo>
                <a:lnTo>
                  <a:pt x="584310" y="480793"/>
                </a:lnTo>
                <a:lnTo>
                  <a:pt x="612340" y="448404"/>
                </a:lnTo>
                <a:lnTo>
                  <a:pt x="635038" y="412713"/>
                </a:lnTo>
                <a:lnTo>
                  <a:pt x="651889" y="374169"/>
                </a:lnTo>
                <a:lnTo>
                  <a:pt x="662377" y="333223"/>
                </a:lnTo>
                <a:lnTo>
                  <a:pt x="665988" y="290322"/>
                </a:lnTo>
                <a:lnTo>
                  <a:pt x="662377" y="247420"/>
                </a:lnTo>
                <a:lnTo>
                  <a:pt x="651889" y="206474"/>
                </a:lnTo>
                <a:lnTo>
                  <a:pt x="635038" y="167930"/>
                </a:lnTo>
                <a:lnTo>
                  <a:pt x="612340" y="132239"/>
                </a:lnTo>
                <a:lnTo>
                  <a:pt x="584310" y="99850"/>
                </a:lnTo>
                <a:lnTo>
                  <a:pt x="551463" y="71212"/>
                </a:lnTo>
                <a:lnTo>
                  <a:pt x="514313" y="46773"/>
                </a:lnTo>
                <a:lnTo>
                  <a:pt x="473376" y="26983"/>
                </a:lnTo>
                <a:lnTo>
                  <a:pt x="429167" y="12292"/>
                </a:lnTo>
                <a:lnTo>
                  <a:pt x="382201" y="3147"/>
                </a:lnTo>
                <a:lnTo>
                  <a:pt x="33299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62755" y="3179064"/>
            <a:ext cx="1035050" cy="241300"/>
          </a:xfrm>
          <a:custGeom>
            <a:avLst/>
            <a:gdLst/>
            <a:ahLst/>
            <a:cxnLst/>
            <a:rect l="l" t="t" r="r" b="b"/>
            <a:pathLst>
              <a:path w="1035050" h="241300">
                <a:moveTo>
                  <a:pt x="0" y="0"/>
                </a:moveTo>
                <a:lnTo>
                  <a:pt x="1034796" y="0"/>
                </a:lnTo>
                <a:lnTo>
                  <a:pt x="1034796" y="240791"/>
                </a:lnTo>
                <a:lnTo>
                  <a:pt x="0" y="24079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7173" y="1867663"/>
            <a:ext cx="1568450" cy="1600200"/>
          </a:xfrm>
          <a:custGeom>
            <a:avLst/>
            <a:gdLst/>
            <a:ahLst/>
            <a:cxnLst/>
            <a:rect l="l" t="t" r="r" b="b"/>
            <a:pathLst>
              <a:path w="1568450" h="1600200">
                <a:moveTo>
                  <a:pt x="0" y="26187"/>
                </a:moveTo>
                <a:lnTo>
                  <a:pt x="2057" y="15993"/>
                </a:lnTo>
                <a:lnTo>
                  <a:pt x="7669" y="7669"/>
                </a:lnTo>
                <a:lnTo>
                  <a:pt x="15993" y="2057"/>
                </a:lnTo>
                <a:lnTo>
                  <a:pt x="26187" y="0"/>
                </a:lnTo>
                <a:lnTo>
                  <a:pt x="1542008" y="0"/>
                </a:lnTo>
                <a:lnTo>
                  <a:pt x="1552202" y="2057"/>
                </a:lnTo>
                <a:lnTo>
                  <a:pt x="1560526" y="7669"/>
                </a:lnTo>
                <a:lnTo>
                  <a:pt x="1566138" y="15993"/>
                </a:lnTo>
                <a:lnTo>
                  <a:pt x="1568196" y="26187"/>
                </a:lnTo>
                <a:lnTo>
                  <a:pt x="1568196" y="1574012"/>
                </a:lnTo>
                <a:lnTo>
                  <a:pt x="1566138" y="1584206"/>
                </a:lnTo>
                <a:lnTo>
                  <a:pt x="1560526" y="1592530"/>
                </a:lnTo>
                <a:lnTo>
                  <a:pt x="1552202" y="1598142"/>
                </a:lnTo>
                <a:lnTo>
                  <a:pt x="1542008" y="1600200"/>
                </a:lnTo>
                <a:lnTo>
                  <a:pt x="26187" y="1600200"/>
                </a:lnTo>
                <a:lnTo>
                  <a:pt x="15993" y="1598142"/>
                </a:lnTo>
                <a:lnTo>
                  <a:pt x="7669" y="1592530"/>
                </a:lnTo>
                <a:lnTo>
                  <a:pt x="2057" y="1584206"/>
                </a:lnTo>
                <a:lnTo>
                  <a:pt x="0" y="1574012"/>
                </a:lnTo>
                <a:lnTo>
                  <a:pt x="0" y="26187"/>
                </a:lnTo>
                <a:close/>
              </a:path>
            </a:pathLst>
          </a:custGeom>
          <a:ln w="19811">
            <a:solidFill>
              <a:srgbClr val="FADF7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07173" y="3527301"/>
            <a:ext cx="1568450" cy="2499360"/>
          </a:xfrm>
          <a:custGeom>
            <a:avLst/>
            <a:gdLst/>
            <a:ahLst/>
            <a:cxnLst/>
            <a:rect l="l" t="t" r="r" b="b"/>
            <a:pathLst>
              <a:path w="1568450" h="2499360">
                <a:moveTo>
                  <a:pt x="0" y="24866"/>
                </a:moveTo>
                <a:lnTo>
                  <a:pt x="1954" y="15184"/>
                </a:lnTo>
                <a:lnTo>
                  <a:pt x="7285" y="7280"/>
                </a:lnTo>
                <a:lnTo>
                  <a:pt x="15189" y="1953"/>
                </a:lnTo>
                <a:lnTo>
                  <a:pt x="24866" y="0"/>
                </a:lnTo>
                <a:lnTo>
                  <a:pt x="1543329" y="0"/>
                </a:lnTo>
                <a:lnTo>
                  <a:pt x="1553006" y="1953"/>
                </a:lnTo>
                <a:lnTo>
                  <a:pt x="1560910" y="7280"/>
                </a:lnTo>
                <a:lnTo>
                  <a:pt x="1566241" y="15184"/>
                </a:lnTo>
                <a:lnTo>
                  <a:pt x="1568196" y="24866"/>
                </a:lnTo>
                <a:lnTo>
                  <a:pt x="1568196" y="2474480"/>
                </a:lnTo>
                <a:lnTo>
                  <a:pt x="1566241" y="2484165"/>
                </a:lnTo>
                <a:lnTo>
                  <a:pt x="1560910" y="2492073"/>
                </a:lnTo>
                <a:lnTo>
                  <a:pt x="1553006" y="2497404"/>
                </a:lnTo>
                <a:lnTo>
                  <a:pt x="1543329" y="2499360"/>
                </a:lnTo>
                <a:lnTo>
                  <a:pt x="24866" y="2499360"/>
                </a:lnTo>
                <a:lnTo>
                  <a:pt x="15189" y="2497404"/>
                </a:lnTo>
                <a:lnTo>
                  <a:pt x="7285" y="2492073"/>
                </a:lnTo>
                <a:lnTo>
                  <a:pt x="1954" y="2484165"/>
                </a:lnTo>
                <a:lnTo>
                  <a:pt x="0" y="2474480"/>
                </a:lnTo>
                <a:lnTo>
                  <a:pt x="0" y="24866"/>
                </a:lnTo>
                <a:close/>
              </a:path>
            </a:pathLst>
          </a:custGeom>
          <a:ln w="19812">
            <a:solidFill>
              <a:srgbClr val="788B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5216" y="2336289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285648" y="0"/>
                </a:moveTo>
                <a:lnTo>
                  <a:pt x="29819" y="0"/>
                </a:lnTo>
                <a:lnTo>
                  <a:pt x="18211" y="2342"/>
                </a:lnTo>
                <a:lnTo>
                  <a:pt x="8732" y="8732"/>
                </a:lnTo>
                <a:lnTo>
                  <a:pt x="2342" y="18211"/>
                </a:lnTo>
                <a:lnTo>
                  <a:pt x="0" y="29819"/>
                </a:lnTo>
                <a:lnTo>
                  <a:pt x="0" y="134772"/>
                </a:lnTo>
                <a:lnTo>
                  <a:pt x="2342" y="146380"/>
                </a:lnTo>
                <a:lnTo>
                  <a:pt x="8732" y="155859"/>
                </a:lnTo>
                <a:lnTo>
                  <a:pt x="18211" y="162249"/>
                </a:lnTo>
                <a:lnTo>
                  <a:pt x="29819" y="164592"/>
                </a:lnTo>
                <a:lnTo>
                  <a:pt x="285648" y="164592"/>
                </a:lnTo>
                <a:lnTo>
                  <a:pt x="297256" y="162249"/>
                </a:lnTo>
                <a:lnTo>
                  <a:pt x="306735" y="155859"/>
                </a:lnTo>
                <a:lnTo>
                  <a:pt x="313125" y="146380"/>
                </a:lnTo>
                <a:lnTo>
                  <a:pt x="315468" y="134772"/>
                </a:lnTo>
                <a:lnTo>
                  <a:pt x="315468" y="29819"/>
                </a:lnTo>
                <a:lnTo>
                  <a:pt x="313125" y="18211"/>
                </a:lnTo>
                <a:lnTo>
                  <a:pt x="306735" y="8732"/>
                </a:lnTo>
                <a:lnTo>
                  <a:pt x="297256" y="2342"/>
                </a:lnTo>
                <a:lnTo>
                  <a:pt x="285648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5216" y="2552697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285648" y="0"/>
                </a:moveTo>
                <a:lnTo>
                  <a:pt x="29819" y="0"/>
                </a:lnTo>
                <a:lnTo>
                  <a:pt x="18211" y="2342"/>
                </a:lnTo>
                <a:lnTo>
                  <a:pt x="8732" y="8732"/>
                </a:lnTo>
                <a:lnTo>
                  <a:pt x="2342" y="18211"/>
                </a:lnTo>
                <a:lnTo>
                  <a:pt x="0" y="29819"/>
                </a:lnTo>
                <a:lnTo>
                  <a:pt x="0" y="134772"/>
                </a:lnTo>
                <a:lnTo>
                  <a:pt x="2342" y="146380"/>
                </a:lnTo>
                <a:lnTo>
                  <a:pt x="8732" y="155859"/>
                </a:lnTo>
                <a:lnTo>
                  <a:pt x="18211" y="162249"/>
                </a:lnTo>
                <a:lnTo>
                  <a:pt x="29819" y="164592"/>
                </a:lnTo>
                <a:lnTo>
                  <a:pt x="285648" y="164592"/>
                </a:lnTo>
                <a:lnTo>
                  <a:pt x="297256" y="162249"/>
                </a:lnTo>
                <a:lnTo>
                  <a:pt x="306735" y="155859"/>
                </a:lnTo>
                <a:lnTo>
                  <a:pt x="313125" y="146380"/>
                </a:lnTo>
                <a:lnTo>
                  <a:pt x="315468" y="134772"/>
                </a:lnTo>
                <a:lnTo>
                  <a:pt x="315468" y="29819"/>
                </a:lnTo>
                <a:lnTo>
                  <a:pt x="313125" y="18211"/>
                </a:lnTo>
                <a:lnTo>
                  <a:pt x="306735" y="8732"/>
                </a:lnTo>
                <a:lnTo>
                  <a:pt x="297256" y="2342"/>
                </a:lnTo>
                <a:lnTo>
                  <a:pt x="285648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5216" y="2770629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285648" y="0"/>
                </a:moveTo>
                <a:lnTo>
                  <a:pt x="29819" y="0"/>
                </a:lnTo>
                <a:lnTo>
                  <a:pt x="18211" y="2342"/>
                </a:lnTo>
                <a:lnTo>
                  <a:pt x="8732" y="8732"/>
                </a:lnTo>
                <a:lnTo>
                  <a:pt x="2342" y="18211"/>
                </a:lnTo>
                <a:lnTo>
                  <a:pt x="0" y="29819"/>
                </a:lnTo>
                <a:lnTo>
                  <a:pt x="0" y="134772"/>
                </a:lnTo>
                <a:lnTo>
                  <a:pt x="2342" y="146380"/>
                </a:lnTo>
                <a:lnTo>
                  <a:pt x="8732" y="155859"/>
                </a:lnTo>
                <a:lnTo>
                  <a:pt x="18211" y="162249"/>
                </a:lnTo>
                <a:lnTo>
                  <a:pt x="29819" y="164592"/>
                </a:lnTo>
                <a:lnTo>
                  <a:pt x="285648" y="164592"/>
                </a:lnTo>
                <a:lnTo>
                  <a:pt x="297256" y="162249"/>
                </a:lnTo>
                <a:lnTo>
                  <a:pt x="306735" y="155859"/>
                </a:lnTo>
                <a:lnTo>
                  <a:pt x="313125" y="146380"/>
                </a:lnTo>
                <a:lnTo>
                  <a:pt x="315468" y="134772"/>
                </a:lnTo>
                <a:lnTo>
                  <a:pt x="315468" y="29819"/>
                </a:lnTo>
                <a:lnTo>
                  <a:pt x="313125" y="18211"/>
                </a:lnTo>
                <a:lnTo>
                  <a:pt x="306735" y="8732"/>
                </a:lnTo>
                <a:lnTo>
                  <a:pt x="297256" y="2342"/>
                </a:lnTo>
                <a:lnTo>
                  <a:pt x="285648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9452" y="2418588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 h="0">
                <a:moveTo>
                  <a:pt x="0" y="0"/>
                </a:moveTo>
                <a:lnTo>
                  <a:pt x="760412" y="0"/>
                </a:lnTo>
              </a:path>
            </a:pathLst>
          </a:custGeom>
          <a:ln w="12700">
            <a:solidFill>
              <a:srgbClr val="C3A2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97165" y="238048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49452" y="263499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 h="0">
                <a:moveTo>
                  <a:pt x="0" y="0"/>
                </a:moveTo>
                <a:lnTo>
                  <a:pt x="760412" y="0"/>
                </a:lnTo>
              </a:path>
            </a:pathLst>
          </a:custGeom>
          <a:ln w="12700">
            <a:solidFill>
              <a:srgbClr val="C3A2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7165" y="25968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97165" y="28148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65256" y="1664691"/>
            <a:ext cx="905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Arial"/>
                <a:cs typeface="Arial"/>
              </a:rPr>
              <a:t>Serving</a:t>
            </a:r>
            <a:r>
              <a:rPr dirty="0" sz="1200" spc="-55" b="1" i="1">
                <a:latin typeface="Arial"/>
                <a:cs typeface="Arial"/>
              </a:rPr>
              <a:t> </a:t>
            </a:r>
            <a:r>
              <a:rPr dirty="0" sz="1200" spc="-10" b="1" i="1">
                <a:latin typeface="Arial"/>
                <a:cs typeface="Arial"/>
              </a:rPr>
              <a:t>Tier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8927" y="2181104"/>
            <a:ext cx="974725" cy="345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</a:t>
            </a:r>
            <a:r>
              <a:rPr dirty="0" sz="800" spc="-6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ElastiCache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Redis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59052" y="2081957"/>
            <a:ext cx="944880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03505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Aurora  Relational</a:t>
            </a:r>
            <a:r>
              <a:rPr dirty="0" sz="800" spc="-1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Database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3472" y="2131990"/>
            <a:ext cx="1067435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64465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Aurora 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Clusterless SQL</a:t>
            </a:r>
            <a:r>
              <a:rPr dirty="0" sz="800" spc="-8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Query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7302" y="2684394"/>
            <a:ext cx="803910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8415" marR="5080" indent="-6350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</a:t>
            </a:r>
            <a:r>
              <a:rPr dirty="0" sz="800" spc="-8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Redshift 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dirty="0" sz="800" spc="-4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Warehouse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4536" y="3430906"/>
            <a:ext cx="745490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21920">
              <a:lnSpc>
                <a:spcPct val="102699"/>
              </a:lnSpc>
              <a:spcBef>
                <a:spcPts val="75"/>
              </a:spcBef>
            </a:pPr>
            <a:r>
              <a:rPr dirty="0" sz="800" spc="5">
                <a:solidFill>
                  <a:srgbClr val="1F2023"/>
                </a:solidFill>
                <a:latin typeface="Arial"/>
                <a:cs typeface="Arial"/>
              </a:rPr>
              <a:t>AWS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Glue 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Clusterless</a:t>
            </a:r>
            <a:r>
              <a:rPr dirty="0" sz="800" spc="-9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ETL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51156" y="4217852"/>
            <a:ext cx="707390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5400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EMR  Hadoop</a:t>
            </a:r>
            <a:r>
              <a:rPr dirty="0" sz="800" spc="-2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/Spark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01667" y="4496913"/>
            <a:ext cx="1236980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75260" marR="5080" indent="-163195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Machine Learning  Predictive</a:t>
            </a:r>
            <a:r>
              <a:rPr dirty="0" sz="800" spc="-2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Analytics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3167" y="4164450"/>
            <a:ext cx="1059815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8745" marR="5080" indent="-106680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Any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Open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Source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Tool  Of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Choice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dirty="0" sz="800" spc="-2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EC2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361" y="5056456"/>
            <a:ext cx="167767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1F2023"/>
                </a:solidFill>
                <a:latin typeface="Arial"/>
                <a:cs typeface="Arial"/>
              </a:rPr>
              <a:t>Data </a:t>
            </a:r>
            <a:r>
              <a:rPr dirty="0" sz="2000">
                <a:solidFill>
                  <a:srgbClr val="1F2023"/>
                </a:solidFill>
                <a:latin typeface="Arial"/>
                <a:cs typeface="Arial"/>
              </a:rPr>
              <a:t>Lake</a:t>
            </a:r>
            <a:r>
              <a:rPr dirty="0" sz="2000" spc="-10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2023"/>
                </a:solidFill>
                <a:latin typeface="Arial"/>
                <a:cs typeface="Arial"/>
              </a:rPr>
              <a:t>and  </a:t>
            </a:r>
            <a:r>
              <a:rPr dirty="0" sz="2000" spc="-5">
                <a:solidFill>
                  <a:srgbClr val="1F2023"/>
                </a:solidFill>
                <a:latin typeface="Arial"/>
                <a:cs typeface="Arial"/>
              </a:rPr>
              <a:t>Real-time  Analytics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6447" y="3401260"/>
            <a:ext cx="7086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F2023"/>
                </a:solidFill>
                <a:latin typeface="Arial"/>
                <a:cs typeface="Arial"/>
              </a:rPr>
              <a:t>Amazon</a:t>
            </a:r>
            <a:r>
              <a:rPr dirty="0" sz="1000" spc="-55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1F2023"/>
                </a:solidFill>
                <a:latin typeface="Arial"/>
                <a:cs typeface="Arial"/>
              </a:rPr>
              <a:t>S3  Data</a:t>
            </a:r>
            <a:r>
              <a:rPr dirty="0" sz="1000" spc="-4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1F2023"/>
                </a:solidFill>
                <a:latin typeface="Arial"/>
                <a:cs typeface="Arial"/>
              </a:rPr>
              <a:t>Lake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6752" y="2746286"/>
            <a:ext cx="7861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2795" algn="l"/>
              </a:tabLst>
            </a:pPr>
            <a:r>
              <a:rPr dirty="0" u="sng" sz="800">
                <a:solidFill>
                  <a:srgbClr val="1F2023"/>
                </a:solidFill>
                <a:uFill>
                  <a:solidFill>
                    <a:srgbClr val="C3A25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>
                <a:solidFill>
                  <a:srgbClr val="1F2023"/>
                </a:solidFill>
                <a:uFill>
                  <a:solidFill>
                    <a:srgbClr val="C3A25D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7186" y="2704727"/>
            <a:ext cx="94996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 marR="5080" indent="-62230">
              <a:lnSpc>
                <a:spcPct val="134600"/>
              </a:lnSpc>
              <a:spcBef>
                <a:spcPts val="100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</a:t>
            </a:r>
            <a:r>
              <a:rPr dirty="0" sz="800" spc="-5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DynamoDB  NoSQL Database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96595" y="4940010"/>
            <a:ext cx="1927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latin typeface="Arial"/>
                <a:cs typeface="Arial"/>
              </a:rPr>
              <a:t>Streaming Analytics</a:t>
            </a:r>
            <a:r>
              <a:rPr dirty="0" sz="1200" spc="-95" b="1" i="1">
                <a:latin typeface="Arial"/>
                <a:cs typeface="Arial"/>
              </a:rPr>
              <a:t> </a:t>
            </a:r>
            <a:r>
              <a:rPr dirty="0" sz="1200" spc="-15" b="1" i="1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9158" y="4461927"/>
            <a:ext cx="1029969" cy="2736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33985">
              <a:lnSpc>
                <a:spcPct val="102699"/>
              </a:lnSpc>
              <a:spcBef>
                <a:spcPts val="75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 Kinesis  Streams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dirty="0" sz="800" spc="-8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Firehose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2780" y="5169025"/>
            <a:ext cx="100139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Amazon 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Elasticsearch</a:t>
            </a:r>
            <a:r>
              <a:rPr dirty="0" sz="800" spc="-6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Service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2780" y="5985276"/>
            <a:ext cx="6546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1F2023"/>
                </a:solidFill>
                <a:latin typeface="Arial"/>
                <a:cs typeface="Arial"/>
              </a:rPr>
              <a:t>AWS</a:t>
            </a:r>
            <a:r>
              <a:rPr dirty="0" sz="800" spc="-6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Lambda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22322" y="5169025"/>
            <a:ext cx="7594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Amazon</a:t>
            </a:r>
            <a:r>
              <a:rPr dirty="0" sz="800" spc="-7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Kinesis  Analytics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22322" y="5546621"/>
            <a:ext cx="6178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Apache</a:t>
            </a:r>
            <a:r>
              <a:rPr dirty="0" sz="800" spc="-7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Flink 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EMR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22322" y="5924216"/>
            <a:ext cx="674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Apache</a:t>
            </a:r>
            <a:r>
              <a:rPr dirty="0" sz="800" spc="-7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Storm 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EMR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17080" y="1936064"/>
            <a:ext cx="154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Data </a:t>
            </a:r>
            <a:r>
              <a:rPr dirty="0" sz="1000" spc="-10" b="1" i="1">
                <a:solidFill>
                  <a:srgbClr val="1F2023"/>
                </a:solidFill>
                <a:latin typeface="Arial"/>
                <a:cs typeface="Arial"/>
              </a:rPr>
              <a:t>Science</a:t>
            </a:r>
            <a:r>
              <a:rPr dirty="0" sz="1000" spc="-30" b="1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Sandbox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05116" y="2196084"/>
            <a:ext cx="971130" cy="119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51176" y="4680203"/>
            <a:ext cx="909003" cy="1121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09688" y="5830823"/>
            <a:ext cx="912875" cy="187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66076" y="4453128"/>
            <a:ext cx="877823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52004" y="3893820"/>
            <a:ext cx="480923" cy="534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472140" y="3543080"/>
            <a:ext cx="8350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95"/>
              </a:spcBef>
            </a:pPr>
            <a:r>
              <a:rPr dirty="0" sz="1000" spc="-10" b="1" i="1">
                <a:solidFill>
                  <a:srgbClr val="1F2023"/>
                </a:solidFill>
                <a:latin typeface="Arial"/>
                <a:cs typeface="Arial"/>
              </a:rPr>
              <a:t>Vis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u</a:t>
            </a:r>
            <a:r>
              <a:rPr dirty="0" sz="1000" spc="-10" b="1" i="1">
                <a:solidFill>
                  <a:srgbClr val="1F2023"/>
                </a:solidFill>
                <a:latin typeface="Arial"/>
                <a:cs typeface="Arial"/>
              </a:rPr>
              <a:t>ali</a:t>
            </a:r>
            <a:r>
              <a:rPr dirty="0" sz="1000" b="1" i="1">
                <a:solidFill>
                  <a:srgbClr val="1F2023"/>
                </a:solidFill>
                <a:latin typeface="Arial"/>
                <a:cs typeface="Arial"/>
              </a:rPr>
              <a:t>z</a:t>
            </a:r>
            <a:r>
              <a:rPr dirty="0" sz="1000" spc="-10" b="1" i="1">
                <a:solidFill>
                  <a:srgbClr val="1F2023"/>
                </a:solidFill>
                <a:latin typeface="Arial"/>
                <a:cs typeface="Arial"/>
              </a:rPr>
              <a:t>a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t</a:t>
            </a:r>
            <a:r>
              <a:rPr dirty="0" sz="1000" spc="-10" b="1" i="1">
                <a:solidFill>
                  <a:srgbClr val="1F2023"/>
                </a:solidFill>
                <a:latin typeface="Arial"/>
                <a:cs typeface="Arial"/>
              </a:rPr>
              <a:t>i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on/ 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000" spc="-5" b="1" i="1">
                <a:solidFill>
                  <a:srgbClr val="1F2023"/>
                </a:solidFill>
                <a:latin typeface="Arial"/>
                <a:cs typeface="Arial"/>
              </a:rPr>
              <a:t>Reporting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4796" y="3031237"/>
            <a:ext cx="2362743" cy="2274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75788" y="2566416"/>
            <a:ext cx="396875" cy="247650"/>
          </a:xfrm>
          <a:custGeom>
            <a:avLst/>
            <a:gdLst/>
            <a:ahLst/>
            <a:cxnLst/>
            <a:rect l="l" t="t" r="r" b="b"/>
            <a:pathLst>
              <a:path w="396875" h="247650">
                <a:moveTo>
                  <a:pt x="0" y="0"/>
                </a:moveTo>
                <a:lnTo>
                  <a:pt x="396278" y="247129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7848" y="2785271"/>
            <a:ext cx="57150" cy="48895"/>
          </a:xfrm>
          <a:custGeom>
            <a:avLst/>
            <a:gdLst/>
            <a:ahLst/>
            <a:cxnLst/>
            <a:rect l="l" t="t" r="r" b="b"/>
            <a:pathLst>
              <a:path w="57150" h="48894">
                <a:moveTo>
                  <a:pt x="26885" y="0"/>
                </a:moveTo>
                <a:lnTo>
                  <a:pt x="0" y="43103"/>
                </a:lnTo>
                <a:lnTo>
                  <a:pt x="56553" y="48437"/>
                </a:lnTo>
                <a:lnTo>
                  <a:pt x="26885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05899" y="2568460"/>
            <a:ext cx="458470" cy="289560"/>
          </a:xfrm>
          <a:custGeom>
            <a:avLst/>
            <a:gdLst/>
            <a:ahLst/>
            <a:cxnLst/>
            <a:rect l="l" t="t" r="r" b="b"/>
            <a:pathLst>
              <a:path w="458470" h="289560">
                <a:moveTo>
                  <a:pt x="458317" y="289229"/>
                </a:moveTo>
                <a:lnTo>
                  <a:pt x="0" y="0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73682" y="2548130"/>
            <a:ext cx="56515" cy="48895"/>
          </a:xfrm>
          <a:custGeom>
            <a:avLst/>
            <a:gdLst/>
            <a:ahLst/>
            <a:cxnLst/>
            <a:rect l="l" t="t" r="r" b="b"/>
            <a:pathLst>
              <a:path w="56514" h="48894">
                <a:moveTo>
                  <a:pt x="0" y="0"/>
                </a:moveTo>
                <a:lnTo>
                  <a:pt x="29400" y="48590"/>
                </a:lnTo>
                <a:lnTo>
                  <a:pt x="56514" y="5626"/>
                </a:lnTo>
                <a:lnTo>
                  <a:pt x="0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82367" y="2371342"/>
            <a:ext cx="102614" cy="180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61950" y="2421382"/>
            <a:ext cx="288803" cy="2311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62810" y="2668523"/>
            <a:ext cx="529590" cy="207010"/>
          </a:xfrm>
          <a:custGeom>
            <a:avLst/>
            <a:gdLst/>
            <a:ahLst/>
            <a:cxnLst/>
            <a:rect l="l" t="t" r="r" b="b"/>
            <a:pathLst>
              <a:path w="529589" h="207010">
                <a:moveTo>
                  <a:pt x="529056" y="0"/>
                </a:moveTo>
                <a:lnTo>
                  <a:pt x="0" y="206387"/>
                </a:lnTo>
              </a:path>
            </a:pathLst>
          </a:custGeom>
          <a:ln w="12699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227326" y="2846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38087" y="0"/>
                </a:moveTo>
                <a:lnTo>
                  <a:pt x="0" y="42125"/>
                </a:lnTo>
                <a:lnTo>
                  <a:pt x="56553" y="47320"/>
                </a:lnTo>
                <a:lnTo>
                  <a:pt x="38087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295900" y="2761752"/>
            <a:ext cx="506730" cy="175260"/>
          </a:xfrm>
          <a:custGeom>
            <a:avLst/>
            <a:gdLst/>
            <a:ahLst/>
            <a:cxnLst/>
            <a:rect l="l" t="t" r="r" b="b"/>
            <a:pathLst>
              <a:path w="506729" h="175260">
                <a:moveTo>
                  <a:pt x="0" y="175069"/>
                </a:moveTo>
                <a:lnTo>
                  <a:pt x="506247" y="0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81846" y="2741899"/>
            <a:ext cx="56515" cy="48260"/>
          </a:xfrm>
          <a:custGeom>
            <a:avLst/>
            <a:gdLst/>
            <a:ahLst/>
            <a:cxnLst/>
            <a:rect l="l" t="t" r="r" b="b"/>
            <a:pathLst>
              <a:path w="56514" h="48260">
                <a:moveTo>
                  <a:pt x="0" y="0"/>
                </a:moveTo>
                <a:lnTo>
                  <a:pt x="16598" y="48005"/>
                </a:lnTo>
                <a:lnTo>
                  <a:pt x="56311" y="7391"/>
                </a:lnTo>
                <a:lnTo>
                  <a:pt x="0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91100" y="2538567"/>
            <a:ext cx="234315" cy="264795"/>
          </a:xfrm>
          <a:custGeom>
            <a:avLst/>
            <a:gdLst/>
            <a:ahLst/>
            <a:cxnLst/>
            <a:rect l="l" t="t" r="r" b="b"/>
            <a:pathLst>
              <a:path w="234314" h="264794">
                <a:moveTo>
                  <a:pt x="0" y="264363"/>
                </a:moveTo>
                <a:lnTo>
                  <a:pt x="233857" y="0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64255" y="2510030"/>
            <a:ext cx="209336" cy="299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82367" y="3845052"/>
            <a:ext cx="102614" cy="282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51544" y="3666164"/>
            <a:ext cx="230504" cy="166370"/>
          </a:xfrm>
          <a:custGeom>
            <a:avLst/>
            <a:gdLst/>
            <a:ahLst/>
            <a:cxnLst/>
            <a:rect l="l" t="t" r="r" b="b"/>
            <a:pathLst>
              <a:path w="230504" h="166370">
                <a:moveTo>
                  <a:pt x="230073" y="165836"/>
                </a:moveTo>
                <a:lnTo>
                  <a:pt x="0" y="0"/>
                </a:lnTo>
              </a:path>
            </a:pathLst>
          </a:custGeom>
          <a:ln w="12699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120641" y="3643877"/>
            <a:ext cx="56515" cy="50800"/>
          </a:xfrm>
          <a:custGeom>
            <a:avLst/>
            <a:gdLst/>
            <a:ahLst/>
            <a:cxnLst/>
            <a:rect l="l" t="t" r="r" b="b"/>
            <a:pathLst>
              <a:path w="56514" h="50800">
                <a:moveTo>
                  <a:pt x="0" y="0"/>
                </a:moveTo>
                <a:lnTo>
                  <a:pt x="26352" y="50317"/>
                </a:lnTo>
                <a:lnTo>
                  <a:pt x="56057" y="9105"/>
                </a:lnTo>
                <a:lnTo>
                  <a:pt x="0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160264" y="3602735"/>
            <a:ext cx="277495" cy="199390"/>
          </a:xfrm>
          <a:custGeom>
            <a:avLst/>
            <a:gdLst/>
            <a:ahLst/>
            <a:cxnLst/>
            <a:rect l="l" t="t" r="r" b="b"/>
            <a:pathLst>
              <a:path w="277495" h="199389">
                <a:moveTo>
                  <a:pt x="0" y="0"/>
                </a:moveTo>
                <a:lnTo>
                  <a:pt x="276936" y="199390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12054" y="3774090"/>
            <a:ext cx="56515" cy="50800"/>
          </a:xfrm>
          <a:custGeom>
            <a:avLst/>
            <a:gdLst/>
            <a:ahLst/>
            <a:cxnLst/>
            <a:rect l="l" t="t" r="r" b="b"/>
            <a:pathLst>
              <a:path w="56514" h="50800">
                <a:moveTo>
                  <a:pt x="29679" y="0"/>
                </a:moveTo>
                <a:lnTo>
                  <a:pt x="0" y="41224"/>
                </a:lnTo>
                <a:lnTo>
                  <a:pt x="56057" y="50292"/>
                </a:lnTo>
                <a:lnTo>
                  <a:pt x="29679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56622" y="3349752"/>
            <a:ext cx="242570" cy="27305"/>
          </a:xfrm>
          <a:custGeom>
            <a:avLst/>
            <a:gdLst/>
            <a:ahLst/>
            <a:cxnLst/>
            <a:rect l="l" t="t" r="r" b="b"/>
            <a:pathLst>
              <a:path w="242570" h="27304">
                <a:moveTo>
                  <a:pt x="242163" y="0"/>
                </a:moveTo>
                <a:lnTo>
                  <a:pt x="0" y="26822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18765" y="3349923"/>
            <a:ext cx="53340" cy="50800"/>
          </a:xfrm>
          <a:custGeom>
            <a:avLst/>
            <a:gdLst/>
            <a:ahLst/>
            <a:cxnLst/>
            <a:rect l="l" t="t" r="r" b="b"/>
            <a:pathLst>
              <a:path w="53339" h="50800">
                <a:moveTo>
                  <a:pt x="47688" y="0"/>
                </a:moveTo>
                <a:lnTo>
                  <a:pt x="0" y="30835"/>
                </a:lnTo>
                <a:lnTo>
                  <a:pt x="53276" y="50495"/>
                </a:lnTo>
                <a:lnTo>
                  <a:pt x="47688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47715" y="3284439"/>
            <a:ext cx="260985" cy="33655"/>
          </a:xfrm>
          <a:custGeom>
            <a:avLst/>
            <a:gdLst/>
            <a:ahLst/>
            <a:cxnLst/>
            <a:rect l="l" t="t" r="r" b="b"/>
            <a:pathLst>
              <a:path w="260985" h="33654">
                <a:moveTo>
                  <a:pt x="0" y="33058"/>
                </a:moveTo>
                <a:lnTo>
                  <a:pt x="260527" y="0"/>
                </a:lnTo>
              </a:path>
            </a:pathLst>
          </a:custGeom>
          <a:ln w="12700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92445" y="3260848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0" y="0"/>
                </a:moveTo>
                <a:lnTo>
                  <a:pt x="6400" y="50393"/>
                </a:lnTo>
                <a:lnTo>
                  <a:pt x="53594" y="18796"/>
                </a:lnTo>
                <a:lnTo>
                  <a:pt x="0" y="0"/>
                </a:lnTo>
                <a:close/>
              </a:path>
            </a:pathLst>
          </a:custGeom>
          <a:solidFill>
            <a:srgbClr val="02AF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5977" y="3464815"/>
            <a:ext cx="315595" cy="163195"/>
          </a:xfrm>
          <a:custGeom>
            <a:avLst/>
            <a:gdLst/>
            <a:ahLst/>
            <a:cxnLst/>
            <a:rect l="l" t="t" r="r" b="b"/>
            <a:pathLst>
              <a:path w="315594" h="163195">
                <a:moveTo>
                  <a:pt x="0" y="29540"/>
                </a:moveTo>
                <a:lnTo>
                  <a:pt x="2320" y="18039"/>
                </a:lnTo>
                <a:lnTo>
                  <a:pt x="8650" y="8650"/>
                </a:lnTo>
                <a:lnTo>
                  <a:pt x="18039" y="2320"/>
                </a:lnTo>
                <a:lnTo>
                  <a:pt x="29540" y="0"/>
                </a:lnTo>
                <a:lnTo>
                  <a:pt x="285927" y="0"/>
                </a:lnTo>
                <a:lnTo>
                  <a:pt x="297428" y="2320"/>
                </a:lnTo>
                <a:lnTo>
                  <a:pt x="306817" y="8650"/>
                </a:lnTo>
                <a:lnTo>
                  <a:pt x="313147" y="18039"/>
                </a:lnTo>
                <a:lnTo>
                  <a:pt x="315468" y="29540"/>
                </a:lnTo>
                <a:lnTo>
                  <a:pt x="315468" y="133527"/>
                </a:lnTo>
                <a:lnTo>
                  <a:pt x="313147" y="145022"/>
                </a:lnTo>
                <a:lnTo>
                  <a:pt x="306817" y="154412"/>
                </a:lnTo>
                <a:lnTo>
                  <a:pt x="297428" y="160745"/>
                </a:lnTo>
                <a:lnTo>
                  <a:pt x="285927" y="163068"/>
                </a:lnTo>
                <a:lnTo>
                  <a:pt x="29540" y="163068"/>
                </a:lnTo>
                <a:lnTo>
                  <a:pt x="18039" y="160745"/>
                </a:lnTo>
                <a:lnTo>
                  <a:pt x="8650" y="154412"/>
                </a:lnTo>
                <a:lnTo>
                  <a:pt x="2320" y="145022"/>
                </a:lnTo>
                <a:lnTo>
                  <a:pt x="0" y="133527"/>
                </a:lnTo>
                <a:lnTo>
                  <a:pt x="0" y="29540"/>
                </a:lnTo>
                <a:close/>
              </a:path>
            </a:pathLst>
          </a:custGeom>
          <a:ln w="19812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5977" y="3679695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0" y="29819"/>
                </a:moveTo>
                <a:lnTo>
                  <a:pt x="2342" y="18211"/>
                </a:lnTo>
                <a:lnTo>
                  <a:pt x="8732" y="8732"/>
                </a:lnTo>
                <a:lnTo>
                  <a:pt x="18211" y="2342"/>
                </a:lnTo>
                <a:lnTo>
                  <a:pt x="29819" y="0"/>
                </a:lnTo>
                <a:lnTo>
                  <a:pt x="285648" y="0"/>
                </a:lnTo>
                <a:lnTo>
                  <a:pt x="297256" y="2342"/>
                </a:lnTo>
                <a:lnTo>
                  <a:pt x="306735" y="8732"/>
                </a:lnTo>
                <a:lnTo>
                  <a:pt x="313125" y="18211"/>
                </a:lnTo>
                <a:lnTo>
                  <a:pt x="315468" y="29819"/>
                </a:lnTo>
                <a:lnTo>
                  <a:pt x="315468" y="134772"/>
                </a:lnTo>
                <a:lnTo>
                  <a:pt x="313125" y="146380"/>
                </a:lnTo>
                <a:lnTo>
                  <a:pt x="306735" y="155859"/>
                </a:lnTo>
                <a:lnTo>
                  <a:pt x="297256" y="162249"/>
                </a:lnTo>
                <a:lnTo>
                  <a:pt x="285648" y="164592"/>
                </a:lnTo>
                <a:lnTo>
                  <a:pt x="29819" y="164592"/>
                </a:lnTo>
                <a:lnTo>
                  <a:pt x="18211" y="162249"/>
                </a:lnTo>
                <a:lnTo>
                  <a:pt x="8732" y="155859"/>
                </a:lnTo>
                <a:lnTo>
                  <a:pt x="2342" y="146380"/>
                </a:lnTo>
                <a:lnTo>
                  <a:pt x="0" y="134772"/>
                </a:lnTo>
                <a:lnTo>
                  <a:pt x="0" y="29819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5977" y="3896103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0" y="29819"/>
                </a:moveTo>
                <a:lnTo>
                  <a:pt x="2342" y="18211"/>
                </a:lnTo>
                <a:lnTo>
                  <a:pt x="8732" y="8732"/>
                </a:lnTo>
                <a:lnTo>
                  <a:pt x="18211" y="2342"/>
                </a:lnTo>
                <a:lnTo>
                  <a:pt x="29819" y="0"/>
                </a:lnTo>
                <a:lnTo>
                  <a:pt x="285648" y="0"/>
                </a:lnTo>
                <a:lnTo>
                  <a:pt x="297256" y="2342"/>
                </a:lnTo>
                <a:lnTo>
                  <a:pt x="306735" y="8732"/>
                </a:lnTo>
                <a:lnTo>
                  <a:pt x="313125" y="18211"/>
                </a:lnTo>
                <a:lnTo>
                  <a:pt x="315468" y="29819"/>
                </a:lnTo>
                <a:lnTo>
                  <a:pt x="315468" y="134772"/>
                </a:lnTo>
                <a:lnTo>
                  <a:pt x="313125" y="146380"/>
                </a:lnTo>
                <a:lnTo>
                  <a:pt x="306735" y="155859"/>
                </a:lnTo>
                <a:lnTo>
                  <a:pt x="297256" y="162249"/>
                </a:lnTo>
                <a:lnTo>
                  <a:pt x="285648" y="164591"/>
                </a:lnTo>
                <a:lnTo>
                  <a:pt x="29819" y="164591"/>
                </a:lnTo>
                <a:lnTo>
                  <a:pt x="18211" y="162249"/>
                </a:lnTo>
                <a:lnTo>
                  <a:pt x="8732" y="155859"/>
                </a:lnTo>
                <a:lnTo>
                  <a:pt x="2342" y="146380"/>
                </a:lnTo>
                <a:lnTo>
                  <a:pt x="0" y="134772"/>
                </a:lnTo>
                <a:lnTo>
                  <a:pt x="0" y="29819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5977" y="4112511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0" y="29819"/>
                </a:moveTo>
                <a:lnTo>
                  <a:pt x="2342" y="18211"/>
                </a:lnTo>
                <a:lnTo>
                  <a:pt x="8732" y="8732"/>
                </a:lnTo>
                <a:lnTo>
                  <a:pt x="18211" y="2342"/>
                </a:lnTo>
                <a:lnTo>
                  <a:pt x="29819" y="0"/>
                </a:lnTo>
                <a:lnTo>
                  <a:pt x="285648" y="0"/>
                </a:lnTo>
                <a:lnTo>
                  <a:pt x="297256" y="2342"/>
                </a:lnTo>
                <a:lnTo>
                  <a:pt x="306735" y="8732"/>
                </a:lnTo>
                <a:lnTo>
                  <a:pt x="313125" y="18211"/>
                </a:lnTo>
                <a:lnTo>
                  <a:pt x="315468" y="29819"/>
                </a:lnTo>
                <a:lnTo>
                  <a:pt x="315468" y="134772"/>
                </a:lnTo>
                <a:lnTo>
                  <a:pt x="313125" y="146380"/>
                </a:lnTo>
                <a:lnTo>
                  <a:pt x="306735" y="155859"/>
                </a:lnTo>
                <a:lnTo>
                  <a:pt x="297256" y="162249"/>
                </a:lnTo>
                <a:lnTo>
                  <a:pt x="285648" y="164592"/>
                </a:lnTo>
                <a:lnTo>
                  <a:pt x="29819" y="164592"/>
                </a:lnTo>
                <a:lnTo>
                  <a:pt x="18211" y="162249"/>
                </a:lnTo>
                <a:lnTo>
                  <a:pt x="8732" y="155859"/>
                </a:lnTo>
                <a:lnTo>
                  <a:pt x="2342" y="146380"/>
                </a:lnTo>
                <a:lnTo>
                  <a:pt x="0" y="134772"/>
                </a:lnTo>
                <a:lnTo>
                  <a:pt x="0" y="29819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5977" y="4328919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0" y="29819"/>
                </a:moveTo>
                <a:lnTo>
                  <a:pt x="2342" y="18211"/>
                </a:lnTo>
                <a:lnTo>
                  <a:pt x="8732" y="8732"/>
                </a:lnTo>
                <a:lnTo>
                  <a:pt x="18211" y="2342"/>
                </a:lnTo>
                <a:lnTo>
                  <a:pt x="29819" y="0"/>
                </a:lnTo>
                <a:lnTo>
                  <a:pt x="285648" y="0"/>
                </a:lnTo>
                <a:lnTo>
                  <a:pt x="297256" y="2342"/>
                </a:lnTo>
                <a:lnTo>
                  <a:pt x="306735" y="8732"/>
                </a:lnTo>
                <a:lnTo>
                  <a:pt x="313125" y="18211"/>
                </a:lnTo>
                <a:lnTo>
                  <a:pt x="315468" y="29819"/>
                </a:lnTo>
                <a:lnTo>
                  <a:pt x="315468" y="134772"/>
                </a:lnTo>
                <a:lnTo>
                  <a:pt x="313125" y="146380"/>
                </a:lnTo>
                <a:lnTo>
                  <a:pt x="306735" y="155859"/>
                </a:lnTo>
                <a:lnTo>
                  <a:pt x="297256" y="162249"/>
                </a:lnTo>
                <a:lnTo>
                  <a:pt x="285648" y="164592"/>
                </a:lnTo>
                <a:lnTo>
                  <a:pt x="29819" y="164592"/>
                </a:lnTo>
                <a:lnTo>
                  <a:pt x="18211" y="162249"/>
                </a:lnTo>
                <a:lnTo>
                  <a:pt x="8732" y="155859"/>
                </a:lnTo>
                <a:lnTo>
                  <a:pt x="2342" y="146380"/>
                </a:lnTo>
                <a:lnTo>
                  <a:pt x="0" y="134772"/>
                </a:lnTo>
                <a:lnTo>
                  <a:pt x="0" y="29819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85977" y="4545327"/>
            <a:ext cx="315595" cy="165100"/>
          </a:xfrm>
          <a:custGeom>
            <a:avLst/>
            <a:gdLst/>
            <a:ahLst/>
            <a:cxnLst/>
            <a:rect l="l" t="t" r="r" b="b"/>
            <a:pathLst>
              <a:path w="315594" h="165100">
                <a:moveTo>
                  <a:pt x="0" y="29819"/>
                </a:moveTo>
                <a:lnTo>
                  <a:pt x="2342" y="18211"/>
                </a:lnTo>
                <a:lnTo>
                  <a:pt x="8732" y="8732"/>
                </a:lnTo>
                <a:lnTo>
                  <a:pt x="18211" y="2342"/>
                </a:lnTo>
                <a:lnTo>
                  <a:pt x="29819" y="0"/>
                </a:lnTo>
                <a:lnTo>
                  <a:pt x="285648" y="0"/>
                </a:lnTo>
                <a:lnTo>
                  <a:pt x="297256" y="2342"/>
                </a:lnTo>
                <a:lnTo>
                  <a:pt x="306735" y="8732"/>
                </a:lnTo>
                <a:lnTo>
                  <a:pt x="313125" y="18211"/>
                </a:lnTo>
                <a:lnTo>
                  <a:pt x="315468" y="29819"/>
                </a:lnTo>
                <a:lnTo>
                  <a:pt x="315468" y="134772"/>
                </a:lnTo>
                <a:lnTo>
                  <a:pt x="313125" y="146380"/>
                </a:lnTo>
                <a:lnTo>
                  <a:pt x="306735" y="155859"/>
                </a:lnTo>
                <a:lnTo>
                  <a:pt x="297256" y="162249"/>
                </a:lnTo>
                <a:lnTo>
                  <a:pt x="285648" y="164591"/>
                </a:lnTo>
                <a:lnTo>
                  <a:pt x="29819" y="164591"/>
                </a:lnTo>
                <a:lnTo>
                  <a:pt x="18211" y="162249"/>
                </a:lnTo>
                <a:lnTo>
                  <a:pt x="8732" y="155859"/>
                </a:lnTo>
                <a:lnTo>
                  <a:pt x="2342" y="146380"/>
                </a:lnTo>
                <a:lnTo>
                  <a:pt x="0" y="134772"/>
                </a:lnTo>
                <a:lnTo>
                  <a:pt x="0" y="29819"/>
                </a:lnTo>
                <a:close/>
              </a:path>
            </a:pathLst>
          </a:custGeom>
          <a:ln w="19811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24207" y="3768177"/>
            <a:ext cx="139700" cy="64325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r>
              <a:rPr dirty="0" sz="800" spc="-3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Sources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4207" y="2203994"/>
            <a:ext cx="139700" cy="88265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Transactional</a:t>
            </a:r>
            <a:r>
              <a:rPr dirty="0" sz="800" spc="-1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Data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209288" y="4139184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 h="0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33527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74820" y="419862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 h="0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33527">
            <a:solidFill>
              <a:srgbClr val="E8F0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82440" y="425500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33527">
            <a:solidFill>
              <a:srgbClr val="02A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273296" y="43144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33527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15384" y="4376928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33527">
            <a:solidFill>
              <a:srgbClr val="E9E7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40123" y="41193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79" h="271779">
                <a:moveTo>
                  <a:pt x="135636" y="0"/>
                </a:moveTo>
                <a:lnTo>
                  <a:pt x="92766" y="6915"/>
                </a:lnTo>
                <a:lnTo>
                  <a:pt x="55533" y="26171"/>
                </a:lnTo>
                <a:lnTo>
                  <a:pt x="26171" y="55533"/>
                </a:lnTo>
                <a:lnTo>
                  <a:pt x="6915" y="92766"/>
                </a:lnTo>
                <a:lnTo>
                  <a:pt x="0" y="135635"/>
                </a:lnTo>
                <a:lnTo>
                  <a:pt x="6915" y="178505"/>
                </a:lnTo>
                <a:lnTo>
                  <a:pt x="26171" y="215738"/>
                </a:lnTo>
                <a:lnTo>
                  <a:pt x="55533" y="245100"/>
                </a:lnTo>
                <a:lnTo>
                  <a:pt x="92766" y="264356"/>
                </a:lnTo>
                <a:lnTo>
                  <a:pt x="135636" y="271271"/>
                </a:lnTo>
                <a:lnTo>
                  <a:pt x="178505" y="264356"/>
                </a:lnTo>
                <a:lnTo>
                  <a:pt x="215738" y="245100"/>
                </a:lnTo>
                <a:lnTo>
                  <a:pt x="245100" y="215738"/>
                </a:lnTo>
                <a:lnTo>
                  <a:pt x="264356" y="178505"/>
                </a:lnTo>
                <a:lnTo>
                  <a:pt x="271272" y="135635"/>
                </a:lnTo>
                <a:lnTo>
                  <a:pt x="264356" y="92766"/>
                </a:lnTo>
                <a:lnTo>
                  <a:pt x="245100" y="55533"/>
                </a:lnTo>
                <a:lnTo>
                  <a:pt x="215738" y="26171"/>
                </a:lnTo>
                <a:lnTo>
                  <a:pt x="178505" y="6915"/>
                </a:lnTo>
                <a:lnTo>
                  <a:pt x="1356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01084" y="4207764"/>
            <a:ext cx="131063" cy="2590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43755" y="4451603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3048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44823" y="5882640"/>
            <a:ext cx="286511" cy="298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53639" y="2348483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80" h="32385">
                <a:moveTo>
                  <a:pt x="23660" y="0"/>
                </a:moveTo>
                <a:lnTo>
                  <a:pt x="6819" y="0"/>
                </a:lnTo>
                <a:lnTo>
                  <a:pt x="0" y="7162"/>
                </a:lnTo>
                <a:lnTo>
                  <a:pt x="0" y="24841"/>
                </a:lnTo>
                <a:lnTo>
                  <a:pt x="6819" y="32003"/>
                </a:lnTo>
                <a:lnTo>
                  <a:pt x="23660" y="32003"/>
                </a:lnTo>
                <a:lnTo>
                  <a:pt x="30480" y="24841"/>
                </a:lnTo>
                <a:lnTo>
                  <a:pt x="30480" y="7162"/>
                </a:lnTo>
                <a:lnTo>
                  <a:pt x="236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68879" y="2380488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073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09387" y="240750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034" y="31851"/>
                </a:moveTo>
                <a:lnTo>
                  <a:pt x="30099" y="29209"/>
                </a:lnTo>
                <a:lnTo>
                  <a:pt x="34493" y="20523"/>
                </a:lnTo>
                <a:lnTo>
                  <a:pt x="31851" y="12458"/>
                </a:lnTo>
                <a:lnTo>
                  <a:pt x="29210" y="4394"/>
                </a:lnTo>
                <a:lnTo>
                  <a:pt x="20523" y="0"/>
                </a:lnTo>
                <a:lnTo>
                  <a:pt x="12458" y="2641"/>
                </a:lnTo>
                <a:lnTo>
                  <a:pt x="4394" y="5283"/>
                </a:lnTo>
                <a:lnTo>
                  <a:pt x="0" y="13969"/>
                </a:lnTo>
                <a:lnTo>
                  <a:pt x="2641" y="22034"/>
                </a:lnTo>
                <a:lnTo>
                  <a:pt x="5283" y="30098"/>
                </a:lnTo>
                <a:lnTo>
                  <a:pt x="13970" y="34493"/>
                </a:lnTo>
                <a:lnTo>
                  <a:pt x="22034" y="3185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572515" y="2429255"/>
            <a:ext cx="39370" cy="13335"/>
          </a:xfrm>
          <a:custGeom>
            <a:avLst/>
            <a:gdLst/>
            <a:ahLst/>
            <a:cxnLst/>
            <a:rect l="l" t="t" r="r" b="b"/>
            <a:pathLst>
              <a:path w="39369" h="13335">
                <a:moveTo>
                  <a:pt x="39154" y="0"/>
                </a:moveTo>
                <a:lnTo>
                  <a:pt x="0" y="12839"/>
                </a:lnTo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41092" y="251917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15239" y="30479"/>
                </a:moveTo>
                <a:lnTo>
                  <a:pt x="23660" y="30479"/>
                </a:lnTo>
                <a:lnTo>
                  <a:pt x="30479" y="23660"/>
                </a:lnTo>
                <a:lnTo>
                  <a:pt x="30479" y="15239"/>
                </a:lnTo>
                <a:lnTo>
                  <a:pt x="30479" y="6819"/>
                </a:lnTo>
                <a:lnTo>
                  <a:pt x="23660" y="0"/>
                </a:lnTo>
                <a:lnTo>
                  <a:pt x="15239" y="0"/>
                </a:lnTo>
                <a:lnTo>
                  <a:pt x="6819" y="0"/>
                </a:lnTo>
                <a:lnTo>
                  <a:pt x="0" y="6819"/>
                </a:lnTo>
                <a:lnTo>
                  <a:pt x="0" y="15239"/>
                </a:lnTo>
                <a:lnTo>
                  <a:pt x="0" y="23660"/>
                </a:lnTo>
                <a:lnTo>
                  <a:pt x="6819" y="30479"/>
                </a:lnTo>
                <a:lnTo>
                  <a:pt x="15239" y="30479"/>
                </a:lnTo>
                <a:close/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02997" y="2534411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 h="0">
                <a:moveTo>
                  <a:pt x="39255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609387" y="262666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970" y="0"/>
                </a:moveTo>
                <a:lnTo>
                  <a:pt x="5283" y="4394"/>
                </a:lnTo>
                <a:lnTo>
                  <a:pt x="0" y="20523"/>
                </a:lnTo>
                <a:lnTo>
                  <a:pt x="4394" y="29210"/>
                </a:lnTo>
                <a:lnTo>
                  <a:pt x="20523" y="34493"/>
                </a:lnTo>
                <a:lnTo>
                  <a:pt x="29210" y="30099"/>
                </a:lnTo>
                <a:lnTo>
                  <a:pt x="34493" y="13970"/>
                </a:lnTo>
                <a:lnTo>
                  <a:pt x="30099" y="5283"/>
                </a:lnTo>
                <a:lnTo>
                  <a:pt x="13970" y="0"/>
                </a:lnTo>
                <a:close/>
              </a:path>
            </a:pathLst>
          </a:custGeom>
          <a:solidFill>
            <a:srgbClr val="29B1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72515" y="2627370"/>
            <a:ext cx="39370" cy="13335"/>
          </a:xfrm>
          <a:custGeom>
            <a:avLst/>
            <a:gdLst/>
            <a:ahLst/>
            <a:cxnLst/>
            <a:rect l="l" t="t" r="r" b="b"/>
            <a:pathLst>
              <a:path w="39369" h="13335">
                <a:moveTo>
                  <a:pt x="39154" y="12839"/>
                </a:moveTo>
                <a:lnTo>
                  <a:pt x="0" y="0"/>
                </a:lnTo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53639" y="268833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0" y="15239"/>
                </a:moveTo>
                <a:lnTo>
                  <a:pt x="0" y="23660"/>
                </a:lnTo>
                <a:lnTo>
                  <a:pt x="6819" y="30479"/>
                </a:lnTo>
                <a:lnTo>
                  <a:pt x="15240" y="30479"/>
                </a:lnTo>
                <a:lnTo>
                  <a:pt x="23660" y="30479"/>
                </a:lnTo>
                <a:lnTo>
                  <a:pt x="30480" y="23660"/>
                </a:lnTo>
                <a:lnTo>
                  <a:pt x="30480" y="15239"/>
                </a:lnTo>
                <a:lnTo>
                  <a:pt x="30480" y="6819"/>
                </a:lnTo>
                <a:lnTo>
                  <a:pt x="23660" y="0"/>
                </a:lnTo>
                <a:lnTo>
                  <a:pt x="15240" y="0"/>
                </a:lnTo>
                <a:lnTo>
                  <a:pt x="6819" y="0"/>
                </a:lnTo>
                <a:lnTo>
                  <a:pt x="0" y="6819"/>
                </a:lnTo>
                <a:lnTo>
                  <a:pt x="0" y="15239"/>
                </a:lnTo>
                <a:close/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68879" y="2662433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073"/>
                </a:moveTo>
                <a:lnTo>
                  <a:pt x="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07330" y="240750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3969" y="0"/>
                </a:moveTo>
                <a:lnTo>
                  <a:pt x="5283" y="4394"/>
                </a:lnTo>
                <a:lnTo>
                  <a:pt x="0" y="20523"/>
                </a:lnTo>
                <a:lnTo>
                  <a:pt x="4394" y="29209"/>
                </a:lnTo>
                <a:lnTo>
                  <a:pt x="20523" y="34493"/>
                </a:lnTo>
                <a:lnTo>
                  <a:pt x="29209" y="30098"/>
                </a:lnTo>
                <a:lnTo>
                  <a:pt x="34493" y="13969"/>
                </a:lnTo>
                <a:lnTo>
                  <a:pt x="30098" y="5283"/>
                </a:lnTo>
                <a:lnTo>
                  <a:pt x="13969" y="0"/>
                </a:lnTo>
                <a:close/>
              </a:path>
            </a:pathLst>
          </a:custGeom>
          <a:solidFill>
            <a:srgbClr val="29B1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39339" y="2429255"/>
            <a:ext cx="39370" cy="13335"/>
          </a:xfrm>
          <a:custGeom>
            <a:avLst/>
            <a:gdLst/>
            <a:ahLst/>
            <a:cxnLst/>
            <a:rect l="l" t="t" r="r" b="b"/>
            <a:pathLst>
              <a:path w="39369" h="13335">
                <a:moveTo>
                  <a:pt x="0" y="0"/>
                </a:moveTo>
                <a:lnTo>
                  <a:pt x="39154" y="12839"/>
                </a:lnTo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278379" y="2519172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16001" y="30479"/>
                </a:moveTo>
                <a:lnTo>
                  <a:pt x="7162" y="30479"/>
                </a:lnTo>
                <a:lnTo>
                  <a:pt x="0" y="23660"/>
                </a:lnTo>
                <a:lnTo>
                  <a:pt x="0" y="15239"/>
                </a:lnTo>
                <a:lnTo>
                  <a:pt x="0" y="6819"/>
                </a:lnTo>
                <a:lnTo>
                  <a:pt x="7162" y="0"/>
                </a:lnTo>
                <a:lnTo>
                  <a:pt x="16001" y="0"/>
                </a:lnTo>
                <a:lnTo>
                  <a:pt x="24841" y="0"/>
                </a:lnTo>
                <a:lnTo>
                  <a:pt x="32003" y="6819"/>
                </a:lnTo>
                <a:lnTo>
                  <a:pt x="32003" y="15239"/>
                </a:lnTo>
                <a:lnTo>
                  <a:pt x="32003" y="23660"/>
                </a:lnTo>
                <a:lnTo>
                  <a:pt x="24841" y="30479"/>
                </a:lnTo>
                <a:lnTo>
                  <a:pt x="16001" y="30479"/>
                </a:lnTo>
                <a:close/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310383" y="2534411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 h="0">
                <a:moveTo>
                  <a:pt x="0" y="0"/>
                </a:moveTo>
                <a:lnTo>
                  <a:pt x="39255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307330" y="262666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2458" y="2641"/>
                </a:moveTo>
                <a:lnTo>
                  <a:pt x="4394" y="5283"/>
                </a:lnTo>
                <a:lnTo>
                  <a:pt x="0" y="13970"/>
                </a:lnTo>
                <a:lnTo>
                  <a:pt x="2641" y="22034"/>
                </a:lnTo>
                <a:lnTo>
                  <a:pt x="5283" y="30099"/>
                </a:lnTo>
                <a:lnTo>
                  <a:pt x="13969" y="34493"/>
                </a:lnTo>
                <a:lnTo>
                  <a:pt x="22034" y="31851"/>
                </a:lnTo>
                <a:lnTo>
                  <a:pt x="30098" y="29210"/>
                </a:lnTo>
                <a:lnTo>
                  <a:pt x="34493" y="20523"/>
                </a:lnTo>
                <a:lnTo>
                  <a:pt x="31851" y="12458"/>
                </a:lnTo>
                <a:lnTo>
                  <a:pt x="29209" y="4394"/>
                </a:lnTo>
                <a:lnTo>
                  <a:pt x="20523" y="0"/>
                </a:lnTo>
                <a:lnTo>
                  <a:pt x="12458" y="264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39339" y="2627370"/>
            <a:ext cx="39370" cy="13335"/>
          </a:xfrm>
          <a:custGeom>
            <a:avLst/>
            <a:gdLst/>
            <a:ahLst/>
            <a:cxnLst/>
            <a:rect l="l" t="t" r="r" b="b"/>
            <a:pathLst>
              <a:path w="39369" h="13335">
                <a:moveTo>
                  <a:pt x="0" y="12839"/>
                </a:moveTo>
                <a:lnTo>
                  <a:pt x="39154" y="0"/>
                </a:lnTo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421635" y="2468878"/>
            <a:ext cx="108204" cy="1341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340864" y="2398776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44" y="6876"/>
                </a:lnTo>
                <a:lnTo>
                  <a:pt x="55220" y="26023"/>
                </a:lnTo>
                <a:lnTo>
                  <a:pt x="26023" y="55220"/>
                </a:lnTo>
                <a:lnTo>
                  <a:pt x="6876" y="92244"/>
                </a:lnTo>
                <a:lnTo>
                  <a:pt x="0" y="134874"/>
                </a:lnTo>
                <a:lnTo>
                  <a:pt x="6876" y="177503"/>
                </a:lnTo>
                <a:lnTo>
                  <a:pt x="26023" y="214527"/>
                </a:lnTo>
                <a:lnTo>
                  <a:pt x="55220" y="243724"/>
                </a:lnTo>
                <a:lnTo>
                  <a:pt x="92244" y="262871"/>
                </a:lnTo>
                <a:lnTo>
                  <a:pt x="134874" y="269748"/>
                </a:lnTo>
                <a:lnTo>
                  <a:pt x="177503" y="262871"/>
                </a:lnTo>
                <a:lnTo>
                  <a:pt x="214527" y="243724"/>
                </a:lnTo>
                <a:lnTo>
                  <a:pt x="221472" y="236778"/>
                </a:lnTo>
                <a:lnTo>
                  <a:pt x="134874" y="236778"/>
                </a:lnTo>
                <a:lnTo>
                  <a:pt x="95205" y="228771"/>
                </a:lnTo>
                <a:lnTo>
                  <a:pt x="62814" y="206933"/>
                </a:lnTo>
                <a:lnTo>
                  <a:pt x="40976" y="174542"/>
                </a:lnTo>
                <a:lnTo>
                  <a:pt x="32969" y="134874"/>
                </a:lnTo>
                <a:lnTo>
                  <a:pt x="40976" y="95205"/>
                </a:lnTo>
                <a:lnTo>
                  <a:pt x="62814" y="62814"/>
                </a:lnTo>
                <a:lnTo>
                  <a:pt x="95205" y="40976"/>
                </a:lnTo>
                <a:lnTo>
                  <a:pt x="134874" y="32969"/>
                </a:lnTo>
                <a:lnTo>
                  <a:pt x="221472" y="32969"/>
                </a:lnTo>
                <a:lnTo>
                  <a:pt x="214527" y="26023"/>
                </a:lnTo>
                <a:lnTo>
                  <a:pt x="177503" y="6876"/>
                </a:lnTo>
                <a:lnTo>
                  <a:pt x="134874" y="0"/>
                </a:lnTo>
                <a:close/>
              </a:path>
              <a:path w="269875" h="269875">
                <a:moveTo>
                  <a:pt x="221472" y="32969"/>
                </a:moveTo>
                <a:lnTo>
                  <a:pt x="134874" y="32969"/>
                </a:lnTo>
                <a:lnTo>
                  <a:pt x="174542" y="40976"/>
                </a:lnTo>
                <a:lnTo>
                  <a:pt x="206933" y="62814"/>
                </a:lnTo>
                <a:lnTo>
                  <a:pt x="228771" y="95205"/>
                </a:lnTo>
                <a:lnTo>
                  <a:pt x="236778" y="134874"/>
                </a:lnTo>
                <a:lnTo>
                  <a:pt x="228771" y="174542"/>
                </a:lnTo>
                <a:lnTo>
                  <a:pt x="206933" y="206933"/>
                </a:lnTo>
                <a:lnTo>
                  <a:pt x="174542" y="228771"/>
                </a:lnTo>
                <a:lnTo>
                  <a:pt x="134874" y="236778"/>
                </a:lnTo>
                <a:lnTo>
                  <a:pt x="221472" y="236778"/>
                </a:lnTo>
                <a:lnTo>
                  <a:pt x="243724" y="214527"/>
                </a:lnTo>
                <a:lnTo>
                  <a:pt x="262871" y="177503"/>
                </a:lnTo>
                <a:lnTo>
                  <a:pt x="269748" y="134874"/>
                </a:lnTo>
                <a:lnTo>
                  <a:pt x="262871" y="92244"/>
                </a:lnTo>
                <a:lnTo>
                  <a:pt x="243724" y="55220"/>
                </a:lnTo>
                <a:lnTo>
                  <a:pt x="221472" y="32969"/>
                </a:lnTo>
                <a:close/>
              </a:path>
            </a:pathLst>
          </a:custGeom>
          <a:solidFill>
            <a:srgbClr val="29B1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92879" y="1705355"/>
            <a:ext cx="457200" cy="3688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79567" y="5202935"/>
            <a:ext cx="363961" cy="2438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48655" y="5268467"/>
            <a:ext cx="257281" cy="263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5285752" y="5316827"/>
            <a:ext cx="1270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">
                <a:latin typeface="Arial"/>
                <a:cs typeface="Arial"/>
              </a:rPr>
              <a:t>SQL</a:t>
            </a:r>
            <a:endParaRPr sz="4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462528" y="5513832"/>
            <a:ext cx="420556" cy="318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3992741" y="5546634"/>
            <a:ext cx="7874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Spark</a:t>
            </a:r>
            <a:r>
              <a:rPr dirty="0" sz="800" spc="-5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Streaming 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on</a:t>
            </a:r>
            <a:r>
              <a:rPr dirty="0" sz="80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F2023"/>
                </a:solidFill>
                <a:latin typeface="Arial"/>
                <a:cs typeface="Arial"/>
              </a:rPr>
              <a:t>EMR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187696" y="5567171"/>
            <a:ext cx="321183" cy="3169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164835" y="5891784"/>
            <a:ext cx="368807" cy="3611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36392" y="3113532"/>
            <a:ext cx="551815" cy="117475"/>
          </a:xfrm>
          <a:custGeom>
            <a:avLst/>
            <a:gdLst/>
            <a:ahLst/>
            <a:cxnLst/>
            <a:rect l="l" t="t" r="r" b="b"/>
            <a:pathLst>
              <a:path w="551814" h="117475">
                <a:moveTo>
                  <a:pt x="0" y="0"/>
                </a:moveTo>
                <a:lnTo>
                  <a:pt x="551687" y="0"/>
                </a:lnTo>
                <a:lnTo>
                  <a:pt x="551687" y="117348"/>
                </a:lnTo>
                <a:lnTo>
                  <a:pt x="0" y="117348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53611" y="3227830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70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46106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45991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10584" y="3227830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70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03078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02964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67555" y="3227830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70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9A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60050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59935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224528" y="3227830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70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217022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16908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379976" y="3227830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70">
                <a:moveTo>
                  <a:pt x="138252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8252" y="128016"/>
                </a:lnTo>
                <a:lnTo>
                  <a:pt x="140208" y="126060"/>
                </a:lnTo>
                <a:lnTo>
                  <a:pt x="140208" y="1968"/>
                </a:lnTo>
                <a:lnTo>
                  <a:pt x="1382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73994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73879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36947" y="3227830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70">
                <a:moveTo>
                  <a:pt x="138252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8252" y="128016"/>
                </a:lnTo>
                <a:lnTo>
                  <a:pt x="140208" y="126060"/>
                </a:lnTo>
                <a:lnTo>
                  <a:pt x="140208" y="1968"/>
                </a:lnTo>
                <a:lnTo>
                  <a:pt x="1382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30966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30852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93920" y="3227830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70">
                <a:moveTo>
                  <a:pt x="138252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8252" y="128016"/>
                </a:lnTo>
                <a:lnTo>
                  <a:pt x="140208" y="126060"/>
                </a:lnTo>
                <a:lnTo>
                  <a:pt x="140208" y="1968"/>
                </a:lnTo>
                <a:lnTo>
                  <a:pt x="1382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87938" y="32414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695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87823" y="323381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97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834384" y="3055618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69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26764" y="306247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71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991355" y="3055618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69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983735" y="306247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71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48328" y="3055618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69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40708" y="306247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71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305300" y="3055618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69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9AE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97679" y="306247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71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462271" y="3055618"/>
            <a:ext cx="139065" cy="128270"/>
          </a:xfrm>
          <a:custGeom>
            <a:avLst/>
            <a:gdLst/>
            <a:ahLst/>
            <a:cxnLst/>
            <a:rect l="l" t="t" r="r" b="b"/>
            <a:pathLst>
              <a:path w="139064" h="128269">
                <a:moveTo>
                  <a:pt x="136728" y="0"/>
                </a:moveTo>
                <a:lnTo>
                  <a:pt x="1955" y="0"/>
                </a:lnTo>
                <a:lnTo>
                  <a:pt x="0" y="1968"/>
                </a:lnTo>
                <a:lnTo>
                  <a:pt x="0" y="126060"/>
                </a:lnTo>
                <a:lnTo>
                  <a:pt x="1955" y="128016"/>
                </a:lnTo>
                <a:lnTo>
                  <a:pt x="136728" y="128016"/>
                </a:lnTo>
                <a:lnTo>
                  <a:pt x="138684" y="126060"/>
                </a:lnTo>
                <a:lnTo>
                  <a:pt x="138684" y="1968"/>
                </a:lnTo>
                <a:lnTo>
                  <a:pt x="1367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54652" y="306247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1371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09059" y="2878834"/>
            <a:ext cx="467867" cy="1280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539740" y="1744979"/>
            <a:ext cx="233172" cy="3307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266944" y="1764792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4">
                <a:moveTo>
                  <a:pt x="160782" y="0"/>
                </a:moveTo>
                <a:lnTo>
                  <a:pt x="109962" y="8196"/>
                </a:lnTo>
                <a:lnTo>
                  <a:pt x="65825" y="31021"/>
                </a:lnTo>
                <a:lnTo>
                  <a:pt x="31021" y="65825"/>
                </a:lnTo>
                <a:lnTo>
                  <a:pt x="8196" y="109962"/>
                </a:lnTo>
                <a:lnTo>
                  <a:pt x="0" y="160782"/>
                </a:lnTo>
                <a:lnTo>
                  <a:pt x="8196" y="211601"/>
                </a:lnTo>
                <a:lnTo>
                  <a:pt x="31021" y="255738"/>
                </a:lnTo>
                <a:lnTo>
                  <a:pt x="65825" y="290542"/>
                </a:lnTo>
                <a:lnTo>
                  <a:pt x="109962" y="313367"/>
                </a:lnTo>
                <a:lnTo>
                  <a:pt x="160782" y="321564"/>
                </a:lnTo>
                <a:lnTo>
                  <a:pt x="211601" y="313367"/>
                </a:lnTo>
                <a:lnTo>
                  <a:pt x="255738" y="290542"/>
                </a:lnTo>
                <a:lnTo>
                  <a:pt x="290542" y="255738"/>
                </a:lnTo>
                <a:lnTo>
                  <a:pt x="313367" y="211601"/>
                </a:lnTo>
                <a:lnTo>
                  <a:pt x="321564" y="160782"/>
                </a:lnTo>
                <a:lnTo>
                  <a:pt x="313367" y="109962"/>
                </a:lnTo>
                <a:lnTo>
                  <a:pt x="290542" y="65825"/>
                </a:lnTo>
                <a:lnTo>
                  <a:pt x="255738" y="31021"/>
                </a:lnTo>
                <a:lnTo>
                  <a:pt x="211601" y="8196"/>
                </a:lnTo>
                <a:lnTo>
                  <a:pt x="16078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309615" y="1807464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118110" y="0"/>
                </a:moveTo>
                <a:lnTo>
                  <a:pt x="72137" y="9282"/>
                </a:lnTo>
                <a:lnTo>
                  <a:pt x="34594" y="34594"/>
                </a:lnTo>
                <a:lnTo>
                  <a:pt x="9282" y="72137"/>
                </a:lnTo>
                <a:lnTo>
                  <a:pt x="0" y="118110"/>
                </a:lnTo>
                <a:lnTo>
                  <a:pt x="9282" y="164082"/>
                </a:lnTo>
                <a:lnTo>
                  <a:pt x="34594" y="201625"/>
                </a:lnTo>
                <a:lnTo>
                  <a:pt x="72137" y="226937"/>
                </a:lnTo>
                <a:lnTo>
                  <a:pt x="118110" y="236220"/>
                </a:lnTo>
                <a:lnTo>
                  <a:pt x="164082" y="226937"/>
                </a:lnTo>
                <a:lnTo>
                  <a:pt x="201625" y="201625"/>
                </a:lnTo>
                <a:lnTo>
                  <a:pt x="226937" y="164082"/>
                </a:lnTo>
                <a:lnTo>
                  <a:pt x="236220" y="118110"/>
                </a:lnTo>
                <a:lnTo>
                  <a:pt x="226937" y="72137"/>
                </a:lnTo>
                <a:lnTo>
                  <a:pt x="201625" y="34594"/>
                </a:lnTo>
                <a:lnTo>
                  <a:pt x="164082" y="9282"/>
                </a:lnTo>
                <a:lnTo>
                  <a:pt x="118110" y="0"/>
                </a:lnTo>
                <a:close/>
              </a:path>
            </a:pathLst>
          </a:custGeom>
          <a:solidFill>
            <a:srgbClr val="B1DC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207508" y="1793748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0" y="0"/>
                </a:moveTo>
                <a:lnTo>
                  <a:pt x="42672" y="0"/>
                </a:lnTo>
                <a:lnTo>
                  <a:pt x="42672" y="44196"/>
                </a:lnTo>
                <a:lnTo>
                  <a:pt x="0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7DA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134355" y="178917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0"/>
                </a:moveTo>
                <a:lnTo>
                  <a:pt x="30479" y="0"/>
                </a:lnTo>
                <a:lnTo>
                  <a:pt x="30479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E0DF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154167" y="1857755"/>
            <a:ext cx="38100" cy="30480"/>
          </a:xfrm>
          <a:custGeom>
            <a:avLst/>
            <a:gdLst/>
            <a:ahLst/>
            <a:cxnLst/>
            <a:rect l="l" t="t" r="r" b="b"/>
            <a:pathLst>
              <a:path w="38100" h="30480">
                <a:moveTo>
                  <a:pt x="0" y="0"/>
                </a:moveTo>
                <a:lnTo>
                  <a:pt x="38100" y="0"/>
                </a:lnTo>
                <a:lnTo>
                  <a:pt x="38100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E7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056632" y="1866900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70" h="48894">
                <a:moveTo>
                  <a:pt x="0" y="0"/>
                </a:moveTo>
                <a:lnTo>
                  <a:pt x="51815" y="0"/>
                </a:lnTo>
                <a:lnTo>
                  <a:pt x="51815" y="48767"/>
                </a:lnTo>
                <a:lnTo>
                  <a:pt x="0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7DA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050535" y="1975104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60">
                <a:moveTo>
                  <a:pt x="0" y="0"/>
                </a:moveTo>
                <a:lnTo>
                  <a:pt x="56387" y="0"/>
                </a:lnTo>
                <a:lnTo>
                  <a:pt x="56387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7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146547" y="199643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0"/>
                </a:moveTo>
                <a:lnTo>
                  <a:pt x="48767" y="0"/>
                </a:lnTo>
                <a:lnTo>
                  <a:pt x="48767" y="48767"/>
                </a:lnTo>
                <a:lnTo>
                  <a:pt x="0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7DA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175503" y="2025395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0" y="0"/>
                </a:moveTo>
                <a:lnTo>
                  <a:pt x="50291" y="0"/>
                </a:lnTo>
                <a:lnTo>
                  <a:pt x="50291" y="48767"/>
                </a:lnTo>
                <a:lnTo>
                  <a:pt x="0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E7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134355" y="1937004"/>
            <a:ext cx="38100" cy="33655"/>
          </a:xfrm>
          <a:custGeom>
            <a:avLst/>
            <a:gdLst/>
            <a:ahLst/>
            <a:cxnLst/>
            <a:rect l="l" t="t" r="r" b="b"/>
            <a:pathLst>
              <a:path w="38100" h="33655">
                <a:moveTo>
                  <a:pt x="0" y="0"/>
                </a:moveTo>
                <a:lnTo>
                  <a:pt x="38100" y="0"/>
                </a:lnTo>
                <a:lnTo>
                  <a:pt x="38100" y="33527"/>
                </a:lnTo>
                <a:lnTo>
                  <a:pt x="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E7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204459" y="1930907"/>
            <a:ext cx="35560" cy="30480"/>
          </a:xfrm>
          <a:custGeom>
            <a:avLst/>
            <a:gdLst/>
            <a:ahLst/>
            <a:cxnLst/>
            <a:rect l="l" t="t" r="r" b="b"/>
            <a:pathLst>
              <a:path w="35560" h="30480">
                <a:moveTo>
                  <a:pt x="0" y="0"/>
                </a:moveTo>
                <a:lnTo>
                  <a:pt x="35051" y="0"/>
                </a:lnTo>
                <a:lnTo>
                  <a:pt x="35051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E0DF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230367" y="1889760"/>
            <a:ext cx="44450" cy="41275"/>
          </a:xfrm>
          <a:custGeom>
            <a:avLst/>
            <a:gdLst/>
            <a:ahLst/>
            <a:cxnLst/>
            <a:rect l="l" t="t" r="r" b="b"/>
            <a:pathLst>
              <a:path w="44450" h="41275">
                <a:moveTo>
                  <a:pt x="0" y="0"/>
                </a:moveTo>
                <a:lnTo>
                  <a:pt x="44196" y="0"/>
                </a:lnTo>
                <a:lnTo>
                  <a:pt x="44196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E0DF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248655" y="2007107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E0DF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081015" y="1900427"/>
            <a:ext cx="38100" cy="35560"/>
          </a:xfrm>
          <a:custGeom>
            <a:avLst/>
            <a:gdLst/>
            <a:ahLst/>
            <a:cxnLst/>
            <a:rect l="l" t="t" r="r" b="b"/>
            <a:pathLst>
              <a:path w="38100" h="35560">
                <a:moveTo>
                  <a:pt x="0" y="0"/>
                </a:moveTo>
                <a:lnTo>
                  <a:pt x="38100" y="0"/>
                </a:lnTo>
                <a:lnTo>
                  <a:pt x="38100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E7E4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344667" y="184251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69">
                <a:moveTo>
                  <a:pt x="107340" y="145986"/>
                </a:moveTo>
                <a:lnTo>
                  <a:pt x="58775" y="145986"/>
                </a:lnTo>
                <a:lnTo>
                  <a:pt x="63246" y="147586"/>
                </a:lnTo>
                <a:lnTo>
                  <a:pt x="67729" y="148869"/>
                </a:lnTo>
                <a:lnTo>
                  <a:pt x="72517" y="149821"/>
                </a:lnTo>
                <a:lnTo>
                  <a:pt x="72517" y="166116"/>
                </a:lnTo>
                <a:lnTo>
                  <a:pt x="93281" y="166116"/>
                </a:lnTo>
                <a:lnTo>
                  <a:pt x="93281" y="149821"/>
                </a:lnTo>
                <a:lnTo>
                  <a:pt x="98069" y="148869"/>
                </a:lnTo>
                <a:lnTo>
                  <a:pt x="102870" y="147586"/>
                </a:lnTo>
                <a:lnTo>
                  <a:pt x="107340" y="145986"/>
                </a:lnTo>
                <a:close/>
              </a:path>
              <a:path w="166370" h="166369">
                <a:moveTo>
                  <a:pt x="64107" y="125539"/>
                </a:moveTo>
                <a:lnTo>
                  <a:pt x="30353" y="125539"/>
                </a:lnTo>
                <a:lnTo>
                  <a:pt x="36741" y="132575"/>
                </a:lnTo>
                <a:lnTo>
                  <a:pt x="40576" y="135763"/>
                </a:lnTo>
                <a:lnTo>
                  <a:pt x="32588" y="149821"/>
                </a:lnTo>
                <a:lnTo>
                  <a:pt x="50469" y="160362"/>
                </a:lnTo>
                <a:lnTo>
                  <a:pt x="58775" y="145986"/>
                </a:lnTo>
                <a:lnTo>
                  <a:pt x="131261" y="145986"/>
                </a:lnTo>
                <a:lnTo>
                  <a:pt x="125222" y="135763"/>
                </a:lnTo>
                <a:lnTo>
                  <a:pt x="129057" y="132575"/>
                </a:lnTo>
                <a:lnTo>
                  <a:pt x="131940" y="129692"/>
                </a:lnTo>
                <a:lnTo>
                  <a:pt x="83058" y="129692"/>
                </a:lnTo>
                <a:lnTo>
                  <a:pt x="64857" y="126043"/>
                </a:lnTo>
                <a:lnTo>
                  <a:pt x="64107" y="125539"/>
                </a:lnTo>
                <a:close/>
              </a:path>
              <a:path w="166370" h="166369">
                <a:moveTo>
                  <a:pt x="131261" y="145986"/>
                </a:moveTo>
                <a:lnTo>
                  <a:pt x="107340" y="145986"/>
                </a:lnTo>
                <a:lnTo>
                  <a:pt x="115646" y="160362"/>
                </a:lnTo>
                <a:lnTo>
                  <a:pt x="133527" y="149821"/>
                </a:lnTo>
                <a:lnTo>
                  <a:pt x="131261" y="145986"/>
                </a:lnTo>
                <a:close/>
              </a:path>
              <a:path w="166370" h="166369">
                <a:moveTo>
                  <a:pt x="16294" y="32588"/>
                </a:moveTo>
                <a:lnTo>
                  <a:pt x="5753" y="50469"/>
                </a:lnTo>
                <a:lnTo>
                  <a:pt x="20129" y="58775"/>
                </a:lnTo>
                <a:lnTo>
                  <a:pt x="18211" y="63246"/>
                </a:lnTo>
                <a:lnTo>
                  <a:pt x="17246" y="67729"/>
                </a:lnTo>
                <a:lnTo>
                  <a:pt x="16294" y="72834"/>
                </a:lnTo>
                <a:lnTo>
                  <a:pt x="0" y="72834"/>
                </a:lnTo>
                <a:lnTo>
                  <a:pt x="0" y="93599"/>
                </a:lnTo>
                <a:lnTo>
                  <a:pt x="16294" y="93599"/>
                </a:lnTo>
                <a:lnTo>
                  <a:pt x="17246" y="98386"/>
                </a:lnTo>
                <a:lnTo>
                  <a:pt x="18211" y="102857"/>
                </a:lnTo>
                <a:lnTo>
                  <a:pt x="20129" y="107340"/>
                </a:lnTo>
                <a:lnTo>
                  <a:pt x="5753" y="115646"/>
                </a:lnTo>
                <a:lnTo>
                  <a:pt x="16294" y="133527"/>
                </a:lnTo>
                <a:lnTo>
                  <a:pt x="30353" y="125539"/>
                </a:lnTo>
                <a:lnTo>
                  <a:pt x="64107" y="125539"/>
                </a:lnTo>
                <a:lnTo>
                  <a:pt x="50039" y="116076"/>
                </a:lnTo>
                <a:lnTo>
                  <a:pt x="40072" y="101258"/>
                </a:lnTo>
                <a:lnTo>
                  <a:pt x="36423" y="83058"/>
                </a:lnTo>
                <a:lnTo>
                  <a:pt x="40072" y="64850"/>
                </a:lnTo>
                <a:lnTo>
                  <a:pt x="50039" y="50028"/>
                </a:lnTo>
                <a:lnTo>
                  <a:pt x="63617" y="40894"/>
                </a:lnTo>
                <a:lnTo>
                  <a:pt x="30353" y="40894"/>
                </a:lnTo>
                <a:lnTo>
                  <a:pt x="16294" y="32588"/>
                </a:lnTo>
                <a:close/>
              </a:path>
              <a:path w="166370" h="166369">
                <a:moveTo>
                  <a:pt x="154389" y="125539"/>
                </a:moveTo>
                <a:lnTo>
                  <a:pt x="135445" y="125539"/>
                </a:lnTo>
                <a:lnTo>
                  <a:pt x="149821" y="133527"/>
                </a:lnTo>
                <a:lnTo>
                  <a:pt x="154389" y="125539"/>
                </a:lnTo>
                <a:close/>
              </a:path>
              <a:path w="166370" h="166369">
                <a:moveTo>
                  <a:pt x="131927" y="36410"/>
                </a:moveTo>
                <a:lnTo>
                  <a:pt x="83058" y="36410"/>
                </a:lnTo>
                <a:lnTo>
                  <a:pt x="101258" y="40059"/>
                </a:lnTo>
                <a:lnTo>
                  <a:pt x="116076" y="50028"/>
                </a:lnTo>
                <a:lnTo>
                  <a:pt x="126043" y="64850"/>
                </a:lnTo>
                <a:lnTo>
                  <a:pt x="129692" y="83058"/>
                </a:lnTo>
                <a:lnTo>
                  <a:pt x="126043" y="101258"/>
                </a:lnTo>
                <a:lnTo>
                  <a:pt x="116076" y="116076"/>
                </a:lnTo>
                <a:lnTo>
                  <a:pt x="101258" y="126043"/>
                </a:lnTo>
                <a:lnTo>
                  <a:pt x="83058" y="129692"/>
                </a:lnTo>
                <a:lnTo>
                  <a:pt x="131940" y="129692"/>
                </a:lnTo>
                <a:lnTo>
                  <a:pt x="132575" y="129057"/>
                </a:lnTo>
                <a:lnTo>
                  <a:pt x="135445" y="125539"/>
                </a:lnTo>
                <a:lnTo>
                  <a:pt x="154389" y="125539"/>
                </a:lnTo>
                <a:lnTo>
                  <a:pt x="160045" y="115646"/>
                </a:lnTo>
                <a:lnTo>
                  <a:pt x="145986" y="107340"/>
                </a:lnTo>
                <a:lnTo>
                  <a:pt x="147586" y="102857"/>
                </a:lnTo>
                <a:lnTo>
                  <a:pt x="148869" y="98386"/>
                </a:lnTo>
                <a:lnTo>
                  <a:pt x="149504" y="93599"/>
                </a:lnTo>
                <a:lnTo>
                  <a:pt x="166116" y="93599"/>
                </a:lnTo>
                <a:lnTo>
                  <a:pt x="166116" y="72834"/>
                </a:lnTo>
                <a:lnTo>
                  <a:pt x="149504" y="72834"/>
                </a:lnTo>
                <a:lnTo>
                  <a:pt x="148869" y="67729"/>
                </a:lnTo>
                <a:lnTo>
                  <a:pt x="147586" y="63246"/>
                </a:lnTo>
                <a:lnTo>
                  <a:pt x="145986" y="58775"/>
                </a:lnTo>
                <a:lnTo>
                  <a:pt x="160045" y="50469"/>
                </a:lnTo>
                <a:lnTo>
                  <a:pt x="154570" y="40894"/>
                </a:lnTo>
                <a:lnTo>
                  <a:pt x="135445" y="40894"/>
                </a:lnTo>
                <a:lnTo>
                  <a:pt x="132575" y="37058"/>
                </a:lnTo>
                <a:lnTo>
                  <a:pt x="131927" y="36410"/>
                </a:lnTo>
                <a:close/>
              </a:path>
              <a:path w="166370" h="166369">
                <a:moveTo>
                  <a:pt x="50469" y="6070"/>
                </a:moveTo>
                <a:lnTo>
                  <a:pt x="32588" y="16294"/>
                </a:lnTo>
                <a:lnTo>
                  <a:pt x="40576" y="30670"/>
                </a:lnTo>
                <a:lnTo>
                  <a:pt x="36741" y="33540"/>
                </a:lnTo>
                <a:lnTo>
                  <a:pt x="33540" y="37058"/>
                </a:lnTo>
                <a:lnTo>
                  <a:pt x="30353" y="40894"/>
                </a:lnTo>
                <a:lnTo>
                  <a:pt x="63617" y="40894"/>
                </a:lnTo>
                <a:lnTo>
                  <a:pt x="64857" y="40059"/>
                </a:lnTo>
                <a:lnTo>
                  <a:pt x="83058" y="36410"/>
                </a:lnTo>
                <a:lnTo>
                  <a:pt x="131927" y="36410"/>
                </a:lnTo>
                <a:lnTo>
                  <a:pt x="129057" y="33540"/>
                </a:lnTo>
                <a:lnTo>
                  <a:pt x="125222" y="30670"/>
                </a:lnTo>
                <a:lnTo>
                  <a:pt x="131311" y="20129"/>
                </a:lnTo>
                <a:lnTo>
                  <a:pt x="58775" y="20129"/>
                </a:lnTo>
                <a:lnTo>
                  <a:pt x="50469" y="6070"/>
                </a:lnTo>
                <a:close/>
              </a:path>
              <a:path w="166370" h="166369">
                <a:moveTo>
                  <a:pt x="149821" y="32588"/>
                </a:moveTo>
                <a:lnTo>
                  <a:pt x="135445" y="40894"/>
                </a:lnTo>
                <a:lnTo>
                  <a:pt x="154570" y="40894"/>
                </a:lnTo>
                <a:lnTo>
                  <a:pt x="149821" y="32588"/>
                </a:lnTo>
                <a:close/>
              </a:path>
              <a:path w="166370" h="166369">
                <a:moveTo>
                  <a:pt x="93281" y="0"/>
                </a:moveTo>
                <a:lnTo>
                  <a:pt x="72517" y="0"/>
                </a:lnTo>
                <a:lnTo>
                  <a:pt x="72517" y="16294"/>
                </a:lnTo>
                <a:lnTo>
                  <a:pt x="67729" y="17246"/>
                </a:lnTo>
                <a:lnTo>
                  <a:pt x="63246" y="18529"/>
                </a:lnTo>
                <a:lnTo>
                  <a:pt x="58775" y="20129"/>
                </a:lnTo>
                <a:lnTo>
                  <a:pt x="107340" y="20129"/>
                </a:lnTo>
                <a:lnTo>
                  <a:pt x="102870" y="18529"/>
                </a:lnTo>
                <a:lnTo>
                  <a:pt x="98069" y="17246"/>
                </a:lnTo>
                <a:lnTo>
                  <a:pt x="93281" y="16294"/>
                </a:lnTo>
                <a:lnTo>
                  <a:pt x="93281" y="0"/>
                </a:lnTo>
                <a:close/>
              </a:path>
              <a:path w="166370" h="166369">
                <a:moveTo>
                  <a:pt x="115646" y="6070"/>
                </a:moveTo>
                <a:lnTo>
                  <a:pt x="107340" y="20129"/>
                </a:lnTo>
                <a:lnTo>
                  <a:pt x="131311" y="20129"/>
                </a:lnTo>
                <a:lnTo>
                  <a:pt x="133527" y="16294"/>
                </a:lnTo>
                <a:lnTo>
                  <a:pt x="115646" y="6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404103" y="190042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4384" y="0"/>
                </a:moveTo>
                <a:lnTo>
                  <a:pt x="14894" y="1916"/>
                </a:lnTo>
                <a:lnTo>
                  <a:pt x="7143" y="7143"/>
                </a:lnTo>
                <a:lnTo>
                  <a:pt x="1916" y="14894"/>
                </a:lnTo>
                <a:lnTo>
                  <a:pt x="0" y="24384"/>
                </a:lnTo>
                <a:lnTo>
                  <a:pt x="1916" y="33873"/>
                </a:lnTo>
                <a:lnTo>
                  <a:pt x="7143" y="41624"/>
                </a:lnTo>
                <a:lnTo>
                  <a:pt x="14894" y="46851"/>
                </a:lnTo>
                <a:lnTo>
                  <a:pt x="24384" y="48768"/>
                </a:lnTo>
                <a:lnTo>
                  <a:pt x="33873" y="46851"/>
                </a:lnTo>
                <a:lnTo>
                  <a:pt x="41624" y="41624"/>
                </a:lnTo>
                <a:lnTo>
                  <a:pt x="46851" y="33873"/>
                </a:lnTo>
                <a:lnTo>
                  <a:pt x="48768" y="24384"/>
                </a:lnTo>
                <a:lnTo>
                  <a:pt x="46851" y="14894"/>
                </a:lnTo>
                <a:lnTo>
                  <a:pt x="41624" y="7143"/>
                </a:lnTo>
                <a:lnTo>
                  <a:pt x="33873" y="1916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156204" y="206654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69">
                <a:moveTo>
                  <a:pt x="0" y="0"/>
                </a:moveTo>
                <a:lnTo>
                  <a:pt x="0" y="64376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105908" y="2130551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51257" y="0"/>
                </a:moveTo>
                <a:lnTo>
                  <a:pt x="0" y="4765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246120" y="2130551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0" y="0"/>
                </a:moveTo>
                <a:lnTo>
                  <a:pt x="51257" y="4765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246120" y="2066544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0"/>
                </a:moveTo>
                <a:lnTo>
                  <a:pt x="0" y="64122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268979" y="2147316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22098" y="0"/>
                </a:moveTo>
                <a:lnTo>
                  <a:pt x="13496" y="1676"/>
                </a:lnTo>
                <a:lnTo>
                  <a:pt x="6472" y="6248"/>
                </a:lnTo>
                <a:lnTo>
                  <a:pt x="1736" y="13030"/>
                </a:lnTo>
                <a:lnTo>
                  <a:pt x="0" y="21336"/>
                </a:lnTo>
                <a:lnTo>
                  <a:pt x="1736" y="29641"/>
                </a:lnTo>
                <a:lnTo>
                  <a:pt x="6472" y="36423"/>
                </a:lnTo>
                <a:lnTo>
                  <a:pt x="13496" y="40995"/>
                </a:lnTo>
                <a:lnTo>
                  <a:pt x="22098" y="42672"/>
                </a:lnTo>
                <a:lnTo>
                  <a:pt x="30699" y="40995"/>
                </a:lnTo>
                <a:lnTo>
                  <a:pt x="37723" y="36423"/>
                </a:lnTo>
                <a:lnTo>
                  <a:pt x="42459" y="29641"/>
                </a:lnTo>
                <a:lnTo>
                  <a:pt x="44196" y="21336"/>
                </a:lnTo>
                <a:lnTo>
                  <a:pt x="42459" y="13030"/>
                </a:lnTo>
                <a:lnTo>
                  <a:pt x="37723" y="6248"/>
                </a:lnTo>
                <a:lnTo>
                  <a:pt x="30699" y="1676"/>
                </a:lnTo>
                <a:lnTo>
                  <a:pt x="22098" y="0"/>
                </a:lnTo>
                <a:close/>
              </a:path>
            </a:pathLst>
          </a:custGeom>
          <a:solidFill>
            <a:srgbClr val="EB8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268979" y="2147316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22098" y="0"/>
                </a:moveTo>
                <a:lnTo>
                  <a:pt x="30699" y="1676"/>
                </a:lnTo>
                <a:lnTo>
                  <a:pt x="37723" y="6248"/>
                </a:lnTo>
                <a:lnTo>
                  <a:pt x="42459" y="13030"/>
                </a:lnTo>
                <a:lnTo>
                  <a:pt x="44196" y="21336"/>
                </a:lnTo>
                <a:lnTo>
                  <a:pt x="42459" y="29641"/>
                </a:lnTo>
                <a:lnTo>
                  <a:pt x="37723" y="36423"/>
                </a:lnTo>
                <a:lnTo>
                  <a:pt x="30699" y="40995"/>
                </a:lnTo>
                <a:lnTo>
                  <a:pt x="22098" y="42672"/>
                </a:lnTo>
                <a:lnTo>
                  <a:pt x="13496" y="40995"/>
                </a:lnTo>
                <a:lnTo>
                  <a:pt x="6472" y="36423"/>
                </a:lnTo>
                <a:lnTo>
                  <a:pt x="1736" y="29641"/>
                </a:lnTo>
                <a:lnTo>
                  <a:pt x="0" y="21336"/>
                </a:lnTo>
                <a:lnTo>
                  <a:pt x="1736" y="13030"/>
                </a:lnTo>
                <a:lnTo>
                  <a:pt x="6472" y="6248"/>
                </a:lnTo>
                <a:lnTo>
                  <a:pt x="13496" y="1676"/>
                </a:lnTo>
                <a:lnTo>
                  <a:pt x="22098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101339" y="214731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336" y="0"/>
                </a:move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41" y="40995"/>
                </a:lnTo>
                <a:lnTo>
                  <a:pt x="36423" y="36423"/>
                </a:lnTo>
                <a:lnTo>
                  <a:pt x="40995" y="29641"/>
                </a:lnTo>
                <a:lnTo>
                  <a:pt x="42672" y="21336"/>
                </a:lnTo>
                <a:lnTo>
                  <a:pt x="40995" y="13030"/>
                </a:lnTo>
                <a:lnTo>
                  <a:pt x="36423" y="6248"/>
                </a:lnTo>
                <a:lnTo>
                  <a:pt x="29641" y="1676"/>
                </a:lnTo>
                <a:lnTo>
                  <a:pt x="21336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101339" y="214731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336" y="0"/>
                </a:moveTo>
                <a:lnTo>
                  <a:pt x="29641" y="1676"/>
                </a:lnTo>
                <a:lnTo>
                  <a:pt x="36423" y="6248"/>
                </a:lnTo>
                <a:lnTo>
                  <a:pt x="40995" y="13030"/>
                </a:lnTo>
                <a:lnTo>
                  <a:pt x="42672" y="21336"/>
                </a:lnTo>
                <a:lnTo>
                  <a:pt x="40995" y="29641"/>
                </a:lnTo>
                <a:lnTo>
                  <a:pt x="36423" y="36423"/>
                </a:lnTo>
                <a:lnTo>
                  <a:pt x="29641" y="40995"/>
                </a:lnTo>
                <a:lnTo>
                  <a:pt x="21336" y="42672"/>
                </a:lnTo>
                <a:lnTo>
                  <a:pt x="13030" y="40995"/>
                </a:lnTo>
                <a:lnTo>
                  <a:pt x="6248" y="36423"/>
                </a:lnTo>
                <a:lnTo>
                  <a:pt x="1676" y="29641"/>
                </a:lnTo>
                <a:lnTo>
                  <a:pt x="0" y="21336"/>
                </a:lnTo>
                <a:lnTo>
                  <a:pt x="1676" y="13030"/>
                </a:lnTo>
                <a:lnTo>
                  <a:pt x="6248" y="6248"/>
                </a:lnTo>
                <a:lnTo>
                  <a:pt x="13030" y="1676"/>
                </a:lnTo>
                <a:lnTo>
                  <a:pt x="21336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201923" y="2066544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0"/>
                </a:moveTo>
                <a:lnTo>
                  <a:pt x="0" y="93179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180588" y="2133600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21336" y="0"/>
                </a:moveTo>
                <a:lnTo>
                  <a:pt x="13030" y="1736"/>
                </a:lnTo>
                <a:lnTo>
                  <a:pt x="6248" y="6472"/>
                </a:lnTo>
                <a:lnTo>
                  <a:pt x="1676" y="13496"/>
                </a:lnTo>
                <a:lnTo>
                  <a:pt x="0" y="22098"/>
                </a:lnTo>
                <a:lnTo>
                  <a:pt x="1676" y="30699"/>
                </a:lnTo>
                <a:lnTo>
                  <a:pt x="6248" y="37723"/>
                </a:lnTo>
                <a:lnTo>
                  <a:pt x="13030" y="42459"/>
                </a:lnTo>
                <a:lnTo>
                  <a:pt x="21336" y="44196"/>
                </a:lnTo>
                <a:lnTo>
                  <a:pt x="29641" y="42459"/>
                </a:lnTo>
                <a:lnTo>
                  <a:pt x="36423" y="37723"/>
                </a:lnTo>
                <a:lnTo>
                  <a:pt x="40995" y="30699"/>
                </a:lnTo>
                <a:lnTo>
                  <a:pt x="42672" y="22098"/>
                </a:lnTo>
                <a:lnTo>
                  <a:pt x="40995" y="13496"/>
                </a:lnTo>
                <a:lnTo>
                  <a:pt x="36423" y="6472"/>
                </a:lnTo>
                <a:lnTo>
                  <a:pt x="29641" y="1736"/>
                </a:lnTo>
                <a:lnTo>
                  <a:pt x="21336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180588" y="2133600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21336" y="0"/>
                </a:moveTo>
                <a:lnTo>
                  <a:pt x="13030" y="1736"/>
                </a:lnTo>
                <a:lnTo>
                  <a:pt x="6248" y="6472"/>
                </a:lnTo>
                <a:lnTo>
                  <a:pt x="1676" y="13496"/>
                </a:lnTo>
                <a:lnTo>
                  <a:pt x="0" y="22098"/>
                </a:lnTo>
                <a:lnTo>
                  <a:pt x="1676" y="30699"/>
                </a:lnTo>
                <a:lnTo>
                  <a:pt x="6248" y="37723"/>
                </a:lnTo>
                <a:lnTo>
                  <a:pt x="13030" y="42459"/>
                </a:lnTo>
                <a:lnTo>
                  <a:pt x="21336" y="44196"/>
                </a:lnTo>
                <a:lnTo>
                  <a:pt x="29641" y="42459"/>
                </a:lnTo>
                <a:lnTo>
                  <a:pt x="36423" y="37723"/>
                </a:lnTo>
                <a:lnTo>
                  <a:pt x="40995" y="30699"/>
                </a:lnTo>
                <a:lnTo>
                  <a:pt x="42672" y="22098"/>
                </a:lnTo>
                <a:lnTo>
                  <a:pt x="40995" y="13496"/>
                </a:lnTo>
                <a:lnTo>
                  <a:pt x="36423" y="6472"/>
                </a:lnTo>
                <a:lnTo>
                  <a:pt x="29641" y="1736"/>
                </a:lnTo>
                <a:lnTo>
                  <a:pt x="21336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203448" y="1789182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69">
                <a:moveTo>
                  <a:pt x="0" y="64376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01923" y="1738880"/>
            <a:ext cx="46990" cy="50800"/>
          </a:xfrm>
          <a:custGeom>
            <a:avLst/>
            <a:gdLst/>
            <a:ahLst/>
            <a:cxnLst/>
            <a:rect l="l" t="t" r="r" b="b"/>
            <a:pathLst>
              <a:path w="46989" h="50800">
                <a:moveTo>
                  <a:pt x="0" y="50774"/>
                </a:moveTo>
                <a:lnTo>
                  <a:pt x="46532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107432" y="1735838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51257" y="47650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46120" y="1836426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0" y="17221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157727" y="178460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519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089148" y="171145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8" y="0"/>
                </a:moveTo>
                <a:lnTo>
                  <a:pt x="13496" y="1736"/>
                </a:lnTo>
                <a:lnTo>
                  <a:pt x="6472" y="6472"/>
                </a:lnTo>
                <a:lnTo>
                  <a:pt x="1736" y="13496"/>
                </a:lnTo>
                <a:lnTo>
                  <a:pt x="0" y="22098"/>
                </a:lnTo>
                <a:lnTo>
                  <a:pt x="1736" y="30699"/>
                </a:lnTo>
                <a:lnTo>
                  <a:pt x="6472" y="37723"/>
                </a:lnTo>
                <a:lnTo>
                  <a:pt x="13496" y="42459"/>
                </a:lnTo>
                <a:lnTo>
                  <a:pt x="22098" y="44196"/>
                </a:lnTo>
                <a:lnTo>
                  <a:pt x="30699" y="42459"/>
                </a:lnTo>
                <a:lnTo>
                  <a:pt x="37723" y="37723"/>
                </a:lnTo>
                <a:lnTo>
                  <a:pt x="42459" y="30699"/>
                </a:lnTo>
                <a:lnTo>
                  <a:pt x="44196" y="22098"/>
                </a:lnTo>
                <a:lnTo>
                  <a:pt x="42459" y="13496"/>
                </a:lnTo>
                <a:lnTo>
                  <a:pt x="37723" y="6472"/>
                </a:lnTo>
                <a:lnTo>
                  <a:pt x="30699" y="1736"/>
                </a:lnTo>
                <a:lnTo>
                  <a:pt x="22098" y="0"/>
                </a:lnTo>
                <a:close/>
              </a:path>
            </a:pathLst>
          </a:custGeom>
          <a:solidFill>
            <a:srgbClr val="EB8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089148" y="171145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8" y="44196"/>
                </a:moveTo>
                <a:lnTo>
                  <a:pt x="13496" y="42459"/>
                </a:lnTo>
                <a:lnTo>
                  <a:pt x="6472" y="37723"/>
                </a:lnTo>
                <a:lnTo>
                  <a:pt x="1736" y="30699"/>
                </a:lnTo>
                <a:lnTo>
                  <a:pt x="0" y="22098"/>
                </a:lnTo>
                <a:lnTo>
                  <a:pt x="1736" y="13496"/>
                </a:lnTo>
                <a:lnTo>
                  <a:pt x="6472" y="6472"/>
                </a:lnTo>
                <a:lnTo>
                  <a:pt x="13496" y="1736"/>
                </a:lnTo>
                <a:lnTo>
                  <a:pt x="22098" y="0"/>
                </a:lnTo>
                <a:lnTo>
                  <a:pt x="30699" y="1736"/>
                </a:lnTo>
                <a:lnTo>
                  <a:pt x="37723" y="6472"/>
                </a:lnTo>
                <a:lnTo>
                  <a:pt x="42459" y="13496"/>
                </a:lnTo>
                <a:lnTo>
                  <a:pt x="44196" y="22098"/>
                </a:lnTo>
                <a:lnTo>
                  <a:pt x="42459" y="30699"/>
                </a:lnTo>
                <a:lnTo>
                  <a:pt x="37723" y="37723"/>
                </a:lnTo>
                <a:lnTo>
                  <a:pt x="30699" y="42459"/>
                </a:lnTo>
                <a:lnTo>
                  <a:pt x="22098" y="4419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33927" y="171145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8" y="0"/>
                </a:moveTo>
                <a:lnTo>
                  <a:pt x="13496" y="1736"/>
                </a:lnTo>
                <a:lnTo>
                  <a:pt x="6472" y="6472"/>
                </a:lnTo>
                <a:lnTo>
                  <a:pt x="1736" y="13496"/>
                </a:lnTo>
                <a:lnTo>
                  <a:pt x="0" y="22098"/>
                </a:lnTo>
                <a:lnTo>
                  <a:pt x="1736" y="30699"/>
                </a:lnTo>
                <a:lnTo>
                  <a:pt x="6472" y="37723"/>
                </a:lnTo>
                <a:lnTo>
                  <a:pt x="13496" y="42459"/>
                </a:lnTo>
                <a:lnTo>
                  <a:pt x="22098" y="44196"/>
                </a:lnTo>
                <a:lnTo>
                  <a:pt x="30699" y="42459"/>
                </a:lnTo>
                <a:lnTo>
                  <a:pt x="37723" y="37723"/>
                </a:lnTo>
                <a:lnTo>
                  <a:pt x="42459" y="30699"/>
                </a:lnTo>
                <a:lnTo>
                  <a:pt x="44196" y="22098"/>
                </a:lnTo>
                <a:lnTo>
                  <a:pt x="42459" y="13496"/>
                </a:lnTo>
                <a:lnTo>
                  <a:pt x="37723" y="6472"/>
                </a:lnTo>
                <a:lnTo>
                  <a:pt x="30699" y="1736"/>
                </a:lnTo>
                <a:lnTo>
                  <a:pt x="22098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233927" y="171145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8" y="44196"/>
                </a:moveTo>
                <a:lnTo>
                  <a:pt x="13496" y="42459"/>
                </a:lnTo>
                <a:lnTo>
                  <a:pt x="6472" y="37723"/>
                </a:lnTo>
                <a:lnTo>
                  <a:pt x="1736" y="30699"/>
                </a:lnTo>
                <a:lnTo>
                  <a:pt x="0" y="22098"/>
                </a:lnTo>
                <a:lnTo>
                  <a:pt x="1736" y="13496"/>
                </a:lnTo>
                <a:lnTo>
                  <a:pt x="6472" y="6472"/>
                </a:lnTo>
                <a:lnTo>
                  <a:pt x="13496" y="1736"/>
                </a:lnTo>
                <a:lnTo>
                  <a:pt x="22098" y="0"/>
                </a:lnTo>
                <a:lnTo>
                  <a:pt x="30699" y="1736"/>
                </a:lnTo>
                <a:lnTo>
                  <a:pt x="37723" y="6472"/>
                </a:lnTo>
                <a:lnTo>
                  <a:pt x="42459" y="13496"/>
                </a:lnTo>
                <a:lnTo>
                  <a:pt x="44196" y="22098"/>
                </a:lnTo>
                <a:lnTo>
                  <a:pt x="42459" y="30699"/>
                </a:lnTo>
                <a:lnTo>
                  <a:pt x="37723" y="37723"/>
                </a:lnTo>
                <a:lnTo>
                  <a:pt x="30699" y="42459"/>
                </a:lnTo>
                <a:lnTo>
                  <a:pt x="22098" y="4419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224783" y="1798320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21336" y="0"/>
                </a:moveTo>
                <a:lnTo>
                  <a:pt x="13030" y="1736"/>
                </a:lnTo>
                <a:lnTo>
                  <a:pt x="6248" y="6472"/>
                </a:lnTo>
                <a:lnTo>
                  <a:pt x="1676" y="13496"/>
                </a:lnTo>
                <a:lnTo>
                  <a:pt x="0" y="22098"/>
                </a:lnTo>
                <a:lnTo>
                  <a:pt x="1676" y="30699"/>
                </a:lnTo>
                <a:lnTo>
                  <a:pt x="6248" y="37723"/>
                </a:lnTo>
                <a:lnTo>
                  <a:pt x="13030" y="42459"/>
                </a:lnTo>
                <a:lnTo>
                  <a:pt x="21336" y="44196"/>
                </a:lnTo>
                <a:lnTo>
                  <a:pt x="29641" y="42459"/>
                </a:lnTo>
                <a:lnTo>
                  <a:pt x="36423" y="37723"/>
                </a:lnTo>
                <a:lnTo>
                  <a:pt x="40995" y="30699"/>
                </a:lnTo>
                <a:lnTo>
                  <a:pt x="42672" y="22098"/>
                </a:lnTo>
                <a:lnTo>
                  <a:pt x="40995" y="13496"/>
                </a:lnTo>
                <a:lnTo>
                  <a:pt x="36423" y="6472"/>
                </a:lnTo>
                <a:lnTo>
                  <a:pt x="29641" y="1736"/>
                </a:lnTo>
                <a:lnTo>
                  <a:pt x="21336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24783" y="1798320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21336" y="44196"/>
                </a:moveTo>
                <a:lnTo>
                  <a:pt x="13030" y="42459"/>
                </a:lnTo>
                <a:lnTo>
                  <a:pt x="6248" y="37723"/>
                </a:lnTo>
                <a:lnTo>
                  <a:pt x="1676" y="30699"/>
                </a:lnTo>
                <a:lnTo>
                  <a:pt x="0" y="22098"/>
                </a:lnTo>
                <a:lnTo>
                  <a:pt x="1676" y="13496"/>
                </a:lnTo>
                <a:lnTo>
                  <a:pt x="6248" y="6472"/>
                </a:lnTo>
                <a:lnTo>
                  <a:pt x="13030" y="1736"/>
                </a:lnTo>
                <a:lnTo>
                  <a:pt x="21336" y="0"/>
                </a:lnTo>
                <a:lnTo>
                  <a:pt x="29641" y="1736"/>
                </a:lnTo>
                <a:lnTo>
                  <a:pt x="36423" y="6472"/>
                </a:lnTo>
                <a:lnTo>
                  <a:pt x="40995" y="13496"/>
                </a:lnTo>
                <a:lnTo>
                  <a:pt x="42672" y="22098"/>
                </a:lnTo>
                <a:lnTo>
                  <a:pt x="40995" y="30699"/>
                </a:lnTo>
                <a:lnTo>
                  <a:pt x="36423" y="37723"/>
                </a:lnTo>
                <a:lnTo>
                  <a:pt x="29641" y="42459"/>
                </a:lnTo>
                <a:lnTo>
                  <a:pt x="21336" y="4419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031234" y="192786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59651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983993" y="1877564"/>
            <a:ext cx="48260" cy="51435"/>
          </a:xfrm>
          <a:custGeom>
            <a:avLst/>
            <a:gdLst/>
            <a:ahLst/>
            <a:cxnLst/>
            <a:rect l="l" t="t" r="r" b="b"/>
            <a:pathLst>
              <a:path w="48260" h="51435">
                <a:moveTo>
                  <a:pt x="47650" y="51257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961132" y="18531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7" y="0"/>
                </a:moveTo>
                <a:lnTo>
                  <a:pt x="13496" y="1736"/>
                </a:lnTo>
                <a:lnTo>
                  <a:pt x="6472" y="6472"/>
                </a:lnTo>
                <a:lnTo>
                  <a:pt x="1736" y="13496"/>
                </a:lnTo>
                <a:lnTo>
                  <a:pt x="0" y="22098"/>
                </a:lnTo>
                <a:lnTo>
                  <a:pt x="1736" y="30699"/>
                </a:lnTo>
                <a:lnTo>
                  <a:pt x="6472" y="37723"/>
                </a:lnTo>
                <a:lnTo>
                  <a:pt x="13496" y="42459"/>
                </a:lnTo>
                <a:lnTo>
                  <a:pt x="22097" y="44196"/>
                </a:lnTo>
                <a:lnTo>
                  <a:pt x="30699" y="42459"/>
                </a:lnTo>
                <a:lnTo>
                  <a:pt x="37723" y="37723"/>
                </a:lnTo>
                <a:lnTo>
                  <a:pt x="42459" y="30699"/>
                </a:lnTo>
                <a:lnTo>
                  <a:pt x="44195" y="22098"/>
                </a:lnTo>
                <a:lnTo>
                  <a:pt x="42459" y="13496"/>
                </a:lnTo>
                <a:lnTo>
                  <a:pt x="37723" y="6472"/>
                </a:lnTo>
                <a:lnTo>
                  <a:pt x="30699" y="1736"/>
                </a:lnTo>
                <a:lnTo>
                  <a:pt x="22097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961132" y="18531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2098"/>
                </a:moveTo>
                <a:lnTo>
                  <a:pt x="42459" y="13496"/>
                </a:lnTo>
                <a:lnTo>
                  <a:pt x="37723" y="6472"/>
                </a:lnTo>
                <a:lnTo>
                  <a:pt x="30699" y="1736"/>
                </a:lnTo>
                <a:lnTo>
                  <a:pt x="22097" y="0"/>
                </a:lnTo>
                <a:lnTo>
                  <a:pt x="13496" y="1736"/>
                </a:lnTo>
                <a:lnTo>
                  <a:pt x="6472" y="6472"/>
                </a:lnTo>
                <a:lnTo>
                  <a:pt x="1736" y="13496"/>
                </a:lnTo>
                <a:lnTo>
                  <a:pt x="0" y="22098"/>
                </a:lnTo>
                <a:lnTo>
                  <a:pt x="1736" y="30699"/>
                </a:lnTo>
                <a:lnTo>
                  <a:pt x="6472" y="37723"/>
                </a:lnTo>
                <a:lnTo>
                  <a:pt x="13496" y="42459"/>
                </a:lnTo>
                <a:lnTo>
                  <a:pt x="22097" y="44196"/>
                </a:lnTo>
                <a:lnTo>
                  <a:pt x="30699" y="42459"/>
                </a:lnTo>
                <a:lnTo>
                  <a:pt x="37723" y="37723"/>
                </a:lnTo>
                <a:lnTo>
                  <a:pt x="42459" y="30699"/>
                </a:lnTo>
                <a:lnTo>
                  <a:pt x="44195" y="22098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031234" y="201777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59651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983993" y="2017776"/>
            <a:ext cx="48260" cy="51435"/>
          </a:xfrm>
          <a:custGeom>
            <a:avLst/>
            <a:gdLst/>
            <a:ahLst/>
            <a:cxnLst/>
            <a:rect l="l" t="t" r="r" b="b"/>
            <a:pathLst>
              <a:path w="48260" h="51435">
                <a:moveTo>
                  <a:pt x="47650" y="0"/>
                </a:moveTo>
                <a:lnTo>
                  <a:pt x="0" y="51257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961132" y="204977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22097" y="0"/>
                </a:moveTo>
                <a:lnTo>
                  <a:pt x="13496" y="1676"/>
                </a:lnTo>
                <a:lnTo>
                  <a:pt x="6472" y="6248"/>
                </a:lnTo>
                <a:lnTo>
                  <a:pt x="1736" y="13030"/>
                </a:lnTo>
                <a:lnTo>
                  <a:pt x="0" y="21336"/>
                </a:lnTo>
                <a:lnTo>
                  <a:pt x="1736" y="29641"/>
                </a:lnTo>
                <a:lnTo>
                  <a:pt x="6472" y="36423"/>
                </a:lnTo>
                <a:lnTo>
                  <a:pt x="13496" y="40995"/>
                </a:lnTo>
                <a:lnTo>
                  <a:pt x="22097" y="42672"/>
                </a:lnTo>
                <a:lnTo>
                  <a:pt x="30699" y="40995"/>
                </a:lnTo>
                <a:lnTo>
                  <a:pt x="37723" y="36423"/>
                </a:lnTo>
                <a:lnTo>
                  <a:pt x="42459" y="29641"/>
                </a:lnTo>
                <a:lnTo>
                  <a:pt x="44195" y="21336"/>
                </a:lnTo>
                <a:lnTo>
                  <a:pt x="42459" y="13030"/>
                </a:lnTo>
                <a:lnTo>
                  <a:pt x="37723" y="6248"/>
                </a:lnTo>
                <a:lnTo>
                  <a:pt x="30699" y="1676"/>
                </a:lnTo>
                <a:lnTo>
                  <a:pt x="22097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961132" y="204977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44195" y="21336"/>
                </a:moveTo>
                <a:lnTo>
                  <a:pt x="42459" y="29641"/>
                </a:lnTo>
                <a:lnTo>
                  <a:pt x="37723" y="36423"/>
                </a:lnTo>
                <a:lnTo>
                  <a:pt x="30699" y="40995"/>
                </a:lnTo>
                <a:lnTo>
                  <a:pt x="22097" y="42672"/>
                </a:lnTo>
                <a:lnTo>
                  <a:pt x="13496" y="40995"/>
                </a:lnTo>
                <a:lnTo>
                  <a:pt x="6472" y="36423"/>
                </a:lnTo>
                <a:lnTo>
                  <a:pt x="1736" y="29641"/>
                </a:lnTo>
                <a:lnTo>
                  <a:pt x="0" y="21336"/>
                </a:lnTo>
                <a:lnTo>
                  <a:pt x="1736" y="13030"/>
                </a:lnTo>
                <a:lnTo>
                  <a:pt x="6472" y="6248"/>
                </a:lnTo>
                <a:lnTo>
                  <a:pt x="13496" y="1676"/>
                </a:lnTo>
                <a:lnTo>
                  <a:pt x="22097" y="0"/>
                </a:lnTo>
                <a:lnTo>
                  <a:pt x="30699" y="1676"/>
                </a:lnTo>
                <a:lnTo>
                  <a:pt x="37723" y="6248"/>
                </a:lnTo>
                <a:lnTo>
                  <a:pt x="42459" y="13030"/>
                </a:lnTo>
                <a:lnTo>
                  <a:pt x="44195" y="2133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945885" y="197357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 h="0">
                <a:moveTo>
                  <a:pt x="145021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918460" y="19522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21336" y="0"/>
                </a:move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41" y="40995"/>
                </a:lnTo>
                <a:lnTo>
                  <a:pt x="36423" y="36423"/>
                </a:lnTo>
                <a:lnTo>
                  <a:pt x="40995" y="29641"/>
                </a:lnTo>
                <a:lnTo>
                  <a:pt x="42672" y="21336"/>
                </a:lnTo>
                <a:lnTo>
                  <a:pt x="40995" y="13030"/>
                </a:lnTo>
                <a:lnTo>
                  <a:pt x="36423" y="6248"/>
                </a:lnTo>
                <a:lnTo>
                  <a:pt x="29641" y="1676"/>
                </a:lnTo>
                <a:lnTo>
                  <a:pt x="21336" y="0"/>
                </a:lnTo>
                <a:close/>
              </a:path>
            </a:pathLst>
          </a:custGeom>
          <a:solidFill>
            <a:srgbClr val="EB8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918460" y="19522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80">
                <a:moveTo>
                  <a:pt x="42672" y="21336"/>
                </a:moveTo>
                <a:lnTo>
                  <a:pt x="40995" y="13030"/>
                </a:lnTo>
                <a:lnTo>
                  <a:pt x="36423" y="6248"/>
                </a:lnTo>
                <a:lnTo>
                  <a:pt x="29641" y="1676"/>
                </a:lnTo>
                <a:lnTo>
                  <a:pt x="21336" y="0"/>
                </a:ln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41" y="40995"/>
                </a:lnTo>
                <a:lnTo>
                  <a:pt x="36423" y="36423"/>
                </a:lnTo>
                <a:lnTo>
                  <a:pt x="40995" y="29641"/>
                </a:lnTo>
                <a:lnTo>
                  <a:pt x="42672" y="2133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310128" y="1927860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369564" y="1877564"/>
            <a:ext cx="48260" cy="51435"/>
          </a:xfrm>
          <a:custGeom>
            <a:avLst/>
            <a:gdLst/>
            <a:ahLst/>
            <a:cxnLst/>
            <a:rect l="l" t="t" r="r" b="b"/>
            <a:pathLst>
              <a:path w="48260" h="51435">
                <a:moveTo>
                  <a:pt x="0" y="51257"/>
                </a:moveTo>
                <a:lnTo>
                  <a:pt x="47650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395471" y="18531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98" y="0"/>
                </a:moveTo>
                <a:lnTo>
                  <a:pt x="13496" y="1736"/>
                </a:lnTo>
                <a:lnTo>
                  <a:pt x="6472" y="6472"/>
                </a:lnTo>
                <a:lnTo>
                  <a:pt x="1736" y="13496"/>
                </a:lnTo>
                <a:lnTo>
                  <a:pt x="0" y="22098"/>
                </a:lnTo>
                <a:lnTo>
                  <a:pt x="1736" y="30699"/>
                </a:lnTo>
                <a:lnTo>
                  <a:pt x="6472" y="37723"/>
                </a:lnTo>
                <a:lnTo>
                  <a:pt x="13496" y="42459"/>
                </a:lnTo>
                <a:lnTo>
                  <a:pt x="22098" y="44196"/>
                </a:lnTo>
                <a:lnTo>
                  <a:pt x="30699" y="42459"/>
                </a:lnTo>
                <a:lnTo>
                  <a:pt x="37723" y="37723"/>
                </a:lnTo>
                <a:lnTo>
                  <a:pt x="42459" y="30699"/>
                </a:lnTo>
                <a:lnTo>
                  <a:pt x="44196" y="22098"/>
                </a:lnTo>
                <a:lnTo>
                  <a:pt x="42459" y="13496"/>
                </a:lnTo>
                <a:lnTo>
                  <a:pt x="37723" y="6472"/>
                </a:lnTo>
                <a:lnTo>
                  <a:pt x="30699" y="1736"/>
                </a:lnTo>
                <a:lnTo>
                  <a:pt x="22098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395471" y="18531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22098"/>
                </a:moveTo>
                <a:lnTo>
                  <a:pt x="1736" y="13496"/>
                </a:lnTo>
                <a:lnTo>
                  <a:pt x="6472" y="6472"/>
                </a:lnTo>
                <a:lnTo>
                  <a:pt x="13496" y="1736"/>
                </a:lnTo>
                <a:lnTo>
                  <a:pt x="22098" y="0"/>
                </a:lnTo>
                <a:lnTo>
                  <a:pt x="30699" y="1736"/>
                </a:lnTo>
                <a:lnTo>
                  <a:pt x="37723" y="6472"/>
                </a:lnTo>
                <a:lnTo>
                  <a:pt x="42459" y="13496"/>
                </a:lnTo>
                <a:lnTo>
                  <a:pt x="44196" y="22098"/>
                </a:lnTo>
                <a:lnTo>
                  <a:pt x="42459" y="30699"/>
                </a:lnTo>
                <a:lnTo>
                  <a:pt x="37723" y="37723"/>
                </a:lnTo>
                <a:lnTo>
                  <a:pt x="30699" y="42459"/>
                </a:lnTo>
                <a:lnTo>
                  <a:pt x="22098" y="44196"/>
                </a:lnTo>
                <a:lnTo>
                  <a:pt x="13496" y="42459"/>
                </a:lnTo>
                <a:lnTo>
                  <a:pt x="6472" y="37723"/>
                </a:lnTo>
                <a:lnTo>
                  <a:pt x="1736" y="30699"/>
                </a:lnTo>
                <a:lnTo>
                  <a:pt x="0" y="22098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310128" y="2017776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369564" y="2017776"/>
            <a:ext cx="48260" cy="51435"/>
          </a:xfrm>
          <a:custGeom>
            <a:avLst/>
            <a:gdLst/>
            <a:ahLst/>
            <a:cxnLst/>
            <a:rect l="l" t="t" r="r" b="b"/>
            <a:pathLst>
              <a:path w="48260" h="51435">
                <a:moveTo>
                  <a:pt x="0" y="0"/>
                </a:moveTo>
                <a:lnTo>
                  <a:pt x="47650" y="51257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395471" y="204977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22098" y="0"/>
                </a:moveTo>
                <a:lnTo>
                  <a:pt x="13496" y="1676"/>
                </a:lnTo>
                <a:lnTo>
                  <a:pt x="6472" y="6248"/>
                </a:lnTo>
                <a:lnTo>
                  <a:pt x="1736" y="13030"/>
                </a:lnTo>
                <a:lnTo>
                  <a:pt x="0" y="21336"/>
                </a:lnTo>
                <a:lnTo>
                  <a:pt x="1736" y="29641"/>
                </a:lnTo>
                <a:lnTo>
                  <a:pt x="6472" y="36423"/>
                </a:lnTo>
                <a:lnTo>
                  <a:pt x="13496" y="40995"/>
                </a:lnTo>
                <a:lnTo>
                  <a:pt x="22098" y="42672"/>
                </a:lnTo>
                <a:lnTo>
                  <a:pt x="30699" y="40995"/>
                </a:lnTo>
                <a:lnTo>
                  <a:pt x="37723" y="36423"/>
                </a:lnTo>
                <a:lnTo>
                  <a:pt x="42459" y="29641"/>
                </a:lnTo>
                <a:lnTo>
                  <a:pt x="44196" y="21336"/>
                </a:lnTo>
                <a:lnTo>
                  <a:pt x="42459" y="13030"/>
                </a:lnTo>
                <a:lnTo>
                  <a:pt x="37723" y="6248"/>
                </a:lnTo>
                <a:lnTo>
                  <a:pt x="30699" y="1676"/>
                </a:lnTo>
                <a:lnTo>
                  <a:pt x="22098" y="0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395471" y="204977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0" y="21336"/>
                </a:moveTo>
                <a:lnTo>
                  <a:pt x="1736" y="29641"/>
                </a:lnTo>
                <a:lnTo>
                  <a:pt x="6472" y="36423"/>
                </a:lnTo>
                <a:lnTo>
                  <a:pt x="13496" y="40995"/>
                </a:lnTo>
                <a:lnTo>
                  <a:pt x="22098" y="42672"/>
                </a:lnTo>
                <a:lnTo>
                  <a:pt x="30699" y="40995"/>
                </a:lnTo>
                <a:lnTo>
                  <a:pt x="37723" y="36423"/>
                </a:lnTo>
                <a:lnTo>
                  <a:pt x="42459" y="29641"/>
                </a:lnTo>
                <a:lnTo>
                  <a:pt x="44196" y="21336"/>
                </a:lnTo>
                <a:lnTo>
                  <a:pt x="42459" y="13030"/>
                </a:lnTo>
                <a:lnTo>
                  <a:pt x="37723" y="6248"/>
                </a:lnTo>
                <a:lnTo>
                  <a:pt x="30699" y="1676"/>
                </a:lnTo>
                <a:lnTo>
                  <a:pt x="22098" y="0"/>
                </a:lnTo>
                <a:lnTo>
                  <a:pt x="13496" y="1676"/>
                </a:lnTo>
                <a:lnTo>
                  <a:pt x="6472" y="6248"/>
                </a:lnTo>
                <a:lnTo>
                  <a:pt x="1736" y="13030"/>
                </a:lnTo>
                <a:lnTo>
                  <a:pt x="0" y="2133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310128" y="197357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 h="0">
                <a:moveTo>
                  <a:pt x="0" y="0"/>
                </a:moveTo>
                <a:lnTo>
                  <a:pt x="145021" y="0"/>
                </a:lnTo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39667" y="19522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21336" y="0"/>
                </a:moveTo>
                <a:lnTo>
                  <a:pt x="13030" y="1676"/>
                </a:lnTo>
                <a:lnTo>
                  <a:pt x="6248" y="6248"/>
                </a:lnTo>
                <a:lnTo>
                  <a:pt x="1676" y="13030"/>
                </a:lnTo>
                <a:lnTo>
                  <a:pt x="0" y="21336"/>
                </a:lnTo>
                <a:lnTo>
                  <a:pt x="1676" y="29641"/>
                </a:lnTo>
                <a:lnTo>
                  <a:pt x="6248" y="36423"/>
                </a:lnTo>
                <a:lnTo>
                  <a:pt x="13030" y="40995"/>
                </a:lnTo>
                <a:lnTo>
                  <a:pt x="21336" y="42672"/>
                </a:lnTo>
                <a:lnTo>
                  <a:pt x="29641" y="40995"/>
                </a:lnTo>
                <a:lnTo>
                  <a:pt x="36423" y="36423"/>
                </a:lnTo>
                <a:lnTo>
                  <a:pt x="40995" y="29641"/>
                </a:lnTo>
                <a:lnTo>
                  <a:pt x="42672" y="21336"/>
                </a:lnTo>
                <a:lnTo>
                  <a:pt x="40995" y="13030"/>
                </a:lnTo>
                <a:lnTo>
                  <a:pt x="36423" y="6248"/>
                </a:lnTo>
                <a:lnTo>
                  <a:pt x="29641" y="1676"/>
                </a:lnTo>
                <a:lnTo>
                  <a:pt x="21336" y="0"/>
                </a:lnTo>
                <a:close/>
              </a:path>
            </a:pathLst>
          </a:custGeom>
          <a:solidFill>
            <a:srgbClr val="EB8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439667" y="19522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21336"/>
                </a:moveTo>
                <a:lnTo>
                  <a:pt x="1676" y="13030"/>
                </a:lnTo>
                <a:lnTo>
                  <a:pt x="6248" y="6248"/>
                </a:lnTo>
                <a:lnTo>
                  <a:pt x="13030" y="1676"/>
                </a:lnTo>
                <a:lnTo>
                  <a:pt x="21336" y="0"/>
                </a:lnTo>
                <a:lnTo>
                  <a:pt x="29641" y="1676"/>
                </a:lnTo>
                <a:lnTo>
                  <a:pt x="36423" y="6248"/>
                </a:lnTo>
                <a:lnTo>
                  <a:pt x="40995" y="13030"/>
                </a:lnTo>
                <a:lnTo>
                  <a:pt x="42672" y="21336"/>
                </a:lnTo>
                <a:lnTo>
                  <a:pt x="40995" y="29641"/>
                </a:lnTo>
                <a:lnTo>
                  <a:pt x="36423" y="36423"/>
                </a:lnTo>
                <a:lnTo>
                  <a:pt x="29641" y="40995"/>
                </a:lnTo>
                <a:lnTo>
                  <a:pt x="21336" y="42672"/>
                </a:lnTo>
                <a:lnTo>
                  <a:pt x="13030" y="40995"/>
                </a:lnTo>
                <a:lnTo>
                  <a:pt x="6248" y="36423"/>
                </a:lnTo>
                <a:lnTo>
                  <a:pt x="1676" y="29641"/>
                </a:lnTo>
                <a:lnTo>
                  <a:pt x="0" y="21336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076955" y="1917192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076955" y="1917192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076955" y="1961388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076955" y="1961388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076955" y="200558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076955" y="200558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294888" y="1917192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294888" y="1917192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294888" y="1961388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294888" y="1961388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294888" y="200558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294888" y="200558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4" h="24764">
                <a:moveTo>
                  <a:pt x="0" y="0"/>
                </a:moveTo>
                <a:lnTo>
                  <a:pt x="33527" y="0"/>
                </a:lnTo>
                <a:lnTo>
                  <a:pt x="33527" y="24384"/>
                </a:lnTo>
                <a:lnTo>
                  <a:pt x="0" y="2438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233927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8" y="0"/>
                </a:lnTo>
                <a:lnTo>
                  <a:pt x="25908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233927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8" y="0"/>
                </a:lnTo>
                <a:lnTo>
                  <a:pt x="25908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89732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189732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145535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145535" y="1851660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233927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8" y="0"/>
                </a:lnTo>
                <a:lnTo>
                  <a:pt x="25908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233927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8" y="0"/>
                </a:lnTo>
                <a:lnTo>
                  <a:pt x="25908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189732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189732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145535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7C7D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145535" y="2055876"/>
            <a:ext cx="26034" cy="35560"/>
          </a:xfrm>
          <a:custGeom>
            <a:avLst/>
            <a:gdLst/>
            <a:ahLst/>
            <a:cxnLst/>
            <a:rect l="l" t="t" r="r" b="b"/>
            <a:pathLst>
              <a:path w="26035" h="35560">
                <a:moveTo>
                  <a:pt x="0" y="0"/>
                </a:moveTo>
                <a:lnTo>
                  <a:pt x="25907" y="0"/>
                </a:lnTo>
                <a:lnTo>
                  <a:pt x="25907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104388" y="1869942"/>
            <a:ext cx="196850" cy="203200"/>
          </a:xfrm>
          <a:custGeom>
            <a:avLst/>
            <a:gdLst/>
            <a:ahLst/>
            <a:cxnLst/>
            <a:rect l="l" t="t" r="r" b="b"/>
            <a:pathLst>
              <a:path w="196850" h="203200">
                <a:moveTo>
                  <a:pt x="147345" y="0"/>
                </a:moveTo>
                <a:lnTo>
                  <a:pt x="49250" y="0"/>
                </a:lnTo>
                <a:lnTo>
                  <a:pt x="30078" y="3869"/>
                </a:lnTo>
                <a:lnTo>
                  <a:pt x="14424" y="14424"/>
                </a:lnTo>
                <a:lnTo>
                  <a:pt x="3869" y="30078"/>
                </a:lnTo>
                <a:lnTo>
                  <a:pt x="0" y="49250"/>
                </a:lnTo>
                <a:lnTo>
                  <a:pt x="0" y="153454"/>
                </a:lnTo>
                <a:lnTo>
                  <a:pt x="3869" y="172618"/>
                </a:lnTo>
                <a:lnTo>
                  <a:pt x="14424" y="188269"/>
                </a:lnTo>
                <a:lnTo>
                  <a:pt x="30078" y="198822"/>
                </a:lnTo>
                <a:lnTo>
                  <a:pt x="49250" y="202691"/>
                </a:lnTo>
                <a:lnTo>
                  <a:pt x="147345" y="202691"/>
                </a:lnTo>
                <a:lnTo>
                  <a:pt x="166517" y="198822"/>
                </a:lnTo>
                <a:lnTo>
                  <a:pt x="182171" y="188269"/>
                </a:lnTo>
                <a:lnTo>
                  <a:pt x="192726" y="172618"/>
                </a:lnTo>
                <a:lnTo>
                  <a:pt x="196596" y="153454"/>
                </a:lnTo>
                <a:lnTo>
                  <a:pt x="196596" y="49250"/>
                </a:lnTo>
                <a:lnTo>
                  <a:pt x="192726" y="30078"/>
                </a:lnTo>
                <a:lnTo>
                  <a:pt x="182171" y="14424"/>
                </a:lnTo>
                <a:lnTo>
                  <a:pt x="166517" y="3869"/>
                </a:lnTo>
                <a:lnTo>
                  <a:pt x="1473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104388" y="1869942"/>
            <a:ext cx="196850" cy="203200"/>
          </a:xfrm>
          <a:custGeom>
            <a:avLst/>
            <a:gdLst/>
            <a:ahLst/>
            <a:cxnLst/>
            <a:rect l="l" t="t" r="r" b="b"/>
            <a:pathLst>
              <a:path w="196850" h="203200">
                <a:moveTo>
                  <a:pt x="0" y="49250"/>
                </a:moveTo>
                <a:lnTo>
                  <a:pt x="3869" y="30078"/>
                </a:lnTo>
                <a:lnTo>
                  <a:pt x="14424" y="14424"/>
                </a:lnTo>
                <a:lnTo>
                  <a:pt x="30078" y="3869"/>
                </a:lnTo>
                <a:lnTo>
                  <a:pt x="49250" y="0"/>
                </a:lnTo>
                <a:lnTo>
                  <a:pt x="147345" y="0"/>
                </a:lnTo>
                <a:lnTo>
                  <a:pt x="166517" y="3869"/>
                </a:lnTo>
                <a:lnTo>
                  <a:pt x="182171" y="14424"/>
                </a:lnTo>
                <a:lnTo>
                  <a:pt x="192726" y="30078"/>
                </a:lnTo>
                <a:lnTo>
                  <a:pt x="196596" y="49250"/>
                </a:lnTo>
                <a:lnTo>
                  <a:pt x="196596" y="153454"/>
                </a:lnTo>
                <a:lnTo>
                  <a:pt x="192726" y="172618"/>
                </a:lnTo>
                <a:lnTo>
                  <a:pt x="182171" y="188269"/>
                </a:lnTo>
                <a:lnTo>
                  <a:pt x="166517" y="198822"/>
                </a:lnTo>
                <a:lnTo>
                  <a:pt x="147345" y="202691"/>
                </a:lnTo>
                <a:lnTo>
                  <a:pt x="49250" y="202691"/>
                </a:lnTo>
                <a:lnTo>
                  <a:pt x="30078" y="198822"/>
                </a:lnTo>
                <a:lnTo>
                  <a:pt x="14424" y="188269"/>
                </a:lnTo>
                <a:lnTo>
                  <a:pt x="3869" y="172618"/>
                </a:lnTo>
                <a:lnTo>
                  <a:pt x="0" y="153454"/>
                </a:lnTo>
                <a:lnTo>
                  <a:pt x="0" y="49250"/>
                </a:lnTo>
                <a:close/>
              </a:path>
            </a:pathLst>
          </a:custGeom>
          <a:ln w="6096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147060" y="1915671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60" h="116205">
                <a:moveTo>
                  <a:pt x="83388" y="0"/>
                </a:moveTo>
                <a:lnTo>
                  <a:pt x="27863" y="0"/>
                </a:lnTo>
                <a:lnTo>
                  <a:pt x="17016" y="2189"/>
                </a:lnTo>
                <a:lnTo>
                  <a:pt x="8159" y="8159"/>
                </a:lnTo>
                <a:lnTo>
                  <a:pt x="2189" y="17016"/>
                </a:lnTo>
                <a:lnTo>
                  <a:pt x="0" y="27863"/>
                </a:lnTo>
                <a:lnTo>
                  <a:pt x="0" y="87947"/>
                </a:lnTo>
                <a:lnTo>
                  <a:pt x="2189" y="98796"/>
                </a:lnTo>
                <a:lnTo>
                  <a:pt x="8159" y="107657"/>
                </a:lnTo>
                <a:lnTo>
                  <a:pt x="17016" y="113632"/>
                </a:lnTo>
                <a:lnTo>
                  <a:pt x="27863" y="115824"/>
                </a:lnTo>
                <a:lnTo>
                  <a:pt x="83388" y="115824"/>
                </a:lnTo>
                <a:lnTo>
                  <a:pt x="94235" y="113632"/>
                </a:lnTo>
                <a:lnTo>
                  <a:pt x="103092" y="107657"/>
                </a:lnTo>
                <a:lnTo>
                  <a:pt x="109062" y="98796"/>
                </a:lnTo>
                <a:lnTo>
                  <a:pt x="111252" y="87947"/>
                </a:lnTo>
                <a:lnTo>
                  <a:pt x="111252" y="27863"/>
                </a:lnTo>
                <a:lnTo>
                  <a:pt x="109062" y="17016"/>
                </a:lnTo>
                <a:lnTo>
                  <a:pt x="103092" y="8159"/>
                </a:lnTo>
                <a:lnTo>
                  <a:pt x="94235" y="2189"/>
                </a:lnTo>
                <a:lnTo>
                  <a:pt x="83388" y="0"/>
                </a:lnTo>
                <a:close/>
              </a:path>
            </a:pathLst>
          </a:custGeom>
          <a:solidFill>
            <a:srgbClr val="D779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147060" y="1915671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60" h="116205">
                <a:moveTo>
                  <a:pt x="0" y="27863"/>
                </a:moveTo>
                <a:lnTo>
                  <a:pt x="2189" y="17016"/>
                </a:lnTo>
                <a:lnTo>
                  <a:pt x="8159" y="8159"/>
                </a:lnTo>
                <a:lnTo>
                  <a:pt x="17016" y="2189"/>
                </a:lnTo>
                <a:lnTo>
                  <a:pt x="27863" y="0"/>
                </a:lnTo>
                <a:lnTo>
                  <a:pt x="83388" y="0"/>
                </a:lnTo>
                <a:lnTo>
                  <a:pt x="94235" y="2189"/>
                </a:lnTo>
                <a:lnTo>
                  <a:pt x="103092" y="8159"/>
                </a:lnTo>
                <a:lnTo>
                  <a:pt x="109062" y="17016"/>
                </a:lnTo>
                <a:lnTo>
                  <a:pt x="111252" y="27863"/>
                </a:lnTo>
                <a:lnTo>
                  <a:pt x="111252" y="87947"/>
                </a:lnTo>
                <a:lnTo>
                  <a:pt x="109062" y="98796"/>
                </a:lnTo>
                <a:lnTo>
                  <a:pt x="103092" y="107657"/>
                </a:lnTo>
                <a:lnTo>
                  <a:pt x="94235" y="113632"/>
                </a:lnTo>
                <a:lnTo>
                  <a:pt x="83388" y="115824"/>
                </a:lnTo>
                <a:lnTo>
                  <a:pt x="27863" y="115824"/>
                </a:lnTo>
                <a:lnTo>
                  <a:pt x="17016" y="113632"/>
                </a:lnTo>
                <a:lnTo>
                  <a:pt x="8159" y="107657"/>
                </a:lnTo>
                <a:lnTo>
                  <a:pt x="2189" y="98796"/>
                </a:lnTo>
                <a:lnTo>
                  <a:pt x="0" y="87947"/>
                </a:lnTo>
                <a:lnTo>
                  <a:pt x="0" y="27863"/>
                </a:lnTo>
                <a:close/>
              </a:path>
            </a:pathLst>
          </a:custGeom>
          <a:ln w="6095">
            <a:solidFill>
              <a:srgbClr val="5555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3147946" y="1896730"/>
            <a:ext cx="11048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539740" y="413004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7741" y="0"/>
                </a:moveTo>
                <a:lnTo>
                  <a:pt x="5118" y="0"/>
                </a:lnTo>
                <a:lnTo>
                  <a:pt x="0" y="4775"/>
                </a:lnTo>
                <a:lnTo>
                  <a:pt x="0" y="16560"/>
                </a:lnTo>
                <a:lnTo>
                  <a:pt x="5118" y="21336"/>
                </a:lnTo>
                <a:lnTo>
                  <a:pt x="17741" y="21336"/>
                </a:lnTo>
                <a:lnTo>
                  <a:pt x="22860" y="16560"/>
                </a:lnTo>
                <a:lnTo>
                  <a:pt x="22860" y="4775"/>
                </a:lnTo>
                <a:lnTo>
                  <a:pt x="17741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437632" y="413004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560" y="0"/>
                </a:moveTo>
                <a:lnTo>
                  <a:pt x="4775" y="0"/>
                </a:lnTo>
                <a:lnTo>
                  <a:pt x="0" y="4775"/>
                </a:lnTo>
                <a:lnTo>
                  <a:pt x="0" y="16560"/>
                </a:lnTo>
                <a:lnTo>
                  <a:pt x="4775" y="21336"/>
                </a:lnTo>
                <a:lnTo>
                  <a:pt x="16560" y="21336"/>
                </a:lnTo>
                <a:lnTo>
                  <a:pt x="21336" y="16560"/>
                </a:lnTo>
                <a:lnTo>
                  <a:pt x="21336" y="4775"/>
                </a:lnTo>
                <a:lnTo>
                  <a:pt x="16560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399532" y="4174235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16560" y="0"/>
                </a:moveTo>
                <a:lnTo>
                  <a:pt x="4775" y="0"/>
                </a:lnTo>
                <a:lnTo>
                  <a:pt x="0" y="5118"/>
                </a:lnTo>
                <a:lnTo>
                  <a:pt x="0" y="17741"/>
                </a:lnTo>
                <a:lnTo>
                  <a:pt x="4775" y="22860"/>
                </a:lnTo>
                <a:lnTo>
                  <a:pt x="16560" y="22860"/>
                </a:lnTo>
                <a:lnTo>
                  <a:pt x="21336" y="17741"/>
                </a:lnTo>
                <a:lnTo>
                  <a:pt x="21336" y="5118"/>
                </a:lnTo>
                <a:lnTo>
                  <a:pt x="16560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484876" y="417423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7741" y="0"/>
                </a:moveTo>
                <a:lnTo>
                  <a:pt x="5118" y="0"/>
                </a:lnTo>
                <a:lnTo>
                  <a:pt x="0" y="5118"/>
                </a:lnTo>
                <a:lnTo>
                  <a:pt x="0" y="17741"/>
                </a:lnTo>
                <a:lnTo>
                  <a:pt x="5118" y="22860"/>
                </a:lnTo>
                <a:lnTo>
                  <a:pt x="17741" y="22860"/>
                </a:lnTo>
                <a:lnTo>
                  <a:pt x="22860" y="17741"/>
                </a:lnTo>
                <a:lnTo>
                  <a:pt x="22860" y="5118"/>
                </a:lnTo>
                <a:lnTo>
                  <a:pt x="17741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539740" y="4201667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7741" y="0"/>
                </a:moveTo>
                <a:lnTo>
                  <a:pt x="5118" y="0"/>
                </a:lnTo>
                <a:lnTo>
                  <a:pt x="0" y="4775"/>
                </a:lnTo>
                <a:lnTo>
                  <a:pt x="0" y="16560"/>
                </a:lnTo>
                <a:lnTo>
                  <a:pt x="5118" y="21335"/>
                </a:lnTo>
                <a:lnTo>
                  <a:pt x="17741" y="21335"/>
                </a:lnTo>
                <a:lnTo>
                  <a:pt x="22860" y="16560"/>
                </a:lnTo>
                <a:lnTo>
                  <a:pt x="22860" y="4775"/>
                </a:lnTo>
                <a:lnTo>
                  <a:pt x="17741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323332" y="4210811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7741" y="0"/>
                </a:moveTo>
                <a:lnTo>
                  <a:pt x="5118" y="0"/>
                </a:lnTo>
                <a:lnTo>
                  <a:pt x="0" y="4775"/>
                </a:lnTo>
                <a:lnTo>
                  <a:pt x="0" y="16560"/>
                </a:lnTo>
                <a:lnTo>
                  <a:pt x="5118" y="21336"/>
                </a:lnTo>
                <a:lnTo>
                  <a:pt x="17741" y="21336"/>
                </a:lnTo>
                <a:lnTo>
                  <a:pt x="22860" y="16560"/>
                </a:lnTo>
                <a:lnTo>
                  <a:pt x="22860" y="4775"/>
                </a:lnTo>
                <a:lnTo>
                  <a:pt x="17741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323332" y="4105655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7741" y="0"/>
                </a:moveTo>
                <a:lnTo>
                  <a:pt x="5118" y="0"/>
                </a:lnTo>
                <a:lnTo>
                  <a:pt x="0" y="4775"/>
                </a:lnTo>
                <a:lnTo>
                  <a:pt x="0" y="16560"/>
                </a:lnTo>
                <a:lnTo>
                  <a:pt x="5118" y="21336"/>
                </a:lnTo>
                <a:lnTo>
                  <a:pt x="17741" y="21336"/>
                </a:lnTo>
                <a:lnTo>
                  <a:pt x="22860" y="16560"/>
                </a:lnTo>
                <a:lnTo>
                  <a:pt x="22860" y="4775"/>
                </a:lnTo>
                <a:lnTo>
                  <a:pt x="17741" y="0"/>
                </a:lnTo>
                <a:close/>
              </a:path>
            </a:pathLst>
          </a:custGeom>
          <a:solidFill>
            <a:srgbClr val="E2E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603751" y="3950208"/>
            <a:ext cx="299085" cy="276225"/>
          </a:xfrm>
          <a:custGeom>
            <a:avLst/>
            <a:gdLst/>
            <a:ahLst/>
            <a:cxnLst/>
            <a:rect l="l" t="t" r="r" b="b"/>
            <a:pathLst>
              <a:path w="299085" h="276225">
                <a:moveTo>
                  <a:pt x="298704" y="162763"/>
                </a:moveTo>
                <a:lnTo>
                  <a:pt x="66294" y="162763"/>
                </a:lnTo>
                <a:lnTo>
                  <a:pt x="66294" y="273469"/>
                </a:lnTo>
                <a:lnTo>
                  <a:pt x="68770" y="275844"/>
                </a:lnTo>
                <a:lnTo>
                  <a:pt x="130886" y="275844"/>
                </a:lnTo>
                <a:lnTo>
                  <a:pt x="133362" y="273469"/>
                </a:lnTo>
                <a:lnTo>
                  <a:pt x="133362" y="228727"/>
                </a:lnTo>
                <a:lnTo>
                  <a:pt x="298704" y="228727"/>
                </a:lnTo>
                <a:lnTo>
                  <a:pt x="298704" y="162763"/>
                </a:lnTo>
                <a:close/>
              </a:path>
              <a:path w="299085" h="276225">
                <a:moveTo>
                  <a:pt x="298704" y="228727"/>
                </a:moveTo>
                <a:lnTo>
                  <a:pt x="231622" y="228727"/>
                </a:lnTo>
                <a:lnTo>
                  <a:pt x="231622" y="273469"/>
                </a:lnTo>
                <a:lnTo>
                  <a:pt x="234099" y="275844"/>
                </a:lnTo>
                <a:lnTo>
                  <a:pt x="296227" y="275844"/>
                </a:lnTo>
                <a:lnTo>
                  <a:pt x="298704" y="273469"/>
                </a:lnTo>
                <a:lnTo>
                  <a:pt x="298704" y="228727"/>
                </a:lnTo>
                <a:close/>
              </a:path>
              <a:path w="299085" h="276225">
                <a:moveTo>
                  <a:pt x="292430" y="0"/>
                </a:moveTo>
                <a:lnTo>
                  <a:pt x="6273" y="0"/>
                </a:lnTo>
                <a:lnTo>
                  <a:pt x="0" y="6007"/>
                </a:lnTo>
                <a:lnTo>
                  <a:pt x="0" y="238607"/>
                </a:lnTo>
                <a:lnTo>
                  <a:pt x="1346" y="239903"/>
                </a:lnTo>
                <a:lnTo>
                  <a:pt x="35306" y="239903"/>
                </a:lnTo>
                <a:lnTo>
                  <a:pt x="36664" y="238607"/>
                </a:lnTo>
                <a:lnTo>
                  <a:pt x="36664" y="162763"/>
                </a:lnTo>
                <a:lnTo>
                  <a:pt x="298704" y="162763"/>
                </a:lnTo>
                <a:lnTo>
                  <a:pt x="298704" y="6007"/>
                </a:lnTo>
                <a:lnTo>
                  <a:pt x="292430" y="0"/>
                </a:lnTo>
                <a:close/>
              </a:path>
            </a:pathLst>
          </a:custGeom>
          <a:solidFill>
            <a:srgbClr val="D6E9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603750" y="3950208"/>
            <a:ext cx="299085" cy="276225"/>
          </a:xfrm>
          <a:custGeom>
            <a:avLst/>
            <a:gdLst/>
            <a:ahLst/>
            <a:cxnLst/>
            <a:rect l="l" t="t" r="r" b="b"/>
            <a:pathLst>
              <a:path w="299085" h="276225">
                <a:moveTo>
                  <a:pt x="14008" y="0"/>
                </a:moveTo>
                <a:lnTo>
                  <a:pt x="284683" y="0"/>
                </a:lnTo>
                <a:lnTo>
                  <a:pt x="292430" y="0"/>
                </a:lnTo>
                <a:lnTo>
                  <a:pt x="298704" y="6007"/>
                </a:lnTo>
                <a:lnTo>
                  <a:pt x="298704" y="273469"/>
                </a:lnTo>
                <a:lnTo>
                  <a:pt x="296227" y="275844"/>
                </a:lnTo>
                <a:lnTo>
                  <a:pt x="293166" y="275844"/>
                </a:lnTo>
                <a:lnTo>
                  <a:pt x="237159" y="275844"/>
                </a:lnTo>
                <a:lnTo>
                  <a:pt x="234099" y="275844"/>
                </a:lnTo>
                <a:lnTo>
                  <a:pt x="231622" y="273469"/>
                </a:lnTo>
                <a:lnTo>
                  <a:pt x="231622" y="270548"/>
                </a:lnTo>
                <a:lnTo>
                  <a:pt x="231622" y="228727"/>
                </a:lnTo>
                <a:lnTo>
                  <a:pt x="133362" y="228727"/>
                </a:lnTo>
                <a:lnTo>
                  <a:pt x="133362" y="270548"/>
                </a:lnTo>
                <a:lnTo>
                  <a:pt x="133362" y="273469"/>
                </a:lnTo>
                <a:lnTo>
                  <a:pt x="130886" y="275844"/>
                </a:lnTo>
                <a:lnTo>
                  <a:pt x="127838" y="275844"/>
                </a:lnTo>
                <a:lnTo>
                  <a:pt x="71818" y="275844"/>
                </a:lnTo>
                <a:lnTo>
                  <a:pt x="68770" y="275844"/>
                </a:lnTo>
                <a:lnTo>
                  <a:pt x="66294" y="273469"/>
                </a:lnTo>
                <a:lnTo>
                  <a:pt x="66294" y="270548"/>
                </a:lnTo>
                <a:lnTo>
                  <a:pt x="66294" y="162763"/>
                </a:lnTo>
                <a:lnTo>
                  <a:pt x="36664" y="162763"/>
                </a:lnTo>
                <a:lnTo>
                  <a:pt x="36664" y="237007"/>
                </a:lnTo>
                <a:lnTo>
                  <a:pt x="36664" y="238607"/>
                </a:lnTo>
                <a:lnTo>
                  <a:pt x="35306" y="239903"/>
                </a:lnTo>
                <a:lnTo>
                  <a:pt x="33642" y="239903"/>
                </a:lnTo>
                <a:lnTo>
                  <a:pt x="3022" y="239903"/>
                </a:lnTo>
                <a:lnTo>
                  <a:pt x="1346" y="239903"/>
                </a:lnTo>
                <a:lnTo>
                  <a:pt x="0" y="238607"/>
                </a:lnTo>
                <a:lnTo>
                  <a:pt x="0" y="6007"/>
                </a:lnTo>
                <a:lnTo>
                  <a:pt x="6273" y="0"/>
                </a:lnTo>
                <a:lnTo>
                  <a:pt x="14008" y="0"/>
                </a:lnTo>
                <a:close/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660135" y="3970022"/>
            <a:ext cx="88388" cy="114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320284" y="3819144"/>
            <a:ext cx="458723" cy="4028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059423" y="2351534"/>
            <a:ext cx="259079" cy="231775"/>
          </a:xfrm>
          <a:custGeom>
            <a:avLst/>
            <a:gdLst/>
            <a:ahLst/>
            <a:cxnLst/>
            <a:rect l="l" t="t" r="r" b="b"/>
            <a:pathLst>
              <a:path w="259079" h="231775">
                <a:moveTo>
                  <a:pt x="216738" y="0"/>
                </a:moveTo>
                <a:lnTo>
                  <a:pt x="23406" y="0"/>
                </a:lnTo>
                <a:lnTo>
                  <a:pt x="0" y="186651"/>
                </a:lnTo>
                <a:lnTo>
                  <a:pt x="259079" y="231648"/>
                </a:lnTo>
                <a:lnTo>
                  <a:pt x="216738" y="0"/>
                </a:lnTo>
                <a:close/>
              </a:path>
            </a:pathLst>
          </a:custGeom>
          <a:solidFill>
            <a:srgbClr val="EBE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059423" y="2351534"/>
            <a:ext cx="259079" cy="231775"/>
          </a:xfrm>
          <a:custGeom>
            <a:avLst/>
            <a:gdLst/>
            <a:ahLst/>
            <a:cxnLst/>
            <a:rect l="l" t="t" r="r" b="b"/>
            <a:pathLst>
              <a:path w="259079" h="231775">
                <a:moveTo>
                  <a:pt x="0" y="186651"/>
                </a:moveTo>
                <a:lnTo>
                  <a:pt x="259079" y="231648"/>
                </a:lnTo>
                <a:lnTo>
                  <a:pt x="216738" y="0"/>
                </a:lnTo>
                <a:lnTo>
                  <a:pt x="23406" y="0"/>
                </a:lnTo>
                <a:lnTo>
                  <a:pt x="0" y="186651"/>
                </a:lnTo>
                <a:close/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381750" y="2301239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25908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338315" y="2589276"/>
            <a:ext cx="44450" cy="33655"/>
          </a:xfrm>
          <a:custGeom>
            <a:avLst/>
            <a:gdLst/>
            <a:ahLst/>
            <a:cxnLst/>
            <a:rect l="l" t="t" r="r" b="b"/>
            <a:pathLst>
              <a:path w="44450" h="33655">
                <a:moveTo>
                  <a:pt x="0" y="0"/>
                </a:moveTo>
                <a:lnTo>
                  <a:pt x="44196" y="0"/>
                </a:lnTo>
                <a:lnTo>
                  <a:pt x="44196" y="33527"/>
                </a:lnTo>
                <a:lnTo>
                  <a:pt x="0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416040" y="2304293"/>
            <a:ext cx="157480" cy="340360"/>
          </a:xfrm>
          <a:custGeom>
            <a:avLst/>
            <a:gdLst/>
            <a:ahLst/>
            <a:cxnLst/>
            <a:rect l="l" t="t" r="r" b="b"/>
            <a:pathLst>
              <a:path w="157479" h="340360">
                <a:moveTo>
                  <a:pt x="155587" y="0"/>
                </a:moveTo>
                <a:lnTo>
                  <a:pt x="1384" y="0"/>
                </a:lnTo>
                <a:lnTo>
                  <a:pt x="0" y="1384"/>
                </a:lnTo>
                <a:lnTo>
                  <a:pt x="0" y="338467"/>
                </a:lnTo>
                <a:lnTo>
                  <a:pt x="1384" y="339851"/>
                </a:lnTo>
                <a:lnTo>
                  <a:pt x="155587" y="339851"/>
                </a:lnTo>
                <a:lnTo>
                  <a:pt x="156972" y="338467"/>
                </a:lnTo>
                <a:lnTo>
                  <a:pt x="156972" y="1384"/>
                </a:lnTo>
                <a:lnTo>
                  <a:pt x="155587" y="0"/>
                </a:lnTo>
                <a:close/>
              </a:path>
            </a:pathLst>
          </a:custGeom>
          <a:solidFill>
            <a:srgbClr val="04B1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443471" y="2324093"/>
            <a:ext cx="100583" cy="3200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074664" y="2311901"/>
            <a:ext cx="212090" cy="41275"/>
          </a:xfrm>
          <a:custGeom>
            <a:avLst/>
            <a:gdLst/>
            <a:ahLst/>
            <a:cxnLst/>
            <a:rect l="l" t="t" r="r" b="b"/>
            <a:pathLst>
              <a:path w="212089" h="41275">
                <a:moveTo>
                  <a:pt x="206883" y="0"/>
                </a:moveTo>
                <a:lnTo>
                  <a:pt x="4953" y="0"/>
                </a:lnTo>
                <a:lnTo>
                  <a:pt x="0" y="4952"/>
                </a:lnTo>
                <a:lnTo>
                  <a:pt x="0" y="36207"/>
                </a:lnTo>
                <a:lnTo>
                  <a:pt x="4953" y="41147"/>
                </a:lnTo>
                <a:lnTo>
                  <a:pt x="206883" y="41147"/>
                </a:lnTo>
                <a:lnTo>
                  <a:pt x="211836" y="36207"/>
                </a:lnTo>
                <a:lnTo>
                  <a:pt x="211836" y="4952"/>
                </a:lnTo>
                <a:lnTo>
                  <a:pt x="206883" y="0"/>
                </a:lnTo>
                <a:close/>
              </a:path>
            </a:pathLst>
          </a:custGeom>
          <a:solidFill>
            <a:srgbClr val="C8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025889" y="2508504"/>
            <a:ext cx="329565" cy="127000"/>
          </a:xfrm>
          <a:custGeom>
            <a:avLst/>
            <a:gdLst/>
            <a:ahLst/>
            <a:cxnLst/>
            <a:rect l="l" t="t" r="r" b="b"/>
            <a:pathLst>
              <a:path w="329564" h="127000">
                <a:moveTo>
                  <a:pt x="224066" y="0"/>
                </a:moveTo>
                <a:lnTo>
                  <a:pt x="4368" y="0"/>
                </a:lnTo>
                <a:lnTo>
                  <a:pt x="0" y="4356"/>
                </a:lnTo>
                <a:lnTo>
                  <a:pt x="0" y="122135"/>
                </a:lnTo>
                <a:lnTo>
                  <a:pt x="4368" y="126492"/>
                </a:lnTo>
                <a:lnTo>
                  <a:pt x="326364" y="126492"/>
                </a:lnTo>
                <a:lnTo>
                  <a:pt x="329183" y="123672"/>
                </a:lnTo>
                <a:lnTo>
                  <a:pt x="329183" y="47472"/>
                </a:lnTo>
                <a:lnTo>
                  <a:pt x="326364" y="44665"/>
                </a:lnTo>
                <a:lnTo>
                  <a:pt x="228422" y="44665"/>
                </a:lnTo>
                <a:lnTo>
                  <a:pt x="228422" y="4356"/>
                </a:lnTo>
                <a:lnTo>
                  <a:pt x="224066" y="0"/>
                </a:lnTo>
                <a:close/>
              </a:path>
            </a:pathLst>
          </a:custGeom>
          <a:solidFill>
            <a:srgbClr val="C8E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045713" y="2542034"/>
            <a:ext cx="280410" cy="1493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115326" y="2386583"/>
            <a:ext cx="110213" cy="1234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384035" y="2649473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 h="0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35051">
            <a:solidFill>
              <a:srgbClr val="949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841934" y="3099819"/>
            <a:ext cx="464429" cy="3240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976370" y="3099819"/>
            <a:ext cx="458054" cy="3240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813804" y="324878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776" y="14825"/>
                </a:moveTo>
                <a:lnTo>
                  <a:pt x="0" y="14825"/>
                </a:lnTo>
                <a:lnTo>
                  <a:pt x="0" y="0"/>
                </a:lnTo>
                <a:lnTo>
                  <a:pt x="14776" y="0"/>
                </a:lnTo>
                <a:lnTo>
                  <a:pt x="14776" y="14825"/>
                </a:lnTo>
                <a:close/>
              </a:path>
            </a:pathLst>
          </a:custGeom>
          <a:solidFill>
            <a:srgbClr val="F3C0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813803" y="324878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776" y="14825"/>
                </a:moveTo>
                <a:lnTo>
                  <a:pt x="0" y="14825"/>
                </a:lnTo>
                <a:lnTo>
                  <a:pt x="0" y="0"/>
                </a:lnTo>
                <a:lnTo>
                  <a:pt x="14776" y="0"/>
                </a:lnTo>
                <a:lnTo>
                  <a:pt x="14776" y="14825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784250" y="3209962"/>
            <a:ext cx="18415" cy="28575"/>
          </a:xfrm>
          <a:custGeom>
            <a:avLst/>
            <a:gdLst/>
            <a:ahLst/>
            <a:cxnLst/>
            <a:rect l="l" t="t" r="r" b="b"/>
            <a:pathLst>
              <a:path w="18414" h="28575">
                <a:moveTo>
                  <a:pt x="18294" y="28238"/>
                </a:moveTo>
                <a:lnTo>
                  <a:pt x="0" y="28238"/>
                </a:lnTo>
                <a:lnTo>
                  <a:pt x="0" y="0"/>
                </a:lnTo>
                <a:lnTo>
                  <a:pt x="18294" y="0"/>
                </a:lnTo>
                <a:lnTo>
                  <a:pt x="18294" y="28238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784248" y="3209962"/>
            <a:ext cx="18415" cy="28575"/>
          </a:xfrm>
          <a:custGeom>
            <a:avLst/>
            <a:gdLst/>
            <a:ahLst/>
            <a:cxnLst/>
            <a:rect l="l" t="t" r="r" b="b"/>
            <a:pathLst>
              <a:path w="18414" h="28575">
                <a:moveTo>
                  <a:pt x="18294" y="28238"/>
                </a:moveTo>
                <a:lnTo>
                  <a:pt x="0" y="28238"/>
                </a:lnTo>
                <a:lnTo>
                  <a:pt x="0" y="0"/>
                </a:lnTo>
                <a:lnTo>
                  <a:pt x="18294" y="0"/>
                </a:lnTo>
                <a:lnTo>
                  <a:pt x="18294" y="28238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821538" y="3209964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14072" y="14119"/>
                </a:moveTo>
                <a:lnTo>
                  <a:pt x="0" y="14119"/>
                </a:lnTo>
                <a:lnTo>
                  <a:pt x="0" y="0"/>
                </a:lnTo>
                <a:lnTo>
                  <a:pt x="14072" y="0"/>
                </a:lnTo>
                <a:lnTo>
                  <a:pt x="14072" y="14119"/>
                </a:lnTo>
                <a:close/>
              </a:path>
            </a:pathLst>
          </a:custGeom>
          <a:solidFill>
            <a:srgbClr val="F3C0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821537" y="3209965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14072" y="14119"/>
                </a:moveTo>
                <a:lnTo>
                  <a:pt x="0" y="14119"/>
                </a:lnTo>
                <a:lnTo>
                  <a:pt x="0" y="0"/>
                </a:lnTo>
                <a:lnTo>
                  <a:pt x="14072" y="0"/>
                </a:lnTo>
                <a:lnTo>
                  <a:pt x="14072" y="14119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784243" y="3255852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6183" y="16943"/>
                </a:moveTo>
                <a:lnTo>
                  <a:pt x="0" y="16943"/>
                </a:lnTo>
                <a:lnTo>
                  <a:pt x="0" y="0"/>
                </a:lnTo>
                <a:lnTo>
                  <a:pt x="16183" y="0"/>
                </a:lnTo>
                <a:lnTo>
                  <a:pt x="16183" y="16943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784242" y="3255853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6183" y="16943"/>
                </a:moveTo>
                <a:lnTo>
                  <a:pt x="0" y="16943"/>
                </a:lnTo>
                <a:lnTo>
                  <a:pt x="0" y="0"/>
                </a:lnTo>
                <a:lnTo>
                  <a:pt x="16183" y="0"/>
                </a:lnTo>
                <a:lnTo>
                  <a:pt x="16183" y="16943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802535" y="317819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11258" y="11295"/>
                </a:moveTo>
                <a:lnTo>
                  <a:pt x="0" y="11295"/>
                </a:lnTo>
                <a:lnTo>
                  <a:pt x="0" y="0"/>
                </a:lnTo>
                <a:lnTo>
                  <a:pt x="11258" y="0"/>
                </a:lnTo>
                <a:lnTo>
                  <a:pt x="11258" y="11295"/>
                </a:lnTo>
                <a:close/>
              </a:path>
            </a:pathLst>
          </a:custGeom>
          <a:solidFill>
            <a:srgbClr val="F3C0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802534" y="317819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11258" y="11295"/>
                </a:moveTo>
                <a:lnTo>
                  <a:pt x="0" y="11295"/>
                </a:lnTo>
                <a:lnTo>
                  <a:pt x="0" y="0"/>
                </a:lnTo>
                <a:lnTo>
                  <a:pt x="11258" y="0"/>
                </a:lnTo>
                <a:lnTo>
                  <a:pt x="11258" y="11295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808161" y="31421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369" y="13413"/>
                </a:moveTo>
                <a:lnTo>
                  <a:pt x="0" y="13413"/>
                </a:lnTo>
                <a:lnTo>
                  <a:pt x="0" y="0"/>
                </a:lnTo>
                <a:lnTo>
                  <a:pt x="13369" y="0"/>
                </a:lnTo>
                <a:lnTo>
                  <a:pt x="13369" y="13413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808160" y="314219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369" y="13413"/>
                </a:moveTo>
                <a:lnTo>
                  <a:pt x="0" y="13413"/>
                </a:lnTo>
                <a:lnTo>
                  <a:pt x="0" y="0"/>
                </a:lnTo>
                <a:lnTo>
                  <a:pt x="13369" y="0"/>
                </a:lnTo>
                <a:lnTo>
                  <a:pt x="13369" y="13413"/>
                </a:lnTo>
                <a:close/>
              </a:path>
            </a:pathLst>
          </a:custGeom>
          <a:ln w="3175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858" y="436880"/>
            <a:ext cx="6323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70"/>
              <a:t> </a:t>
            </a:r>
            <a:r>
              <a:rPr dirty="0" sz="4400" spc="-50"/>
              <a:t>DELTT</a:t>
            </a:r>
            <a:r>
              <a:rPr dirty="0" sz="4400" spc="-50" b="1">
                <a:latin typeface="Arial"/>
                <a:cs typeface="Arial"/>
              </a:rPr>
              <a:t>A</a:t>
            </a:r>
            <a:r>
              <a:rPr dirty="0" sz="4400" spc="-50"/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444" y="2057400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1888" y="2057400"/>
            <a:ext cx="151066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016" y="4163567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Demand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1443" y="4163567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Supplier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3459" y="4168140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Storage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00" y="4154423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Shipment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5991" y="3191255"/>
            <a:ext cx="1629410" cy="4572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16839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19"/>
              </a:spcBef>
            </a:pPr>
            <a:r>
              <a:rPr dirty="0" sz="1400" spc="-5">
                <a:latin typeface="Arial"/>
                <a:cs typeface="Arial"/>
              </a:rPr>
              <a:t>400M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SKUs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16" y="3096767"/>
            <a:ext cx="163068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310M+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443" y="3093720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3505" rIns="0" bIns="0" rtlCol="0" vert="horz">
            <a:spAutoFit/>
          </a:bodyPr>
          <a:lstStyle/>
          <a:p>
            <a:pPr marL="456565" marR="270510" indent="-180340">
              <a:lnSpc>
                <a:spcPct val="100000"/>
              </a:lnSpc>
              <a:spcBef>
                <a:spcPts val="815"/>
              </a:spcBef>
            </a:pPr>
            <a:r>
              <a:rPr dirty="0" sz="1400" spc="-5">
                <a:latin typeface="Arial"/>
                <a:cs typeface="Arial"/>
              </a:rPr>
              <a:t>Thousands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suppliers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00" y="5230367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Shortage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3459" y="5230367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Holding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016" y="5230367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3505" rIns="0" bIns="0" rtlCol="0" vert="horz">
            <a:spAutoFit/>
          </a:bodyPr>
          <a:lstStyle/>
          <a:p>
            <a:pPr marL="622300" marR="289560" indent="-326390">
              <a:lnSpc>
                <a:spcPct val="100000"/>
              </a:lnSpc>
              <a:spcBef>
                <a:spcPts val="815"/>
              </a:spcBef>
            </a:pPr>
            <a:r>
              <a:rPr dirty="0" sz="1400" spc="-5">
                <a:latin typeface="Arial"/>
                <a:cs typeface="Arial"/>
              </a:rPr>
              <a:t>How much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</a:t>
            </a:r>
            <a:r>
              <a:rPr dirty="0" sz="1400" spc="-10">
                <a:latin typeface="Arial"/>
                <a:cs typeface="Arial"/>
              </a:rPr>
              <a:t>buy?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1443" y="5230367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Where to store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638" y="436880"/>
            <a:ext cx="62833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75"/>
              <a:t> </a:t>
            </a:r>
            <a:r>
              <a:rPr dirty="0" sz="4400" spc="-95"/>
              <a:t>DELTTA</a:t>
            </a:r>
            <a:r>
              <a:rPr dirty="0" sz="4400" spc="-95" b="1">
                <a:latin typeface="Arial"/>
                <a:cs typeface="Arial"/>
              </a:rPr>
              <a:t>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0683" y="1627399"/>
            <a:ext cx="2455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SCOT = 1,200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Omids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359" y="4601528"/>
            <a:ext cx="255905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6619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Dr. Alirezai </a:t>
            </a:r>
            <a:r>
              <a:rPr dirty="0" sz="1100">
                <a:latin typeface="Arial"/>
                <a:cs typeface="Arial"/>
              </a:rPr>
              <a:t>“Omid”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Madadi  </a:t>
            </a:r>
            <a:r>
              <a:rPr dirty="0" sz="1100" spc="-5">
                <a:latin typeface="Arial"/>
                <a:cs typeface="Arial"/>
              </a:rPr>
              <a:t>Clemson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University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"/>
                <a:cs typeface="Arial"/>
              </a:rPr>
              <a:t>PhD, Industrial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Engineering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Thesis: Retail Supply Chain Optimization  Amazon </a:t>
            </a:r>
            <a:r>
              <a:rPr dirty="0" sz="1100">
                <a:latin typeface="Arial"/>
                <a:cs typeface="Arial"/>
              </a:rPr>
              <a:t>SCOT </a:t>
            </a:r>
            <a:r>
              <a:rPr dirty="0" sz="1100" spc="-5">
                <a:latin typeface="Arial"/>
                <a:cs typeface="Arial"/>
              </a:rPr>
              <a:t>Research Scientist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601723"/>
            <a:ext cx="4343399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58711" y="2971800"/>
            <a:ext cx="2229099" cy="350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7800" y="2971800"/>
            <a:ext cx="1110995" cy="3505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314565"/>
            <a:ext cx="7040245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Discussion</a:t>
            </a:r>
            <a:r>
              <a:rPr dirty="0" sz="4400" spc="-40"/>
              <a:t> </a:t>
            </a:r>
            <a:r>
              <a:rPr dirty="0" sz="4400" spc="-5"/>
              <a:t>of</a:t>
            </a:r>
            <a:endParaRPr sz="4400"/>
          </a:p>
          <a:p>
            <a:pPr marL="12700">
              <a:lnSpc>
                <a:spcPct val="100000"/>
              </a:lnSpc>
            </a:pPr>
            <a:r>
              <a:rPr dirty="0" sz="4400"/>
              <a:t>Amazon Case Study |</a:t>
            </a:r>
            <a:r>
              <a:rPr dirty="0" sz="4400" spc="-90"/>
              <a:t> </a:t>
            </a:r>
            <a:r>
              <a:rPr dirty="0" sz="4400" spc="-65"/>
              <a:t>FACE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350" y="436880"/>
            <a:ext cx="53092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90"/>
              <a:t> </a:t>
            </a:r>
            <a:r>
              <a:rPr dirty="0" sz="4400" b="1">
                <a:latin typeface="Arial"/>
                <a:cs typeface="Arial"/>
              </a:rPr>
              <a:t>F</a:t>
            </a:r>
            <a:r>
              <a:rPr dirty="0" sz="4400"/>
              <a:t>ACE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6176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10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CEA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34235" y="1861572"/>
            <a:ext cx="709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835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09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AD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96492" y="1861572"/>
            <a:ext cx="6889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51" y="2622804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9356" y="2622804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3888" y="2622804"/>
            <a:ext cx="181610" cy="725805"/>
          </a:xfrm>
          <a:custGeom>
            <a:avLst/>
            <a:gdLst/>
            <a:ahLst/>
            <a:cxnLst/>
            <a:rect l="l" t="t" r="r" b="b"/>
            <a:pathLst>
              <a:path w="181609" h="725804">
                <a:moveTo>
                  <a:pt x="181356" y="0"/>
                </a:moveTo>
                <a:lnTo>
                  <a:pt x="0" y="181355"/>
                </a:lnTo>
                <a:lnTo>
                  <a:pt x="0" y="725423"/>
                </a:lnTo>
                <a:lnTo>
                  <a:pt x="181356" y="544067"/>
                </a:lnTo>
                <a:lnTo>
                  <a:pt x="181356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3435" y="2622804"/>
            <a:ext cx="1511935" cy="181610"/>
          </a:xfrm>
          <a:custGeom>
            <a:avLst/>
            <a:gdLst/>
            <a:ahLst/>
            <a:cxnLst/>
            <a:rect l="l" t="t" r="r" b="b"/>
            <a:pathLst>
              <a:path w="1511934" h="181610">
                <a:moveTo>
                  <a:pt x="1511808" y="0"/>
                </a:moveTo>
                <a:lnTo>
                  <a:pt x="181356" y="0"/>
                </a:lnTo>
                <a:lnTo>
                  <a:pt x="0" y="181355"/>
                </a:lnTo>
                <a:lnTo>
                  <a:pt x="1330452" y="181355"/>
                </a:lnTo>
                <a:lnTo>
                  <a:pt x="151180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3435" y="2804160"/>
            <a:ext cx="1330960" cy="544195"/>
          </a:xfrm>
          <a:prstGeom prst="rect">
            <a:avLst/>
          </a:prstGeom>
          <a:solidFill>
            <a:srgbClr val="2F2F30"/>
          </a:solidFill>
        </p:spPr>
        <p:txBody>
          <a:bodyPr wrap="square" lIns="0" tIns="15938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125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Deterministic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1208" y="2816351"/>
            <a:ext cx="928369" cy="338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315"/>
              </a:spcBef>
            </a:pP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y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r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372" y="2551181"/>
            <a:ext cx="1981200" cy="867410"/>
          </a:xfrm>
          <a:custGeom>
            <a:avLst/>
            <a:gdLst/>
            <a:ahLst/>
            <a:cxnLst/>
            <a:rect l="l" t="t" r="r" b="b"/>
            <a:pathLst>
              <a:path w="1981200" h="867410">
                <a:moveTo>
                  <a:pt x="946524" y="627354"/>
                </a:moveTo>
                <a:lnTo>
                  <a:pt x="707631" y="627354"/>
                </a:lnTo>
                <a:lnTo>
                  <a:pt x="778268" y="867156"/>
                </a:lnTo>
                <a:lnTo>
                  <a:pt x="946524" y="627354"/>
                </a:lnTo>
                <a:close/>
              </a:path>
              <a:path w="1981200" h="867410">
                <a:moveTo>
                  <a:pt x="1279532" y="599579"/>
                </a:moveTo>
                <a:lnTo>
                  <a:pt x="966012" y="599579"/>
                </a:lnTo>
                <a:lnTo>
                  <a:pt x="1215047" y="792353"/>
                </a:lnTo>
                <a:lnTo>
                  <a:pt x="1279532" y="599579"/>
                </a:lnTo>
                <a:close/>
              </a:path>
              <a:path w="1981200" h="867410">
                <a:moveTo>
                  <a:pt x="1579602" y="580390"/>
                </a:moveTo>
                <a:lnTo>
                  <a:pt x="1285951" y="580390"/>
                </a:lnTo>
                <a:lnTo>
                  <a:pt x="1664296" y="726440"/>
                </a:lnTo>
                <a:lnTo>
                  <a:pt x="1579602" y="580390"/>
                </a:lnTo>
                <a:close/>
              </a:path>
              <a:path w="1981200" h="867410">
                <a:moveTo>
                  <a:pt x="1567494" y="559511"/>
                </a:moveTo>
                <a:lnTo>
                  <a:pt x="519785" y="559511"/>
                </a:lnTo>
                <a:lnTo>
                  <a:pt x="436778" y="707250"/>
                </a:lnTo>
                <a:lnTo>
                  <a:pt x="707631" y="627354"/>
                </a:lnTo>
                <a:lnTo>
                  <a:pt x="946524" y="627354"/>
                </a:lnTo>
                <a:lnTo>
                  <a:pt x="966012" y="599579"/>
                </a:lnTo>
                <a:lnTo>
                  <a:pt x="1279532" y="599579"/>
                </a:lnTo>
                <a:lnTo>
                  <a:pt x="1285951" y="580390"/>
                </a:lnTo>
                <a:lnTo>
                  <a:pt x="1579602" y="580390"/>
                </a:lnTo>
                <a:lnTo>
                  <a:pt x="1567494" y="559511"/>
                </a:lnTo>
                <a:close/>
              </a:path>
              <a:path w="1981200" h="867410">
                <a:moveTo>
                  <a:pt x="33934" y="92125"/>
                </a:moveTo>
                <a:lnTo>
                  <a:pt x="424395" y="305790"/>
                </a:lnTo>
                <a:lnTo>
                  <a:pt x="0" y="345859"/>
                </a:lnTo>
                <a:lnTo>
                  <a:pt x="341388" y="472719"/>
                </a:lnTo>
                <a:lnTo>
                  <a:pt x="12382" y="585609"/>
                </a:lnTo>
                <a:lnTo>
                  <a:pt x="519785" y="559511"/>
                </a:lnTo>
                <a:lnTo>
                  <a:pt x="1567494" y="559511"/>
                </a:lnTo>
                <a:lnTo>
                  <a:pt x="1544332" y="519569"/>
                </a:lnTo>
                <a:lnTo>
                  <a:pt x="1935928" y="519569"/>
                </a:lnTo>
                <a:lnTo>
                  <a:pt x="1614957" y="420522"/>
                </a:lnTo>
                <a:lnTo>
                  <a:pt x="1935060" y="326669"/>
                </a:lnTo>
                <a:lnTo>
                  <a:pt x="1531950" y="293662"/>
                </a:lnTo>
                <a:lnTo>
                  <a:pt x="1585526" y="253720"/>
                </a:lnTo>
                <a:lnTo>
                  <a:pt x="670674" y="253720"/>
                </a:lnTo>
                <a:lnTo>
                  <a:pt x="33934" y="92125"/>
                </a:lnTo>
                <a:close/>
              </a:path>
              <a:path w="1981200" h="867410">
                <a:moveTo>
                  <a:pt x="1935928" y="519569"/>
                </a:moveTo>
                <a:lnTo>
                  <a:pt x="1544332" y="519569"/>
                </a:lnTo>
                <a:lnTo>
                  <a:pt x="1981200" y="533539"/>
                </a:lnTo>
                <a:lnTo>
                  <a:pt x="1935928" y="519569"/>
                </a:lnTo>
                <a:close/>
              </a:path>
              <a:path w="1981200" h="867410">
                <a:moveTo>
                  <a:pt x="766064" y="92125"/>
                </a:moveTo>
                <a:lnTo>
                  <a:pt x="670674" y="253720"/>
                </a:lnTo>
                <a:lnTo>
                  <a:pt x="1585526" y="253720"/>
                </a:lnTo>
                <a:lnTo>
                  <a:pt x="1613533" y="232841"/>
                </a:lnTo>
                <a:lnTo>
                  <a:pt x="990600" y="232841"/>
                </a:lnTo>
                <a:lnTo>
                  <a:pt x="766064" y="92125"/>
                </a:lnTo>
                <a:close/>
              </a:path>
              <a:path w="1981200" h="867410">
                <a:moveTo>
                  <a:pt x="1331988" y="0"/>
                </a:moveTo>
                <a:lnTo>
                  <a:pt x="990600" y="232841"/>
                </a:lnTo>
                <a:lnTo>
                  <a:pt x="1613533" y="232841"/>
                </a:lnTo>
                <a:lnTo>
                  <a:pt x="1639120" y="213766"/>
                </a:lnTo>
                <a:lnTo>
                  <a:pt x="1298333" y="213766"/>
                </a:lnTo>
                <a:lnTo>
                  <a:pt x="1331988" y="0"/>
                </a:lnTo>
                <a:close/>
              </a:path>
              <a:path w="1981200" h="867410">
                <a:moveTo>
                  <a:pt x="1685848" y="178930"/>
                </a:moveTo>
                <a:lnTo>
                  <a:pt x="1298333" y="213766"/>
                </a:lnTo>
                <a:lnTo>
                  <a:pt x="1639120" y="213766"/>
                </a:lnTo>
                <a:lnTo>
                  <a:pt x="1685848" y="178930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54153" y="2845185"/>
            <a:ext cx="8496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016" y="46619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Demand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1443" y="46619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Supplier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3459" y="4666488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Storage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7000" y="4652771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Shipment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5991" y="3689603"/>
            <a:ext cx="1629410" cy="4572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1684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20"/>
              </a:spcBef>
            </a:pPr>
            <a:r>
              <a:rPr dirty="0" sz="1400" spc="-5">
                <a:latin typeface="Arial"/>
                <a:cs typeface="Arial"/>
              </a:rPr>
              <a:t>400M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SKUs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016" y="35951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310M+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1443" y="3590544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4775" rIns="0" bIns="0" rtlCol="0" vert="horz">
            <a:spAutoFit/>
          </a:bodyPr>
          <a:lstStyle/>
          <a:p>
            <a:pPr marL="456565" marR="270510" indent="-180340">
              <a:lnSpc>
                <a:spcPct val="100000"/>
              </a:lnSpc>
              <a:spcBef>
                <a:spcPts val="825"/>
              </a:spcBef>
            </a:pPr>
            <a:r>
              <a:rPr dirty="0" sz="1400" spc="-5">
                <a:latin typeface="Arial"/>
                <a:cs typeface="Arial"/>
              </a:rPr>
              <a:t>Thousands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suppliers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7000" y="5728715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Shortage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23459" y="5727191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Holding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016" y="5727191"/>
            <a:ext cx="163068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04775" rIns="0" bIns="0" rtlCol="0" vert="horz">
            <a:spAutoFit/>
          </a:bodyPr>
          <a:lstStyle/>
          <a:p>
            <a:pPr marL="622300" marR="289560" indent="-326390">
              <a:lnSpc>
                <a:spcPct val="100000"/>
              </a:lnSpc>
              <a:spcBef>
                <a:spcPts val="825"/>
              </a:spcBef>
            </a:pPr>
            <a:r>
              <a:rPr dirty="0" sz="1400" spc="-5">
                <a:latin typeface="Arial"/>
                <a:cs typeface="Arial"/>
              </a:rPr>
              <a:t>How much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</a:t>
            </a:r>
            <a:r>
              <a:rPr dirty="0" sz="1400" spc="-10">
                <a:latin typeface="Arial"/>
                <a:cs typeface="Arial"/>
              </a:rPr>
              <a:t>buy?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1443" y="5727191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Where to store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079" y="436880"/>
            <a:ext cx="53397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75"/>
              <a:t> </a:t>
            </a:r>
            <a:r>
              <a:rPr dirty="0" sz="4400" spc="-5"/>
              <a:t>F</a:t>
            </a:r>
            <a:r>
              <a:rPr dirty="0" sz="4400" spc="-5" b="1">
                <a:latin typeface="Arial"/>
                <a:cs typeface="Arial"/>
              </a:rPr>
              <a:t>A</a:t>
            </a:r>
            <a:r>
              <a:rPr dirty="0" sz="4400" spc="-5"/>
              <a:t>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6176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10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CEA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34235" y="1861572"/>
            <a:ext cx="709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835" y="1623060"/>
            <a:ext cx="1667510" cy="727075"/>
          </a:xfrm>
          <a:custGeom>
            <a:avLst/>
            <a:gdLst/>
            <a:ahLst/>
            <a:cxnLst/>
            <a:rect l="l" t="t" r="r" b="b"/>
            <a:pathLst>
              <a:path w="1667509" h="727075">
                <a:moveTo>
                  <a:pt x="1485519" y="0"/>
                </a:moveTo>
                <a:lnTo>
                  <a:pt x="181737" y="0"/>
                </a:lnTo>
                <a:lnTo>
                  <a:pt x="0" y="363474"/>
                </a:lnTo>
                <a:lnTo>
                  <a:pt x="181737" y="726948"/>
                </a:lnTo>
                <a:lnTo>
                  <a:pt x="1485519" y="726948"/>
                </a:lnTo>
                <a:lnTo>
                  <a:pt x="1667256" y="363474"/>
                </a:lnTo>
                <a:lnTo>
                  <a:pt x="1485519" y="0"/>
                </a:lnTo>
                <a:close/>
              </a:path>
            </a:pathLst>
          </a:custGeom>
          <a:solidFill>
            <a:srgbClr val="FAD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96492" y="1861572"/>
            <a:ext cx="6889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51" y="2622804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9356" y="2622804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3888" y="2622804"/>
            <a:ext cx="181610" cy="725805"/>
          </a:xfrm>
          <a:custGeom>
            <a:avLst/>
            <a:gdLst/>
            <a:ahLst/>
            <a:cxnLst/>
            <a:rect l="l" t="t" r="r" b="b"/>
            <a:pathLst>
              <a:path w="181609" h="725804">
                <a:moveTo>
                  <a:pt x="181356" y="0"/>
                </a:moveTo>
                <a:lnTo>
                  <a:pt x="0" y="181355"/>
                </a:lnTo>
                <a:lnTo>
                  <a:pt x="0" y="725423"/>
                </a:lnTo>
                <a:lnTo>
                  <a:pt x="181356" y="544067"/>
                </a:lnTo>
                <a:lnTo>
                  <a:pt x="181356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3435" y="2622804"/>
            <a:ext cx="1511935" cy="181610"/>
          </a:xfrm>
          <a:custGeom>
            <a:avLst/>
            <a:gdLst/>
            <a:ahLst/>
            <a:cxnLst/>
            <a:rect l="l" t="t" r="r" b="b"/>
            <a:pathLst>
              <a:path w="1511934" h="181610">
                <a:moveTo>
                  <a:pt x="1511808" y="0"/>
                </a:moveTo>
                <a:lnTo>
                  <a:pt x="181356" y="0"/>
                </a:lnTo>
                <a:lnTo>
                  <a:pt x="0" y="181355"/>
                </a:lnTo>
                <a:lnTo>
                  <a:pt x="1330452" y="181355"/>
                </a:lnTo>
                <a:lnTo>
                  <a:pt x="151180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3435" y="2804160"/>
            <a:ext cx="1330960" cy="544195"/>
          </a:xfrm>
          <a:prstGeom prst="rect">
            <a:avLst/>
          </a:prstGeom>
          <a:solidFill>
            <a:srgbClr val="2F2F30"/>
          </a:solidFill>
        </p:spPr>
        <p:txBody>
          <a:bodyPr wrap="square" lIns="0" tIns="15938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125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Deterministic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1208" y="2816351"/>
            <a:ext cx="928369" cy="3384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315"/>
              </a:spcBef>
            </a:pP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y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r</a:t>
            </a:r>
            <a:r>
              <a:rPr dirty="0" sz="1600" spc="-1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600" spc="-15" b="1">
                <a:solidFill>
                  <a:srgbClr val="23283C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372" y="2551181"/>
            <a:ext cx="1981200" cy="867410"/>
          </a:xfrm>
          <a:custGeom>
            <a:avLst/>
            <a:gdLst/>
            <a:ahLst/>
            <a:cxnLst/>
            <a:rect l="l" t="t" r="r" b="b"/>
            <a:pathLst>
              <a:path w="1981200" h="867410">
                <a:moveTo>
                  <a:pt x="946524" y="627354"/>
                </a:moveTo>
                <a:lnTo>
                  <a:pt x="707631" y="627354"/>
                </a:lnTo>
                <a:lnTo>
                  <a:pt x="778268" y="867156"/>
                </a:lnTo>
                <a:lnTo>
                  <a:pt x="946524" y="627354"/>
                </a:lnTo>
                <a:close/>
              </a:path>
              <a:path w="1981200" h="867410">
                <a:moveTo>
                  <a:pt x="1279532" y="599579"/>
                </a:moveTo>
                <a:lnTo>
                  <a:pt x="966012" y="599579"/>
                </a:lnTo>
                <a:lnTo>
                  <a:pt x="1215047" y="792353"/>
                </a:lnTo>
                <a:lnTo>
                  <a:pt x="1279532" y="599579"/>
                </a:lnTo>
                <a:close/>
              </a:path>
              <a:path w="1981200" h="867410">
                <a:moveTo>
                  <a:pt x="1579602" y="580390"/>
                </a:moveTo>
                <a:lnTo>
                  <a:pt x="1285951" y="580390"/>
                </a:lnTo>
                <a:lnTo>
                  <a:pt x="1664296" y="726440"/>
                </a:lnTo>
                <a:lnTo>
                  <a:pt x="1579602" y="580390"/>
                </a:lnTo>
                <a:close/>
              </a:path>
              <a:path w="1981200" h="867410">
                <a:moveTo>
                  <a:pt x="1567494" y="559511"/>
                </a:moveTo>
                <a:lnTo>
                  <a:pt x="519785" y="559511"/>
                </a:lnTo>
                <a:lnTo>
                  <a:pt x="436778" y="707250"/>
                </a:lnTo>
                <a:lnTo>
                  <a:pt x="707631" y="627354"/>
                </a:lnTo>
                <a:lnTo>
                  <a:pt x="946524" y="627354"/>
                </a:lnTo>
                <a:lnTo>
                  <a:pt x="966012" y="599579"/>
                </a:lnTo>
                <a:lnTo>
                  <a:pt x="1279532" y="599579"/>
                </a:lnTo>
                <a:lnTo>
                  <a:pt x="1285951" y="580390"/>
                </a:lnTo>
                <a:lnTo>
                  <a:pt x="1579602" y="580390"/>
                </a:lnTo>
                <a:lnTo>
                  <a:pt x="1567494" y="559511"/>
                </a:lnTo>
                <a:close/>
              </a:path>
              <a:path w="1981200" h="867410">
                <a:moveTo>
                  <a:pt x="33934" y="92125"/>
                </a:moveTo>
                <a:lnTo>
                  <a:pt x="424395" y="305790"/>
                </a:lnTo>
                <a:lnTo>
                  <a:pt x="0" y="345859"/>
                </a:lnTo>
                <a:lnTo>
                  <a:pt x="341388" y="472719"/>
                </a:lnTo>
                <a:lnTo>
                  <a:pt x="12382" y="585609"/>
                </a:lnTo>
                <a:lnTo>
                  <a:pt x="519785" y="559511"/>
                </a:lnTo>
                <a:lnTo>
                  <a:pt x="1567494" y="559511"/>
                </a:lnTo>
                <a:lnTo>
                  <a:pt x="1544332" y="519569"/>
                </a:lnTo>
                <a:lnTo>
                  <a:pt x="1935928" y="519569"/>
                </a:lnTo>
                <a:lnTo>
                  <a:pt x="1614957" y="420522"/>
                </a:lnTo>
                <a:lnTo>
                  <a:pt x="1935060" y="326669"/>
                </a:lnTo>
                <a:lnTo>
                  <a:pt x="1531950" y="293662"/>
                </a:lnTo>
                <a:lnTo>
                  <a:pt x="1585526" y="253720"/>
                </a:lnTo>
                <a:lnTo>
                  <a:pt x="670674" y="253720"/>
                </a:lnTo>
                <a:lnTo>
                  <a:pt x="33934" y="92125"/>
                </a:lnTo>
                <a:close/>
              </a:path>
              <a:path w="1981200" h="867410">
                <a:moveTo>
                  <a:pt x="1935928" y="519569"/>
                </a:moveTo>
                <a:lnTo>
                  <a:pt x="1544332" y="519569"/>
                </a:lnTo>
                <a:lnTo>
                  <a:pt x="1981200" y="533539"/>
                </a:lnTo>
                <a:lnTo>
                  <a:pt x="1935928" y="519569"/>
                </a:lnTo>
                <a:close/>
              </a:path>
              <a:path w="1981200" h="867410">
                <a:moveTo>
                  <a:pt x="766064" y="92125"/>
                </a:moveTo>
                <a:lnTo>
                  <a:pt x="670674" y="253720"/>
                </a:lnTo>
                <a:lnTo>
                  <a:pt x="1585526" y="253720"/>
                </a:lnTo>
                <a:lnTo>
                  <a:pt x="1613533" y="232841"/>
                </a:lnTo>
                <a:lnTo>
                  <a:pt x="990600" y="232841"/>
                </a:lnTo>
                <a:lnTo>
                  <a:pt x="766064" y="92125"/>
                </a:lnTo>
                <a:close/>
              </a:path>
              <a:path w="1981200" h="867410">
                <a:moveTo>
                  <a:pt x="1331988" y="0"/>
                </a:moveTo>
                <a:lnTo>
                  <a:pt x="990600" y="232841"/>
                </a:lnTo>
                <a:lnTo>
                  <a:pt x="1613533" y="232841"/>
                </a:lnTo>
                <a:lnTo>
                  <a:pt x="1639120" y="213766"/>
                </a:lnTo>
                <a:lnTo>
                  <a:pt x="1298333" y="213766"/>
                </a:lnTo>
                <a:lnTo>
                  <a:pt x="1331988" y="0"/>
                </a:lnTo>
                <a:close/>
              </a:path>
              <a:path w="1981200" h="867410">
                <a:moveTo>
                  <a:pt x="1685848" y="178930"/>
                </a:moveTo>
                <a:lnTo>
                  <a:pt x="1298333" y="213766"/>
                </a:lnTo>
                <a:lnTo>
                  <a:pt x="1639120" y="213766"/>
                </a:lnTo>
                <a:lnTo>
                  <a:pt x="1685848" y="178930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54153" y="2845185"/>
            <a:ext cx="8496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016" y="4299203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0" marR="118745" indent="5143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Outcome, </a:t>
            </a:r>
            <a:r>
              <a:rPr dirty="0" sz="1000" spc="-10">
                <a:latin typeface="Arial"/>
                <a:cs typeface="Arial"/>
              </a:rPr>
              <a:t>Action </a:t>
            </a:r>
            <a:r>
              <a:rPr dirty="0" sz="1000" spc="-5">
                <a:latin typeface="Arial"/>
                <a:cs typeface="Arial"/>
              </a:rPr>
              <a:t>Odds  </a:t>
            </a:r>
            <a:r>
              <a:rPr dirty="0" sz="1000" spc="-10">
                <a:latin typeface="Arial"/>
                <a:cs typeface="Arial"/>
              </a:rPr>
              <a:t>Log </a:t>
            </a:r>
            <a:r>
              <a:rPr dirty="0" sz="1000" spc="-5">
                <a:latin typeface="Arial"/>
                <a:cs typeface="Arial"/>
              </a:rPr>
              <a:t>Regression, RF,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GB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1443" y="4299203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90805" rIns="0" bIns="0" rtlCol="0" vert="horz">
            <a:spAutoFit/>
          </a:bodyPr>
          <a:lstStyle/>
          <a:p>
            <a:pPr algn="ctr" marL="106045" marR="96520" indent="-5080">
              <a:lnSpc>
                <a:spcPct val="100000"/>
              </a:lnSpc>
              <a:spcBef>
                <a:spcPts val="715"/>
              </a:spcBef>
            </a:pPr>
            <a:r>
              <a:rPr dirty="0" sz="1000" spc="-10">
                <a:latin typeface="Arial"/>
                <a:cs typeface="Arial"/>
              </a:rPr>
              <a:t>Inventory </a:t>
            </a:r>
            <a:r>
              <a:rPr dirty="0" sz="1000" spc="-5">
                <a:latin typeface="Arial"/>
                <a:cs typeface="Arial"/>
              </a:rPr>
              <a:t>models  Economic Order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Quantity  </a:t>
            </a:r>
            <a:r>
              <a:rPr dirty="0" sz="1000" spc="-5">
                <a:latin typeface="Arial"/>
                <a:cs typeface="Arial"/>
              </a:rPr>
              <a:t>(EOQ)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5991" y="3689603"/>
            <a:ext cx="1629410" cy="4572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11684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920"/>
              </a:spcBef>
            </a:pPr>
            <a:r>
              <a:rPr dirty="0" sz="1400" spc="-5">
                <a:latin typeface="Arial"/>
                <a:cs typeface="Arial"/>
              </a:rPr>
              <a:t>400M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SKUs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016" y="3595115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 marL="133350" marR="125730" indent="-635">
              <a:lnSpc>
                <a:spcPct val="100000"/>
              </a:lnSpc>
              <a:spcBef>
                <a:spcPts val="720"/>
              </a:spcBef>
            </a:pPr>
            <a:r>
              <a:rPr dirty="0" sz="1000" spc="-10">
                <a:latin typeface="Arial"/>
                <a:cs typeface="Arial"/>
              </a:rPr>
              <a:t>Collaborative Filtering  </a:t>
            </a:r>
            <a:r>
              <a:rPr dirty="0" sz="1000" spc="-5">
                <a:latin typeface="Arial"/>
                <a:cs typeface="Arial"/>
              </a:rPr>
              <a:t>Customer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Segmentation  </a:t>
            </a:r>
            <a:r>
              <a:rPr dirty="0" sz="1000" spc="-5">
                <a:latin typeface="Arial"/>
                <a:cs typeface="Arial"/>
              </a:rPr>
              <a:t>K-means,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KNN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1443" y="3590544"/>
            <a:ext cx="1629410" cy="64770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91440" rIns="0" bIns="0" rtlCol="0" vert="horz">
            <a:spAutoFit/>
          </a:bodyPr>
          <a:lstStyle/>
          <a:p>
            <a:pPr algn="ctr" marL="208279" marR="203835" indent="1905">
              <a:lnSpc>
                <a:spcPct val="100000"/>
              </a:lnSpc>
              <a:spcBef>
                <a:spcPts val="720"/>
              </a:spcBef>
            </a:pPr>
            <a:r>
              <a:rPr dirty="0" sz="1000" spc="-5">
                <a:latin typeface="Arial"/>
                <a:cs typeface="Arial"/>
              </a:rPr>
              <a:t>Transportation,  Transshipment  </a:t>
            </a:r>
            <a:r>
              <a:rPr dirty="0" sz="1000" spc="-10">
                <a:latin typeface="Arial"/>
                <a:cs typeface="Arial"/>
              </a:rPr>
              <a:t>Network Flow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016" y="6358128"/>
            <a:ext cx="163068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79375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Arial"/>
                <a:cs typeface="Arial"/>
              </a:rPr>
              <a:t>How </a:t>
            </a:r>
            <a:r>
              <a:rPr dirty="0" sz="1000">
                <a:latin typeface="Arial"/>
                <a:cs typeface="Arial"/>
              </a:rPr>
              <a:t>much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buy?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1443" y="6358128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7937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625"/>
              </a:spcBef>
            </a:pPr>
            <a:r>
              <a:rPr dirty="0" sz="1000">
                <a:latin typeface="Arial"/>
                <a:cs typeface="Arial"/>
              </a:rPr>
              <a:t>Where </a:t>
            </a:r>
            <a:r>
              <a:rPr dirty="0" sz="1000" spc="-5">
                <a:latin typeface="Arial"/>
                <a:cs typeface="Arial"/>
              </a:rPr>
              <a:t>to store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3459" y="6359652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80645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635"/>
              </a:spcBef>
            </a:pPr>
            <a:r>
              <a:rPr dirty="0" sz="1000" spc="-10">
                <a:latin typeface="Arial"/>
                <a:cs typeface="Arial"/>
              </a:rPr>
              <a:t>Holding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7000" y="6353555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80010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630"/>
              </a:spcBef>
            </a:pPr>
            <a:r>
              <a:rPr dirty="0" sz="1000" spc="-10">
                <a:latin typeface="Arial"/>
                <a:cs typeface="Arial"/>
              </a:rPr>
              <a:t>Shortage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016" y="5003291"/>
            <a:ext cx="163068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90805" rIns="0" bIns="0" rtlCol="0" vert="horz">
            <a:spAutoFit/>
          </a:bodyPr>
          <a:lstStyle/>
          <a:p>
            <a:pPr algn="ctr" marL="121285" marR="114935" indent="-635">
              <a:lnSpc>
                <a:spcPct val="100000"/>
              </a:lnSpc>
              <a:spcBef>
                <a:spcPts val="715"/>
              </a:spcBef>
            </a:pPr>
            <a:r>
              <a:rPr dirty="0" sz="1000" spc="-5">
                <a:latin typeface="Arial"/>
                <a:cs typeface="Arial"/>
              </a:rPr>
              <a:t>Demand Forecasting  </a:t>
            </a:r>
            <a:r>
              <a:rPr dirty="0" sz="1000">
                <a:latin typeface="Arial"/>
                <a:cs typeface="Arial"/>
              </a:rPr>
              <a:t>Time </a:t>
            </a:r>
            <a:r>
              <a:rPr dirty="0" sz="1000" spc="-5">
                <a:latin typeface="Arial"/>
                <a:cs typeface="Arial"/>
              </a:rPr>
              <a:t>Series,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Regression  </a:t>
            </a:r>
            <a:r>
              <a:rPr dirty="0" sz="1000" spc="-10">
                <a:latin typeface="Arial"/>
                <a:cs typeface="Arial"/>
              </a:rPr>
              <a:t>Machine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1443" y="5003291"/>
            <a:ext cx="1629410" cy="64643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650"/>
              </a:spcBef>
            </a:pPr>
            <a:r>
              <a:rPr dirty="0" sz="1000" spc="-10">
                <a:latin typeface="Arial"/>
                <a:cs typeface="Arial"/>
              </a:rPr>
              <a:t>Facility Location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016" y="5977128"/>
            <a:ext cx="163068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79375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625"/>
              </a:spcBef>
            </a:pPr>
            <a:r>
              <a:rPr dirty="0" sz="1000" spc="-5">
                <a:latin typeface="Arial"/>
                <a:cs typeface="Arial"/>
              </a:rPr>
              <a:t>Demand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patterns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1443" y="5977128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79375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625"/>
              </a:spcBef>
            </a:pPr>
            <a:r>
              <a:rPr dirty="0" sz="1000" spc="-10">
                <a:latin typeface="Arial"/>
                <a:cs typeface="Arial"/>
              </a:rPr>
              <a:t>Supplier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23459" y="5978652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80645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635"/>
              </a:spcBef>
            </a:pPr>
            <a:r>
              <a:rPr dirty="0" sz="1000" spc="-10">
                <a:latin typeface="Arial"/>
                <a:cs typeface="Arial"/>
              </a:rPr>
              <a:t>Storage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locations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7000" y="5972555"/>
            <a:ext cx="1629410" cy="320040"/>
          </a:xfrm>
          <a:prstGeom prst="rect">
            <a:avLst/>
          </a:prstGeom>
          <a:solidFill>
            <a:srgbClr val="BAD3EE"/>
          </a:solidFill>
        </p:spPr>
        <p:txBody>
          <a:bodyPr wrap="square" lIns="0" tIns="800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630"/>
              </a:spcBef>
            </a:pPr>
            <a:r>
              <a:rPr dirty="0" sz="1000" spc="-5">
                <a:latin typeface="Arial"/>
                <a:cs typeface="Arial"/>
              </a:rPr>
              <a:t>Shipment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times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590" y="436880"/>
            <a:ext cx="52781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90"/>
              <a:t> </a:t>
            </a:r>
            <a:r>
              <a:rPr dirty="0" sz="4400" spc="-60"/>
              <a:t>FA</a:t>
            </a:r>
            <a:r>
              <a:rPr dirty="0" sz="4400" spc="-60" b="1">
                <a:latin typeface="Arial"/>
                <a:cs typeface="Arial"/>
              </a:rPr>
              <a:t>C</a:t>
            </a:r>
            <a:r>
              <a:rPr dirty="0" sz="4400" spc="-60"/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6039" y="2869692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8439" y="3022092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8439" y="3022092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10839" y="3174492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0839" y="3174492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3239" y="3326891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3239" y="3326891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5639" y="3479291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5639" y="3479291"/>
            <a:ext cx="927100" cy="1541145"/>
          </a:xfrm>
          <a:custGeom>
            <a:avLst/>
            <a:gdLst/>
            <a:ahLst/>
            <a:cxnLst/>
            <a:rect l="l" t="t" r="r" b="b"/>
            <a:pathLst>
              <a:path w="927100" h="1541145">
                <a:moveTo>
                  <a:pt x="0" y="0"/>
                </a:moveTo>
                <a:lnTo>
                  <a:pt x="926591" y="0"/>
                </a:lnTo>
                <a:lnTo>
                  <a:pt x="926591" y="1540764"/>
                </a:lnTo>
                <a:lnTo>
                  <a:pt x="0" y="15407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68040" y="3631691"/>
            <a:ext cx="927100" cy="1600200"/>
          </a:xfrm>
          <a:custGeom>
            <a:avLst/>
            <a:gdLst/>
            <a:ahLst/>
            <a:cxnLst/>
            <a:rect l="l" t="t" r="r" b="b"/>
            <a:pathLst>
              <a:path w="927100" h="1600200">
                <a:moveTo>
                  <a:pt x="0" y="0"/>
                </a:moveTo>
                <a:lnTo>
                  <a:pt x="926591" y="0"/>
                </a:lnTo>
                <a:lnTo>
                  <a:pt x="926591" y="1600199"/>
                </a:lnTo>
                <a:lnTo>
                  <a:pt x="0" y="1600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68040" y="3631691"/>
            <a:ext cx="927100" cy="1600200"/>
          </a:xfrm>
          <a:custGeom>
            <a:avLst/>
            <a:gdLst/>
            <a:ahLst/>
            <a:cxnLst/>
            <a:rect l="l" t="t" r="r" b="b"/>
            <a:pathLst>
              <a:path w="927100" h="1600200">
                <a:moveTo>
                  <a:pt x="0" y="0"/>
                </a:moveTo>
                <a:lnTo>
                  <a:pt x="926591" y="0"/>
                </a:lnTo>
                <a:lnTo>
                  <a:pt x="926591" y="1600199"/>
                </a:lnTo>
                <a:lnTo>
                  <a:pt x="0" y="16001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58903" y="3909630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180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58903" y="4153468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180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8903" y="4397307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180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8903" y="4641145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180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8903" y="4884983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 h="0">
                <a:moveTo>
                  <a:pt x="0" y="0"/>
                </a:moveTo>
                <a:lnTo>
                  <a:pt x="676180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65610" y="2087431"/>
            <a:ext cx="5014595" cy="131699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800" spc="-5">
                <a:latin typeface="Arial"/>
                <a:cs typeface="Arial"/>
              </a:rPr>
              <a:t>Six-page</a:t>
            </a:r>
            <a:r>
              <a:rPr dirty="0" sz="2800">
                <a:latin typeface="Arial"/>
                <a:cs typeface="Arial"/>
              </a:rPr>
              <a:t> brief</a:t>
            </a:r>
            <a:endParaRPr sz="2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85"/>
              </a:spcBef>
            </a:pPr>
            <a:r>
              <a:rPr dirty="0" sz="3200">
                <a:latin typeface="Arial"/>
                <a:cs typeface="Arial"/>
              </a:rPr>
              <a:t>MS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PPT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590" y="436880"/>
            <a:ext cx="52781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85"/>
              <a:t> </a:t>
            </a:r>
            <a:r>
              <a:rPr dirty="0" sz="4400" spc="-60"/>
              <a:t>FAC</a:t>
            </a:r>
            <a:r>
              <a:rPr dirty="0" sz="4400" spc="-60" b="1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384" y="1731766"/>
            <a:ext cx="518159" cy="3200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60"/>
              </a:spcBef>
            </a:pPr>
            <a:r>
              <a:rPr dirty="0" sz="1000" spc="-5" b="1" i="1">
                <a:latin typeface="Arial"/>
                <a:cs typeface="Arial"/>
              </a:rPr>
              <a:t>Acquire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">
                <a:latin typeface="Arial"/>
                <a:cs typeface="Arial"/>
              </a:rPr>
              <a:t>Data</a:t>
            </a:r>
            <a:r>
              <a:rPr dirty="0" sz="700" spc="-8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4" y="2060448"/>
            <a:ext cx="1089660" cy="3672840"/>
          </a:xfrm>
          <a:custGeom>
            <a:avLst/>
            <a:gdLst/>
            <a:ahLst/>
            <a:cxnLst/>
            <a:rect l="l" t="t" r="r" b="b"/>
            <a:pathLst>
              <a:path w="1089660" h="3672840">
                <a:moveTo>
                  <a:pt x="0" y="0"/>
                </a:moveTo>
                <a:lnTo>
                  <a:pt x="1089659" y="0"/>
                </a:lnTo>
                <a:lnTo>
                  <a:pt x="1089659" y="3672840"/>
                </a:lnTo>
                <a:lnTo>
                  <a:pt x="0" y="367284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92888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3075" y="2063927"/>
            <a:ext cx="8801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Streaming/In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Motion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46" y="2410070"/>
            <a:ext cx="2774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IT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Log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120" y="2747551"/>
            <a:ext cx="2514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Vi</a:t>
            </a:r>
            <a:r>
              <a:rPr dirty="0" sz="700" spc="-10">
                <a:latin typeface="Arial"/>
                <a:cs typeface="Arial"/>
              </a:rPr>
              <a:t>deo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6571" y="2244852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7300" y="2244852"/>
            <a:ext cx="182879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7300" y="2580131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6571" y="2887979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7300" y="2887979"/>
            <a:ext cx="182879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268" y="2636520"/>
            <a:ext cx="498475" cy="143510"/>
          </a:xfrm>
          <a:custGeom>
            <a:avLst/>
            <a:gdLst/>
            <a:ahLst/>
            <a:cxnLst/>
            <a:rect l="l" t="t" r="r" b="b"/>
            <a:pathLst>
              <a:path w="498475" h="143510">
                <a:moveTo>
                  <a:pt x="426720" y="0"/>
                </a:moveTo>
                <a:lnTo>
                  <a:pt x="0" y="0"/>
                </a:lnTo>
                <a:lnTo>
                  <a:pt x="0" y="143256"/>
                </a:lnTo>
                <a:lnTo>
                  <a:pt x="426720" y="143256"/>
                </a:lnTo>
                <a:lnTo>
                  <a:pt x="498348" y="71628"/>
                </a:lnTo>
                <a:lnTo>
                  <a:pt x="426720" y="0"/>
                </a:lnTo>
                <a:close/>
              </a:path>
            </a:pathLst>
          </a:custGeom>
          <a:solidFill>
            <a:srgbClr val="273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6684" y="2640865"/>
            <a:ext cx="4279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trea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7595" y="3349752"/>
            <a:ext cx="990600" cy="2115820"/>
          </a:xfrm>
          <a:custGeom>
            <a:avLst/>
            <a:gdLst/>
            <a:ahLst/>
            <a:cxnLst/>
            <a:rect l="l" t="t" r="r" b="b"/>
            <a:pathLst>
              <a:path w="990600" h="2115820">
                <a:moveTo>
                  <a:pt x="0" y="0"/>
                </a:moveTo>
                <a:lnTo>
                  <a:pt x="990600" y="0"/>
                </a:lnTo>
                <a:lnTo>
                  <a:pt x="990600" y="2115312"/>
                </a:lnTo>
                <a:lnTo>
                  <a:pt x="0" y="21153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8C91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8793" y="3347448"/>
            <a:ext cx="9067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Operational</a:t>
            </a:r>
            <a:r>
              <a:rPr dirty="0" sz="700" spc="30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Systems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172" y="3491484"/>
            <a:ext cx="916305" cy="771525"/>
          </a:xfrm>
          <a:custGeom>
            <a:avLst/>
            <a:gdLst/>
            <a:ahLst/>
            <a:cxnLst/>
            <a:rect l="l" t="t" r="r" b="b"/>
            <a:pathLst>
              <a:path w="916305" h="771525">
                <a:moveTo>
                  <a:pt x="0" y="0"/>
                </a:moveTo>
                <a:lnTo>
                  <a:pt x="915924" y="0"/>
                </a:lnTo>
                <a:lnTo>
                  <a:pt x="915924" y="771144"/>
                </a:lnTo>
                <a:lnTo>
                  <a:pt x="0" y="771144"/>
                </a:lnTo>
                <a:lnTo>
                  <a:pt x="0" y="0"/>
                </a:lnTo>
                <a:close/>
              </a:path>
            </a:pathLst>
          </a:custGeom>
          <a:solidFill>
            <a:srgbClr val="F8C9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7991" y="3656076"/>
            <a:ext cx="336803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14044" y="3656076"/>
            <a:ext cx="338327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7991" y="3849623"/>
            <a:ext cx="336803" cy="163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14044" y="3849623"/>
            <a:ext cx="338327" cy="163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7991" y="4050792"/>
            <a:ext cx="336803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14044" y="4050792"/>
            <a:ext cx="338327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172" y="4312920"/>
            <a:ext cx="916305" cy="358140"/>
          </a:xfrm>
          <a:custGeom>
            <a:avLst/>
            <a:gdLst/>
            <a:ahLst/>
            <a:cxnLst/>
            <a:rect l="l" t="t" r="r" b="b"/>
            <a:pathLst>
              <a:path w="916305" h="358139">
                <a:moveTo>
                  <a:pt x="0" y="0"/>
                </a:moveTo>
                <a:lnTo>
                  <a:pt x="915924" y="0"/>
                </a:lnTo>
                <a:lnTo>
                  <a:pt x="915924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F8C9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7991" y="4463796"/>
            <a:ext cx="336803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14044" y="4463796"/>
            <a:ext cx="338327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4172" y="3494777"/>
            <a:ext cx="916305" cy="1136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Distributed</a:t>
            </a:r>
            <a:endParaRPr sz="700">
              <a:latin typeface="Arial"/>
              <a:cs typeface="Arial"/>
            </a:endParaRPr>
          </a:p>
          <a:p>
            <a:pPr algn="ctr" marL="106680" marR="94615" indent="35560">
              <a:lnSpc>
                <a:spcPct val="182000"/>
              </a:lnSpc>
              <a:spcBef>
                <a:spcPts val="20"/>
              </a:spcBef>
              <a:tabLst>
                <a:tab pos="523240" algn="l"/>
              </a:tabLst>
            </a:pPr>
            <a:r>
              <a:rPr dirty="0" sz="700" spc="-10">
                <a:latin typeface="Arial"/>
                <a:cs typeface="Arial"/>
              </a:rPr>
              <a:t>Othe</a:t>
            </a:r>
            <a:r>
              <a:rPr dirty="0" sz="700" spc="-5">
                <a:latin typeface="Arial"/>
                <a:cs typeface="Arial"/>
              </a:rPr>
              <a:t>r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5">
                <a:latin typeface="Arial"/>
                <a:cs typeface="Arial"/>
              </a:rPr>
              <a:t>N</a:t>
            </a:r>
            <a:r>
              <a:rPr dirty="0" sz="700" spc="-10">
                <a:latin typeface="Arial"/>
                <a:cs typeface="Arial"/>
              </a:rPr>
              <a:t>o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Q</a:t>
            </a:r>
            <a:r>
              <a:rPr dirty="0" sz="700" spc="-5">
                <a:latin typeface="Arial"/>
                <a:cs typeface="Arial"/>
              </a:rPr>
              <a:t>L  </a:t>
            </a:r>
            <a:r>
              <a:rPr dirty="0" sz="700" spc="-5">
                <a:latin typeface="Arial"/>
                <a:cs typeface="Arial"/>
              </a:rPr>
              <a:t>NoSQL</a:t>
            </a:r>
            <a:r>
              <a:rPr dirty="0" sz="700" spc="1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NoSQL</a:t>
            </a:r>
            <a:endParaRPr sz="700">
              <a:latin typeface="Arial"/>
              <a:cs typeface="Arial"/>
            </a:endParaRPr>
          </a:p>
          <a:p>
            <a:pPr algn="ctr" marL="25400" marR="18415" indent="4445">
              <a:lnSpc>
                <a:spcPts val="1760"/>
              </a:lnSpc>
              <a:spcBef>
                <a:spcPts val="30"/>
              </a:spcBef>
              <a:tabLst>
                <a:tab pos="447675" algn="l"/>
              </a:tabLst>
            </a:pPr>
            <a:r>
              <a:rPr dirty="0" sz="700" spc="-10">
                <a:latin typeface="Arial"/>
                <a:cs typeface="Arial"/>
              </a:rPr>
              <a:t>Other	</a:t>
            </a:r>
            <a:r>
              <a:rPr dirty="0" sz="700" spc="-15">
                <a:latin typeface="Arial"/>
                <a:cs typeface="Arial"/>
              </a:rPr>
              <a:t>IMDB  </a:t>
            </a:r>
            <a:r>
              <a:rPr dirty="0" sz="700" spc="-10">
                <a:latin typeface="Arial"/>
                <a:cs typeface="Arial"/>
              </a:rPr>
              <a:t>Centralized/Monolithic</a:t>
            </a:r>
            <a:endParaRPr sz="700">
              <a:latin typeface="Arial"/>
              <a:cs typeface="Arial"/>
            </a:endParaRPr>
          </a:p>
          <a:p>
            <a:pPr algn="ctr" marL="74930">
              <a:lnSpc>
                <a:spcPct val="100000"/>
              </a:lnSpc>
              <a:spcBef>
                <a:spcPts val="440"/>
              </a:spcBef>
              <a:tabLst>
                <a:tab pos="420370" algn="l"/>
              </a:tabLst>
            </a:pPr>
            <a:r>
              <a:rPr dirty="0" sz="700" spc="-5">
                <a:latin typeface="Arial"/>
                <a:cs typeface="Arial"/>
              </a:rPr>
              <a:t>SQL	</a:t>
            </a:r>
            <a:r>
              <a:rPr dirty="0" sz="700" spc="-10">
                <a:latin typeface="Arial"/>
                <a:cs typeface="Arial"/>
              </a:rPr>
              <a:t>RDBMS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147" y="2989964"/>
            <a:ext cx="750570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50700"/>
              </a:lnSpc>
              <a:spcBef>
                <a:spcPts val="100"/>
              </a:spcBef>
              <a:tabLst>
                <a:tab pos="511175" algn="l"/>
              </a:tabLst>
            </a:pP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ag</a:t>
            </a:r>
            <a:r>
              <a:rPr dirty="0" sz="700" spc="-5">
                <a:latin typeface="Arial"/>
                <a:cs typeface="Arial"/>
              </a:rPr>
              <a:t>e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5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ud</a:t>
            </a:r>
            <a:r>
              <a:rPr dirty="0" sz="700" spc="-5">
                <a:latin typeface="Arial"/>
                <a:cs typeface="Arial"/>
              </a:rPr>
              <a:t>io  </a:t>
            </a:r>
            <a:r>
              <a:rPr dirty="0" sz="700" spc="-5">
                <a:latin typeface="Arial"/>
                <a:cs typeface="Arial"/>
              </a:rPr>
              <a:t>Staging/At Rest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076" y="4721352"/>
            <a:ext cx="302260" cy="192405"/>
          </a:xfrm>
          <a:custGeom>
            <a:avLst/>
            <a:gdLst/>
            <a:ahLst/>
            <a:cxnLst/>
            <a:rect l="l" t="t" r="r" b="b"/>
            <a:pathLst>
              <a:path w="302259" h="192404">
                <a:moveTo>
                  <a:pt x="150876" y="0"/>
                </a:moveTo>
                <a:lnTo>
                  <a:pt x="92149" y="7545"/>
                </a:lnTo>
                <a:lnTo>
                  <a:pt x="44191" y="28122"/>
                </a:lnTo>
                <a:lnTo>
                  <a:pt x="11856" y="58641"/>
                </a:lnTo>
                <a:lnTo>
                  <a:pt x="0" y="96012"/>
                </a:lnTo>
                <a:lnTo>
                  <a:pt x="11856" y="133382"/>
                </a:lnTo>
                <a:lnTo>
                  <a:pt x="44202" y="163906"/>
                </a:lnTo>
                <a:lnTo>
                  <a:pt x="92149" y="184478"/>
                </a:lnTo>
                <a:lnTo>
                  <a:pt x="150876" y="192024"/>
                </a:lnTo>
                <a:lnTo>
                  <a:pt x="301752" y="192024"/>
                </a:lnTo>
                <a:lnTo>
                  <a:pt x="301752" y="163906"/>
                </a:lnTo>
                <a:lnTo>
                  <a:pt x="257556" y="163906"/>
                </a:lnTo>
                <a:lnTo>
                  <a:pt x="276398" y="149281"/>
                </a:lnTo>
                <a:lnTo>
                  <a:pt x="290264" y="132754"/>
                </a:lnTo>
                <a:lnTo>
                  <a:pt x="298825" y="114830"/>
                </a:lnTo>
                <a:lnTo>
                  <a:pt x="301752" y="96012"/>
                </a:lnTo>
                <a:lnTo>
                  <a:pt x="289895" y="58641"/>
                </a:lnTo>
                <a:lnTo>
                  <a:pt x="257560" y="28122"/>
                </a:lnTo>
                <a:lnTo>
                  <a:pt x="209602" y="7545"/>
                </a:lnTo>
                <a:lnTo>
                  <a:pt x="150876" y="0"/>
                </a:lnTo>
                <a:close/>
              </a:path>
            </a:pathLst>
          </a:custGeom>
          <a:solidFill>
            <a:srgbClr val="273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54745" y="4749609"/>
            <a:ext cx="20827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ERP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8555" y="4959096"/>
            <a:ext cx="242315" cy="169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79891" y="5001924"/>
            <a:ext cx="1822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oc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8927" y="516635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28927" y="4776215"/>
            <a:ext cx="182879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1604" y="516635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07363" y="4776215"/>
            <a:ext cx="182879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1455" y="5166359"/>
            <a:ext cx="182879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64195" y="4923070"/>
            <a:ext cx="5911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Image</a:t>
            </a:r>
            <a:r>
              <a:rPr dirty="0" sz="700" spc="16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Feeds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3741" y="5323132"/>
            <a:ext cx="5861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310" algn="l"/>
              </a:tabLst>
            </a:pPr>
            <a:r>
              <a:rPr dirty="0" sz="700" spc="-10">
                <a:latin typeface="Arial"/>
                <a:cs typeface="Arial"/>
              </a:rPr>
              <a:t>Text	IT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Log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6561" y="5323132"/>
            <a:ext cx="2514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Vi</a:t>
            </a:r>
            <a:r>
              <a:rPr dirty="0" sz="700" spc="-10">
                <a:latin typeface="Arial"/>
                <a:cs typeface="Arial"/>
              </a:rPr>
              <a:t>deo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359" y="5521452"/>
            <a:ext cx="338327" cy="1615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89583" y="5556185"/>
            <a:ext cx="3467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External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41576" y="1950720"/>
            <a:ext cx="3352800" cy="1452880"/>
          </a:xfrm>
          <a:custGeom>
            <a:avLst/>
            <a:gdLst/>
            <a:ahLst/>
            <a:cxnLst/>
            <a:rect l="l" t="t" r="r" b="b"/>
            <a:pathLst>
              <a:path w="3352800" h="1452879">
                <a:moveTo>
                  <a:pt x="0" y="0"/>
                </a:moveTo>
                <a:lnTo>
                  <a:pt x="3352800" y="0"/>
                </a:lnTo>
                <a:lnTo>
                  <a:pt x="3352800" y="1452372"/>
                </a:lnTo>
                <a:lnTo>
                  <a:pt x="0" y="14523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EB8E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04060" y="2095500"/>
            <a:ext cx="518159" cy="530860"/>
          </a:xfrm>
          <a:custGeom>
            <a:avLst/>
            <a:gdLst/>
            <a:ahLst/>
            <a:cxnLst/>
            <a:rect l="l" t="t" r="r" b="b"/>
            <a:pathLst>
              <a:path w="518160" h="530860">
                <a:moveTo>
                  <a:pt x="0" y="0"/>
                </a:moveTo>
                <a:lnTo>
                  <a:pt x="518160" y="0"/>
                </a:lnTo>
                <a:lnTo>
                  <a:pt x="518160" y="530351"/>
                </a:lnTo>
                <a:lnTo>
                  <a:pt x="0" y="53035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31492" y="2138172"/>
            <a:ext cx="464819" cy="182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004060" y="2315959"/>
            <a:ext cx="518159" cy="3098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57785" marR="48260" indent="-1905">
              <a:lnSpc>
                <a:spcPct val="83600"/>
              </a:lnSpc>
              <a:spcBef>
                <a:spcPts val="229"/>
              </a:spcBef>
            </a:pPr>
            <a:r>
              <a:rPr dirty="0" sz="700" spc="-10">
                <a:latin typeface="Arial"/>
                <a:cs typeface="Arial"/>
              </a:rPr>
              <a:t>Stream  Ingestion  </a:t>
            </a:r>
            <a:r>
              <a:rPr dirty="0" sz="700" spc="-5">
                <a:latin typeface="Arial"/>
                <a:cs typeface="Arial"/>
              </a:rPr>
              <a:t>Real</a:t>
            </a:r>
            <a:r>
              <a:rPr dirty="0" sz="700" spc="-1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Time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04060" y="2968751"/>
            <a:ext cx="518159" cy="372110"/>
          </a:xfrm>
          <a:custGeom>
            <a:avLst/>
            <a:gdLst/>
            <a:ahLst/>
            <a:cxnLst/>
            <a:rect l="l" t="t" r="r" b="b"/>
            <a:pathLst>
              <a:path w="518160" h="372110">
                <a:moveTo>
                  <a:pt x="0" y="0"/>
                </a:moveTo>
                <a:lnTo>
                  <a:pt x="518160" y="0"/>
                </a:lnTo>
                <a:lnTo>
                  <a:pt x="518160" y="37185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04060" y="2968751"/>
            <a:ext cx="518159" cy="372110"/>
          </a:xfrm>
          <a:custGeom>
            <a:avLst/>
            <a:gdLst/>
            <a:ahLst/>
            <a:cxnLst/>
            <a:rect l="l" t="t" r="r" b="b"/>
            <a:pathLst>
              <a:path w="518160" h="372110">
                <a:moveTo>
                  <a:pt x="0" y="0"/>
                </a:moveTo>
                <a:lnTo>
                  <a:pt x="518160" y="0"/>
                </a:lnTo>
                <a:lnTo>
                  <a:pt x="518160" y="37185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EB8E4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085978" y="3033045"/>
            <a:ext cx="353695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101600">
              <a:lnSpc>
                <a:spcPts val="700"/>
              </a:lnSpc>
              <a:spcBef>
                <a:spcPts val="235"/>
              </a:spcBef>
            </a:pPr>
            <a:r>
              <a:rPr dirty="0" sz="700" spc="-10">
                <a:latin typeface="Arial"/>
                <a:cs typeface="Arial"/>
              </a:rPr>
              <a:t>IoT  </a:t>
            </a:r>
            <a:r>
              <a:rPr dirty="0" sz="700" spc="-5">
                <a:latin typeface="Arial"/>
                <a:cs typeface="Arial"/>
              </a:rPr>
              <a:t>Pl</a:t>
            </a:r>
            <a:r>
              <a:rPr dirty="0" sz="700" spc="-10">
                <a:latin typeface="Arial"/>
                <a:cs typeface="Arial"/>
              </a:rPr>
              <a:t>atfor</a:t>
            </a:r>
            <a:r>
              <a:rPr dirty="0" sz="700" spc="-5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04060" y="4264152"/>
            <a:ext cx="518159" cy="902335"/>
          </a:xfrm>
          <a:custGeom>
            <a:avLst/>
            <a:gdLst/>
            <a:ahLst/>
            <a:cxnLst/>
            <a:rect l="l" t="t" r="r" b="b"/>
            <a:pathLst>
              <a:path w="518160" h="902335">
                <a:moveTo>
                  <a:pt x="0" y="0"/>
                </a:moveTo>
                <a:lnTo>
                  <a:pt x="518160" y="0"/>
                </a:lnTo>
                <a:lnTo>
                  <a:pt x="518160" y="902208"/>
                </a:lnTo>
                <a:lnTo>
                  <a:pt x="0" y="90220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004060" y="4715071"/>
            <a:ext cx="518159" cy="3981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52069" marR="44450" indent="113664">
              <a:lnSpc>
                <a:spcPct val="833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Data  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ntegrat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on  </a:t>
            </a:r>
            <a:r>
              <a:rPr dirty="0" sz="700" spc="-10">
                <a:latin typeface="Arial"/>
                <a:cs typeface="Arial"/>
              </a:rPr>
              <a:t>Transform  </a:t>
            </a:r>
            <a:r>
              <a:rPr dirty="0" sz="700" spc="-5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ggregat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80260" y="4334255"/>
            <a:ext cx="365759" cy="365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33760" y="1753077"/>
            <a:ext cx="568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 i="1">
                <a:latin typeface="Arial"/>
                <a:cs typeface="Arial"/>
              </a:rPr>
              <a:t>O</a:t>
            </a:r>
            <a:r>
              <a:rPr dirty="0" sz="1000" spc="-10" b="1" i="1">
                <a:latin typeface="Arial"/>
                <a:cs typeface="Arial"/>
              </a:rPr>
              <a:t>r</a:t>
            </a:r>
            <a:r>
              <a:rPr dirty="0" sz="1000" spc="-5" b="1" i="1">
                <a:latin typeface="Arial"/>
                <a:cs typeface="Arial"/>
              </a:rPr>
              <a:t>g</a:t>
            </a:r>
            <a:r>
              <a:rPr dirty="0" sz="1000" spc="-10" b="1" i="1">
                <a:latin typeface="Arial"/>
                <a:cs typeface="Arial"/>
              </a:rPr>
              <a:t>a</a:t>
            </a:r>
            <a:r>
              <a:rPr dirty="0" sz="1000" spc="-5" b="1" i="1">
                <a:latin typeface="Arial"/>
                <a:cs typeface="Arial"/>
              </a:rPr>
              <a:t>n</a:t>
            </a:r>
            <a:r>
              <a:rPr dirty="0" sz="1000" spc="-10" b="1" i="1">
                <a:latin typeface="Arial"/>
                <a:cs typeface="Arial"/>
              </a:rPr>
              <a:t>i</a:t>
            </a:r>
            <a:r>
              <a:rPr dirty="0" sz="1000" b="1" i="1">
                <a:latin typeface="Arial"/>
                <a:cs typeface="Arial"/>
              </a:rPr>
              <a:t>z</a:t>
            </a:r>
            <a:r>
              <a:rPr dirty="0" sz="1000" spc="-5" b="1" i="1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89860" y="2129027"/>
            <a:ext cx="2680970" cy="1399540"/>
          </a:xfrm>
          <a:custGeom>
            <a:avLst/>
            <a:gdLst/>
            <a:ahLst/>
            <a:cxnLst/>
            <a:rect l="l" t="t" r="r" b="b"/>
            <a:pathLst>
              <a:path w="2680970" h="1399539">
                <a:moveTo>
                  <a:pt x="0" y="0"/>
                </a:moveTo>
                <a:lnTo>
                  <a:pt x="2680716" y="0"/>
                </a:lnTo>
                <a:lnTo>
                  <a:pt x="2680716" y="1399031"/>
                </a:lnTo>
                <a:lnTo>
                  <a:pt x="0" y="139903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C003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59023" y="227076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93008" y="227076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88891" y="227076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709994" y="2449305"/>
            <a:ext cx="18129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Transformation Normalization </a:t>
            </a:r>
            <a:r>
              <a:rPr dirty="0" baseline="31746" sz="1050" spc="-7">
                <a:latin typeface="Arial"/>
                <a:cs typeface="Arial"/>
              </a:rPr>
              <a:t>Cleaning</a:t>
            </a:r>
            <a:r>
              <a:rPr dirty="0" baseline="31746" sz="1050" spc="67">
                <a:latin typeface="Arial"/>
                <a:cs typeface="Arial"/>
              </a:rPr>
              <a:t> </a:t>
            </a:r>
            <a:r>
              <a:rPr dirty="0" baseline="31746" sz="1050" spc="-15">
                <a:latin typeface="Arial"/>
                <a:cs typeface="Arial"/>
              </a:rPr>
              <a:t>and</a:t>
            </a:r>
            <a:endParaRPr baseline="31746"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53431" y="2486777"/>
            <a:ext cx="3930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Encoding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02608" y="298704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068279" y="3156767"/>
            <a:ext cx="38862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3175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Sample  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e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 spc="-10">
                <a:latin typeface="Arial"/>
                <a:cs typeface="Arial"/>
              </a:rPr>
              <a:t>ect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41164" y="298704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665167" y="3156767"/>
            <a:ext cx="473709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51435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Training/  Testing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Set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52723" y="3156767"/>
            <a:ext cx="58801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00025" marR="5080" indent="-18796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P</a:t>
            </a:r>
            <a:r>
              <a:rPr dirty="0" sz="700" spc="-10">
                <a:latin typeface="Arial"/>
                <a:cs typeface="Arial"/>
              </a:rPr>
              <a:t>reproces</a:t>
            </a:r>
            <a:r>
              <a:rPr dirty="0" sz="700" spc="-5">
                <a:latin typeface="Arial"/>
                <a:cs typeface="Arial"/>
              </a:rPr>
              <a:t>si</a:t>
            </a:r>
            <a:r>
              <a:rPr dirty="0" sz="700" spc="-10">
                <a:latin typeface="Arial"/>
                <a:cs typeface="Arial"/>
              </a:rPr>
              <a:t>ng  </a:t>
            </a:r>
            <a:r>
              <a:rPr dirty="0" sz="700" spc="-5">
                <a:latin typeface="Arial"/>
                <a:cs typeface="Arial"/>
              </a:rPr>
              <a:t>Data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86911" y="2962655"/>
            <a:ext cx="320039" cy="176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41164" y="2819400"/>
            <a:ext cx="320039" cy="1341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394184" y="1966488"/>
            <a:ext cx="14192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Processing and </a:t>
            </a:r>
            <a:r>
              <a:rPr dirty="0" sz="700" spc="-5" b="1">
                <a:latin typeface="Arial"/>
                <a:cs typeface="Arial"/>
              </a:rPr>
              <a:t>Data</a:t>
            </a:r>
            <a:r>
              <a:rPr dirty="0" sz="700" spc="7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Preparation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70935" y="2232945"/>
            <a:ext cx="909319" cy="1320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636905" algn="l"/>
                <a:tab pos="895985" algn="l"/>
              </a:tabLst>
            </a:pPr>
            <a:r>
              <a:rPr dirty="0" u="sng" sz="700" spc="-5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00" spc="-5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700" spc="-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u="sng" sz="700" spc="-5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00" spc="-5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46091" y="2161032"/>
            <a:ext cx="699770" cy="654050"/>
          </a:xfrm>
          <a:prstGeom prst="rect">
            <a:avLst/>
          </a:prstGeom>
          <a:solidFill>
            <a:srgbClr val="344BA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94615" marR="88900" indent="635">
              <a:lnSpc>
                <a:spcPts val="700"/>
              </a:lnSpc>
              <a:spcBef>
                <a:spcPts val="105"/>
              </a:spcBef>
            </a:pP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Feature  </a:t>
            </a:r>
            <a:r>
              <a:rPr dirty="0" sz="7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7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00" spc="-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  <a:p>
            <a:pPr algn="ctr" marL="19685" marR="13970">
              <a:lnSpc>
                <a:spcPct val="83300"/>
              </a:lnSpc>
              <a:spcBef>
                <a:spcPts val="700"/>
              </a:spcBef>
            </a:pP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Includes Feature  Extraction and  Feature  Transformation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11295" y="3915155"/>
            <a:ext cx="228599" cy="2285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63567" y="3915155"/>
            <a:ext cx="228599" cy="2285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179064" y="3874008"/>
            <a:ext cx="2115820" cy="640080"/>
          </a:xfrm>
          <a:custGeom>
            <a:avLst/>
            <a:gdLst/>
            <a:ahLst/>
            <a:cxnLst/>
            <a:rect l="l" t="t" r="r" b="b"/>
            <a:pathLst>
              <a:path w="2115820" h="640079">
                <a:moveTo>
                  <a:pt x="0" y="0"/>
                </a:moveTo>
                <a:lnTo>
                  <a:pt x="2115312" y="0"/>
                </a:lnTo>
                <a:lnTo>
                  <a:pt x="2115312" y="640080"/>
                </a:lnTo>
                <a:lnTo>
                  <a:pt x="0" y="64008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8EB8E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539996" y="3910584"/>
            <a:ext cx="699770" cy="567055"/>
          </a:xfrm>
          <a:prstGeom prst="rect">
            <a:avLst/>
          </a:prstGeom>
          <a:solidFill>
            <a:srgbClr val="344BA0"/>
          </a:solidFill>
        </p:spPr>
        <p:txBody>
          <a:bodyPr wrap="square" lIns="0" tIns="13335" rIns="0" bIns="0" rtlCol="0" vert="horz">
            <a:spAutoFit/>
          </a:bodyPr>
          <a:lstStyle/>
          <a:p>
            <a:pPr algn="ctr" marL="95250" marR="88265" indent="-635">
              <a:lnSpc>
                <a:spcPts val="700"/>
              </a:lnSpc>
              <a:spcBef>
                <a:spcPts val="105"/>
              </a:spcBef>
            </a:pP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dirty="0" sz="7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7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00" spc="-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  <a:p>
            <a:pPr algn="ctr" marL="9525" marR="3810">
              <a:lnSpc>
                <a:spcPct val="83600"/>
              </a:lnSpc>
              <a:spcBef>
                <a:spcPts val="700"/>
              </a:spcBef>
            </a:pP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Fitting and 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14634" y="4117749"/>
            <a:ext cx="422275" cy="3759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indent="86995">
              <a:lnSpc>
                <a:spcPct val="100000"/>
              </a:lnSpc>
              <a:spcBef>
                <a:spcPts val="290"/>
              </a:spcBef>
            </a:pPr>
            <a:r>
              <a:rPr dirty="0" sz="700" spc="-195">
                <a:latin typeface="Cambria Math"/>
                <a:cs typeface="Cambria Math"/>
              </a:rPr>
              <a:t>𝑓𝑓</a:t>
            </a:r>
            <a:r>
              <a:rPr dirty="0" sz="700" spc="10">
                <a:latin typeface="Cambria Math"/>
                <a:cs typeface="Cambria Math"/>
              </a:rPr>
              <a:t> </a:t>
            </a:r>
            <a:r>
              <a:rPr dirty="0" sz="700" spc="-90">
                <a:latin typeface="Cambria Math"/>
                <a:cs typeface="Cambria Math"/>
              </a:rPr>
              <a:t>(𝑥𝑥)</a:t>
            </a:r>
            <a:endParaRPr sz="700">
              <a:latin typeface="Cambria Math"/>
              <a:cs typeface="Cambria Math"/>
            </a:endParaRPr>
          </a:p>
          <a:p>
            <a:pPr algn="ctr" marL="12065" marR="5080">
              <a:lnSpc>
                <a:spcPts val="700"/>
              </a:lnSpc>
              <a:spcBef>
                <a:spcPts val="334"/>
              </a:spcBef>
            </a:pPr>
            <a:r>
              <a:rPr dirty="0" sz="700" spc="-5">
                <a:latin typeface="Arial"/>
                <a:cs typeface="Arial"/>
              </a:rPr>
              <a:t>Cl</a:t>
            </a:r>
            <a:r>
              <a:rPr dirty="0" sz="700" spc="-10">
                <a:latin typeface="Arial"/>
                <a:cs typeface="Arial"/>
              </a:rPr>
              <a:t>uster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ng  </a:t>
            </a:r>
            <a:r>
              <a:rPr dirty="0" sz="700" spc="-10">
                <a:latin typeface="Arial"/>
                <a:cs typeface="Arial"/>
              </a:rPr>
              <a:t>Algorithm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31108" y="416966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077486" y="4117804"/>
            <a:ext cx="397510" cy="3759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209" indent="62230">
              <a:lnSpc>
                <a:spcPct val="100000"/>
              </a:lnSpc>
              <a:spcBef>
                <a:spcPts val="290"/>
              </a:spcBef>
            </a:pPr>
            <a:r>
              <a:rPr dirty="0" sz="700" spc="-195">
                <a:latin typeface="Cambria Math"/>
                <a:cs typeface="Cambria Math"/>
              </a:rPr>
              <a:t>𝑓𝑓</a:t>
            </a:r>
            <a:r>
              <a:rPr dirty="0" sz="700" spc="5">
                <a:latin typeface="Cambria Math"/>
                <a:cs typeface="Cambria Math"/>
              </a:rPr>
              <a:t> </a:t>
            </a:r>
            <a:r>
              <a:rPr dirty="0" sz="700" spc="-90">
                <a:latin typeface="Cambria Math"/>
                <a:cs typeface="Cambria Math"/>
              </a:rPr>
              <a:t>(𝑥𝑥)</a:t>
            </a:r>
            <a:endParaRPr sz="700">
              <a:latin typeface="Cambria Math"/>
              <a:cs typeface="Cambria Math"/>
            </a:endParaRPr>
          </a:p>
          <a:p>
            <a:pPr marL="12700" marR="5080" indent="16510">
              <a:lnSpc>
                <a:spcPts val="700"/>
              </a:lnSpc>
              <a:spcBef>
                <a:spcPts val="334"/>
              </a:spcBef>
            </a:pPr>
            <a:r>
              <a:rPr dirty="0" sz="700" spc="-10">
                <a:latin typeface="Arial"/>
                <a:cs typeface="Arial"/>
              </a:rPr>
              <a:t>Learning  </a:t>
            </a:r>
            <a:r>
              <a:rPr dirty="0" sz="700" spc="-5">
                <a:latin typeface="Arial"/>
                <a:cs typeface="Arial"/>
              </a:rPr>
              <a:t>Al</a:t>
            </a:r>
            <a:r>
              <a:rPr dirty="0" sz="700" spc="-10">
                <a:latin typeface="Arial"/>
                <a:cs typeface="Arial"/>
              </a:rPr>
              <a:t>gor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thm</a:t>
            </a:r>
            <a:endParaRPr sz="7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86428" y="416966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2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723171" y="3638205"/>
            <a:ext cx="412115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97155">
              <a:lnSpc>
                <a:spcPts val="700"/>
              </a:lnSpc>
              <a:spcBef>
                <a:spcPts val="235"/>
              </a:spcBef>
            </a:pPr>
            <a:r>
              <a:rPr dirty="0" sz="700" spc="-10" b="1">
                <a:latin typeface="Arial"/>
                <a:cs typeface="Arial"/>
              </a:rPr>
              <a:t>Data  </a:t>
            </a:r>
            <a:r>
              <a:rPr dirty="0" sz="700" b="1">
                <a:latin typeface="Arial"/>
                <a:cs typeface="Arial"/>
              </a:rPr>
              <a:t>M</a:t>
            </a:r>
            <a:r>
              <a:rPr dirty="0" sz="700" spc="-15" b="1">
                <a:latin typeface="Arial"/>
                <a:cs typeface="Arial"/>
              </a:rPr>
              <a:t>od</a:t>
            </a:r>
            <a:r>
              <a:rPr dirty="0" sz="700" spc="-10" b="1">
                <a:latin typeface="Arial"/>
                <a:cs typeface="Arial"/>
              </a:rPr>
              <a:t>eli</a:t>
            </a:r>
            <a:r>
              <a:rPr dirty="0" sz="700" spc="-15" b="1">
                <a:latin typeface="Arial"/>
                <a:cs typeface="Arial"/>
              </a:rPr>
              <a:t>n</a:t>
            </a:r>
            <a:r>
              <a:rPr dirty="0" sz="700" spc="-5" b="1"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79064" y="4774691"/>
            <a:ext cx="2115820" cy="640080"/>
          </a:xfrm>
          <a:custGeom>
            <a:avLst/>
            <a:gdLst/>
            <a:ahLst/>
            <a:cxnLst/>
            <a:rect l="l" t="t" r="r" b="b"/>
            <a:pathLst>
              <a:path w="2115820" h="640079">
                <a:moveTo>
                  <a:pt x="0" y="0"/>
                </a:moveTo>
                <a:lnTo>
                  <a:pt x="2115312" y="0"/>
                </a:lnTo>
                <a:lnTo>
                  <a:pt x="2115312" y="640079"/>
                </a:lnTo>
                <a:lnTo>
                  <a:pt x="0" y="6400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3217164" y="4831079"/>
            <a:ext cx="542925" cy="525780"/>
          </a:xfrm>
          <a:prstGeom prst="rect">
            <a:avLst/>
          </a:prstGeom>
          <a:solidFill>
            <a:srgbClr val="F8C91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640"/>
              </a:spcBef>
            </a:pPr>
            <a:r>
              <a:rPr dirty="0" sz="700" spc="-10">
                <a:latin typeface="Arial"/>
                <a:cs typeface="Arial"/>
              </a:rPr>
              <a:t>Virtualization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785615" y="4831079"/>
            <a:ext cx="640080" cy="525780"/>
          </a:xfrm>
          <a:custGeom>
            <a:avLst/>
            <a:gdLst/>
            <a:ahLst/>
            <a:cxnLst/>
            <a:rect l="l" t="t" r="r" b="b"/>
            <a:pathLst>
              <a:path w="640079" h="525779">
                <a:moveTo>
                  <a:pt x="0" y="0"/>
                </a:moveTo>
                <a:lnTo>
                  <a:pt x="640079" y="0"/>
                </a:lnTo>
                <a:lnTo>
                  <a:pt x="640079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solidFill>
            <a:srgbClr val="F8C9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36491" y="5099303"/>
            <a:ext cx="336803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785615" y="4826581"/>
            <a:ext cx="640080" cy="4400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6985" marR="127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Traditional</a:t>
            </a:r>
            <a:r>
              <a:rPr dirty="0" sz="700" spc="-7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Data  </a:t>
            </a:r>
            <a:r>
              <a:rPr dirty="0" sz="700" spc="-10"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SQL</a:t>
            </a:r>
            <a:endParaRPr sz="7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50079" y="4831079"/>
            <a:ext cx="805180" cy="525780"/>
          </a:xfrm>
          <a:custGeom>
            <a:avLst/>
            <a:gdLst/>
            <a:ahLst/>
            <a:cxnLst/>
            <a:rect l="l" t="t" r="r" b="b"/>
            <a:pathLst>
              <a:path w="805179" h="525779">
                <a:moveTo>
                  <a:pt x="0" y="0"/>
                </a:moveTo>
                <a:lnTo>
                  <a:pt x="804672" y="0"/>
                </a:lnTo>
                <a:lnTo>
                  <a:pt x="804672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solidFill>
            <a:srgbClr val="F8C9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86655" y="5027676"/>
            <a:ext cx="347471" cy="2697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63084" y="5027676"/>
            <a:ext cx="347471" cy="2697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4450079" y="4826581"/>
            <a:ext cx="80518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Distributed </a:t>
            </a:r>
            <a:r>
              <a:rPr dirty="0" sz="700" spc="-10">
                <a:latin typeface="Arial"/>
                <a:cs typeface="Arial"/>
              </a:rPr>
              <a:t>Process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64769">
              <a:lnSpc>
                <a:spcPts val="770"/>
              </a:lnSpc>
            </a:pPr>
            <a:r>
              <a:rPr dirty="0" baseline="-31746" sz="1050" spc="-7">
                <a:latin typeface="Arial"/>
                <a:cs typeface="Arial"/>
              </a:rPr>
              <a:t>NoSQL</a:t>
            </a:r>
            <a:r>
              <a:rPr dirty="0" baseline="-31746" sz="1050" spc="82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Other/</a:t>
            </a:r>
            <a:endParaRPr sz="700">
              <a:latin typeface="Arial"/>
              <a:cs typeface="Arial"/>
            </a:endParaRPr>
          </a:p>
          <a:p>
            <a:pPr marL="431800">
              <a:lnSpc>
                <a:spcPts val="770"/>
              </a:lnSpc>
            </a:pPr>
            <a:r>
              <a:rPr dirty="0" sz="700" spc="-10">
                <a:latin typeface="Arial"/>
                <a:cs typeface="Arial"/>
              </a:rPr>
              <a:t>Hadoop</a:t>
            </a:r>
            <a:endParaRPr sz="7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93753" y="4620366"/>
            <a:ext cx="1054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Logical </a:t>
            </a:r>
            <a:r>
              <a:rPr dirty="0" sz="700" spc="-5" b="1">
                <a:latin typeface="Arial"/>
                <a:cs typeface="Arial"/>
              </a:rPr>
              <a:t>Data</a:t>
            </a:r>
            <a:r>
              <a:rPr dirty="0" sz="700" spc="1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Warehouse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28878" y="1753077"/>
            <a:ext cx="504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latin typeface="Arial"/>
                <a:cs typeface="Arial"/>
              </a:rPr>
              <a:t>An</a:t>
            </a:r>
            <a:r>
              <a:rPr dirty="0" sz="1000" spc="-10" b="1" i="1">
                <a:latin typeface="Arial"/>
                <a:cs typeface="Arial"/>
              </a:rPr>
              <a:t>aly</a:t>
            </a:r>
            <a:r>
              <a:rPr dirty="0" sz="1000" b="1" i="1">
                <a:latin typeface="Arial"/>
                <a:cs typeface="Arial"/>
              </a:rPr>
              <a:t>z</a:t>
            </a:r>
            <a:r>
              <a:rPr dirty="0" sz="1000" spc="-5" b="1" i="1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82074" y="1753077"/>
            <a:ext cx="446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 i="1">
                <a:latin typeface="Arial"/>
                <a:cs typeface="Arial"/>
              </a:rPr>
              <a:t>Deliver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535167" y="2026920"/>
            <a:ext cx="2115820" cy="424180"/>
          </a:xfrm>
          <a:custGeom>
            <a:avLst/>
            <a:gdLst/>
            <a:ahLst/>
            <a:cxnLst/>
            <a:rect l="l" t="t" r="r" b="b"/>
            <a:pathLst>
              <a:path w="2115820" h="424180">
                <a:moveTo>
                  <a:pt x="0" y="0"/>
                </a:moveTo>
                <a:lnTo>
                  <a:pt x="2115312" y="0"/>
                </a:lnTo>
                <a:lnTo>
                  <a:pt x="2115312" y="423672"/>
                </a:lnTo>
                <a:lnTo>
                  <a:pt x="0" y="423672"/>
                </a:lnTo>
                <a:lnTo>
                  <a:pt x="0" y="0"/>
                </a:lnTo>
                <a:close/>
              </a:path>
            </a:pathLst>
          </a:custGeom>
          <a:solidFill>
            <a:srgbClr val="8EB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373095" y="2036435"/>
            <a:ext cx="453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LOB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APPS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720840" y="2205227"/>
            <a:ext cx="784860" cy="190500"/>
          </a:xfrm>
          <a:custGeom>
            <a:avLst/>
            <a:gdLst/>
            <a:ahLst/>
            <a:cxnLst/>
            <a:rect l="l" t="t" r="r" b="b"/>
            <a:pathLst>
              <a:path w="784859" h="190500">
                <a:moveTo>
                  <a:pt x="0" y="0"/>
                </a:moveTo>
                <a:lnTo>
                  <a:pt x="784859" y="0"/>
                </a:lnTo>
                <a:lnTo>
                  <a:pt x="78485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849609" y="2223793"/>
            <a:ext cx="5403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Orchestration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687567" y="2205227"/>
            <a:ext cx="784860" cy="190500"/>
          </a:xfrm>
          <a:custGeom>
            <a:avLst/>
            <a:gdLst/>
            <a:ahLst/>
            <a:cxnLst/>
            <a:rect l="l" t="t" r="r" b="b"/>
            <a:pathLst>
              <a:path w="784860" h="190500">
                <a:moveTo>
                  <a:pt x="0" y="0"/>
                </a:moveTo>
                <a:lnTo>
                  <a:pt x="784860" y="0"/>
                </a:lnTo>
                <a:lnTo>
                  <a:pt x="78486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5962844" y="2223793"/>
            <a:ext cx="2489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P</a:t>
            </a:r>
            <a:r>
              <a:rPr dirty="0" sz="700" spc="-10">
                <a:latin typeface="Arial"/>
                <a:cs typeface="Arial"/>
              </a:rPr>
              <a:t>o</a:t>
            </a:r>
            <a:r>
              <a:rPr dirty="0" sz="700" spc="-5">
                <a:latin typeface="Arial"/>
                <a:cs typeface="Arial"/>
              </a:rPr>
              <a:t>li</a:t>
            </a:r>
            <a:r>
              <a:rPr dirty="0" sz="700" spc="-10">
                <a:latin typeface="Arial"/>
                <a:cs typeface="Arial"/>
              </a:rPr>
              <a:t>c</a:t>
            </a:r>
            <a:r>
              <a:rPr dirty="0" sz="700" spc="-5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489447" y="2625851"/>
            <a:ext cx="2374900" cy="3107690"/>
          </a:xfrm>
          <a:custGeom>
            <a:avLst/>
            <a:gdLst/>
            <a:ahLst/>
            <a:cxnLst/>
            <a:rect l="l" t="t" r="r" b="b"/>
            <a:pathLst>
              <a:path w="2374900" h="3107690">
                <a:moveTo>
                  <a:pt x="0" y="0"/>
                </a:moveTo>
                <a:lnTo>
                  <a:pt x="2374392" y="0"/>
                </a:lnTo>
                <a:lnTo>
                  <a:pt x="2374392" y="3107436"/>
                </a:lnTo>
                <a:lnTo>
                  <a:pt x="0" y="310743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535167" y="2700527"/>
            <a:ext cx="1790700" cy="361315"/>
          </a:xfrm>
          <a:custGeom>
            <a:avLst/>
            <a:gdLst/>
            <a:ahLst/>
            <a:cxnLst/>
            <a:rect l="l" t="t" r="r" b="b"/>
            <a:pathLst>
              <a:path w="1790700" h="361314">
                <a:moveTo>
                  <a:pt x="0" y="0"/>
                </a:moveTo>
                <a:lnTo>
                  <a:pt x="1790699" y="0"/>
                </a:lnTo>
                <a:lnTo>
                  <a:pt x="1790699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5819778" y="2700034"/>
            <a:ext cx="12338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Execution and</a:t>
            </a:r>
            <a:r>
              <a:rPr dirty="0" sz="7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Operationalizing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603747" y="2884932"/>
            <a:ext cx="510540" cy="146685"/>
          </a:xfrm>
          <a:prstGeom prst="rect">
            <a:avLst/>
          </a:prstGeom>
          <a:solidFill>
            <a:srgbClr val="B1B1B3"/>
          </a:solidFill>
        </p:spPr>
        <p:txBody>
          <a:bodyPr wrap="square" lIns="0" tIns="825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65"/>
              </a:spcBef>
            </a:pPr>
            <a:r>
              <a:rPr dirty="0" sz="700" spc="-10">
                <a:latin typeface="Arial"/>
                <a:cs typeface="Arial"/>
              </a:rPr>
              <a:t>Experiment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178296" y="2884932"/>
            <a:ext cx="510540" cy="146685"/>
          </a:xfrm>
          <a:prstGeom prst="rect">
            <a:avLst/>
          </a:prstGeom>
          <a:solidFill>
            <a:srgbClr val="B1B1B3"/>
          </a:solidFill>
        </p:spPr>
        <p:txBody>
          <a:bodyPr wrap="square" lIns="0" tIns="825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65"/>
              </a:spcBef>
            </a:pPr>
            <a:r>
              <a:rPr dirty="0" sz="700" spc="-5">
                <a:latin typeface="Arial"/>
                <a:cs typeface="Arial"/>
              </a:rPr>
              <a:t>Test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55892" y="2884932"/>
            <a:ext cx="510540" cy="146685"/>
          </a:xfrm>
          <a:prstGeom prst="rect">
            <a:avLst/>
          </a:prstGeom>
          <a:solidFill>
            <a:srgbClr val="B1B1B3"/>
          </a:solidFill>
        </p:spPr>
        <p:txBody>
          <a:bodyPr wrap="square" lIns="0" tIns="825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65"/>
              </a:spcBef>
            </a:pPr>
            <a:r>
              <a:rPr dirty="0" sz="700" spc="-5">
                <a:latin typeface="Arial"/>
                <a:cs typeface="Arial"/>
              </a:rPr>
              <a:t>Tune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535167" y="3139439"/>
            <a:ext cx="546100" cy="974090"/>
          </a:xfrm>
          <a:prstGeom prst="rect">
            <a:avLst/>
          </a:prstGeom>
          <a:solidFill>
            <a:srgbClr val="BAD3EE"/>
          </a:solidFill>
          <a:ln w="9144">
            <a:solidFill>
              <a:srgbClr val="344BA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L="23495" marR="15875" indent="-127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e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 spc="-10">
                <a:latin typeface="Arial"/>
                <a:cs typeface="Arial"/>
              </a:rPr>
              <a:t>f-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er</a:t>
            </a:r>
            <a:r>
              <a:rPr dirty="0" sz="700" spc="-5">
                <a:latin typeface="Arial"/>
                <a:cs typeface="Arial"/>
              </a:rPr>
              <a:t>vice  </a:t>
            </a:r>
            <a:r>
              <a:rPr dirty="0" sz="700" spc="-5">
                <a:latin typeface="Arial"/>
                <a:cs typeface="Arial"/>
              </a:rPr>
              <a:t>Data  </a:t>
            </a:r>
            <a:r>
              <a:rPr dirty="0" sz="700" spc="-10">
                <a:latin typeface="Arial"/>
                <a:cs typeface="Arial"/>
              </a:rPr>
              <a:t>Preparation/  </a:t>
            </a:r>
            <a:r>
              <a:rPr dirty="0" sz="700" spc="-5">
                <a:latin typeface="Arial"/>
                <a:cs typeface="Arial"/>
              </a:rPr>
              <a:t>Data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Access 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535167" y="4439411"/>
            <a:ext cx="546100" cy="975360"/>
          </a:xfrm>
          <a:prstGeom prst="rect">
            <a:avLst/>
          </a:prstGeom>
          <a:solidFill>
            <a:srgbClr val="BAD3EE"/>
          </a:solidFill>
          <a:ln w="9144">
            <a:solidFill>
              <a:srgbClr val="344BA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32384" marR="26034" indent="-63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Data  Services –  </a:t>
            </a:r>
            <a:r>
              <a:rPr dirty="0" sz="700" spc="-25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ar</a:t>
            </a:r>
            <a:r>
              <a:rPr dirty="0" sz="700" spc="5">
                <a:latin typeface="Arial"/>
                <a:cs typeface="Arial"/>
              </a:rPr>
              <a:t>k</a:t>
            </a:r>
            <a:r>
              <a:rPr dirty="0" sz="700" spc="-10">
                <a:latin typeface="Arial"/>
                <a:cs typeface="Arial"/>
              </a:rPr>
              <a:t>etp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 spc="-1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ce  </a:t>
            </a:r>
            <a:r>
              <a:rPr dirty="0" sz="700" spc="-5">
                <a:latin typeface="Arial"/>
                <a:cs typeface="Arial"/>
              </a:rPr>
              <a:t>or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Datasets</a:t>
            </a:r>
            <a:endParaRPr sz="7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137147" y="3139439"/>
            <a:ext cx="544195" cy="2275840"/>
          </a:xfrm>
          <a:prstGeom prst="rect">
            <a:avLst/>
          </a:prstGeom>
          <a:solidFill>
            <a:srgbClr val="F8C912"/>
          </a:solidFill>
          <a:ln w="9144">
            <a:solidFill>
              <a:srgbClr val="344BA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59690" marR="49530" indent="-1905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Columnar  </a:t>
            </a:r>
            <a:r>
              <a:rPr dirty="0" sz="700" spc="-10">
                <a:latin typeface="Arial"/>
                <a:cs typeface="Arial"/>
              </a:rPr>
              <a:t>Storage/  </a:t>
            </a:r>
            <a:r>
              <a:rPr dirty="0" sz="700" spc="-20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n-</a:t>
            </a:r>
            <a:r>
              <a:rPr dirty="0" sz="700" spc="-25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e</a:t>
            </a:r>
            <a:r>
              <a:rPr dirty="0" sz="700">
                <a:latin typeface="Arial"/>
                <a:cs typeface="Arial"/>
              </a:rPr>
              <a:t>mory  T</a:t>
            </a:r>
            <a:r>
              <a:rPr dirty="0" sz="700" spc="-10">
                <a:latin typeface="Arial"/>
                <a:cs typeface="Arial"/>
              </a:rPr>
              <a:t>e</a:t>
            </a:r>
            <a:r>
              <a:rPr dirty="0" sz="70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porar</a:t>
            </a:r>
            <a:r>
              <a:rPr dirty="0" sz="700" spc="-5">
                <a:latin typeface="Arial"/>
                <a:cs typeface="Arial"/>
              </a:rPr>
              <a:t>y  </a:t>
            </a:r>
            <a:r>
              <a:rPr dirty="0" sz="700" spc="-10"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6777228" y="3139439"/>
          <a:ext cx="54864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</a:tblGrid>
              <a:tr h="341375">
                <a:tc>
                  <a:txBody>
                    <a:bodyPr/>
                    <a:lstStyle/>
                    <a:p>
                      <a:pPr marL="26670" marR="58419" indent="527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7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Analytics  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apab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ili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solidFill>
                      <a:srgbClr val="344BA0"/>
                    </a:solidFill>
                  </a:tcPr>
                </a:tc>
              </a:tr>
              <a:tr h="179831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Analyze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3"/>
                    </a:solidFill>
                  </a:tcPr>
                </a:tc>
              </a:tr>
              <a:tr h="179831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Optimize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1B1B3"/>
                    </a:solidFill>
                  </a:tcPr>
                </a:tc>
              </a:tr>
              <a:tr h="68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4779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Forecast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solidFill>
                      <a:srgbClr val="B1B1B3"/>
                    </a:solidFill>
                  </a:tcPr>
                </a:tc>
              </a:tr>
              <a:tr h="70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4779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spc="-10">
                          <a:latin typeface="Arial"/>
                          <a:cs typeface="Arial"/>
                        </a:rPr>
                        <a:t>Report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solidFill>
                      <a:srgbClr val="B1B1B3"/>
                    </a:solidFill>
                  </a:tcPr>
                </a:tc>
              </a:tr>
              <a:tr h="68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6303"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Plan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solidFill>
                      <a:srgbClr val="B1B1B3"/>
                    </a:solidFill>
                  </a:tcPr>
                </a:tc>
              </a:tr>
              <a:tr h="68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4779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Discover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solidFill>
                      <a:srgbClr val="B1B1B3"/>
                    </a:solidFill>
                  </a:tcPr>
                </a:tc>
              </a:tr>
              <a:tr h="70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4779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Collaborate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solidFill>
                      <a:srgbClr val="B1B1B3"/>
                    </a:solidFill>
                  </a:tcPr>
                </a:tc>
              </a:tr>
              <a:tr h="68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6303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700" spc="-5">
                          <a:latin typeface="Arial"/>
                          <a:cs typeface="Arial"/>
                        </a:rPr>
                        <a:t>Predict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solidFill>
                      <a:srgbClr val="B1B1B3"/>
                    </a:solidFill>
                  </a:tcPr>
                </a:tc>
              </a:tr>
              <a:tr h="68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spc="-15">
                          <a:latin typeface="Arial"/>
                          <a:cs typeface="Arial"/>
                        </a:rPr>
                        <a:t>Model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solidFill>
                      <a:srgbClr val="B1B1B3"/>
                    </a:solidFill>
                  </a:tcPr>
                </a:tc>
              </a:tr>
              <a:tr h="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44BA0"/>
                    </a:solidFill>
                  </a:tcPr>
                </a:tc>
              </a:tr>
            </a:tbl>
          </a:graphicData>
        </a:graphic>
      </p:graphicFrame>
      <p:sp>
        <p:nvSpPr>
          <p:cNvPr id="108" name="object 108"/>
          <p:cNvSpPr/>
          <p:nvPr/>
        </p:nvSpPr>
        <p:spPr>
          <a:xfrm>
            <a:off x="6134100" y="5500115"/>
            <a:ext cx="1691639" cy="172720"/>
          </a:xfrm>
          <a:custGeom>
            <a:avLst/>
            <a:gdLst/>
            <a:ahLst/>
            <a:cxnLst/>
            <a:rect l="l" t="t" r="r" b="b"/>
            <a:pathLst>
              <a:path w="1691640" h="172720">
                <a:moveTo>
                  <a:pt x="0" y="0"/>
                </a:moveTo>
                <a:lnTo>
                  <a:pt x="1691640" y="0"/>
                </a:lnTo>
                <a:lnTo>
                  <a:pt x="1691640" y="172212"/>
                </a:lnTo>
                <a:lnTo>
                  <a:pt x="0" y="172212"/>
                </a:lnTo>
                <a:lnTo>
                  <a:pt x="0" y="0"/>
                </a:lnTo>
                <a:close/>
              </a:path>
            </a:pathLst>
          </a:custGeom>
          <a:solidFill>
            <a:srgbClr val="DDC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700334" y="5509639"/>
            <a:ext cx="5721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d</a:t>
            </a:r>
            <a:r>
              <a:rPr dirty="0" sz="700">
                <a:latin typeface="Arial"/>
                <a:cs typeface="Arial"/>
              </a:rPr>
              <a:t>m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is</a:t>
            </a:r>
            <a:r>
              <a:rPr dirty="0" sz="700" spc="-10">
                <a:latin typeface="Arial"/>
                <a:cs typeface="Arial"/>
              </a:rPr>
              <a:t>trat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392002" y="2836665"/>
            <a:ext cx="42418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4604" marR="5080" indent="-15240">
              <a:lnSpc>
                <a:spcPts val="700"/>
              </a:lnSpc>
              <a:spcBef>
                <a:spcPts val="235"/>
              </a:spcBef>
            </a:pP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10">
                <a:latin typeface="Arial"/>
                <a:cs typeface="Arial"/>
              </a:rPr>
              <a:t>rad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onal  </a:t>
            </a:r>
            <a:r>
              <a:rPr dirty="0" sz="700" spc="-10">
                <a:latin typeface="Arial"/>
                <a:cs typeface="Arial"/>
              </a:rPr>
              <a:t>Reporting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73704" y="3338732"/>
            <a:ext cx="462915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1750" marR="5080" indent="-32384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Smart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Data  Discovery</a:t>
            </a:r>
            <a:endParaRPr sz="7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379185" y="3800580"/>
            <a:ext cx="45212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R="5080" indent="9906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Visual  </a:t>
            </a:r>
            <a:r>
              <a:rPr dirty="0" sz="700" spc="-5">
                <a:latin typeface="Arial"/>
                <a:cs typeface="Arial"/>
              </a:rPr>
              <a:t>E</a:t>
            </a:r>
            <a:r>
              <a:rPr dirty="0" sz="700" spc="-20">
                <a:latin typeface="Arial"/>
                <a:cs typeface="Arial"/>
              </a:rPr>
              <a:t>x</a:t>
            </a:r>
            <a:r>
              <a:rPr dirty="0" sz="700" spc="-10">
                <a:latin typeface="Arial"/>
                <a:cs typeface="Arial"/>
              </a:rPr>
              <a:t>p</a:t>
            </a:r>
            <a:r>
              <a:rPr dirty="0" sz="700" spc="-5">
                <a:latin typeface="Arial"/>
                <a:cs typeface="Arial"/>
              </a:rPr>
              <a:t>l</a:t>
            </a:r>
            <a:r>
              <a:rPr dirty="0" sz="700" spc="-10">
                <a:latin typeface="Arial"/>
                <a:cs typeface="Arial"/>
              </a:rPr>
              <a:t>orat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361683" y="4260660"/>
            <a:ext cx="486409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R="5080" indent="60960">
              <a:lnSpc>
                <a:spcPts val="700"/>
              </a:lnSpc>
              <a:spcBef>
                <a:spcPts val="235"/>
              </a:spcBef>
            </a:pPr>
            <a:r>
              <a:rPr dirty="0" sz="700" spc="-10">
                <a:latin typeface="Arial"/>
                <a:cs typeface="Arial"/>
              </a:rPr>
              <a:t>Analytics  </a:t>
            </a:r>
            <a:r>
              <a:rPr dirty="0" sz="700" spc="-5">
                <a:latin typeface="Arial"/>
                <a:cs typeface="Arial"/>
              </a:rPr>
              <a:t>D</a:t>
            </a:r>
            <a:r>
              <a:rPr dirty="0" sz="700" spc="-10">
                <a:latin typeface="Arial"/>
                <a:cs typeface="Arial"/>
              </a:rPr>
              <a:t>ashboards</a:t>
            </a:r>
            <a:endParaRPr sz="7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368843" y="4708100"/>
            <a:ext cx="46990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50165" marR="5080" indent="-5080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tor</a:t>
            </a:r>
            <a:r>
              <a:rPr dirty="0" sz="700" spc="-30">
                <a:latin typeface="Arial"/>
                <a:cs typeface="Arial"/>
              </a:rPr>
              <a:t>y</a:t>
            </a:r>
            <a:r>
              <a:rPr dirty="0" sz="700" spc="-10">
                <a:latin typeface="Arial"/>
                <a:cs typeface="Arial"/>
              </a:rPr>
              <a:t>te</a:t>
            </a:r>
            <a:r>
              <a:rPr dirty="0" sz="700" spc="-5">
                <a:latin typeface="Arial"/>
                <a:cs typeface="Arial"/>
              </a:rPr>
              <a:t>lli</a:t>
            </a:r>
            <a:r>
              <a:rPr dirty="0" sz="700" spc="-10">
                <a:latin typeface="Arial"/>
                <a:cs typeface="Arial"/>
              </a:rPr>
              <a:t>ng/  </a:t>
            </a:r>
            <a:r>
              <a:rPr dirty="0" sz="700" spc="-5">
                <a:latin typeface="Arial"/>
                <a:cs typeface="Arial"/>
              </a:rPr>
              <a:t>Narrative</a:t>
            </a:r>
            <a:endParaRPr sz="7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401459" y="5189484"/>
            <a:ext cx="404495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0955" marR="5080" indent="-21590">
              <a:lnSpc>
                <a:spcPts val="700"/>
              </a:lnSpc>
              <a:spcBef>
                <a:spcPts val="235"/>
              </a:spcBef>
            </a:pPr>
            <a:r>
              <a:rPr dirty="0" sz="700" spc="-5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dvanced  </a:t>
            </a:r>
            <a:r>
              <a:rPr dirty="0" sz="700" spc="-10">
                <a:latin typeface="Arial"/>
                <a:cs typeface="Arial"/>
              </a:rPr>
              <a:t>Analytics</a:t>
            </a:r>
            <a:endParaRPr sz="7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507223" y="4561332"/>
            <a:ext cx="182879" cy="18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07223" y="2686811"/>
            <a:ext cx="182879" cy="182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07223" y="3162300"/>
            <a:ext cx="182879" cy="1828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07223" y="3660647"/>
            <a:ext cx="182879" cy="1828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07223" y="4110227"/>
            <a:ext cx="182879" cy="1828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07223" y="5024627"/>
            <a:ext cx="182879" cy="1828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68196" y="2554223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1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54620" y="25288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29255" y="2663950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30519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03859" y="26258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09344" y="2622804"/>
            <a:ext cx="654050" cy="274320"/>
          </a:xfrm>
          <a:custGeom>
            <a:avLst/>
            <a:gdLst/>
            <a:ahLst/>
            <a:cxnLst/>
            <a:rect l="l" t="t" r="r" b="b"/>
            <a:pathLst>
              <a:path w="654050" h="274319">
                <a:moveTo>
                  <a:pt x="653795" y="0"/>
                </a:moveTo>
                <a:lnTo>
                  <a:pt x="653795" y="274320"/>
                </a:lnTo>
                <a:lnTo>
                  <a:pt x="0" y="274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571245" y="287172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363723" y="2625851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51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338327" y="29183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571244" y="2348483"/>
            <a:ext cx="433070" cy="180340"/>
          </a:xfrm>
          <a:custGeom>
            <a:avLst/>
            <a:gdLst/>
            <a:ahLst/>
            <a:cxnLst/>
            <a:rect l="l" t="t" r="r" b="b"/>
            <a:pathLst>
              <a:path w="433069" h="180339">
                <a:moveTo>
                  <a:pt x="0" y="0"/>
                </a:moveTo>
                <a:lnTo>
                  <a:pt x="432816" y="0"/>
                </a:lnTo>
                <a:lnTo>
                  <a:pt x="432816" y="179832"/>
                </a:lnTo>
                <a:lnTo>
                  <a:pt x="0" y="1798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137087" y="2317546"/>
            <a:ext cx="874394" cy="22415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424815">
              <a:lnSpc>
                <a:spcPts val="730"/>
              </a:lnSpc>
              <a:spcBef>
                <a:spcPts val="210"/>
              </a:spcBef>
            </a:pPr>
            <a:r>
              <a:rPr dirty="0" sz="700" spc="-25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es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ag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0">
                <a:latin typeface="Arial"/>
                <a:cs typeface="Arial"/>
              </a:rPr>
              <a:t>ng  </a:t>
            </a:r>
            <a:r>
              <a:rPr dirty="0" sz="700" spc="-10">
                <a:latin typeface="Arial"/>
                <a:cs typeface="Arial"/>
              </a:rPr>
              <a:t>IoT Feeds</a:t>
            </a:r>
            <a:r>
              <a:rPr dirty="0" sz="700" spc="65">
                <a:latin typeface="Arial"/>
                <a:cs typeface="Arial"/>
              </a:rPr>
              <a:t> </a:t>
            </a:r>
            <a:r>
              <a:rPr dirty="0" baseline="3968" sz="1050" spc="-15">
                <a:latin typeface="Arial"/>
                <a:cs typeface="Arial"/>
              </a:rPr>
              <a:t>Protocols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77595" y="2215895"/>
            <a:ext cx="990600" cy="984885"/>
          </a:xfrm>
          <a:custGeom>
            <a:avLst/>
            <a:gdLst/>
            <a:ahLst/>
            <a:cxnLst/>
            <a:rect l="l" t="t" r="r" b="b"/>
            <a:pathLst>
              <a:path w="990600" h="984885">
                <a:moveTo>
                  <a:pt x="0" y="0"/>
                </a:moveTo>
                <a:lnTo>
                  <a:pt x="990600" y="0"/>
                </a:lnTo>
                <a:lnTo>
                  <a:pt x="990600" y="984503"/>
                </a:lnTo>
                <a:lnTo>
                  <a:pt x="0" y="98450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8C91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712976" y="2602992"/>
            <a:ext cx="149860" cy="90170"/>
          </a:xfrm>
          <a:custGeom>
            <a:avLst/>
            <a:gdLst/>
            <a:ahLst/>
            <a:cxnLst/>
            <a:rect l="l" t="t" r="r" b="b"/>
            <a:pathLst>
              <a:path w="149860" h="90169">
                <a:moveTo>
                  <a:pt x="0" y="0"/>
                </a:moveTo>
                <a:lnTo>
                  <a:pt x="149351" y="0"/>
                </a:lnTo>
                <a:lnTo>
                  <a:pt x="149351" y="89915"/>
                </a:lnTo>
                <a:lnTo>
                  <a:pt x="0" y="89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1701025" y="2570885"/>
            <a:ext cx="1720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b="1">
                <a:latin typeface="Arial"/>
                <a:cs typeface="Arial"/>
              </a:rPr>
              <a:t>A</a:t>
            </a:r>
            <a:r>
              <a:rPr dirty="0" sz="700" spc="-5" b="1"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021218" y="2731499"/>
            <a:ext cx="1676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latin typeface="Arial"/>
                <a:cs typeface="Arial"/>
              </a:rPr>
              <a:t>R</a:t>
            </a:r>
            <a:r>
              <a:rPr dirty="0" sz="700" spc="-10" b="1">
                <a:latin typeface="Arial"/>
                <a:cs typeface="Arial"/>
              </a:rPr>
              <a:t>/T</a:t>
            </a:r>
            <a:endParaRPr sz="7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263139" y="3340608"/>
            <a:ext cx="0" cy="886460"/>
          </a:xfrm>
          <a:custGeom>
            <a:avLst/>
            <a:gdLst/>
            <a:ahLst/>
            <a:cxnLst/>
            <a:rect l="l" t="t" r="r" b="b"/>
            <a:pathLst>
              <a:path w="0" h="886460">
                <a:moveTo>
                  <a:pt x="0" y="0"/>
                </a:moveTo>
                <a:lnTo>
                  <a:pt x="0" y="8858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237743" y="42137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530096" y="4492752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3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952796" y="44673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799"/>
                </a:lnTo>
                <a:lnTo>
                  <a:pt x="5080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701025" y="4355965"/>
            <a:ext cx="1720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b="1">
                <a:latin typeface="Arial"/>
                <a:cs typeface="Arial"/>
              </a:rPr>
              <a:t>A</a:t>
            </a:r>
            <a:r>
              <a:rPr dirty="0" sz="700" spc="-5" b="1"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522220" y="4879847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 h="0">
                <a:moveTo>
                  <a:pt x="0" y="0"/>
                </a:moveTo>
                <a:lnTo>
                  <a:pt x="6181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127637" y="48544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799"/>
                </a:lnTo>
                <a:lnTo>
                  <a:pt x="5080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60314" y="4977384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 h="0">
                <a:moveTo>
                  <a:pt x="61812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22218" y="49519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263139" y="5199885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40114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237743" y="51617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31163" y="5606796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 h="0">
                <a:moveTo>
                  <a:pt x="0" y="0"/>
                </a:moveTo>
                <a:lnTo>
                  <a:pt x="43953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488435" y="4552188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60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463038" y="472549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463038" y="45140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799"/>
                </a:lnTo>
                <a:lnTo>
                  <a:pt x="50800" y="5079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54879" y="4552188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60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29482" y="472549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29482" y="45140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799"/>
                </a:lnTo>
                <a:lnTo>
                  <a:pt x="50800" y="5079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38955" y="421538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24377" y="41899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799"/>
                </a:lnTo>
                <a:lnTo>
                  <a:pt x="5080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00857" y="41899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617976" y="3441191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0"/>
                </a:moveTo>
                <a:lnTo>
                  <a:pt x="0" y="3947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92578" y="3823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79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92578" y="34030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62628" y="3441191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0"/>
                </a:moveTo>
                <a:lnTo>
                  <a:pt x="0" y="3947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237231" y="38232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79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37230" y="34030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326379" y="3253743"/>
            <a:ext cx="0" cy="2348865"/>
          </a:xfrm>
          <a:custGeom>
            <a:avLst/>
            <a:gdLst/>
            <a:ahLst/>
            <a:cxnLst/>
            <a:rect l="l" t="t" r="r" b="b"/>
            <a:pathLst>
              <a:path w="0" h="2348865">
                <a:moveTo>
                  <a:pt x="0" y="234834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193793" y="3253740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 h="0">
                <a:moveTo>
                  <a:pt x="13270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155690" y="32283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34384" y="305409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012185" y="3028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463796" y="305409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41597" y="3028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082540" y="3054095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 h="0">
                <a:moveTo>
                  <a:pt x="0" y="0"/>
                </a:moveTo>
                <a:lnTo>
                  <a:pt x="3697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439638" y="30286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26379" y="395173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7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438463" y="39263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294376" y="2238754"/>
            <a:ext cx="203835" cy="2856230"/>
          </a:xfrm>
          <a:custGeom>
            <a:avLst/>
            <a:gdLst/>
            <a:ahLst/>
            <a:cxnLst/>
            <a:rect l="l" t="t" r="r" b="b"/>
            <a:pathLst>
              <a:path w="203835" h="2856229">
                <a:moveTo>
                  <a:pt x="0" y="2856115"/>
                </a:moveTo>
                <a:lnTo>
                  <a:pt x="120802" y="2856115"/>
                </a:lnTo>
                <a:lnTo>
                  <a:pt x="120802" y="0"/>
                </a:lnTo>
                <a:lnTo>
                  <a:pt x="2035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485180" y="221335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522220" y="218693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2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637751" y="2161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522220" y="233781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68350" y="23124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429767" y="23124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054607" y="23124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019044" y="2598420"/>
            <a:ext cx="1230630" cy="160655"/>
          </a:xfrm>
          <a:custGeom>
            <a:avLst/>
            <a:gdLst/>
            <a:ahLst/>
            <a:cxnLst/>
            <a:rect l="l" t="t" r="r" b="b"/>
            <a:pathLst>
              <a:path w="1230629" h="160655">
                <a:moveTo>
                  <a:pt x="0" y="0"/>
                </a:moveTo>
                <a:lnTo>
                  <a:pt x="0" y="160578"/>
                </a:lnTo>
                <a:lnTo>
                  <a:pt x="1230566" y="160578"/>
                </a:lnTo>
                <a:lnTo>
                  <a:pt x="1230566" y="395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634740" y="2598420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51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609342" y="2890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370576" y="2186939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 h="0">
                <a:moveTo>
                  <a:pt x="0" y="0"/>
                </a:moveTo>
                <a:lnTo>
                  <a:pt x="1229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480830" y="2161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080759" y="248869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106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55362" y="24505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114031" y="248869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13106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088634" y="24505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800"/>
                </a:lnTo>
                <a:lnTo>
                  <a:pt x="50800" y="5080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07964" y="4151372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28359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82566" y="411327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0" y="50799"/>
                </a:lnTo>
                <a:lnTo>
                  <a:pt x="50800" y="50799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901940" y="310591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49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8154171" y="308051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863840" y="3080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7881149" y="2948382"/>
            <a:ext cx="3168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Interact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7906870" y="3119509"/>
            <a:ext cx="3829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latin typeface="Arial"/>
                <a:cs typeface="Arial"/>
              </a:rPr>
              <a:t>Pub/Sub</a:t>
            </a:r>
            <a:endParaRPr sz="7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240992" y="3031559"/>
            <a:ext cx="30797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latin typeface="Arial"/>
                <a:cs typeface="Arial"/>
              </a:rPr>
              <a:t>D</a:t>
            </a:r>
            <a:r>
              <a:rPr dirty="0" sz="700" spc="-10" b="1">
                <a:latin typeface="Arial"/>
                <a:cs typeface="Arial"/>
              </a:rPr>
              <a:t>e</a:t>
            </a:r>
            <a:r>
              <a:rPr dirty="0" sz="700" spc="-25" b="1">
                <a:latin typeface="Arial"/>
                <a:cs typeface="Arial"/>
              </a:rPr>
              <a:t>v</a:t>
            </a:r>
            <a:r>
              <a:rPr dirty="0" sz="700" spc="-10" b="1">
                <a:latin typeface="Arial"/>
                <a:cs typeface="Arial"/>
              </a:rPr>
              <a:t>ice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901940" y="5260847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49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154171" y="52354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799"/>
                </a:lnTo>
                <a:lnTo>
                  <a:pt x="5080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863840" y="523544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7905194" y="5102865"/>
            <a:ext cx="2762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E</a:t>
            </a:r>
            <a:r>
              <a:rPr dirty="0" sz="700" spc="-10">
                <a:latin typeface="Arial"/>
                <a:cs typeface="Arial"/>
              </a:rPr>
              <a:t>nr</a:t>
            </a:r>
            <a:r>
              <a:rPr dirty="0" sz="700" spc="-5">
                <a:latin typeface="Arial"/>
                <a:cs typeface="Arial"/>
              </a:rPr>
              <a:t>ich</a:t>
            </a:r>
            <a:endParaRPr sz="7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959025" y="5273992"/>
            <a:ext cx="1720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b="1">
                <a:latin typeface="Arial"/>
                <a:cs typeface="Arial"/>
              </a:rPr>
              <a:t>A</a:t>
            </a:r>
            <a:r>
              <a:rPr dirty="0" sz="700" spc="-5" b="1"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8269635" y="5142288"/>
            <a:ext cx="251460" cy="2203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16510">
              <a:lnSpc>
                <a:spcPts val="700"/>
              </a:lnSpc>
              <a:spcBef>
                <a:spcPts val="235"/>
              </a:spcBef>
            </a:pPr>
            <a:r>
              <a:rPr dirty="0" sz="700" spc="-10" b="1">
                <a:latin typeface="Arial"/>
                <a:cs typeface="Arial"/>
              </a:rPr>
              <a:t>Data  </a:t>
            </a:r>
            <a:r>
              <a:rPr dirty="0" sz="700" spc="-5" b="1">
                <a:latin typeface="Arial"/>
                <a:cs typeface="Arial"/>
              </a:rPr>
              <a:t>S</a:t>
            </a:r>
            <a:r>
              <a:rPr dirty="0" sz="700" spc="-10" b="1">
                <a:latin typeface="Arial"/>
                <a:cs typeface="Arial"/>
              </a:rPr>
              <a:t>t</a:t>
            </a:r>
            <a:r>
              <a:rPr dirty="0" sz="700" spc="-15" b="1">
                <a:latin typeface="Arial"/>
                <a:cs typeface="Arial"/>
              </a:rPr>
              <a:t>o</a:t>
            </a:r>
            <a:r>
              <a:rPr dirty="0" sz="700" b="1">
                <a:latin typeface="Arial"/>
                <a:cs typeface="Arial"/>
              </a:rPr>
              <a:t>r</a:t>
            </a:r>
            <a:r>
              <a:rPr dirty="0" sz="700" spc="-5" b="1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943088" y="4485132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40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54480" y="44597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0" y="50800"/>
                </a:lnTo>
                <a:lnTo>
                  <a:pt x="5080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7959042" y="4490422"/>
            <a:ext cx="1720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b="1">
                <a:latin typeface="Arial"/>
                <a:cs typeface="Arial"/>
              </a:rPr>
              <a:t>A</a:t>
            </a:r>
            <a:r>
              <a:rPr dirty="0" sz="700" spc="-5" b="1">
                <a:latin typeface="Arial"/>
                <a:cs typeface="Arial"/>
              </a:rPr>
              <a:t>PI</a:t>
            </a:r>
            <a:endParaRPr sz="7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7901940" y="420471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08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863840" y="41793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901940" y="476707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08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863840" y="47416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43088" y="4204715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0"/>
                </a:moveTo>
                <a:lnTo>
                  <a:pt x="0" y="5618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7881149" y="4053005"/>
            <a:ext cx="3060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E</a:t>
            </a:r>
            <a:r>
              <a:rPr dirty="0" sz="70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bed</a:t>
            </a:r>
            <a:endParaRPr sz="7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881149" y="4776935"/>
            <a:ext cx="403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uto</a:t>
            </a:r>
            <a:r>
              <a:rPr dirty="0" sz="700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at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297474" y="4408076"/>
            <a:ext cx="1955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 b="1">
                <a:latin typeface="Arial"/>
                <a:cs typeface="Arial"/>
              </a:rPr>
              <a:t>A</a:t>
            </a:r>
            <a:r>
              <a:rPr dirty="0" sz="700" spc="-15" b="1">
                <a:latin typeface="Arial"/>
                <a:cs typeface="Arial"/>
              </a:rPr>
              <a:t>p</a:t>
            </a:r>
            <a:r>
              <a:rPr dirty="0" sz="700" spc="-5" b="1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70916" y="5841491"/>
            <a:ext cx="6605270" cy="414655"/>
          </a:xfrm>
          <a:prstGeom prst="rect">
            <a:avLst/>
          </a:prstGeom>
          <a:solidFill>
            <a:srgbClr val="8EB8E4"/>
          </a:solidFill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700" spc="-10" b="1">
                <a:latin typeface="Arial"/>
                <a:cs typeface="Arial"/>
              </a:rPr>
              <a:t>Manage and</a:t>
            </a:r>
            <a:r>
              <a:rPr dirty="0" sz="700" spc="35" b="1">
                <a:latin typeface="Arial"/>
                <a:cs typeface="Arial"/>
              </a:rPr>
              <a:t> </a:t>
            </a:r>
            <a:r>
              <a:rPr dirty="0" sz="700" spc="-10" b="1">
                <a:latin typeface="Arial"/>
                <a:cs typeface="Arial"/>
              </a:rPr>
              <a:t>Govern</a:t>
            </a:r>
            <a:endParaRPr sz="700">
              <a:latin typeface="Arial"/>
              <a:cs typeface="Arial"/>
            </a:endParaRPr>
          </a:p>
          <a:p>
            <a:pPr algn="ctr" marL="123825" marR="116205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Information Governance </a:t>
            </a:r>
            <a:r>
              <a:rPr dirty="0" sz="700" spc="-5">
                <a:latin typeface="Arial"/>
                <a:cs typeface="Arial"/>
              </a:rPr>
              <a:t>(including </a:t>
            </a:r>
            <a:r>
              <a:rPr dirty="0" sz="700" spc="-10">
                <a:latin typeface="Arial"/>
                <a:cs typeface="Arial"/>
              </a:rPr>
              <a:t>Metadata Management, </a:t>
            </a:r>
            <a:r>
              <a:rPr dirty="0" sz="700" spc="-5">
                <a:latin typeface="Arial"/>
                <a:cs typeface="Arial"/>
              </a:rPr>
              <a:t>Data </a:t>
            </a:r>
            <a:r>
              <a:rPr dirty="0" sz="700" spc="-10">
                <a:latin typeface="Arial"/>
                <a:cs typeface="Arial"/>
              </a:rPr>
              <a:t>Quality, </a:t>
            </a:r>
            <a:r>
              <a:rPr dirty="0" sz="700" spc="-5">
                <a:latin typeface="Arial"/>
                <a:cs typeface="Arial"/>
              </a:rPr>
              <a:t>Data </a:t>
            </a:r>
            <a:r>
              <a:rPr dirty="0" sz="700" spc="-10">
                <a:latin typeface="Arial"/>
                <a:cs typeface="Arial"/>
              </a:rPr>
              <a:t>Modeling and Master </a:t>
            </a:r>
            <a:r>
              <a:rPr dirty="0" sz="700" spc="-5">
                <a:latin typeface="Arial"/>
                <a:cs typeface="Arial"/>
              </a:rPr>
              <a:t>Data </a:t>
            </a:r>
            <a:r>
              <a:rPr dirty="0" sz="700" spc="-10">
                <a:latin typeface="Arial"/>
                <a:cs typeface="Arial"/>
              </a:rPr>
              <a:t>Management), </a:t>
            </a:r>
            <a:r>
              <a:rPr dirty="0" sz="700" spc="-5">
                <a:latin typeface="Arial"/>
                <a:cs typeface="Arial"/>
              </a:rPr>
              <a:t>Data </a:t>
            </a:r>
            <a:r>
              <a:rPr dirty="0" sz="700" spc="-10">
                <a:latin typeface="Arial"/>
                <a:cs typeface="Arial"/>
              </a:rPr>
              <a:t>Management </a:t>
            </a:r>
            <a:r>
              <a:rPr dirty="0" sz="700" spc="-5">
                <a:latin typeface="Arial"/>
                <a:cs typeface="Arial"/>
              </a:rPr>
              <a:t>(Data Administration,  </a:t>
            </a:r>
            <a:r>
              <a:rPr dirty="0" sz="700" spc="-10">
                <a:latin typeface="Arial"/>
                <a:cs typeface="Arial"/>
              </a:rPr>
              <a:t>Security, </a:t>
            </a:r>
            <a:r>
              <a:rPr dirty="0" sz="700" spc="-5">
                <a:latin typeface="Arial"/>
                <a:cs typeface="Arial"/>
              </a:rPr>
              <a:t>Privacy </a:t>
            </a:r>
            <a:r>
              <a:rPr dirty="0" sz="700" spc="-10">
                <a:latin typeface="Arial"/>
                <a:cs typeface="Arial"/>
              </a:rPr>
              <a:t>and Identity) and Organization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(People)</a:t>
            </a:r>
            <a:endParaRPr sz="7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7159752" y="5847588"/>
            <a:ext cx="212090" cy="158750"/>
          </a:xfrm>
          <a:custGeom>
            <a:avLst/>
            <a:gdLst/>
            <a:ahLst/>
            <a:cxnLst/>
            <a:rect l="l" t="t" r="r" b="b"/>
            <a:pathLst>
              <a:path w="212090" h="158750">
                <a:moveTo>
                  <a:pt x="0" y="0"/>
                </a:moveTo>
                <a:lnTo>
                  <a:pt x="211835" y="0"/>
                </a:lnTo>
                <a:lnTo>
                  <a:pt x="211835" y="158496"/>
                </a:lnTo>
                <a:lnTo>
                  <a:pt x="0" y="1584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7385149" y="5859325"/>
            <a:ext cx="4305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=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Optional</a:t>
            </a:r>
            <a:endParaRPr sz="7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7159752" y="6082284"/>
            <a:ext cx="212090" cy="158750"/>
          </a:xfrm>
          <a:custGeom>
            <a:avLst/>
            <a:gdLst/>
            <a:ahLst/>
            <a:cxnLst/>
            <a:rect l="l" t="t" r="r" b="b"/>
            <a:pathLst>
              <a:path w="212090" h="158750">
                <a:moveTo>
                  <a:pt x="0" y="0"/>
                </a:moveTo>
                <a:lnTo>
                  <a:pt x="211835" y="0"/>
                </a:lnTo>
                <a:lnTo>
                  <a:pt x="211835" y="158495"/>
                </a:lnTo>
                <a:lnTo>
                  <a:pt x="0" y="1584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 txBox="1"/>
          <p:nvPr/>
        </p:nvSpPr>
        <p:spPr>
          <a:xfrm>
            <a:off x="7385149" y="6093486"/>
            <a:ext cx="12852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= Cloud, On-Premises or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Hybrid</a:t>
            </a:r>
            <a:endParaRPr sz="7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7340296" y="6353047"/>
            <a:ext cx="1357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© 2017 </a:t>
            </a:r>
            <a:r>
              <a:rPr dirty="0" sz="1200" spc="-10">
                <a:solidFill>
                  <a:srgbClr val="7E7E7E"/>
                </a:solidFill>
                <a:latin typeface="Arial"/>
                <a:cs typeface="Arial"/>
              </a:rPr>
              <a:t>Gartner,</a:t>
            </a:r>
            <a:r>
              <a:rPr dirty="0" sz="1200" spc="-12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Inc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590" y="436880"/>
            <a:ext cx="52781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Amazon </a:t>
            </a:r>
            <a:r>
              <a:rPr dirty="0" sz="4400" spc="-5"/>
              <a:t>Retail</a:t>
            </a:r>
            <a:r>
              <a:rPr dirty="0" sz="4400" spc="-85"/>
              <a:t> </a:t>
            </a:r>
            <a:r>
              <a:rPr dirty="0" sz="4400" spc="-60"/>
              <a:t>FAC</a:t>
            </a:r>
            <a:r>
              <a:rPr dirty="0" sz="4400" spc="-60" b="1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599" y="1473200"/>
            <a:ext cx="6162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Analytics project (delivery </a:t>
            </a:r>
            <a:r>
              <a:rPr dirty="0" sz="2000" b="1">
                <a:latin typeface="Arial"/>
                <a:cs typeface="Arial"/>
              </a:rPr>
              <a:t>execution)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6216" y="3607308"/>
            <a:ext cx="428243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8803" y="4998720"/>
            <a:ext cx="4211320" cy="1629410"/>
          </a:xfrm>
          <a:custGeom>
            <a:avLst/>
            <a:gdLst/>
            <a:ahLst/>
            <a:cxnLst/>
            <a:rect l="l" t="t" r="r" b="b"/>
            <a:pathLst>
              <a:path w="4211320" h="1629409">
                <a:moveTo>
                  <a:pt x="0" y="0"/>
                </a:moveTo>
                <a:lnTo>
                  <a:pt x="4210812" y="0"/>
                </a:lnTo>
                <a:lnTo>
                  <a:pt x="4210812" y="1629155"/>
                </a:lnTo>
                <a:lnTo>
                  <a:pt x="0" y="1629155"/>
                </a:lnTo>
                <a:lnTo>
                  <a:pt x="0" y="0"/>
                </a:lnTo>
                <a:close/>
              </a:path>
            </a:pathLst>
          </a:custGeom>
          <a:solidFill>
            <a:srgbClr val="273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7572" y="5084059"/>
            <a:ext cx="751840" cy="1252855"/>
          </a:xfrm>
          <a:custGeom>
            <a:avLst/>
            <a:gdLst/>
            <a:ahLst/>
            <a:cxnLst/>
            <a:rect l="l" t="t" r="r" b="b"/>
            <a:pathLst>
              <a:path w="751839" h="1252854">
                <a:moveTo>
                  <a:pt x="745769" y="0"/>
                </a:moveTo>
                <a:lnTo>
                  <a:pt x="0" y="0"/>
                </a:lnTo>
                <a:lnTo>
                  <a:pt x="5562" y="1163650"/>
                </a:lnTo>
                <a:lnTo>
                  <a:pt x="8343" y="1172006"/>
                </a:lnTo>
                <a:lnTo>
                  <a:pt x="13919" y="1180350"/>
                </a:lnTo>
                <a:lnTo>
                  <a:pt x="22263" y="1191488"/>
                </a:lnTo>
                <a:lnTo>
                  <a:pt x="36169" y="1197051"/>
                </a:lnTo>
                <a:lnTo>
                  <a:pt x="69570" y="1213764"/>
                </a:lnTo>
                <a:lnTo>
                  <a:pt x="114096" y="1227683"/>
                </a:lnTo>
                <a:lnTo>
                  <a:pt x="169748" y="1238808"/>
                </a:lnTo>
                <a:lnTo>
                  <a:pt x="303314" y="1249946"/>
                </a:lnTo>
                <a:lnTo>
                  <a:pt x="378447" y="1252728"/>
                </a:lnTo>
                <a:lnTo>
                  <a:pt x="453580" y="1249946"/>
                </a:lnTo>
                <a:lnTo>
                  <a:pt x="587146" y="1238808"/>
                </a:lnTo>
                <a:lnTo>
                  <a:pt x="642810" y="1227683"/>
                </a:lnTo>
                <a:lnTo>
                  <a:pt x="687324" y="1213764"/>
                </a:lnTo>
                <a:lnTo>
                  <a:pt x="720725" y="1197051"/>
                </a:lnTo>
                <a:lnTo>
                  <a:pt x="734631" y="1191488"/>
                </a:lnTo>
                <a:lnTo>
                  <a:pt x="742988" y="1180350"/>
                </a:lnTo>
                <a:lnTo>
                  <a:pt x="748550" y="1172006"/>
                </a:lnTo>
                <a:lnTo>
                  <a:pt x="751332" y="1163650"/>
                </a:lnTo>
                <a:lnTo>
                  <a:pt x="745769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7572" y="4994147"/>
            <a:ext cx="745490" cy="178435"/>
          </a:xfrm>
          <a:custGeom>
            <a:avLst/>
            <a:gdLst/>
            <a:ahLst/>
            <a:cxnLst/>
            <a:rect l="l" t="t" r="r" b="b"/>
            <a:pathLst>
              <a:path w="745489" h="178435">
                <a:moveTo>
                  <a:pt x="372618" y="0"/>
                </a:moveTo>
                <a:lnTo>
                  <a:pt x="297535" y="2781"/>
                </a:lnTo>
                <a:lnTo>
                  <a:pt x="164058" y="13931"/>
                </a:lnTo>
                <a:lnTo>
                  <a:pt x="108445" y="25069"/>
                </a:lnTo>
                <a:lnTo>
                  <a:pt x="63957" y="39001"/>
                </a:lnTo>
                <a:lnTo>
                  <a:pt x="30594" y="55714"/>
                </a:lnTo>
                <a:lnTo>
                  <a:pt x="16687" y="61290"/>
                </a:lnTo>
                <a:lnTo>
                  <a:pt x="8343" y="72440"/>
                </a:lnTo>
                <a:lnTo>
                  <a:pt x="2781" y="80797"/>
                </a:lnTo>
                <a:lnTo>
                  <a:pt x="0" y="89153"/>
                </a:lnTo>
                <a:lnTo>
                  <a:pt x="2781" y="97510"/>
                </a:lnTo>
                <a:lnTo>
                  <a:pt x="8343" y="105867"/>
                </a:lnTo>
                <a:lnTo>
                  <a:pt x="16687" y="117017"/>
                </a:lnTo>
                <a:lnTo>
                  <a:pt x="30594" y="122580"/>
                </a:lnTo>
                <a:lnTo>
                  <a:pt x="63957" y="139306"/>
                </a:lnTo>
                <a:lnTo>
                  <a:pt x="108445" y="153238"/>
                </a:lnTo>
                <a:lnTo>
                  <a:pt x="164058" y="164376"/>
                </a:lnTo>
                <a:lnTo>
                  <a:pt x="297535" y="175526"/>
                </a:lnTo>
                <a:lnTo>
                  <a:pt x="372618" y="178307"/>
                </a:lnTo>
                <a:lnTo>
                  <a:pt x="447700" y="175526"/>
                </a:lnTo>
                <a:lnTo>
                  <a:pt x="581177" y="164376"/>
                </a:lnTo>
                <a:lnTo>
                  <a:pt x="636790" y="153238"/>
                </a:lnTo>
                <a:lnTo>
                  <a:pt x="681278" y="139306"/>
                </a:lnTo>
                <a:lnTo>
                  <a:pt x="714641" y="122580"/>
                </a:lnTo>
                <a:lnTo>
                  <a:pt x="728548" y="117017"/>
                </a:lnTo>
                <a:lnTo>
                  <a:pt x="736892" y="105867"/>
                </a:lnTo>
                <a:lnTo>
                  <a:pt x="742454" y="97510"/>
                </a:lnTo>
                <a:lnTo>
                  <a:pt x="745236" y="89153"/>
                </a:lnTo>
                <a:lnTo>
                  <a:pt x="742454" y="80797"/>
                </a:lnTo>
                <a:lnTo>
                  <a:pt x="736892" y="72440"/>
                </a:lnTo>
                <a:lnTo>
                  <a:pt x="728548" y="61290"/>
                </a:lnTo>
                <a:lnTo>
                  <a:pt x="714641" y="55714"/>
                </a:lnTo>
                <a:lnTo>
                  <a:pt x="681278" y="39001"/>
                </a:lnTo>
                <a:lnTo>
                  <a:pt x="636790" y="25069"/>
                </a:lnTo>
                <a:lnTo>
                  <a:pt x="581177" y="13931"/>
                </a:lnTo>
                <a:lnTo>
                  <a:pt x="447700" y="2781"/>
                </a:lnTo>
                <a:lnTo>
                  <a:pt x="372618" y="0"/>
                </a:lnTo>
                <a:close/>
              </a:path>
            </a:pathLst>
          </a:custGeom>
          <a:solidFill>
            <a:srgbClr val="E8F0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9867" y="5859778"/>
            <a:ext cx="585470" cy="437515"/>
          </a:xfrm>
          <a:custGeom>
            <a:avLst/>
            <a:gdLst/>
            <a:ahLst/>
            <a:cxnLst/>
            <a:rect l="l" t="t" r="r" b="b"/>
            <a:pathLst>
              <a:path w="585469" h="437514">
                <a:moveTo>
                  <a:pt x="579640" y="0"/>
                </a:moveTo>
                <a:lnTo>
                  <a:pt x="0" y="0"/>
                </a:lnTo>
                <a:lnTo>
                  <a:pt x="5575" y="367741"/>
                </a:lnTo>
                <a:lnTo>
                  <a:pt x="5575" y="376097"/>
                </a:lnTo>
                <a:lnTo>
                  <a:pt x="11150" y="381673"/>
                </a:lnTo>
                <a:lnTo>
                  <a:pt x="16725" y="390029"/>
                </a:lnTo>
                <a:lnTo>
                  <a:pt x="27863" y="395604"/>
                </a:lnTo>
                <a:lnTo>
                  <a:pt x="89179" y="417893"/>
                </a:lnTo>
                <a:lnTo>
                  <a:pt x="133769" y="426250"/>
                </a:lnTo>
                <a:lnTo>
                  <a:pt x="181140" y="431812"/>
                </a:lnTo>
                <a:lnTo>
                  <a:pt x="295389" y="437388"/>
                </a:lnTo>
                <a:lnTo>
                  <a:pt x="406869" y="431812"/>
                </a:lnTo>
                <a:lnTo>
                  <a:pt x="457022" y="426250"/>
                </a:lnTo>
                <a:lnTo>
                  <a:pt x="498830" y="417893"/>
                </a:lnTo>
                <a:lnTo>
                  <a:pt x="562927" y="395604"/>
                </a:lnTo>
                <a:lnTo>
                  <a:pt x="585216" y="367741"/>
                </a:lnTo>
                <a:lnTo>
                  <a:pt x="579640" y="0"/>
                </a:lnTo>
                <a:close/>
              </a:path>
            </a:pathLst>
          </a:custGeom>
          <a:solidFill>
            <a:srgbClr val="2328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29867" y="5859778"/>
            <a:ext cx="585470" cy="437515"/>
          </a:xfrm>
          <a:custGeom>
            <a:avLst/>
            <a:gdLst/>
            <a:ahLst/>
            <a:cxnLst/>
            <a:rect l="l" t="t" r="r" b="b"/>
            <a:pathLst>
              <a:path w="585469" h="437514">
                <a:moveTo>
                  <a:pt x="585216" y="367741"/>
                </a:moveTo>
                <a:lnTo>
                  <a:pt x="582434" y="376097"/>
                </a:lnTo>
                <a:lnTo>
                  <a:pt x="579640" y="381673"/>
                </a:lnTo>
                <a:lnTo>
                  <a:pt x="535051" y="406742"/>
                </a:lnTo>
                <a:lnTo>
                  <a:pt x="457022" y="426250"/>
                </a:lnTo>
                <a:lnTo>
                  <a:pt x="406869" y="431812"/>
                </a:lnTo>
                <a:lnTo>
                  <a:pt x="353910" y="434606"/>
                </a:lnTo>
                <a:lnTo>
                  <a:pt x="295389" y="437388"/>
                </a:lnTo>
                <a:lnTo>
                  <a:pt x="236867" y="434606"/>
                </a:lnTo>
                <a:lnTo>
                  <a:pt x="181140" y="431812"/>
                </a:lnTo>
                <a:lnTo>
                  <a:pt x="133769" y="426250"/>
                </a:lnTo>
                <a:lnTo>
                  <a:pt x="89179" y="417893"/>
                </a:lnTo>
                <a:lnTo>
                  <a:pt x="27863" y="395604"/>
                </a:lnTo>
                <a:lnTo>
                  <a:pt x="11150" y="381673"/>
                </a:lnTo>
                <a:lnTo>
                  <a:pt x="5575" y="376097"/>
                </a:lnTo>
                <a:lnTo>
                  <a:pt x="5575" y="367741"/>
                </a:lnTo>
                <a:lnTo>
                  <a:pt x="0" y="0"/>
                </a:lnTo>
                <a:lnTo>
                  <a:pt x="579640" y="0"/>
                </a:lnTo>
                <a:lnTo>
                  <a:pt x="585216" y="36774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9867" y="5791200"/>
            <a:ext cx="579120" cy="139065"/>
          </a:xfrm>
          <a:custGeom>
            <a:avLst/>
            <a:gdLst/>
            <a:ahLst/>
            <a:cxnLst/>
            <a:rect l="l" t="t" r="r" b="b"/>
            <a:pathLst>
              <a:path w="579119" h="139064">
                <a:moveTo>
                  <a:pt x="289559" y="0"/>
                </a:moveTo>
                <a:lnTo>
                  <a:pt x="178193" y="5549"/>
                </a:lnTo>
                <a:lnTo>
                  <a:pt x="128079" y="11099"/>
                </a:lnTo>
                <a:lnTo>
                  <a:pt x="86309" y="19418"/>
                </a:lnTo>
                <a:lnTo>
                  <a:pt x="22275" y="41605"/>
                </a:lnTo>
                <a:lnTo>
                  <a:pt x="13919" y="49923"/>
                </a:lnTo>
                <a:lnTo>
                  <a:pt x="5562" y="55473"/>
                </a:lnTo>
                <a:lnTo>
                  <a:pt x="2781" y="61023"/>
                </a:lnTo>
                <a:lnTo>
                  <a:pt x="0" y="69341"/>
                </a:lnTo>
                <a:lnTo>
                  <a:pt x="2781" y="77660"/>
                </a:lnTo>
                <a:lnTo>
                  <a:pt x="5562" y="83210"/>
                </a:lnTo>
                <a:lnTo>
                  <a:pt x="13919" y="88760"/>
                </a:lnTo>
                <a:lnTo>
                  <a:pt x="22275" y="97078"/>
                </a:lnTo>
                <a:lnTo>
                  <a:pt x="86309" y="119265"/>
                </a:lnTo>
                <a:lnTo>
                  <a:pt x="128079" y="127584"/>
                </a:lnTo>
                <a:lnTo>
                  <a:pt x="178193" y="133134"/>
                </a:lnTo>
                <a:lnTo>
                  <a:pt x="289559" y="138683"/>
                </a:lnTo>
                <a:lnTo>
                  <a:pt x="403707" y="133134"/>
                </a:lnTo>
                <a:lnTo>
                  <a:pt x="451040" y="127584"/>
                </a:lnTo>
                <a:lnTo>
                  <a:pt x="495592" y="119265"/>
                </a:lnTo>
                <a:lnTo>
                  <a:pt x="556844" y="97078"/>
                </a:lnTo>
                <a:lnTo>
                  <a:pt x="579119" y="77660"/>
                </a:lnTo>
                <a:lnTo>
                  <a:pt x="579119" y="61023"/>
                </a:lnTo>
                <a:lnTo>
                  <a:pt x="531787" y="30505"/>
                </a:lnTo>
                <a:lnTo>
                  <a:pt x="451040" y="11099"/>
                </a:lnTo>
                <a:lnTo>
                  <a:pt x="403707" y="5549"/>
                </a:lnTo>
                <a:lnTo>
                  <a:pt x="289559" y="0"/>
                </a:lnTo>
                <a:close/>
              </a:path>
            </a:pathLst>
          </a:custGeom>
          <a:solidFill>
            <a:srgbClr val="6E79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29867" y="5791200"/>
            <a:ext cx="579120" cy="139065"/>
          </a:xfrm>
          <a:custGeom>
            <a:avLst/>
            <a:gdLst/>
            <a:ahLst/>
            <a:cxnLst/>
            <a:rect l="l" t="t" r="r" b="b"/>
            <a:pathLst>
              <a:path w="579119" h="139064">
                <a:moveTo>
                  <a:pt x="579119" y="69341"/>
                </a:moveTo>
                <a:lnTo>
                  <a:pt x="579119" y="77660"/>
                </a:lnTo>
                <a:lnTo>
                  <a:pt x="573557" y="83210"/>
                </a:lnTo>
                <a:lnTo>
                  <a:pt x="531787" y="108178"/>
                </a:lnTo>
                <a:lnTo>
                  <a:pt x="451040" y="127584"/>
                </a:lnTo>
                <a:lnTo>
                  <a:pt x="403707" y="133134"/>
                </a:lnTo>
                <a:lnTo>
                  <a:pt x="348030" y="135915"/>
                </a:lnTo>
                <a:lnTo>
                  <a:pt x="289559" y="138683"/>
                </a:lnTo>
                <a:lnTo>
                  <a:pt x="231089" y="135915"/>
                </a:lnTo>
                <a:lnTo>
                  <a:pt x="178193" y="133134"/>
                </a:lnTo>
                <a:lnTo>
                  <a:pt x="128079" y="127584"/>
                </a:lnTo>
                <a:lnTo>
                  <a:pt x="86309" y="119265"/>
                </a:lnTo>
                <a:lnTo>
                  <a:pt x="22275" y="97078"/>
                </a:lnTo>
                <a:lnTo>
                  <a:pt x="13919" y="88760"/>
                </a:lnTo>
                <a:lnTo>
                  <a:pt x="5562" y="83210"/>
                </a:lnTo>
                <a:lnTo>
                  <a:pt x="2781" y="77660"/>
                </a:lnTo>
                <a:lnTo>
                  <a:pt x="0" y="69341"/>
                </a:lnTo>
                <a:lnTo>
                  <a:pt x="2781" y="61023"/>
                </a:lnTo>
                <a:lnTo>
                  <a:pt x="5562" y="55473"/>
                </a:lnTo>
                <a:lnTo>
                  <a:pt x="13919" y="49923"/>
                </a:lnTo>
                <a:lnTo>
                  <a:pt x="22275" y="41605"/>
                </a:lnTo>
                <a:lnTo>
                  <a:pt x="86309" y="19418"/>
                </a:lnTo>
                <a:lnTo>
                  <a:pt x="128079" y="11099"/>
                </a:lnTo>
                <a:lnTo>
                  <a:pt x="178193" y="5549"/>
                </a:lnTo>
                <a:lnTo>
                  <a:pt x="231089" y="2768"/>
                </a:lnTo>
                <a:lnTo>
                  <a:pt x="289559" y="0"/>
                </a:lnTo>
                <a:lnTo>
                  <a:pt x="348030" y="2768"/>
                </a:lnTo>
                <a:lnTo>
                  <a:pt x="403707" y="5549"/>
                </a:lnTo>
                <a:lnTo>
                  <a:pt x="451040" y="11099"/>
                </a:lnTo>
                <a:lnTo>
                  <a:pt x="495592" y="19418"/>
                </a:lnTo>
                <a:lnTo>
                  <a:pt x="556844" y="41605"/>
                </a:lnTo>
                <a:lnTo>
                  <a:pt x="579119" y="61023"/>
                </a:lnTo>
                <a:lnTo>
                  <a:pt x="579119" y="6934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29867" y="5425438"/>
            <a:ext cx="585470" cy="437515"/>
          </a:xfrm>
          <a:custGeom>
            <a:avLst/>
            <a:gdLst/>
            <a:ahLst/>
            <a:cxnLst/>
            <a:rect l="l" t="t" r="r" b="b"/>
            <a:pathLst>
              <a:path w="585469" h="437514">
                <a:moveTo>
                  <a:pt x="579640" y="0"/>
                </a:moveTo>
                <a:lnTo>
                  <a:pt x="0" y="0"/>
                </a:lnTo>
                <a:lnTo>
                  <a:pt x="5575" y="367741"/>
                </a:lnTo>
                <a:lnTo>
                  <a:pt x="5575" y="376097"/>
                </a:lnTo>
                <a:lnTo>
                  <a:pt x="11150" y="381673"/>
                </a:lnTo>
                <a:lnTo>
                  <a:pt x="16725" y="390029"/>
                </a:lnTo>
                <a:lnTo>
                  <a:pt x="27863" y="395604"/>
                </a:lnTo>
                <a:lnTo>
                  <a:pt x="89179" y="417893"/>
                </a:lnTo>
                <a:lnTo>
                  <a:pt x="133769" y="426250"/>
                </a:lnTo>
                <a:lnTo>
                  <a:pt x="181140" y="431812"/>
                </a:lnTo>
                <a:lnTo>
                  <a:pt x="295389" y="437387"/>
                </a:lnTo>
                <a:lnTo>
                  <a:pt x="406869" y="431812"/>
                </a:lnTo>
                <a:lnTo>
                  <a:pt x="457022" y="426250"/>
                </a:lnTo>
                <a:lnTo>
                  <a:pt x="498830" y="417893"/>
                </a:lnTo>
                <a:lnTo>
                  <a:pt x="562927" y="395604"/>
                </a:lnTo>
                <a:lnTo>
                  <a:pt x="585216" y="367741"/>
                </a:lnTo>
                <a:lnTo>
                  <a:pt x="579640" y="0"/>
                </a:lnTo>
                <a:close/>
              </a:path>
            </a:pathLst>
          </a:custGeom>
          <a:solidFill>
            <a:srgbClr val="2739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29867" y="5425438"/>
            <a:ext cx="585470" cy="437515"/>
          </a:xfrm>
          <a:custGeom>
            <a:avLst/>
            <a:gdLst/>
            <a:ahLst/>
            <a:cxnLst/>
            <a:rect l="l" t="t" r="r" b="b"/>
            <a:pathLst>
              <a:path w="585469" h="437514">
                <a:moveTo>
                  <a:pt x="585216" y="367741"/>
                </a:moveTo>
                <a:lnTo>
                  <a:pt x="582434" y="376097"/>
                </a:lnTo>
                <a:lnTo>
                  <a:pt x="579640" y="381673"/>
                </a:lnTo>
                <a:lnTo>
                  <a:pt x="535051" y="406742"/>
                </a:lnTo>
                <a:lnTo>
                  <a:pt x="457022" y="426250"/>
                </a:lnTo>
                <a:lnTo>
                  <a:pt x="406869" y="431812"/>
                </a:lnTo>
                <a:lnTo>
                  <a:pt x="353910" y="434606"/>
                </a:lnTo>
                <a:lnTo>
                  <a:pt x="295389" y="437387"/>
                </a:lnTo>
                <a:lnTo>
                  <a:pt x="236867" y="434606"/>
                </a:lnTo>
                <a:lnTo>
                  <a:pt x="181140" y="431812"/>
                </a:lnTo>
                <a:lnTo>
                  <a:pt x="133769" y="426250"/>
                </a:lnTo>
                <a:lnTo>
                  <a:pt x="89179" y="417893"/>
                </a:lnTo>
                <a:lnTo>
                  <a:pt x="27863" y="395604"/>
                </a:lnTo>
                <a:lnTo>
                  <a:pt x="11150" y="381673"/>
                </a:lnTo>
                <a:lnTo>
                  <a:pt x="5575" y="376097"/>
                </a:lnTo>
                <a:lnTo>
                  <a:pt x="5575" y="367741"/>
                </a:lnTo>
                <a:lnTo>
                  <a:pt x="0" y="0"/>
                </a:lnTo>
                <a:lnTo>
                  <a:pt x="579640" y="0"/>
                </a:lnTo>
                <a:lnTo>
                  <a:pt x="585216" y="36774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9867" y="5356859"/>
            <a:ext cx="579120" cy="139065"/>
          </a:xfrm>
          <a:custGeom>
            <a:avLst/>
            <a:gdLst/>
            <a:ahLst/>
            <a:cxnLst/>
            <a:rect l="l" t="t" r="r" b="b"/>
            <a:pathLst>
              <a:path w="579119" h="139064">
                <a:moveTo>
                  <a:pt x="289559" y="0"/>
                </a:moveTo>
                <a:lnTo>
                  <a:pt x="178193" y="5549"/>
                </a:lnTo>
                <a:lnTo>
                  <a:pt x="128079" y="11099"/>
                </a:lnTo>
                <a:lnTo>
                  <a:pt x="86309" y="19418"/>
                </a:lnTo>
                <a:lnTo>
                  <a:pt x="22275" y="41605"/>
                </a:lnTo>
                <a:lnTo>
                  <a:pt x="13919" y="49923"/>
                </a:lnTo>
                <a:lnTo>
                  <a:pt x="5562" y="55473"/>
                </a:lnTo>
                <a:lnTo>
                  <a:pt x="2781" y="61023"/>
                </a:lnTo>
                <a:lnTo>
                  <a:pt x="0" y="69341"/>
                </a:lnTo>
                <a:lnTo>
                  <a:pt x="2781" y="77660"/>
                </a:lnTo>
                <a:lnTo>
                  <a:pt x="5562" y="83210"/>
                </a:lnTo>
                <a:lnTo>
                  <a:pt x="13919" y="88760"/>
                </a:lnTo>
                <a:lnTo>
                  <a:pt x="22275" y="97078"/>
                </a:lnTo>
                <a:lnTo>
                  <a:pt x="86309" y="119265"/>
                </a:lnTo>
                <a:lnTo>
                  <a:pt x="128079" y="127584"/>
                </a:lnTo>
                <a:lnTo>
                  <a:pt x="178193" y="133134"/>
                </a:lnTo>
                <a:lnTo>
                  <a:pt x="289559" y="138683"/>
                </a:lnTo>
                <a:lnTo>
                  <a:pt x="403707" y="133134"/>
                </a:lnTo>
                <a:lnTo>
                  <a:pt x="451040" y="127584"/>
                </a:lnTo>
                <a:lnTo>
                  <a:pt x="495592" y="119265"/>
                </a:lnTo>
                <a:lnTo>
                  <a:pt x="556844" y="97078"/>
                </a:lnTo>
                <a:lnTo>
                  <a:pt x="579119" y="77660"/>
                </a:lnTo>
                <a:lnTo>
                  <a:pt x="579119" y="61023"/>
                </a:lnTo>
                <a:lnTo>
                  <a:pt x="531787" y="30505"/>
                </a:lnTo>
                <a:lnTo>
                  <a:pt x="451040" y="11099"/>
                </a:lnTo>
                <a:lnTo>
                  <a:pt x="403707" y="5549"/>
                </a:lnTo>
                <a:lnTo>
                  <a:pt x="289559" y="0"/>
                </a:lnTo>
                <a:close/>
              </a:path>
            </a:pathLst>
          </a:custGeom>
          <a:solidFill>
            <a:srgbClr val="A4B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9867" y="5356859"/>
            <a:ext cx="579120" cy="139065"/>
          </a:xfrm>
          <a:custGeom>
            <a:avLst/>
            <a:gdLst/>
            <a:ahLst/>
            <a:cxnLst/>
            <a:rect l="l" t="t" r="r" b="b"/>
            <a:pathLst>
              <a:path w="579119" h="139064">
                <a:moveTo>
                  <a:pt x="579119" y="69341"/>
                </a:moveTo>
                <a:lnTo>
                  <a:pt x="579119" y="77660"/>
                </a:lnTo>
                <a:lnTo>
                  <a:pt x="573557" y="83210"/>
                </a:lnTo>
                <a:lnTo>
                  <a:pt x="531787" y="108178"/>
                </a:lnTo>
                <a:lnTo>
                  <a:pt x="451040" y="127584"/>
                </a:lnTo>
                <a:lnTo>
                  <a:pt x="403707" y="133134"/>
                </a:lnTo>
                <a:lnTo>
                  <a:pt x="348030" y="135915"/>
                </a:lnTo>
                <a:lnTo>
                  <a:pt x="289559" y="138683"/>
                </a:lnTo>
                <a:lnTo>
                  <a:pt x="231089" y="135915"/>
                </a:lnTo>
                <a:lnTo>
                  <a:pt x="178193" y="133134"/>
                </a:lnTo>
                <a:lnTo>
                  <a:pt x="128079" y="127584"/>
                </a:lnTo>
                <a:lnTo>
                  <a:pt x="86309" y="119265"/>
                </a:lnTo>
                <a:lnTo>
                  <a:pt x="22275" y="97078"/>
                </a:lnTo>
                <a:lnTo>
                  <a:pt x="13919" y="88760"/>
                </a:lnTo>
                <a:lnTo>
                  <a:pt x="5562" y="83210"/>
                </a:lnTo>
                <a:lnTo>
                  <a:pt x="2781" y="77660"/>
                </a:lnTo>
                <a:lnTo>
                  <a:pt x="0" y="69341"/>
                </a:lnTo>
                <a:lnTo>
                  <a:pt x="2781" y="61023"/>
                </a:lnTo>
                <a:lnTo>
                  <a:pt x="5562" y="55473"/>
                </a:lnTo>
                <a:lnTo>
                  <a:pt x="13919" y="49923"/>
                </a:lnTo>
                <a:lnTo>
                  <a:pt x="22275" y="41605"/>
                </a:lnTo>
                <a:lnTo>
                  <a:pt x="86309" y="19418"/>
                </a:lnTo>
                <a:lnTo>
                  <a:pt x="128079" y="11099"/>
                </a:lnTo>
                <a:lnTo>
                  <a:pt x="178193" y="5549"/>
                </a:lnTo>
                <a:lnTo>
                  <a:pt x="231089" y="2768"/>
                </a:lnTo>
                <a:lnTo>
                  <a:pt x="289559" y="0"/>
                </a:lnTo>
                <a:lnTo>
                  <a:pt x="348030" y="2768"/>
                </a:lnTo>
                <a:lnTo>
                  <a:pt x="403707" y="5549"/>
                </a:lnTo>
                <a:lnTo>
                  <a:pt x="451040" y="11099"/>
                </a:lnTo>
                <a:lnTo>
                  <a:pt x="495592" y="19418"/>
                </a:lnTo>
                <a:lnTo>
                  <a:pt x="556844" y="41605"/>
                </a:lnTo>
                <a:lnTo>
                  <a:pt x="579119" y="61023"/>
                </a:lnTo>
                <a:lnTo>
                  <a:pt x="579119" y="6934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60437" y="5203913"/>
            <a:ext cx="902335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2135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IDF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  <a:tabLst>
                <a:tab pos="539750" algn="l"/>
                <a:tab pos="889000" algn="l"/>
              </a:tabLst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motion	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8701" y="5972378"/>
            <a:ext cx="3409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3997" y="5425441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5" h="565785">
                <a:moveTo>
                  <a:pt x="400812" y="0"/>
                </a:moveTo>
                <a:lnTo>
                  <a:pt x="0" y="215963"/>
                </a:lnTo>
                <a:lnTo>
                  <a:pt x="153098" y="565403"/>
                </a:lnTo>
                <a:lnTo>
                  <a:pt x="648525" y="565403"/>
                </a:lnTo>
                <a:lnTo>
                  <a:pt x="801624" y="215963"/>
                </a:lnTo>
                <a:lnTo>
                  <a:pt x="400812" y="0"/>
                </a:lnTo>
                <a:close/>
              </a:path>
            </a:pathLst>
          </a:custGeom>
          <a:solidFill>
            <a:srgbClr val="1A25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63930" y="5759497"/>
            <a:ext cx="7969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59626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nal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2884" y="5289803"/>
            <a:ext cx="1066800" cy="710565"/>
          </a:xfrm>
          <a:custGeom>
            <a:avLst/>
            <a:gdLst/>
            <a:ahLst/>
            <a:cxnLst/>
            <a:rect l="l" t="t" r="r" b="b"/>
            <a:pathLst>
              <a:path w="1066800" h="710564">
                <a:moveTo>
                  <a:pt x="693178" y="0"/>
                </a:moveTo>
                <a:lnTo>
                  <a:pt x="0" y="0"/>
                </a:lnTo>
                <a:lnTo>
                  <a:pt x="0" y="710184"/>
                </a:lnTo>
                <a:lnTo>
                  <a:pt x="693178" y="710184"/>
                </a:lnTo>
                <a:lnTo>
                  <a:pt x="693178" y="443865"/>
                </a:lnTo>
                <a:lnTo>
                  <a:pt x="978026" y="443865"/>
                </a:lnTo>
                <a:lnTo>
                  <a:pt x="1066800" y="355092"/>
                </a:lnTo>
                <a:lnTo>
                  <a:pt x="978026" y="266319"/>
                </a:lnTo>
                <a:lnTo>
                  <a:pt x="693178" y="266319"/>
                </a:lnTo>
                <a:lnTo>
                  <a:pt x="693178" y="0"/>
                </a:lnTo>
                <a:close/>
              </a:path>
              <a:path w="1066800" h="710564">
                <a:moveTo>
                  <a:pt x="978026" y="443865"/>
                </a:moveTo>
                <a:lnTo>
                  <a:pt x="889254" y="443865"/>
                </a:lnTo>
                <a:lnTo>
                  <a:pt x="889254" y="532638"/>
                </a:lnTo>
                <a:lnTo>
                  <a:pt x="978026" y="443865"/>
                </a:lnTo>
                <a:close/>
              </a:path>
              <a:path w="1066800" h="710564">
                <a:moveTo>
                  <a:pt x="889254" y="177546"/>
                </a:moveTo>
                <a:lnTo>
                  <a:pt x="889254" y="266319"/>
                </a:lnTo>
                <a:lnTo>
                  <a:pt x="978026" y="266319"/>
                </a:lnTo>
                <a:lnTo>
                  <a:pt x="889254" y="177546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16612" y="5637580"/>
            <a:ext cx="7543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676910" algn="l"/>
              </a:tabLst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Model	</a:t>
            </a:r>
            <a:r>
              <a:rPr dirty="0" u="sng" sz="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tabLst>
                <a:tab pos="741045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0818" y="5445895"/>
            <a:ext cx="4279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 marR="5080" indent="-9906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B</a:t>
            </a:r>
            <a:r>
              <a:rPr dirty="0" sz="800" spc="-5">
                <a:latin typeface="Arial"/>
                <a:cs typeface="Arial"/>
              </a:rPr>
              <a:t>u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i</a:t>
            </a:r>
            <a:r>
              <a:rPr dirty="0" sz="800" spc="-5">
                <a:latin typeface="Arial"/>
                <a:cs typeface="Arial"/>
              </a:rPr>
              <a:t>ne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s  </a:t>
            </a:r>
            <a:r>
              <a:rPr dirty="0" sz="800" spc="-5">
                <a:latin typeface="Arial"/>
                <a:cs typeface="Arial"/>
              </a:rPr>
              <a:t>logic  layer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44923" y="5289803"/>
            <a:ext cx="929640" cy="710565"/>
          </a:xfrm>
          <a:custGeom>
            <a:avLst/>
            <a:gdLst/>
            <a:ahLst/>
            <a:cxnLst/>
            <a:rect l="l" t="t" r="r" b="b"/>
            <a:pathLst>
              <a:path w="929639" h="710564">
                <a:moveTo>
                  <a:pt x="604050" y="0"/>
                </a:moveTo>
                <a:lnTo>
                  <a:pt x="0" y="0"/>
                </a:lnTo>
                <a:lnTo>
                  <a:pt x="0" y="710184"/>
                </a:lnTo>
                <a:lnTo>
                  <a:pt x="604050" y="710184"/>
                </a:lnTo>
                <a:lnTo>
                  <a:pt x="604050" y="443865"/>
                </a:lnTo>
                <a:lnTo>
                  <a:pt x="840866" y="443865"/>
                </a:lnTo>
                <a:lnTo>
                  <a:pt x="929640" y="355092"/>
                </a:lnTo>
                <a:lnTo>
                  <a:pt x="840866" y="266319"/>
                </a:lnTo>
                <a:lnTo>
                  <a:pt x="604050" y="266319"/>
                </a:lnTo>
                <a:lnTo>
                  <a:pt x="604050" y="0"/>
                </a:lnTo>
                <a:close/>
              </a:path>
              <a:path w="929639" h="710564">
                <a:moveTo>
                  <a:pt x="840866" y="443865"/>
                </a:moveTo>
                <a:lnTo>
                  <a:pt x="752094" y="443865"/>
                </a:lnTo>
                <a:lnTo>
                  <a:pt x="752094" y="532638"/>
                </a:lnTo>
                <a:lnTo>
                  <a:pt x="840866" y="443865"/>
                </a:lnTo>
                <a:close/>
              </a:path>
              <a:path w="929639" h="710564">
                <a:moveTo>
                  <a:pt x="752094" y="177546"/>
                </a:moveTo>
                <a:lnTo>
                  <a:pt x="752094" y="266319"/>
                </a:lnTo>
                <a:lnTo>
                  <a:pt x="840866" y="266319"/>
                </a:lnTo>
                <a:lnTo>
                  <a:pt x="752094" y="177546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36806" y="5445895"/>
            <a:ext cx="2324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GUI</a:t>
            </a:r>
            <a:endParaRPr sz="800">
              <a:latin typeface="Arial"/>
              <a:cs typeface="Arial"/>
            </a:endParaRPr>
          </a:p>
          <a:p>
            <a:pPr marR="5080" indent="4445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l</a:t>
            </a:r>
            <a:r>
              <a:rPr dirty="0" sz="800" spc="-5">
                <a:latin typeface="Arial"/>
                <a:cs typeface="Arial"/>
              </a:rPr>
              <a:t>og</a:t>
            </a:r>
            <a:r>
              <a:rPr dirty="0" sz="800">
                <a:latin typeface="Arial"/>
                <a:cs typeface="Arial"/>
              </a:rPr>
              <a:t>ic  l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-10">
                <a:latin typeface="Arial"/>
                <a:cs typeface="Arial"/>
              </a:rPr>
              <a:t>y</a:t>
            </a:r>
            <a:r>
              <a:rPr dirty="0" sz="800" spc="-5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9800" y="5210555"/>
            <a:ext cx="891540" cy="192405"/>
          </a:xfrm>
          <a:prstGeom prst="rect">
            <a:avLst/>
          </a:prstGeom>
          <a:solidFill>
            <a:srgbClr val="273979"/>
          </a:solidFill>
          <a:ln w="9144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9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Micro-service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2884" y="6022847"/>
            <a:ext cx="1682750" cy="192405"/>
          </a:xfrm>
          <a:prstGeom prst="rect">
            <a:avLst/>
          </a:prstGeom>
          <a:solidFill>
            <a:srgbClr val="273979"/>
          </a:solidFill>
          <a:ln w="9144">
            <a:solidFill>
              <a:srgbClr val="FFFFFF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67359">
              <a:lnSpc>
                <a:spcPct val="100000"/>
              </a:lnSpc>
              <a:spcBef>
                <a:spcPts val="185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 layer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20458" y="6237504"/>
            <a:ext cx="3355340" cy="372110"/>
          </a:xfrm>
          <a:custGeom>
            <a:avLst/>
            <a:gdLst/>
            <a:ahLst/>
            <a:cxnLst/>
            <a:rect l="l" t="t" r="r" b="b"/>
            <a:pathLst>
              <a:path w="3355340" h="372109">
                <a:moveTo>
                  <a:pt x="2151274" y="336683"/>
                </a:moveTo>
                <a:lnTo>
                  <a:pt x="1281318" y="336683"/>
                </a:lnTo>
                <a:lnTo>
                  <a:pt x="1317666" y="343971"/>
                </a:lnTo>
                <a:lnTo>
                  <a:pt x="1359019" y="350536"/>
                </a:lnTo>
                <a:lnTo>
                  <a:pt x="1404902" y="356325"/>
                </a:lnTo>
                <a:lnTo>
                  <a:pt x="1454841" y="361285"/>
                </a:lnTo>
                <a:lnTo>
                  <a:pt x="1508360" y="365364"/>
                </a:lnTo>
                <a:lnTo>
                  <a:pt x="1564986" y="368509"/>
                </a:lnTo>
                <a:lnTo>
                  <a:pt x="1629050" y="370802"/>
                </a:lnTo>
                <a:lnTo>
                  <a:pt x="1693055" y="371852"/>
                </a:lnTo>
                <a:lnTo>
                  <a:pt x="1756387" y="371710"/>
                </a:lnTo>
                <a:lnTo>
                  <a:pt x="1818435" y="370424"/>
                </a:lnTo>
                <a:lnTo>
                  <a:pt x="1878587" y="368044"/>
                </a:lnTo>
                <a:lnTo>
                  <a:pt x="1936230" y="364620"/>
                </a:lnTo>
                <a:lnTo>
                  <a:pt x="1990753" y="360202"/>
                </a:lnTo>
                <a:lnTo>
                  <a:pt x="2041543" y="354839"/>
                </a:lnTo>
                <a:lnTo>
                  <a:pt x="2087988" y="348580"/>
                </a:lnTo>
                <a:lnTo>
                  <a:pt x="2129477" y="341477"/>
                </a:lnTo>
                <a:lnTo>
                  <a:pt x="2151274" y="336683"/>
                </a:lnTo>
                <a:close/>
              </a:path>
              <a:path w="3355340" h="372109">
                <a:moveTo>
                  <a:pt x="2784303" y="304018"/>
                </a:moveTo>
                <a:lnTo>
                  <a:pt x="453151" y="304018"/>
                </a:lnTo>
                <a:lnTo>
                  <a:pt x="459476" y="305657"/>
                </a:lnTo>
                <a:lnTo>
                  <a:pt x="532088" y="320381"/>
                </a:lnTo>
                <a:lnTo>
                  <a:pt x="574306" y="326682"/>
                </a:lnTo>
                <a:lnTo>
                  <a:pt x="619914" y="332255"/>
                </a:lnTo>
                <a:lnTo>
                  <a:pt x="668500" y="337086"/>
                </a:lnTo>
                <a:lnTo>
                  <a:pt x="719651" y="341156"/>
                </a:lnTo>
                <a:lnTo>
                  <a:pt x="772952" y="344453"/>
                </a:lnTo>
                <a:lnTo>
                  <a:pt x="827992" y="346959"/>
                </a:lnTo>
                <a:lnTo>
                  <a:pt x="884357" y="348659"/>
                </a:lnTo>
                <a:lnTo>
                  <a:pt x="941634" y="349537"/>
                </a:lnTo>
                <a:lnTo>
                  <a:pt x="999410" y="349579"/>
                </a:lnTo>
                <a:lnTo>
                  <a:pt x="1057272" y="348767"/>
                </a:lnTo>
                <a:lnTo>
                  <a:pt x="1114807" y="347088"/>
                </a:lnTo>
                <a:lnTo>
                  <a:pt x="1171602" y="344524"/>
                </a:lnTo>
                <a:lnTo>
                  <a:pt x="1227243" y="341061"/>
                </a:lnTo>
                <a:lnTo>
                  <a:pt x="1281318" y="336683"/>
                </a:lnTo>
                <a:lnTo>
                  <a:pt x="2151274" y="336683"/>
                </a:lnTo>
                <a:lnTo>
                  <a:pt x="2165397" y="333577"/>
                </a:lnTo>
                <a:lnTo>
                  <a:pt x="2195137" y="324931"/>
                </a:lnTo>
                <a:lnTo>
                  <a:pt x="2218083" y="315588"/>
                </a:lnTo>
                <a:lnTo>
                  <a:pt x="2690915" y="315588"/>
                </a:lnTo>
                <a:lnTo>
                  <a:pt x="2717868" y="313109"/>
                </a:lnTo>
                <a:lnTo>
                  <a:pt x="2770517" y="306404"/>
                </a:lnTo>
                <a:lnTo>
                  <a:pt x="2784303" y="304018"/>
                </a:lnTo>
                <a:close/>
              </a:path>
              <a:path w="3355340" h="372109">
                <a:moveTo>
                  <a:pt x="2690915" y="315588"/>
                </a:moveTo>
                <a:lnTo>
                  <a:pt x="2218083" y="315588"/>
                </a:lnTo>
                <a:lnTo>
                  <a:pt x="2261450" y="319188"/>
                </a:lnTo>
                <a:lnTo>
                  <a:pt x="2306970" y="322033"/>
                </a:lnTo>
                <a:lnTo>
                  <a:pt x="2354214" y="324105"/>
                </a:lnTo>
                <a:lnTo>
                  <a:pt x="2402749" y="325384"/>
                </a:lnTo>
                <a:lnTo>
                  <a:pt x="2452144" y="325850"/>
                </a:lnTo>
                <a:lnTo>
                  <a:pt x="2524982" y="325053"/>
                </a:lnTo>
                <a:lnTo>
                  <a:pt x="2594169" y="322572"/>
                </a:lnTo>
                <a:lnTo>
                  <a:pt x="2658775" y="318544"/>
                </a:lnTo>
                <a:lnTo>
                  <a:pt x="2690915" y="315588"/>
                </a:lnTo>
                <a:close/>
              </a:path>
              <a:path w="3355340" h="372109">
                <a:moveTo>
                  <a:pt x="803700" y="32695"/>
                </a:moveTo>
                <a:lnTo>
                  <a:pt x="753849" y="33356"/>
                </a:lnTo>
                <a:lnTo>
                  <a:pt x="677910" y="35779"/>
                </a:lnTo>
                <a:lnTo>
                  <a:pt x="606922" y="39750"/>
                </a:lnTo>
                <a:lnTo>
                  <a:pt x="541581" y="45131"/>
                </a:lnTo>
                <a:lnTo>
                  <a:pt x="482579" y="51783"/>
                </a:lnTo>
                <a:lnTo>
                  <a:pt x="430612" y="59570"/>
                </a:lnTo>
                <a:lnTo>
                  <a:pt x="386372" y="68353"/>
                </a:lnTo>
                <a:lnTo>
                  <a:pt x="323851" y="88358"/>
                </a:lnTo>
                <a:lnTo>
                  <a:pt x="300567" y="110696"/>
                </a:lnTo>
                <a:lnTo>
                  <a:pt x="305374" y="122396"/>
                </a:lnTo>
                <a:lnTo>
                  <a:pt x="302555" y="123551"/>
                </a:lnTo>
                <a:lnTo>
                  <a:pt x="240087" y="125449"/>
                </a:lnTo>
                <a:lnTo>
                  <a:pt x="181819" y="129039"/>
                </a:lnTo>
                <a:lnTo>
                  <a:pt x="129154" y="134184"/>
                </a:lnTo>
                <a:lnTo>
                  <a:pt x="83499" y="140749"/>
                </a:lnTo>
                <a:lnTo>
                  <a:pt x="11366" y="161257"/>
                </a:lnTo>
                <a:lnTo>
                  <a:pt x="0" y="174413"/>
                </a:lnTo>
                <a:lnTo>
                  <a:pt x="11007" y="187394"/>
                </a:lnTo>
                <a:lnTo>
                  <a:pt x="43241" y="199533"/>
                </a:lnTo>
                <a:lnTo>
                  <a:pt x="95552" y="210161"/>
                </a:lnTo>
                <a:lnTo>
                  <a:pt x="166792" y="218611"/>
                </a:lnTo>
                <a:lnTo>
                  <a:pt x="122548" y="227502"/>
                </a:lnTo>
                <a:lnTo>
                  <a:pt x="92427" y="237507"/>
                </a:lnTo>
                <a:lnTo>
                  <a:pt x="77241" y="248252"/>
                </a:lnTo>
                <a:lnTo>
                  <a:pt x="77803" y="259365"/>
                </a:lnTo>
                <a:lnTo>
                  <a:pt x="119546" y="278590"/>
                </a:lnTo>
                <a:lnTo>
                  <a:pt x="157215" y="286636"/>
                </a:lnTo>
                <a:lnTo>
                  <a:pt x="204070" y="293398"/>
                </a:lnTo>
                <a:lnTo>
                  <a:pt x="258600" y="298697"/>
                </a:lnTo>
                <a:lnTo>
                  <a:pt x="319297" y="302353"/>
                </a:lnTo>
                <a:lnTo>
                  <a:pt x="384651" y="304186"/>
                </a:lnTo>
                <a:lnTo>
                  <a:pt x="2784303" y="304018"/>
                </a:lnTo>
                <a:lnTo>
                  <a:pt x="2852758" y="289740"/>
                </a:lnTo>
                <a:lnTo>
                  <a:pt x="2898047" y="269657"/>
                </a:lnTo>
                <a:lnTo>
                  <a:pt x="2904505" y="258679"/>
                </a:lnTo>
                <a:lnTo>
                  <a:pt x="2957530" y="257112"/>
                </a:lnTo>
                <a:lnTo>
                  <a:pt x="3009009" y="254743"/>
                </a:lnTo>
                <a:lnTo>
                  <a:pt x="3058549" y="251595"/>
                </a:lnTo>
                <a:lnTo>
                  <a:pt x="3105760" y="247692"/>
                </a:lnTo>
                <a:lnTo>
                  <a:pt x="3150250" y="243058"/>
                </a:lnTo>
                <a:lnTo>
                  <a:pt x="3220015" y="233356"/>
                </a:lnTo>
                <a:lnTo>
                  <a:pt x="3275662" y="222254"/>
                </a:lnTo>
                <a:lnTo>
                  <a:pt x="3316916" y="210069"/>
                </a:lnTo>
                <a:lnTo>
                  <a:pt x="3355157" y="183701"/>
                </a:lnTo>
                <a:lnTo>
                  <a:pt x="3351597" y="170147"/>
                </a:lnTo>
                <a:lnTo>
                  <a:pt x="3332554" y="156767"/>
                </a:lnTo>
                <a:lnTo>
                  <a:pt x="3297753" y="143873"/>
                </a:lnTo>
                <a:lnTo>
                  <a:pt x="3246923" y="131781"/>
                </a:lnTo>
                <a:lnTo>
                  <a:pt x="3254492" y="129101"/>
                </a:lnTo>
                <a:lnTo>
                  <a:pt x="3260829" y="126358"/>
                </a:lnTo>
                <a:lnTo>
                  <a:pt x="3265871" y="123551"/>
                </a:lnTo>
                <a:lnTo>
                  <a:pt x="3279668" y="111043"/>
                </a:lnTo>
                <a:lnTo>
                  <a:pt x="3276811" y="98746"/>
                </a:lnTo>
                <a:lnTo>
                  <a:pt x="3225812" y="76022"/>
                </a:lnTo>
                <a:lnTo>
                  <a:pt x="3180007" y="66212"/>
                </a:lnTo>
                <a:lnTo>
                  <a:pt x="3122221" y="57850"/>
                </a:lnTo>
                <a:lnTo>
                  <a:pt x="3053624" y="51244"/>
                </a:lnTo>
                <a:lnTo>
                  <a:pt x="2975384" y="46704"/>
                </a:lnTo>
                <a:lnTo>
                  <a:pt x="2969584" y="43478"/>
                </a:lnTo>
                <a:lnTo>
                  <a:pt x="1089294" y="43478"/>
                </a:lnTo>
                <a:lnTo>
                  <a:pt x="1044958" y="39973"/>
                </a:lnTo>
                <a:lnTo>
                  <a:pt x="998876" y="37138"/>
                </a:lnTo>
                <a:lnTo>
                  <a:pt x="951378" y="34983"/>
                </a:lnTo>
                <a:lnTo>
                  <a:pt x="902795" y="33518"/>
                </a:lnTo>
                <a:lnTo>
                  <a:pt x="853459" y="32752"/>
                </a:lnTo>
                <a:lnTo>
                  <a:pt x="803700" y="32695"/>
                </a:lnTo>
                <a:close/>
              </a:path>
              <a:path w="3355340" h="372109">
                <a:moveTo>
                  <a:pt x="1476660" y="10347"/>
                </a:moveTo>
                <a:lnTo>
                  <a:pt x="1418515" y="10505"/>
                </a:lnTo>
                <a:lnTo>
                  <a:pt x="1361417" y="11881"/>
                </a:lnTo>
                <a:lnTo>
                  <a:pt x="1306232" y="14436"/>
                </a:lnTo>
                <a:lnTo>
                  <a:pt x="1253826" y="18128"/>
                </a:lnTo>
                <a:lnTo>
                  <a:pt x="1205064" y="22919"/>
                </a:lnTo>
                <a:lnTo>
                  <a:pt x="1160811" y="28767"/>
                </a:lnTo>
                <a:lnTo>
                  <a:pt x="1121933" y="35634"/>
                </a:lnTo>
                <a:lnTo>
                  <a:pt x="1089294" y="43478"/>
                </a:lnTo>
                <a:lnTo>
                  <a:pt x="2969584" y="43478"/>
                </a:lnTo>
                <a:lnTo>
                  <a:pt x="2958352" y="37231"/>
                </a:lnTo>
                <a:lnTo>
                  <a:pt x="2930996" y="28408"/>
                </a:lnTo>
                <a:lnTo>
                  <a:pt x="2930269" y="28251"/>
                </a:lnTo>
                <a:lnTo>
                  <a:pt x="1744868" y="28251"/>
                </a:lnTo>
                <a:lnTo>
                  <a:pt x="1722796" y="25192"/>
                </a:lnTo>
                <a:lnTo>
                  <a:pt x="1674631" y="19848"/>
                </a:lnTo>
                <a:lnTo>
                  <a:pt x="1592633" y="13846"/>
                </a:lnTo>
                <a:lnTo>
                  <a:pt x="1534988" y="11447"/>
                </a:lnTo>
                <a:lnTo>
                  <a:pt x="1476660" y="10347"/>
                </a:lnTo>
                <a:close/>
              </a:path>
              <a:path w="3355340" h="372109">
                <a:moveTo>
                  <a:pt x="2025460" y="15"/>
                </a:moveTo>
                <a:lnTo>
                  <a:pt x="1968257" y="1346"/>
                </a:lnTo>
                <a:lnTo>
                  <a:pt x="1913518" y="4113"/>
                </a:lnTo>
                <a:lnTo>
                  <a:pt x="1862527" y="8251"/>
                </a:lnTo>
                <a:lnTo>
                  <a:pt x="1816567" y="13697"/>
                </a:lnTo>
                <a:lnTo>
                  <a:pt x="1776920" y="20385"/>
                </a:lnTo>
                <a:lnTo>
                  <a:pt x="1744868" y="28251"/>
                </a:lnTo>
                <a:lnTo>
                  <a:pt x="2930269" y="28251"/>
                </a:lnTo>
                <a:lnTo>
                  <a:pt x="2894037" y="20420"/>
                </a:lnTo>
                <a:lnTo>
                  <a:pt x="2891661" y="20059"/>
                </a:lnTo>
                <a:lnTo>
                  <a:pt x="2317143" y="20059"/>
                </a:lnTo>
                <a:lnTo>
                  <a:pt x="2291963" y="15617"/>
                </a:lnTo>
                <a:lnTo>
                  <a:pt x="2232615" y="8195"/>
                </a:lnTo>
                <a:lnTo>
                  <a:pt x="2142131" y="1922"/>
                </a:lnTo>
                <a:lnTo>
                  <a:pt x="2083846" y="186"/>
                </a:lnTo>
                <a:lnTo>
                  <a:pt x="2025460" y="15"/>
                </a:lnTo>
                <a:close/>
              </a:path>
              <a:path w="3355340" h="372109">
                <a:moveTo>
                  <a:pt x="2599868" y="0"/>
                </a:moveTo>
                <a:lnTo>
                  <a:pt x="2547483" y="651"/>
                </a:lnTo>
                <a:lnTo>
                  <a:pt x="2496109" y="2393"/>
                </a:lnTo>
                <a:lnTo>
                  <a:pt x="2446567" y="5215"/>
                </a:lnTo>
                <a:lnTo>
                  <a:pt x="2399677" y="9107"/>
                </a:lnTo>
                <a:lnTo>
                  <a:pt x="2356262" y="14058"/>
                </a:lnTo>
                <a:lnTo>
                  <a:pt x="2317143" y="20059"/>
                </a:lnTo>
                <a:lnTo>
                  <a:pt x="2891661" y="20059"/>
                </a:lnTo>
                <a:lnTo>
                  <a:pt x="2848194" y="13455"/>
                </a:lnTo>
                <a:lnTo>
                  <a:pt x="2803079" y="8501"/>
                </a:lnTo>
                <a:lnTo>
                  <a:pt x="2754868" y="4689"/>
                </a:lnTo>
                <a:lnTo>
                  <a:pt x="2704382" y="2008"/>
                </a:lnTo>
                <a:lnTo>
                  <a:pt x="2652441" y="448"/>
                </a:lnTo>
                <a:lnTo>
                  <a:pt x="2599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20458" y="6237504"/>
            <a:ext cx="3355340" cy="372110"/>
          </a:xfrm>
          <a:custGeom>
            <a:avLst/>
            <a:gdLst/>
            <a:ahLst/>
            <a:cxnLst/>
            <a:rect l="l" t="t" r="r" b="b"/>
            <a:pathLst>
              <a:path w="3355340" h="372109">
                <a:moveTo>
                  <a:pt x="305374" y="122396"/>
                </a:moveTo>
                <a:lnTo>
                  <a:pt x="323851" y="88358"/>
                </a:lnTo>
                <a:lnTo>
                  <a:pt x="386372" y="68353"/>
                </a:lnTo>
                <a:lnTo>
                  <a:pt x="430612" y="59570"/>
                </a:lnTo>
                <a:lnTo>
                  <a:pt x="482579" y="51783"/>
                </a:lnTo>
                <a:lnTo>
                  <a:pt x="541581" y="45131"/>
                </a:lnTo>
                <a:lnTo>
                  <a:pt x="606922" y="39750"/>
                </a:lnTo>
                <a:lnTo>
                  <a:pt x="677910" y="35779"/>
                </a:lnTo>
                <a:lnTo>
                  <a:pt x="753849" y="33356"/>
                </a:lnTo>
                <a:lnTo>
                  <a:pt x="803700" y="32695"/>
                </a:lnTo>
                <a:lnTo>
                  <a:pt x="853459" y="32752"/>
                </a:lnTo>
                <a:lnTo>
                  <a:pt x="902795" y="33518"/>
                </a:lnTo>
                <a:lnTo>
                  <a:pt x="951378" y="34983"/>
                </a:lnTo>
                <a:lnTo>
                  <a:pt x="998876" y="37138"/>
                </a:lnTo>
                <a:lnTo>
                  <a:pt x="1044958" y="39973"/>
                </a:lnTo>
                <a:lnTo>
                  <a:pt x="1089294" y="43478"/>
                </a:lnTo>
                <a:lnTo>
                  <a:pt x="1121933" y="35634"/>
                </a:lnTo>
                <a:lnTo>
                  <a:pt x="1160811" y="28767"/>
                </a:lnTo>
                <a:lnTo>
                  <a:pt x="1205064" y="22919"/>
                </a:lnTo>
                <a:lnTo>
                  <a:pt x="1253826" y="18128"/>
                </a:lnTo>
                <a:lnTo>
                  <a:pt x="1306232" y="14436"/>
                </a:lnTo>
                <a:lnTo>
                  <a:pt x="1361417" y="11881"/>
                </a:lnTo>
                <a:lnTo>
                  <a:pt x="1418515" y="10505"/>
                </a:lnTo>
                <a:lnTo>
                  <a:pt x="1476660" y="10347"/>
                </a:lnTo>
                <a:lnTo>
                  <a:pt x="1534988" y="11447"/>
                </a:lnTo>
                <a:lnTo>
                  <a:pt x="1592633" y="13846"/>
                </a:lnTo>
                <a:lnTo>
                  <a:pt x="1648729" y="17583"/>
                </a:lnTo>
                <a:lnTo>
                  <a:pt x="1699352" y="22388"/>
                </a:lnTo>
                <a:lnTo>
                  <a:pt x="1744868" y="28251"/>
                </a:lnTo>
                <a:lnTo>
                  <a:pt x="1776920" y="20385"/>
                </a:lnTo>
                <a:lnTo>
                  <a:pt x="1816567" y="13697"/>
                </a:lnTo>
                <a:lnTo>
                  <a:pt x="1862527" y="8251"/>
                </a:lnTo>
                <a:lnTo>
                  <a:pt x="1913518" y="4113"/>
                </a:lnTo>
                <a:lnTo>
                  <a:pt x="1968257" y="1346"/>
                </a:lnTo>
                <a:lnTo>
                  <a:pt x="2025460" y="15"/>
                </a:lnTo>
                <a:lnTo>
                  <a:pt x="2083846" y="186"/>
                </a:lnTo>
                <a:lnTo>
                  <a:pt x="2142131" y="1922"/>
                </a:lnTo>
                <a:lnTo>
                  <a:pt x="2199033" y="5289"/>
                </a:lnTo>
                <a:lnTo>
                  <a:pt x="2263689" y="11650"/>
                </a:lnTo>
                <a:lnTo>
                  <a:pt x="2317143" y="20059"/>
                </a:lnTo>
                <a:lnTo>
                  <a:pt x="2356262" y="14058"/>
                </a:lnTo>
                <a:lnTo>
                  <a:pt x="2399677" y="9107"/>
                </a:lnTo>
                <a:lnTo>
                  <a:pt x="2446567" y="5215"/>
                </a:lnTo>
                <a:lnTo>
                  <a:pt x="2496109" y="2393"/>
                </a:lnTo>
                <a:lnTo>
                  <a:pt x="2547483" y="651"/>
                </a:lnTo>
                <a:lnTo>
                  <a:pt x="2599868" y="0"/>
                </a:lnTo>
                <a:lnTo>
                  <a:pt x="2652441" y="448"/>
                </a:lnTo>
                <a:lnTo>
                  <a:pt x="2704382" y="2008"/>
                </a:lnTo>
                <a:lnTo>
                  <a:pt x="2754868" y="4689"/>
                </a:lnTo>
                <a:lnTo>
                  <a:pt x="2803079" y="8501"/>
                </a:lnTo>
                <a:lnTo>
                  <a:pt x="2848194" y="13455"/>
                </a:lnTo>
                <a:lnTo>
                  <a:pt x="2894037" y="20420"/>
                </a:lnTo>
                <a:lnTo>
                  <a:pt x="2958352" y="37231"/>
                </a:lnTo>
                <a:lnTo>
                  <a:pt x="2975384" y="46704"/>
                </a:lnTo>
                <a:lnTo>
                  <a:pt x="3053624" y="51244"/>
                </a:lnTo>
                <a:lnTo>
                  <a:pt x="3122221" y="57850"/>
                </a:lnTo>
                <a:lnTo>
                  <a:pt x="3180007" y="66212"/>
                </a:lnTo>
                <a:lnTo>
                  <a:pt x="3225812" y="76022"/>
                </a:lnTo>
                <a:lnTo>
                  <a:pt x="3276811" y="98746"/>
                </a:lnTo>
                <a:lnTo>
                  <a:pt x="3279668" y="111043"/>
                </a:lnTo>
                <a:lnTo>
                  <a:pt x="3265871" y="123551"/>
                </a:lnTo>
                <a:lnTo>
                  <a:pt x="3260829" y="126358"/>
                </a:lnTo>
                <a:lnTo>
                  <a:pt x="3254492" y="129101"/>
                </a:lnTo>
                <a:lnTo>
                  <a:pt x="3246923" y="131781"/>
                </a:lnTo>
                <a:lnTo>
                  <a:pt x="3297753" y="143873"/>
                </a:lnTo>
                <a:lnTo>
                  <a:pt x="3332554" y="156767"/>
                </a:lnTo>
                <a:lnTo>
                  <a:pt x="3351597" y="170147"/>
                </a:lnTo>
                <a:lnTo>
                  <a:pt x="3355157" y="183701"/>
                </a:lnTo>
                <a:lnTo>
                  <a:pt x="3343505" y="197112"/>
                </a:lnTo>
                <a:lnTo>
                  <a:pt x="3275662" y="222254"/>
                </a:lnTo>
                <a:lnTo>
                  <a:pt x="3220015" y="233356"/>
                </a:lnTo>
                <a:lnTo>
                  <a:pt x="3150250" y="243058"/>
                </a:lnTo>
                <a:lnTo>
                  <a:pt x="3105760" y="247692"/>
                </a:lnTo>
                <a:lnTo>
                  <a:pt x="3058549" y="251595"/>
                </a:lnTo>
                <a:lnTo>
                  <a:pt x="3009009" y="254743"/>
                </a:lnTo>
                <a:lnTo>
                  <a:pt x="2957530" y="257112"/>
                </a:lnTo>
                <a:lnTo>
                  <a:pt x="2904505" y="258679"/>
                </a:lnTo>
                <a:lnTo>
                  <a:pt x="2898047" y="269657"/>
                </a:lnTo>
                <a:lnTo>
                  <a:pt x="2852758" y="289740"/>
                </a:lnTo>
                <a:lnTo>
                  <a:pt x="2770517" y="306404"/>
                </a:lnTo>
                <a:lnTo>
                  <a:pt x="2717868" y="313109"/>
                </a:lnTo>
                <a:lnTo>
                  <a:pt x="2658775" y="318544"/>
                </a:lnTo>
                <a:lnTo>
                  <a:pt x="2594169" y="322572"/>
                </a:lnTo>
                <a:lnTo>
                  <a:pt x="2524982" y="325053"/>
                </a:lnTo>
                <a:lnTo>
                  <a:pt x="2452144" y="325850"/>
                </a:lnTo>
                <a:lnTo>
                  <a:pt x="2402749" y="325384"/>
                </a:lnTo>
                <a:lnTo>
                  <a:pt x="2354214" y="324105"/>
                </a:lnTo>
                <a:lnTo>
                  <a:pt x="2306970" y="322033"/>
                </a:lnTo>
                <a:lnTo>
                  <a:pt x="2261450" y="319188"/>
                </a:lnTo>
                <a:lnTo>
                  <a:pt x="2218083" y="315588"/>
                </a:lnTo>
                <a:lnTo>
                  <a:pt x="2195137" y="324931"/>
                </a:lnTo>
                <a:lnTo>
                  <a:pt x="2129477" y="341477"/>
                </a:lnTo>
                <a:lnTo>
                  <a:pt x="2087988" y="348580"/>
                </a:lnTo>
                <a:lnTo>
                  <a:pt x="2041543" y="354839"/>
                </a:lnTo>
                <a:lnTo>
                  <a:pt x="1990753" y="360202"/>
                </a:lnTo>
                <a:lnTo>
                  <a:pt x="1936230" y="364620"/>
                </a:lnTo>
                <a:lnTo>
                  <a:pt x="1878587" y="368044"/>
                </a:lnTo>
                <a:lnTo>
                  <a:pt x="1818435" y="370424"/>
                </a:lnTo>
                <a:lnTo>
                  <a:pt x="1756387" y="371710"/>
                </a:lnTo>
                <a:lnTo>
                  <a:pt x="1693055" y="371852"/>
                </a:lnTo>
                <a:lnTo>
                  <a:pt x="1629050" y="370802"/>
                </a:lnTo>
                <a:lnTo>
                  <a:pt x="1564986" y="368509"/>
                </a:lnTo>
                <a:lnTo>
                  <a:pt x="1508360" y="365364"/>
                </a:lnTo>
                <a:lnTo>
                  <a:pt x="1454841" y="361285"/>
                </a:lnTo>
                <a:lnTo>
                  <a:pt x="1404902" y="356325"/>
                </a:lnTo>
                <a:lnTo>
                  <a:pt x="1359019" y="350536"/>
                </a:lnTo>
                <a:lnTo>
                  <a:pt x="1317666" y="343971"/>
                </a:lnTo>
                <a:lnTo>
                  <a:pt x="1281318" y="336683"/>
                </a:lnTo>
                <a:lnTo>
                  <a:pt x="1227243" y="341061"/>
                </a:lnTo>
                <a:lnTo>
                  <a:pt x="1171602" y="344524"/>
                </a:lnTo>
                <a:lnTo>
                  <a:pt x="1114807" y="347088"/>
                </a:lnTo>
                <a:lnTo>
                  <a:pt x="1057272" y="348767"/>
                </a:lnTo>
                <a:lnTo>
                  <a:pt x="999410" y="349579"/>
                </a:lnTo>
                <a:lnTo>
                  <a:pt x="941634" y="349537"/>
                </a:lnTo>
                <a:lnTo>
                  <a:pt x="884357" y="348659"/>
                </a:lnTo>
                <a:lnTo>
                  <a:pt x="827992" y="346959"/>
                </a:lnTo>
                <a:lnTo>
                  <a:pt x="772952" y="344453"/>
                </a:lnTo>
                <a:lnTo>
                  <a:pt x="719651" y="341156"/>
                </a:lnTo>
                <a:lnTo>
                  <a:pt x="668500" y="337086"/>
                </a:lnTo>
                <a:lnTo>
                  <a:pt x="619914" y="332255"/>
                </a:lnTo>
                <a:lnTo>
                  <a:pt x="574306" y="326682"/>
                </a:lnTo>
                <a:lnTo>
                  <a:pt x="532088" y="320381"/>
                </a:lnTo>
                <a:lnTo>
                  <a:pt x="493674" y="313367"/>
                </a:lnTo>
                <a:lnTo>
                  <a:pt x="455222" y="304565"/>
                </a:lnTo>
                <a:lnTo>
                  <a:pt x="453151" y="304018"/>
                </a:lnTo>
                <a:lnTo>
                  <a:pt x="384651" y="304186"/>
                </a:lnTo>
                <a:lnTo>
                  <a:pt x="319297" y="302353"/>
                </a:lnTo>
                <a:lnTo>
                  <a:pt x="258600" y="298697"/>
                </a:lnTo>
                <a:lnTo>
                  <a:pt x="204070" y="293398"/>
                </a:lnTo>
                <a:lnTo>
                  <a:pt x="157215" y="286636"/>
                </a:lnTo>
                <a:lnTo>
                  <a:pt x="119546" y="278590"/>
                </a:lnTo>
                <a:lnTo>
                  <a:pt x="77803" y="259365"/>
                </a:lnTo>
                <a:lnTo>
                  <a:pt x="77241" y="248252"/>
                </a:lnTo>
                <a:lnTo>
                  <a:pt x="92427" y="237507"/>
                </a:lnTo>
                <a:lnTo>
                  <a:pt x="122548" y="227502"/>
                </a:lnTo>
                <a:lnTo>
                  <a:pt x="166792" y="218611"/>
                </a:lnTo>
                <a:lnTo>
                  <a:pt x="95552" y="210161"/>
                </a:lnTo>
                <a:lnTo>
                  <a:pt x="43241" y="199533"/>
                </a:lnTo>
                <a:lnTo>
                  <a:pt x="11007" y="187394"/>
                </a:lnTo>
                <a:lnTo>
                  <a:pt x="0" y="174413"/>
                </a:lnTo>
                <a:lnTo>
                  <a:pt x="11366" y="161257"/>
                </a:lnTo>
                <a:lnTo>
                  <a:pt x="83499" y="140749"/>
                </a:lnTo>
                <a:lnTo>
                  <a:pt x="129154" y="134184"/>
                </a:lnTo>
                <a:lnTo>
                  <a:pt x="181819" y="129039"/>
                </a:lnTo>
                <a:lnTo>
                  <a:pt x="240087" y="125449"/>
                </a:lnTo>
                <a:lnTo>
                  <a:pt x="302555" y="123551"/>
                </a:lnTo>
                <a:lnTo>
                  <a:pt x="305374" y="122396"/>
                </a:lnTo>
                <a:close/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90844" y="6454675"/>
            <a:ext cx="196850" cy="6985"/>
          </a:xfrm>
          <a:custGeom>
            <a:avLst/>
            <a:gdLst/>
            <a:ahLst/>
            <a:cxnLst/>
            <a:rect l="l" t="t" r="r" b="b"/>
            <a:pathLst>
              <a:path w="196850" h="6985">
                <a:moveTo>
                  <a:pt x="196507" y="6857"/>
                </a:moveTo>
                <a:lnTo>
                  <a:pt x="145218" y="6870"/>
                </a:lnTo>
                <a:lnTo>
                  <a:pt x="94795" y="5710"/>
                </a:lnTo>
                <a:lnTo>
                  <a:pt x="46102" y="3409"/>
                </a:lnTo>
                <a:lnTo>
                  <a:pt x="0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74752" y="6536616"/>
            <a:ext cx="86360" cy="3810"/>
          </a:xfrm>
          <a:custGeom>
            <a:avLst/>
            <a:gdLst/>
            <a:ahLst/>
            <a:cxnLst/>
            <a:rect l="l" t="t" r="r" b="b"/>
            <a:pathLst>
              <a:path w="86360" h="3809">
                <a:moveTo>
                  <a:pt x="85978" y="0"/>
                </a:moveTo>
                <a:lnTo>
                  <a:pt x="65059" y="1135"/>
                </a:lnTo>
                <a:lnTo>
                  <a:pt x="43708" y="2062"/>
                </a:lnTo>
                <a:lnTo>
                  <a:pt x="21997" y="2777"/>
                </a:lnTo>
                <a:lnTo>
                  <a:pt x="0" y="3276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49782" y="6557711"/>
            <a:ext cx="52069" cy="15240"/>
          </a:xfrm>
          <a:custGeom>
            <a:avLst/>
            <a:gdLst/>
            <a:ahLst/>
            <a:cxnLst/>
            <a:rect l="l" t="t" r="r" b="b"/>
            <a:pathLst>
              <a:path w="52069" h="15240">
                <a:moveTo>
                  <a:pt x="51803" y="14973"/>
                </a:moveTo>
                <a:lnTo>
                  <a:pt x="36879" y="11390"/>
                </a:lnTo>
                <a:lnTo>
                  <a:pt x="23253" y="7696"/>
                </a:lnTo>
                <a:lnTo>
                  <a:pt x="10951" y="3896"/>
                </a:lnTo>
                <a:lnTo>
                  <a:pt x="0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8884" y="6535333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09">
                <a:moveTo>
                  <a:pt x="20688" y="0"/>
                </a:moveTo>
                <a:lnTo>
                  <a:pt x="17668" y="4167"/>
                </a:lnTo>
                <a:lnTo>
                  <a:pt x="13206" y="8302"/>
                </a:lnTo>
                <a:lnTo>
                  <a:pt x="7313" y="12394"/>
                </a:lnTo>
                <a:lnTo>
                  <a:pt x="0" y="16433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0874" y="6433797"/>
            <a:ext cx="252729" cy="61594"/>
          </a:xfrm>
          <a:custGeom>
            <a:avLst/>
            <a:gdLst/>
            <a:ahLst/>
            <a:cxnLst/>
            <a:rect l="l" t="t" r="r" b="b"/>
            <a:pathLst>
              <a:path w="252729" h="61595">
                <a:moveTo>
                  <a:pt x="0" y="0"/>
                </a:moveTo>
                <a:lnTo>
                  <a:pt x="72768" y="6701"/>
                </a:lnTo>
                <a:lnTo>
                  <a:pt x="134806" y="15197"/>
                </a:lnTo>
                <a:lnTo>
                  <a:pt x="184943" y="25203"/>
                </a:lnTo>
                <a:lnTo>
                  <a:pt x="222008" y="36432"/>
                </a:lnTo>
                <a:lnTo>
                  <a:pt x="244828" y="48598"/>
                </a:lnTo>
                <a:lnTo>
                  <a:pt x="252234" y="61417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53487" y="6368366"/>
            <a:ext cx="112395" cy="23495"/>
          </a:xfrm>
          <a:custGeom>
            <a:avLst/>
            <a:gdLst/>
            <a:ahLst/>
            <a:cxnLst/>
            <a:rect l="l" t="t" r="r" b="b"/>
            <a:pathLst>
              <a:path w="112395" h="23495">
                <a:moveTo>
                  <a:pt x="112318" y="0"/>
                </a:moveTo>
                <a:lnTo>
                  <a:pt x="90991" y="6469"/>
                </a:lnTo>
                <a:lnTo>
                  <a:pt x="64974" y="12504"/>
                </a:lnTo>
                <a:lnTo>
                  <a:pt x="34550" y="18046"/>
                </a:lnTo>
                <a:lnTo>
                  <a:pt x="0" y="23037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96299" y="6282908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0"/>
                </a:moveTo>
                <a:lnTo>
                  <a:pt x="4292" y="3594"/>
                </a:lnTo>
                <a:lnTo>
                  <a:pt x="6286" y="7239"/>
                </a:lnTo>
                <a:lnTo>
                  <a:pt x="5930" y="10883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9041" y="6256352"/>
            <a:ext cx="57785" cy="13970"/>
          </a:xfrm>
          <a:custGeom>
            <a:avLst/>
            <a:gdLst/>
            <a:ahLst/>
            <a:cxnLst/>
            <a:rect l="l" t="t" r="r" b="b"/>
            <a:pathLst>
              <a:path w="57785" h="13970">
                <a:moveTo>
                  <a:pt x="0" y="13868"/>
                </a:moveTo>
                <a:lnTo>
                  <a:pt x="11853" y="10172"/>
                </a:lnTo>
                <a:lnTo>
                  <a:pt x="25431" y="6619"/>
                </a:lnTo>
                <a:lnTo>
                  <a:pt x="40676" y="3224"/>
                </a:lnTo>
                <a:lnTo>
                  <a:pt x="57531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40891" y="6264874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0" y="11963"/>
                </a:moveTo>
                <a:lnTo>
                  <a:pt x="5109" y="8876"/>
                </a:lnTo>
                <a:lnTo>
                  <a:pt x="11469" y="5848"/>
                </a:lnTo>
                <a:lnTo>
                  <a:pt x="19061" y="2887"/>
                </a:lnTo>
                <a:lnTo>
                  <a:pt x="27863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09346" y="6280901"/>
            <a:ext cx="100965" cy="12065"/>
          </a:xfrm>
          <a:custGeom>
            <a:avLst/>
            <a:gdLst/>
            <a:ahLst/>
            <a:cxnLst/>
            <a:rect l="l" t="t" r="r" b="b"/>
            <a:pathLst>
              <a:path w="100964" h="12064">
                <a:moveTo>
                  <a:pt x="0" y="0"/>
                </a:moveTo>
                <a:lnTo>
                  <a:pt x="26925" y="2551"/>
                </a:lnTo>
                <a:lnTo>
                  <a:pt x="52752" y="5341"/>
                </a:lnTo>
                <a:lnTo>
                  <a:pt x="77413" y="8363"/>
                </a:lnTo>
                <a:lnTo>
                  <a:pt x="100838" y="11607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25845" y="6359908"/>
            <a:ext cx="17780" cy="12700"/>
          </a:xfrm>
          <a:custGeom>
            <a:avLst/>
            <a:gdLst/>
            <a:ahLst/>
            <a:cxnLst/>
            <a:rect l="l" t="t" r="r" b="b"/>
            <a:pathLst>
              <a:path w="17780" h="12700">
                <a:moveTo>
                  <a:pt x="17602" y="12204"/>
                </a:moveTo>
                <a:lnTo>
                  <a:pt x="9613" y="8216"/>
                </a:lnTo>
                <a:lnTo>
                  <a:pt x="3721" y="4127"/>
                </a:lnTo>
                <a:lnTo>
                  <a:pt x="0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75168" y="6337293"/>
            <a:ext cx="14243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Data Center–Network</a:t>
            </a:r>
            <a:r>
              <a:rPr dirty="0" sz="800">
                <a:latin typeface="Arial"/>
                <a:cs typeface="Arial"/>
              </a:rPr>
              <a:t> Complex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37051" y="57561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00426" y="58704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81249" y="57561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50461" y="58704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26212" y="5051851"/>
            <a:ext cx="14414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8803" y="6356603"/>
            <a:ext cx="801623" cy="271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402579" y="5937503"/>
            <a:ext cx="1527175" cy="350520"/>
          </a:xfrm>
          <a:prstGeom prst="rect">
            <a:avLst/>
          </a:prstGeom>
          <a:solidFill>
            <a:srgbClr val="A4B3E1"/>
          </a:solidFill>
        </p:spPr>
        <p:txBody>
          <a:bodyPr wrap="square" lIns="0" tIns="51435" rIns="0" bIns="0" rtlCol="0" vert="horz">
            <a:spAutoFit/>
          </a:bodyPr>
          <a:lstStyle/>
          <a:p>
            <a:pPr marL="161290" marR="147320" indent="-6350">
              <a:lnSpc>
                <a:spcPct val="100000"/>
              </a:lnSpc>
              <a:spcBef>
                <a:spcPts val="405"/>
              </a:spcBef>
            </a:pPr>
            <a:r>
              <a:rPr dirty="0" sz="800">
                <a:latin typeface="Arial"/>
                <a:cs typeface="Arial"/>
              </a:rPr>
              <a:t>Domain </a:t>
            </a:r>
            <a:r>
              <a:rPr dirty="0" sz="800" spc="-5">
                <a:latin typeface="Arial"/>
                <a:cs typeface="Arial"/>
              </a:rPr>
              <a:t>expert </a:t>
            </a:r>
            <a:r>
              <a:rPr dirty="0" sz="800">
                <a:latin typeface="Arial"/>
                <a:cs typeface="Arial"/>
              </a:rPr>
              <a:t>| </a:t>
            </a:r>
            <a:r>
              <a:rPr dirty="0" sz="800" spc="-5">
                <a:latin typeface="Arial"/>
                <a:cs typeface="Arial"/>
              </a:rPr>
              <a:t>End-user </a:t>
            </a:r>
            <a:r>
              <a:rPr dirty="0" sz="800">
                <a:latin typeface="Arial"/>
                <a:cs typeface="Arial"/>
              </a:rPr>
              <a:t>|  </a:t>
            </a:r>
            <a:r>
              <a:rPr dirty="0" sz="800" spc="-5">
                <a:latin typeface="Arial"/>
                <a:cs typeface="Arial"/>
              </a:rPr>
              <a:t>Model development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cohort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02579" y="4863084"/>
            <a:ext cx="1335023" cy="1042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05828" y="4863084"/>
            <a:ext cx="1172210" cy="1010919"/>
          </a:xfrm>
          <a:custGeom>
            <a:avLst/>
            <a:gdLst/>
            <a:ahLst/>
            <a:cxnLst/>
            <a:rect l="l" t="t" r="r" b="b"/>
            <a:pathLst>
              <a:path w="1172209" h="1010920">
                <a:moveTo>
                  <a:pt x="919353" y="0"/>
                </a:moveTo>
                <a:lnTo>
                  <a:pt x="252603" y="0"/>
                </a:lnTo>
                <a:lnTo>
                  <a:pt x="0" y="505205"/>
                </a:lnTo>
                <a:lnTo>
                  <a:pt x="252603" y="1010411"/>
                </a:lnTo>
                <a:lnTo>
                  <a:pt x="919353" y="1010411"/>
                </a:lnTo>
                <a:lnTo>
                  <a:pt x="1171956" y="505205"/>
                </a:lnTo>
                <a:lnTo>
                  <a:pt x="919353" y="0"/>
                </a:lnTo>
                <a:close/>
              </a:path>
            </a:pathLst>
          </a:custGeom>
          <a:solidFill>
            <a:srgbClr val="438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663943" y="5230636"/>
            <a:ext cx="282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" algn="l"/>
              </a:tabLst>
            </a:pPr>
            <a:r>
              <a:rPr dirty="0" u="sng" sz="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56114" y="4986802"/>
            <a:ext cx="4692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er 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business 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problem  solved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  Decision 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21130" y="53309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98803" y="2673095"/>
            <a:ext cx="1173480" cy="1010919"/>
          </a:xfrm>
          <a:custGeom>
            <a:avLst/>
            <a:gdLst/>
            <a:ahLst/>
            <a:cxnLst/>
            <a:rect l="l" t="t" r="r" b="b"/>
            <a:pathLst>
              <a:path w="1173480" h="1010920">
                <a:moveTo>
                  <a:pt x="920877" y="0"/>
                </a:moveTo>
                <a:lnTo>
                  <a:pt x="252603" y="0"/>
                </a:lnTo>
                <a:lnTo>
                  <a:pt x="0" y="505205"/>
                </a:lnTo>
                <a:lnTo>
                  <a:pt x="252603" y="1010411"/>
                </a:lnTo>
                <a:lnTo>
                  <a:pt x="920877" y="1010411"/>
                </a:lnTo>
                <a:lnTo>
                  <a:pt x="1173480" y="505205"/>
                </a:lnTo>
                <a:lnTo>
                  <a:pt x="92087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450468" y="2857897"/>
            <a:ext cx="469265" cy="391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1590" marR="5080" indent="-9525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er 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business 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76403" y="3223648"/>
            <a:ext cx="4171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68745" y="3345565"/>
            <a:ext cx="4337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identified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68779" y="3732276"/>
            <a:ext cx="1445260" cy="486409"/>
          </a:xfrm>
          <a:prstGeom prst="rect">
            <a:avLst/>
          </a:prstGeom>
          <a:solidFill>
            <a:srgbClr val="A4B3E1"/>
          </a:solidFill>
        </p:spPr>
        <p:txBody>
          <a:bodyPr wrap="square" lIns="0" tIns="57785" rIns="0" bIns="0" rtlCol="0" vert="horz">
            <a:spAutoFit/>
          </a:bodyPr>
          <a:lstStyle/>
          <a:p>
            <a:pPr algn="ctr" marL="137160" marR="130175">
              <a:lnSpc>
                <a:spcPct val="100000"/>
              </a:lnSpc>
              <a:spcBef>
                <a:spcPts val="455"/>
              </a:spcBef>
            </a:pPr>
            <a:r>
              <a:rPr dirty="0" sz="800" spc="-5">
                <a:latin typeface="Arial"/>
                <a:cs typeface="Arial"/>
              </a:rPr>
              <a:t>Departmental analytics </a:t>
            </a:r>
            <a:r>
              <a:rPr dirty="0" sz="800" b="1">
                <a:latin typeface="Arial"/>
                <a:cs typeface="Arial"/>
              </a:rPr>
              <a:t>or  </a:t>
            </a:r>
            <a:r>
              <a:rPr dirty="0" sz="800">
                <a:latin typeface="Arial"/>
                <a:cs typeface="Arial"/>
              </a:rPr>
              <a:t>self-service </a:t>
            </a:r>
            <a:r>
              <a:rPr dirty="0" sz="800" spc="-5">
                <a:latin typeface="Arial"/>
                <a:cs typeface="Arial"/>
              </a:rPr>
              <a:t>analytics </a:t>
            </a:r>
            <a:r>
              <a:rPr dirty="0" sz="800" b="1">
                <a:latin typeface="Arial"/>
                <a:cs typeface="Arial"/>
              </a:rPr>
              <a:t>or  </a:t>
            </a:r>
            <a:r>
              <a:rPr dirty="0" sz="800" spc="-5">
                <a:latin typeface="Arial"/>
                <a:cs typeface="Arial"/>
              </a:rPr>
              <a:t>technology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AA/OS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94460" y="4267200"/>
            <a:ext cx="1529080" cy="352425"/>
          </a:xfrm>
          <a:custGeom>
            <a:avLst/>
            <a:gdLst/>
            <a:ahLst/>
            <a:cxnLst/>
            <a:rect l="l" t="t" r="r" b="b"/>
            <a:pathLst>
              <a:path w="1529080" h="352425">
                <a:moveTo>
                  <a:pt x="0" y="0"/>
                </a:moveTo>
                <a:lnTo>
                  <a:pt x="1528572" y="0"/>
                </a:lnTo>
                <a:lnTo>
                  <a:pt x="152857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solidFill>
            <a:srgbClr val="A4B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394460" y="4305581"/>
            <a:ext cx="15290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 marR="147955" indent="-635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Domain </a:t>
            </a:r>
            <a:r>
              <a:rPr dirty="0" sz="800" spc="-5">
                <a:latin typeface="Arial"/>
                <a:cs typeface="Arial"/>
              </a:rPr>
              <a:t>expert </a:t>
            </a:r>
            <a:r>
              <a:rPr dirty="0" sz="800">
                <a:latin typeface="Arial"/>
                <a:cs typeface="Arial"/>
              </a:rPr>
              <a:t>| </a:t>
            </a:r>
            <a:r>
              <a:rPr dirty="0" sz="800" spc="-5">
                <a:latin typeface="Arial"/>
                <a:cs typeface="Arial"/>
              </a:rPr>
              <a:t>End-user </a:t>
            </a:r>
            <a:r>
              <a:rPr dirty="0" sz="800">
                <a:latin typeface="Arial"/>
                <a:cs typeface="Arial"/>
              </a:rPr>
              <a:t>|  </a:t>
            </a:r>
            <a:r>
              <a:rPr dirty="0" sz="800" spc="-5">
                <a:latin typeface="Arial"/>
                <a:cs typeface="Arial"/>
              </a:rPr>
              <a:t>Model development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cohort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90415" y="3732276"/>
            <a:ext cx="1605280" cy="620395"/>
          </a:xfrm>
          <a:prstGeom prst="rect">
            <a:avLst/>
          </a:prstGeom>
          <a:solidFill>
            <a:srgbClr val="A4B3E1"/>
          </a:solidFill>
        </p:spPr>
        <p:txBody>
          <a:bodyPr wrap="square" lIns="0" tIns="64135" rIns="0" bIns="0" rtlCol="0" vert="horz">
            <a:spAutoFit/>
          </a:bodyPr>
          <a:lstStyle/>
          <a:p>
            <a:pPr marL="95250" marR="90170" indent="261620">
              <a:lnSpc>
                <a:spcPct val="100000"/>
              </a:lnSpc>
              <a:spcBef>
                <a:spcPts val="505"/>
              </a:spcBef>
            </a:pPr>
            <a:r>
              <a:rPr dirty="0" sz="800" spc="-5">
                <a:latin typeface="Arial"/>
                <a:cs typeface="Arial"/>
              </a:rPr>
              <a:t>Model peer review </a:t>
            </a:r>
            <a:r>
              <a:rPr dirty="0" sz="800">
                <a:latin typeface="Arial"/>
                <a:cs typeface="Arial"/>
              </a:rPr>
              <a:t>|  </a:t>
            </a:r>
            <a:r>
              <a:rPr dirty="0" sz="800" spc="-5">
                <a:latin typeface="Arial"/>
                <a:cs typeface="Arial"/>
              </a:rPr>
              <a:t>Model viability, verification,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and</a:t>
            </a:r>
            <a:endParaRPr sz="800">
              <a:latin typeface="Arial"/>
              <a:cs typeface="Arial"/>
            </a:endParaRPr>
          </a:p>
          <a:p>
            <a:pPr marL="227965" marR="222885" indent="1651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validation </a:t>
            </a:r>
            <a:r>
              <a:rPr dirty="0" sz="800">
                <a:latin typeface="Arial"/>
                <a:cs typeface="Arial"/>
              </a:rPr>
              <a:t>established </a:t>
            </a:r>
            <a:r>
              <a:rPr dirty="0" sz="800" spc="-5">
                <a:latin typeface="Arial"/>
                <a:cs typeface="Arial"/>
              </a:rPr>
              <a:t>by 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Data </a:t>
            </a:r>
            <a:r>
              <a:rPr dirty="0" sz="800">
                <a:latin typeface="Arial"/>
                <a:cs typeface="Arial"/>
              </a:rPr>
              <a:t>Science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Center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25851" y="2673095"/>
            <a:ext cx="1826260" cy="1010919"/>
          </a:xfrm>
          <a:custGeom>
            <a:avLst/>
            <a:gdLst/>
            <a:ahLst/>
            <a:cxnLst/>
            <a:rect l="l" t="t" r="r" b="b"/>
            <a:pathLst>
              <a:path w="1826260" h="1010920">
                <a:moveTo>
                  <a:pt x="0" y="0"/>
                </a:moveTo>
                <a:lnTo>
                  <a:pt x="1825752" y="0"/>
                </a:lnTo>
                <a:lnTo>
                  <a:pt x="1825752" y="1010412"/>
                </a:lnTo>
                <a:lnTo>
                  <a:pt x="0" y="1010412"/>
                </a:lnTo>
                <a:lnTo>
                  <a:pt x="0" y="0"/>
                </a:lnTo>
                <a:close/>
              </a:path>
            </a:pathLst>
          </a:custGeom>
          <a:solidFill>
            <a:srgbClr val="F8C9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85971" y="2697479"/>
            <a:ext cx="339851" cy="280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42617" y="2772157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400812" y="0"/>
                </a:moveTo>
                <a:lnTo>
                  <a:pt x="0" y="215963"/>
                </a:lnTo>
                <a:lnTo>
                  <a:pt x="153098" y="565404"/>
                </a:lnTo>
                <a:lnTo>
                  <a:pt x="648525" y="565404"/>
                </a:lnTo>
                <a:lnTo>
                  <a:pt x="801624" y="215963"/>
                </a:lnTo>
                <a:lnTo>
                  <a:pt x="400812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42617" y="2772157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0" y="215963"/>
                </a:moveTo>
                <a:lnTo>
                  <a:pt x="400812" y="0"/>
                </a:lnTo>
                <a:lnTo>
                  <a:pt x="801624" y="215963"/>
                </a:lnTo>
                <a:lnTo>
                  <a:pt x="648525" y="565404"/>
                </a:lnTo>
                <a:lnTo>
                  <a:pt x="153098" y="565404"/>
                </a:lnTo>
                <a:lnTo>
                  <a:pt x="0" y="215963"/>
                </a:lnTo>
                <a:close/>
              </a:path>
            </a:pathLst>
          </a:custGeom>
          <a:ln w="9144">
            <a:solidFill>
              <a:srgbClr val="4388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891555" y="2983778"/>
            <a:ext cx="30099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M</a:t>
            </a:r>
            <a:r>
              <a:rPr dirty="0" sz="800" spc="-5">
                <a:latin typeface="Arial"/>
                <a:cs typeface="Arial"/>
              </a:rPr>
              <a:t>odel  </a:t>
            </a:r>
            <a:r>
              <a:rPr dirty="0" sz="80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07437" y="2936749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400812" y="0"/>
                </a:moveTo>
                <a:lnTo>
                  <a:pt x="0" y="215963"/>
                </a:lnTo>
                <a:lnTo>
                  <a:pt x="153098" y="565404"/>
                </a:lnTo>
                <a:lnTo>
                  <a:pt x="648525" y="565404"/>
                </a:lnTo>
                <a:lnTo>
                  <a:pt x="801624" y="215963"/>
                </a:lnTo>
                <a:lnTo>
                  <a:pt x="400812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07437" y="2936749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0" y="215963"/>
                </a:moveTo>
                <a:lnTo>
                  <a:pt x="400812" y="0"/>
                </a:lnTo>
                <a:lnTo>
                  <a:pt x="801624" y="215963"/>
                </a:lnTo>
                <a:lnTo>
                  <a:pt x="648525" y="565404"/>
                </a:lnTo>
                <a:lnTo>
                  <a:pt x="153098" y="565404"/>
                </a:lnTo>
                <a:lnTo>
                  <a:pt x="0" y="215963"/>
                </a:lnTo>
                <a:close/>
              </a:path>
            </a:pathLst>
          </a:custGeom>
          <a:ln w="9144">
            <a:solidFill>
              <a:srgbClr val="4388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357133" y="3148713"/>
            <a:ext cx="30099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M</a:t>
            </a:r>
            <a:r>
              <a:rPr dirty="0" sz="800" spc="-5">
                <a:latin typeface="Arial"/>
                <a:cs typeface="Arial"/>
              </a:rPr>
              <a:t>odel  </a:t>
            </a:r>
            <a:r>
              <a:rPr dirty="0" sz="80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33215" y="3064765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400812" y="0"/>
                </a:moveTo>
                <a:lnTo>
                  <a:pt x="0" y="215963"/>
                </a:lnTo>
                <a:lnTo>
                  <a:pt x="153098" y="565404"/>
                </a:lnTo>
                <a:lnTo>
                  <a:pt x="648525" y="565404"/>
                </a:lnTo>
                <a:lnTo>
                  <a:pt x="801624" y="215963"/>
                </a:lnTo>
                <a:lnTo>
                  <a:pt x="400812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33215" y="3064765"/>
            <a:ext cx="802005" cy="565785"/>
          </a:xfrm>
          <a:custGeom>
            <a:avLst/>
            <a:gdLst/>
            <a:ahLst/>
            <a:cxnLst/>
            <a:rect l="l" t="t" r="r" b="b"/>
            <a:pathLst>
              <a:path w="802004" h="565785">
                <a:moveTo>
                  <a:pt x="0" y="215963"/>
                </a:moveTo>
                <a:lnTo>
                  <a:pt x="400812" y="0"/>
                </a:lnTo>
                <a:lnTo>
                  <a:pt x="801624" y="215963"/>
                </a:lnTo>
                <a:lnTo>
                  <a:pt x="648525" y="565404"/>
                </a:lnTo>
                <a:lnTo>
                  <a:pt x="153098" y="565404"/>
                </a:lnTo>
                <a:lnTo>
                  <a:pt x="0" y="215963"/>
                </a:lnTo>
                <a:close/>
              </a:path>
            </a:pathLst>
          </a:custGeom>
          <a:ln w="9144">
            <a:solidFill>
              <a:srgbClr val="4388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883255" y="3276069"/>
            <a:ext cx="3009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Arial"/>
                <a:cs typeface="Arial"/>
              </a:rPr>
              <a:t>M</a:t>
            </a:r>
            <a:r>
              <a:rPr dirty="0" sz="800" spc="-5">
                <a:latin typeface="Arial"/>
                <a:cs typeface="Arial"/>
              </a:rPr>
              <a:t>odel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93022" y="3397986"/>
            <a:ext cx="825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77663" y="3364386"/>
            <a:ext cx="656590" cy="263525"/>
          </a:xfrm>
          <a:custGeom>
            <a:avLst/>
            <a:gdLst/>
            <a:ahLst/>
            <a:cxnLst/>
            <a:rect l="l" t="t" r="r" b="b"/>
            <a:pathLst>
              <a:path w="656589" h="263525">
                <a:moveTo>
                  <a:pt x="419514" y="238712"/>
                </a:moveTo>
                <a:lnTo>
                  <a:pt x="250590" y="238712"/>
                </a:lnTo>
                <a:lnTo>
                  <a:pt x="261646" y="246273"/>
                </a:lnTo>
                <a:lnTo>
                  <a:pt x="274807" y="252639"/>
                </a:lnTo>
                <a:lnTo>
                  <a:pt x="289758" y="257684"/>
                </a:lnTo>
                <a:lnTo>
                  <a:pt x="306178" y="261280"/>
                </a:lnTo>
                <a:lnTo>
                  <a:pt x="346763" y="263396"/>
                </a:lnTo>
                <a:lnTo>
                  <a:pt x="384374" y="257041"/>
                </a:lnTo>
                <a:lnTo>
                  <a:pt x="414890" y="243424"/>
                </a:lnTo>
                <a:lnTo>
                  <a:pt x="419514" y="238712"/>
                </a:lnTo>
                <a:close/>
              </a:path>
              <a:path w="656589" h="263525">
                <a:moveTo>
                  <a:pt x="164291" y="23167"/>
                </a:moveTo>
                <a:lnTo>
                  <a:pt x="108687" y="30955"/>
                </a:lnTo>
                <a:lnTo>
                  <a:pt x="61910" y="64553"/>
                </a:lnTo>
                <a:lnTo>
                  <a:pt x="59303" y="86782"/>
                </a:lnTo>
                <a:lnTo>
                  <a:pt x="58744" y="87607"/>
                </a:lnTo>
                <a:lnTo>
                  <a:pt x="17910" y="98543"/>
                </a:lnTo>
                <a:lnTo>
                  <a:pt x="0" y="118986"/>
                </a:lnTo>
                <a:lnTo>
                  <a:pt x="1605" y="132865"/>
                </a:lnTo>
                <a:lnTo>
                  <a:pt x="12571" y="145404"/>
                </a:lnTo>
                <a:lnTo>
                  <a:pt x="32137" y="155006"/>
                </a:lnTo>
                <a:lnTo>
                  <a:pt x="23468" y="161308"/>
                </a:lnTo>
                <a:lnTo>
                  <a:pt x="17566" y="168400"/>
                </a:lnTo>
                <a:lnTo>
                  <a:pt x="14591" y="176018"/>
                </a:lnTo>
                <a:lnTo>
                  <a:pt x="14700" y="183899"/>
                </a:lnTo>
                <a:lnTo>
                  <a:pt x="22881" y="197531"/>
                </a:lnTo>
                <a:lnTo>
                  <a:pt x="39446" y="208030"/>
                </a:lnTo>
                <a:lnTo>
                  <a:pt x="62031" y="214379"/>
                </a:lnTo>
                <a:lnTo>
                  <a:pt x="88271" y="215560"/>
                </a:lnTo>
                <a:lnTo>
                  <a:pt x="89503" y="216715"/>
                </a:lnTo>
                <a:lnTo>
                  <a:pt x="120951" y="235576"/>
                </a:lnTo>
                <a:lnTo>
                  <a:pt x="161736" y="246002"/>
                </a:lnTo>
                <a:lnTo>
                  <a:pt x="206677" y="247284"/>
                </a:lnTo>
                <a:lnTo>
                  <a:pt x="250590" y="238712"/>
                </a:lnTo>
                <a:lnTo>
                  <a:pt x="419514" y="238712"/>
                </a:lnTo>
                <a:lnTo>
                  <a:pt x="434194" y="223751"/>
                </a:lnTo>
                <a:lnTo>
                  <a:pt x="524486" y="223751"/>
                </a:lnTo>
                <a:lnTo>
                  <a:pt x="542465" y="217249"/>
                </a:lnTo>
                <a:lnTo>
                  <a:pt x="561537" y="202073"/>
                </a:lnTo>
                <a:lnTo>
                  <a:pt x="568725" y="183416"/>
                </a:lnTo>
                <a:lnTo>
                  <a:pt x="581676" y="181934"/>
                </a:lnTo>
                <a:lnTo>
                  <a:pt x="643760" y="155484"/>
                </a:lnTo>
                <a:lnTo>
                  <a:pt x="656279" y="135026"/>
                </a:lnTo>
                <a:lnTo>
                  <a:pt x="653844" y="113497"/>
                </a:lnTo>
                <a:lnTo>
                  <a:pt x="635845" y="93437"/>
                </a:lnTo>
                <a:lnTo>
                  <a:pt x="637331" y="91544"/>
                </a:lnTo>
                <a:lnTo>
                  <a:pt x="638619" y="89476"/>
                </a:lnTo>
                <a:lnTo>
                  <a:pt x="639553" y="87607"/>
                </a:lnTo>
                <a:lnTo>
                  <a:pt x="641700" y="70016"/>
                </a:lnTo>
                <a:lnTo>
                  <a:pt x="631703" y="53901"/>
                </a:lnTo>
                <a:lnTo>
                  <a:pt x="611398" y="41016"/>
                </a:lnTo>
                <a:lnTo>
                  <a:pt x="582619" y="33112"/>
                </a:lnTo>
                <a:lnTo>
                  <a:pt x="581483" y="30826"/>
                </a:lnTo>
                <a:lnTo>
                  <a:pt x="212947" y="30826"/>
                </a:lnTo>
                <a:lnTo>
                  <a:pt x="197513" y="26793"/>
                </a:lnTo>
                <a:lnTo>
                  <a:pt x="181178" y="24228"/>
                </a:lnTo>
                <a:lnTo>
                  <a:pt x="164291" y="23167"/>
                </a:lnTo>
                <a:close/>
              </a:path>
              <a:path w="656589" h="263525">
                <a:moveTo>
                  <a:pt x="524486" y="223751"/>
                </a:moveTo>
                <a:lnTo>
                  <a:pt x="434194" y="223751"/>
                </a:lnTo>
                <a:lnTo>
                  <a:pt x="444887" y="226862"/>
                </a:lnTo>
                <a:lnTo>
                  <a:pt x="456206" y="229130"/>
                </a:lnTo>
                <a:lnTo>
                  <a:pt x="467988" y="230531"/>
                </a:lnTo>
                <a:lnTo>
                  <a:pt x="480066" y="231041"/>
                </a:lnTo>
                <a:lnTo>
                  <a:pt x="514358" y="227414"/>
                </a:lnTo>
                <a:lnTo>
                  <a:pt x="524486" y="223751"/>
                </a:lnTo>
                <a:close/>
              </a:path>
              <a:path w="656589" h="263525">
                <a:moveTo>
                  <a:pt x="291736" y="7446"/>
                </a:moveTo>
                <a:lnTo>
                  <a:pt x="260820" y="9228"/>
                </a:lnTo>
                <a:lnTo>
                  <a:pt x="233381" y="17217"/>
                </a:lnTo>
                <a:lnTo>
                  <a:pt x="212947" y="30826"/>
                </a:lnTo>
                <a:lnTo>
                  <a:pt x="581483" y="30826"/>
                </a:lnTo>
                <a:lnTo>
                  <a:pt x="579283" y="26400"/>
                </a:lnTo>
                <a:lnTo>
                  <a:pt x="573921" y="20145"/>
                </a:lnTo>
                <a:lnTo>
                  <a:pt x="573775" y="20031"/>
                </a:lnTo>
                <a:lnTo>
                  <a:pt x="341446" y="20031"/>
                </a:lnTo>
                <a:lnTo>
                  <a:pt x="335858" y="17021"/>
                </a:lnTo>
                <a:lnTo>
                  <a:pt x="329508" y="14481"/>
                </a:lnTo>
                <a:lnTo>
                  <a:pt x="322599" y="12461"/>
                </a:lnTo>
                <a:lnTo>
                  <a:pt x="291736" y="7446"/>
                </a:lnTo>
                <a:close/>
              </a:path>
              <a:path w="656589" h="263525">
                <a:moveTo>
                  <a:pt x="405013" y="0"/>
                </a:moveTo>
                <a:lnTo>
                  <a:pt x="379756" y="1822"/>
                </a:lnTo>
                <a:lnTo>
                  <a:pt x="357642" y="8664"/>
                </a:lnTo>
                <a:lnTo>
                  <a:pt x="341446" y="20031"/>
                </a:lnTo>
                <a:lnTo>
                  <a:pt x="573775" y="20031"/>
                </a:lnTo>
                <a:lnTo>
                  <a:pt x="566676" y="14481"/>
                </a:lnTo>
                <a:lnTo>
                  <a:pt x="566214" y="14227"/>
                </a:lnTo>
                <a:lnTo>
                  <a:pt x="453612" y="14227"/>
                </a:lnTo>
                <a:lnTo>
                  <a:pt x="448673" y="11073"/>
                </a:lnTo>
                <a:lnTo>
                  <a:pt x="443132" y="8259"/>
                </a:lnTo>
                <a:lnTo>
                  <a:pt x="437042" y="5810"/>
                </a:lnTo>
                <a:lnTo>
                  <a:pt x="430460" y="3749"/>
                </a:lnTo>
                <a:lnTo>
                  <a:pt x="405013" y="0"/>
                </a:lnTo>
                <a:close/>
              </a:path>
              <a:path w="656589" h="263525">
                <a:moveTo>
                  <a:pt x="503869" y="130"/>
                </a:moveTo>
                <a:lnTo>
                  <a:pt x="476622" y="4315"/>
                </a:lnTo>
                <a:lnTo>
                  <a:pt x="453612" y="14227"/>
                </a:lnTo>
                <a:lnTo>
                  <a:pt x="566214" y="14227"/>
                </a:lnTo>
                <a:lnTo>
                  <a:pt x="557689" y="9540"/>
                </a:lnTo>
                <a:lnTo>
                  <a:pt x="532008" y="1822"/>
                </a:lnTo>
                <a:lnTo>
                  <a:pt x="503869" y="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77663" y="3364386"/>
            <a:ext cx="656590" cy="263525"/>
          </a:xfrm>
          <a:custGeom>
            <a:avLst/>
            <a:gdLst/>
            <a:ahLst/>
            <a:cxnLst/>
            <a:rect l="l" t="t" r="r" b="b"/>
            <a:pathLst>
              <a:path w="656589" h="263525">
                <a:moveTo>
                  <a:pt x="59303" y="86782"/>
                </a:moveTo>
                <a:lnTo>
                  <a:pt x="79315" y="45267"/>
                </a:lnTo>
                <a:lnTo>
                  <a:pt x="147199" y="23650"/>
                </a:lnTo>
                <a:lnTo>
                  <a:pt x="164291" y="23167"/>
                </a:lnTo>
                <a:lnTo>
                  <a:pt x="181178" y="24228"/>
                </a:lnTo>
                <a:lnTo>
                  <a:pt x="197513" y="26793"/>
                </a:lnTo>
                <a:lnTo>
                  <a:pt x="212947" y="30826"/>
                </a:lnTo>
                <a:lnTo>
                  <a:pt x="233381" y="17217"/>
                </a:lnTo>
                <a:lnTo>
                  <a:pt x="260820" y="9228"/>
                </a:lnTo>
                <a:lnTo>
                  <a:pt x="291736" y="7446"/>
                </a:lnTo>
                <a:lnTo>
                  <a:pt x="322599" y="12461"/>
                </a:lnTo>
                <a:lnTo>
                  <a:pt x="329508" y="14481"/>
                </a:lnTo>
                <a:lnTo>
                  <a:pt x="335858" y="17021"/>
                </a:lnTo>
                <a:lnTo>
                  <a:pt x="341446" y="20031"/>
                </a:lnTo>
                <a:lnTo>
                  <a:pt x="357642" y="8664"/>
                </a:lnTo>
                <a:lnTo>
                  <a:pt x="379786" y="1812"/>
                </a:lnTo>
                <a:lnTo>
                  <a:pt x="405013" y="0"/>
                </a:lnTo>
                <a:lnTo>
                  <a:pt x="430460" y="3749"/>
                </a:lnTo>
                <a:lnTo>
                  <a:pt x="437042" y="5810"/>
                </a:lnTo>
                <a:lnTo>
                  <a:pt x="443132" y="8259"/>
                </a:lnTo>
                <a:lnTo>
                  <a:pt x="448673" y="11073"/>
                </a:lnTo>
                <a:lnTo>
                  <a:pt x="453612" y="14227"/>
                </a:lnTo>
                <a:lnTo>
                  <a:pt x="476622" y="4315"/>
                </a:lnTo>
                <a:lnTo>
                  <a:pt x="503869" y="130"/>
                </a:lnTo>
                <a:lnTo>
                  <a:pt x="532008" y="1822"/>
                </a:lnTo>
                <a:lnTo>
                  <a:pt x="557689" y="9540"/>
                </a:lnTo>
                <a:lnTo>
                  <a:pt x="566676" y="14481"/>
                </a:lnTo>
                <a:lnTo>
                  <a:pt x="573921" y="20145"/>
                </a:lnTo>
                <a:lnTo>
                  <a:pt x="579283" y="26400"/>
                </a:lnTo>
                <a:lnTo>
                  <a:pt x="582619" y="33112"/>
                </a:lnTo>
                <a:lnTo>
                  <a:pt x="611398" y="41016"/>
                </a:lnTo>
                <a:lnTo>
                  <a:pt x="631703" y="53901"/>
                </a:lnTo>
                <a:lnTo>
                  <a:pt x="641700" y="70016"/>
                </a:lnTo>
                <a:lnTo>
                  <a:pt x="639553" y="87607"/>
                </a:lnTo>
                <a:lnTo>
                  <a:pt x="638562" y="89588"/>
                </a:lnTo>
                <a:lnTo>
                  <a:pt x="637331" y="91544"/>
                </a:lnTo>
                <a:lnTo>
                  <a:pt x="635845" y="93437"/>
                </a:lnTo>
                <a:lnTo>
                  <a:pt x="653844" y="113497"/>
                </a:lnTo>
                <a:lnTo>
                  <a:pt x="643760" y="155484"/>
                </a:lnTo>
                <a:lnTo>
                  <a:pt x="605910" y="176354"/>
                </a:lnTo>
                <a:lnTo>
                  <a:pt x="568725" y="183416"/>
                </a:lnTo>
                <a:lnTo>
                  <a:pt x="561537" y="202073"/>
                </a:lnTo>
                <a:lnTo>
                  <a:pt x="542465" y="217249"/>
                </a:lnTo>
                <a:lnTo>
                  <a:pt x="514358" y="227414"/>
                </a:lnTo>
                <a:lnTo>
                  <a:pt x="480066" y="231041"/>
                </a:lnTo>
                <a:lnTo>
                  <a:pt x="467988" y="230531"/>
                </a:lnTo>
                <a:lnTo>
                  <a:pt x="456206" y="229130"/>
                </a:lnTo>
                <a:lnTo>
                  <a:pt x="444887" y="226862"/>
                </a:lnTo>
                <a:lnTo>
                  <a:pt x="434194" y="223751"/>
                </a:lnTo>
                <a:lnTo>
                  <a:pt x="414890" y="243424"/>
                </a:lnTo>
                <a:lnTo>
                  <a:pt x="384374" y="257041"/>
                </a:lnTo>
                <a:lnTo>
                  <a:pt x="346763" y="263396"/>
                </a:lnTo>
                <a:lnTo>
                  <a:pt x="306178" y="261280"/>
                </a:lnTo>
                <a:lnTo>
                  <a:pt x="289758" y="257684"/>
                </a:lnTo>
                <a:lnTo>
                  <a:pt x="274807" y="252639"/>
                </a:lnTo>
                <a:lnTo>
                  <a:pt x="261646" y="246273"/>
                </a:lnTo>
                <a:lnTo>
                  <a:pt x="250590" y="238712"/>
                </a:lnTo>
                <a:lnTo>
                  <a:pt x="206677" y="247284"/>
                </a:lnTo>
                <a:lnTo>
                  <a:pt x="161736" y="246002"/>
                </a:lnTo>
                <a:lnTo>
                  <a:pt x="120951" y="235576"/>
                </a:lnTo>
                <a:lnTo>
                  <a:pt x="88678" y="215941"/>
                </a:lnTo>
                <a:lnTo>
                  <a:pt x="88271" y="215560"/>
                </a:lnTo>
                <a:lnTo>
                  <a:pt x="39446" y="208030"/>
                </a:lnTo>
                <a:lnTo>
                  <a:pt x="14591" y="176018"/>
                </a:lnTo>
                <a:lnTo>
                  <a:pt x="17566" y="168400"/>
                </a:lnTo>
                <a:lnTo>
                  <a:pt x="23468" y="161308"/>
                </a:lnTo>
                <a:lnTo>
                  <a:pt x="32137" y="155006"/>
                </a:lnTo>
                <a:lnTo>
                  <a:pt x="12571" y="145404"/>
                </a:lnTo>
                <a:lnTo>
                  <a:pt x="1605" y="132865"/>
                </a:lnTo>
                <a:lnTo>
                  <a:pt x="0" y="118986"/>
                </a:lnTo>
                <a:lnTo>
                  <a:pt x="8515" y="105362"/>
                </a:lnTo>
                <a:lnTo>
                  <a:pt x="17910" y="98543"/>
                </a:lnTo>
                <a:lnTo>
                  <a:pt x="29772" y="93184"/>
                </a:lnTo>
                <a:lnTo>
                  <a:pt x="43563" y="89476"/>
                </a:lnTo>
                <a:lnTo>
                  <a:pt x="58744" y="87607"/>
                </a:lnTo>
                <a:lnTo>
                  <a:pt x="59303" y="86782"/>
                </a:lnTo>
                <a:close/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710505" y="3518363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79">
                <a:moveTo>
                  <a:pt x="38519" y="4864"/>
                </a:moveTo>
                <a:lnTo>
                  <a:pt x="28467" y="4872"/>
                </a:lnTo>
                <a:lnTo>
                  <a:pt x="18583" y="4051"/>
                </a:lnTo>
                <a:lnTo>
                  <a:pt x="9036" y="2420"/>
                </a:lnTo>
                <a:lnTo>
                  <a:pt x="0" y="0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66156" y="3576453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4" h="2539">
                <a:moveTo>
                  <a:pt x="16852" y="0"/>
                </a:moveTo>
                <a:lnTo>
                  <a:pt x="11442" y="1181"/>
                </a:lnTo>
                <a:lnTo>
                  <a:pt x="5778" y="1968"/>
                </a:lnTo>
                <a:lnTo>
                  <a:pt x="0" y="2336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18061" y="3591414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10147" y="10617"/>
                </a:moveTo>
                <a:lnTo>
                  <a:pt x="6083" y="7289"/>
                </a:lnTo>
                <a:lnTo>
                  <a:pt x="2679" y="3733"/>
                </a:lnTo>
                <a:lnTo>
                  <a:pt x="0" y="0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11926" y="3575551"/>
            <a:ext cx="4445" cy="12065"/>
          </a:xfrm>
          <a:custGeom>
            <a:avLst/>
            <a:gdLst/>
            <a:ahLst/>
            <a:cxnLst/>
            <a:rect l="l" t="t" r="r" b="b"/>
            <a:pathLst>
              <a:path w="4444" h="12064">
                <a:moveTo>
                  <a:pt x="4051" y="0"/>
                </a:moveTo>
                <a:lnTo>
                  <a:pt x="3454" y="3949"/>
                </a:lnTo>
                <a:lnTo>
                  <a:pt x="2095" y="7861"/>
                </a:lnTo>
                <a:lnTo>
                  <a:pt x="0" y="11658"/>
                </a:lnTo>
              </a:path>
            </a:pathLst>
          </a:custGeom>
          <a:ln w="9143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196584" y="3503555"/>
            <a:ext cx="49530" cy="43815"/>
          </a:xfrm>
          <a:custGeom>
            <a:avLst/>
            <a:gdLst/>
            <a:ahLst/>
            <a:cxnLst/>
            <a:rect l="l" t="t" r="r" b="b"/>
            <a:pathLst>
              <a:path w="49530" h="43814">
                <a:moveTo>
                  <a:pt x="0" y="0"/>
                </a:moveTo>
                <a:lnTo>
                  <a:pt x="20623" y="7620"/>
                </a:lnTo>
                <a:lnTo>
                  <a:pt x="36255" y="17873"/>
                </a:lnTo>
                <a:lnTo>
                  <a:pt x="46120" y="30076"/>
                </a:lnTo>
                <a:lnTo>
                  <a:pt x="49441" y="43548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91187" y="3457175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2009" y="0"/>
                </a:moveTo>
                <a:lnTo>
                  <a:pt x="17827" y="4584"/>
                </a:lnTo>
                <a:lnTo>
                  <a:pt x="12728" y="8861"/>
                </a:lnTo>
                <a:lnTo>
                  <a:pt x="6767" y="12790"/>
                </a:lnTo>
                <a:lnTo>
                  <a:pt x="0" y="16332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19788" y="3377749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30" h="10160">
                <a:moveTo>
                  <a:pt x="0" y="9842"/>
                </a:moveTo>
                <a:lnTo>
                  <a:pt x="2870" y="6273"/>
                </a:lnTo>
                <a:lnTo>
                  <a:pt x="6667" y="2971"/>
                </a:lnTo>
                <a:lnTo>
                  <a:pt x="11277" y="0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90540" y="3395160"/>
            <a:ext cx="20320" cy="8255"/>
          </a:xfrm>
          <a:custGeom>
            <a:avLst/>
            <a:gdLst/>
            <a:ahLst/>
            <a:cxnLst/>
            <a:rect l="l" t="t" r="r" b="b"/>
            <a:pathLst>
              <a:path w="20319" h="8254">
                <a:moveTo>
                  <a:pt x="0" y="0"/>
                </a:moveTo>
                <a:lnTo>
                  <a:pt x="7162" y="2286"/>
                </a:lnTo>
                <a:lnTo>
                  <a:pt x="13804" y="5054"/>
                </a:lnTo>
                <a:lnTo>
                  <a:pt x="19761" y="8229"/>
                </a:lnTo>
              </a:path>
            </a:pathLst>
          </a:custGeom>
          <a:ln w="914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867874" y="3383319"/>
            <a:ext cx="226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600" spc="5">
                <a:latin typeface="Arial"/>
                <a:cs typeface="Arial"/>
              </a:rPr>
              <a:t>AWS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10">
                <a:latin typeface="Arial"/>
                <a:cs typeface="Arial"/>
              </a:rPr>
              <a:t>l</a:t>
            </a:r>
            <a:r>
              <a:rPr dirty="0" sz="600">
                <a:latin typeface="Arial"/>
                <a:cs typeface="Arial"/>
              </a:rPr>
              <a:t>oud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54157" y="2759948"/>
            <a:ext cx="4267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S</a:t>
            </a:r>
            <a:r>
              <a:rPr dirty="0" sz="800" spc="-5">
                <a:latin typeface="Arial"/>
                <a:cs typeface="Arial"/>
              </a:rPr>
              <a:t>andbox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272283" y="3179064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54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549136" y="3140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391155" y="3242560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4">
                <a:moveTo>
                  <a:pt x="0" y="4905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53059" y="31790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92040" y="3242560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4">
                <a:moveTo>
                  <a:pt x="0" y="4905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53943" y="31790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56176" y="3179064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 h="0">
                <a:moveTo>
                  <a:pt x="0" y="0"/>
                </a:moveTo>
                <a:lnTo>
                  <a:pt x="7549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198400" y="3140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74564" y="2737104"/>
            <a:ext cx="882650" cy="882650"/>
          </a:xfrm>
          <a:custGeom>
            <a:avLst/>
            <a:gdLst/>
            <a:ahLst/>
            <a:cxnLst/>
            <a:rect l="l" t="t" r="r" b="b"/>
            <a:pathLst>
              <a:path w="882650" h="882650">
                <a:moveTo>
                  <a:pt x="623951" y="0"/>
                </a:moveTo>
                <a:lnTo>
                  <a:pt x="258445" y="0"/>
                </a:lnTo>
                <a:lnTo>
                  <a:pt x="0" y="258445"/>
                </a:lnTo>
                <a:lnTo>
                  <a:pt x="0" y="623951"/>
                </a:lnTo>
                <a:lnTo>
                  <a:pt x="258445" y="882396"/>
                </a:lnTo>
                <a:lnTo>
                  <a:pt x="623951" y="882396"/>
                </a:lnTo>
                <a:lnTo>
                  <a:pt x="882396" y="623951"/>
                </a:lnTo>
                <a:lnTo>
                  <a:pt x="882396" y="258445"/>
                </a:lnTo>
                <a:lnTo>
                  <a:pt x="623951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515324" y="2979817"/>
            <a:ext cx="40068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P</a:t>
            </a:r>
            <a:r>
              <a:rPr dirty="0" sz="800" spc="-5">
                <a:latin typeface="Arial"/>
                <a:cs typeface="Arial"/>
              </a:rPr>
              <a:t>or</a:t>
            </a:r>
            <a:r>
              <a:rPr dirty="0" sz="800">
                <a:latin typeface="Arial"/>
                <a:cs typeface="Arial"/>
              </a:rPr>
              <a:t>tf</a:t>
            </a:r>
            <a:r>
              <a:rPr dirty="0" sz="800" spc="-5">
                <a:latin typeface="Arial"/>
                <a:cs typeface="Arial"/>
              </a:rPr>
              <a:t>o</a:t>
            </a:r>
            <a:r>
              <a:rPr dirty="0" sz="800">
                <a:latin typeface="Arial"/>
                <a:cs typeface="Arial"/>
              </a:rPr>
              <a:t>lio  </a:t>
            </a:r>
            <a:r>
              <a:rPr dirty="0" sz="800" spc="-5">
                <a:latin typeface="Arial"/>
                <a:cs typeface="Arial"/>
              </a:rPr>
              <a:t>priority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24412" y="3223651"/>
            <a:ext cx="3829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pro</a:t>
            </a:r>
            <a:r>
              <a:rPr dirty="0" sz="800" spc="5">
                <a:latin typeface="Arial"/>
                <a:cs typeface="Arial"/>
              </a:rPr>
              <a:t>c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 spc="5">
                <a:latin typeface="Arial"/>
                <a:cs typeface="Arial"/>
              </a:rPr>
              <a:t>s</a:t>
            </a:r>
            <a:r>
              <a:rPr dirty="0" sz="80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156959" y="3179064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5" h="0">
                <a:moveTo>
                  <a:pt x="0" y="0"/>
                </a:moveTo>
                <a:lnTo>
                  <a:pt x="7549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99185" y="3140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75347" y="2737104"/>
            <a:ext cx="882650" cy="882650"/>
          </a:xfrm>
          <a:custGeom>
            <a:avLst/>
            <a:gdLst/>
            <a:ahLst/>
            <a:cxnLst/>
            <a:rect l="l" t="t" r="r" b="b"/>
            <a:pathLst>
              <a:path w="882650" h="882650">
                <a:moveTo>
                  <a:pt x="441198" y="0"/>
                </a:moveTo>
                <a:lnTo>
                  <a:pt x="393125" y="2588"/>
                </a:lnTo>
                <a:lnTo>
                  <a:pt x="346552" y="10176"/>
                </a:lnTo>
                <a:lnTo>
                  <a:pt x="301747" y="22493"/>
                </a:lnTo>
                <a:lnTo>
                  <a:pt x="258979" y="39269"/>
                </a:lnTo>
                <a:lnTo>
                  <a:pt x="218519" y="60237"/>
                </a:lnTo>
                <a:lnTo>
                  <a:pt x="180634" y="85126"/>
                </a:lnTo>
                <a:lnTo>
                  <a:pt x="145594" y="113669"/>
                </a:lnTo>
                <a:lnTo>
                  <a:pt x="113669" y="145594"/>
                </a:lnTo>
                <a:lnTo>
                  <a:pt x="85126" y="180634"/>
                </a:lnTo>
                <a:lnTo>
                  <a:pt x="60237" y="218519"/>
                </a:lnTo>
                <a:lnTo>
                  <a:pt x="39269" y="258979"/>
                </a:lnTo>
                <a:lnTo>
                  <a:pt x="22493" y="301747"/>
                </a:lnTo>
                <a:lnTo>
                  <a:pt x="10176" y="346552"/>
                </a:lnTo>
                <a:lnTo>
                  <a:pt x="2588" y="393125"/>
                </a:lnTo>
                <a:lnTo>
                  <a:pt x="0" y="441198"/>
                </a:lnTo>
                <a:lnTo>
                  <a:pt x="2588" y="489270"/>
                </a:lnTo>
                <a:lnTo>
                  <a:pt x="10176" y="535843"/>
                </a:lnTo>
                <a:lnTo>
                  <a:pt x="22493" y="580648"/>
                </a:lnTo>
                <a:lnTo>
                  <a:pt x="39269" y="623416"/>
                </a:lnTo>
                <a:lnTo>
                  <a:pt x="60237" y="663876"/>
                </a:lnTo>
                <a:lnTo>
                  <a:pt x="85126" y="701761"/>
                </a:lnTo>
                <a:lnTo>
                  <a:pt x="113669" y="736801"/>
                </a:lnTo>
                <a:lnTo>
                  <a:pt x="145594" y="768726"/>
                </a:lnTo>
                <a:lnTo>
                  <a:pt x="180634" y="797269"/>
                </a:lnTo>
                <a:lnTo>
                  <a:pt x="218519" y="822158"/>
                </a:lnTo>
                <a:lnTo>
                  <a:pt x="258979" y="843126"/>
                </a:lnTo>
                <a:lnTo>
                  <a:pt x="301747" y="859902"/>
                </a:lnTo>
                <a:lnTo>
                  <a:pt x="346552" y="872219"/>
                </a:lnTo>
                <a:lnTo>
                  <a:pt x="393125" y="879807"/>
                </a:lnTo>
                <a:lnTo>
                  <a:pt x="441198" y="882396"/>
                </a:lnTo>
                <a:lnTo>
                  <a:pt x="489270" y="879807"/>
                </a:lnTo>
                <a:lnTo>
                  <a:pt x="535843" y="872219"/>
                </a:lnTo>
                <a:lnTo>
                  <a:pt x="580648" y="859902"/>
                </a:lnTo>
                <a:lnTo>
                  <a:pt x="623416" y="843126"/>
                </a:lnTo>
                <a:lnTo>
                  <a:pt x="663876" y="822158"/>
                </a:lnTo>
                <a:lnTo>
                  <a:pt x="701761" y="797269"/>
                </a:lnTo>
                <a:lnTo>
                  <a:pt x="736801" y="768726"/>
                </a:lnTo>
                <a:lnTo>
                  <a:pt x="768726" y="736801"/>
                </a:lnTo>
                <a:lnTo>
                  <a:pt x="797269" y="701761"/>
                </a:lnTo>
                <a:lnTo>
                  <a:pt x="822158" y="663876"/>
                </a:lnTo>
                <a:lnTo>
                  <a:pt x="843126" y="623416"/>
                </a:lnTo>
                <a:lnTo>
                  <a:pt x="859902" y="580648"/>
                </a:lnTo>
                <a:lnTo>
                  <a:pt x="872219" y="535843"/>
                </a:lnTo>
                <a:lnTo>
                  <a:pt x="879807" y="489270"/>
                </a:lnTo>
                <a:lnTo>
                  <a:pt x="882396" y="441198"/>
                </a:lnTo>
                <a:lnTo>
                  <a:pt x="879807" y="393125"/>
                </a:lnTo>
                <a:lnTo>
                  <a:pt x="872219" y="346552"/>
                </a:lnTo>
                <a:lnTo>
                  <a:pt x="859902" y="301747"/>
                </a:lnTo>
                <a:lnTo>
                  <a:pt x="843126" y="258979"/>
                </a:lnTo>
                <a:lnTo>
                  <a:pt x="822158" y="218519"/>
                </a:lnTo>
                <a:lnTo>
                  <a:pt x="797269" y="180634"/>
                </a:lnTo>
                <a:lnTo>
                  <a:pt x="768726" y="145594"/>
                </a:lnTo>
                <a:lnTo>
                  <a:pt x="736801" y="113669"/>
                </a:lnTo>
                <a:lnTo>
                  <a:pt x="701761" y="85126"/>
                </a:lnTo>
                <a:lnTo>
                  <a:pt x="663876" y="60237"/>
                </a:lnTo>
                <a:lnTo>
                  <a:pt x="623416" y="39269"/>
                </a:lnTo>
                <a:lnTo>
                  <a:pt x="580648" y="22493"/>
                </a:lnTo>
                <a:lnTo>
                  <a:pt x="535843" y="10176"/>
                </a:lnTo>
                <a:lnTo>
                  <a:pt x="489270" y="2588"/>
                </a:lnTo>
                <a:lnTo>
                  <a:pt x="441198" y="0"/>
                </a:lnTo>
                <a:close/>
              </a:path>
            </a:pathLst>
          </a:custGeom>
          <a:solidFill>
            <a:srgbClr val="438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7195815" y="3101737"/>
            <a:ext cx="4400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Inception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65392" y="2697479"/>
            <a:ext cx="0" cy="417830"/>
          </a:xfrm>
          <a:custGeom>
            <a:avLst/>
            <a:gdLst/>
            <a:ahLst/>
            <a:cxnLst/>
            <a:rect l="l" t="t" r="r" b="b"/>
            <a:pathLst>
              <a:path w="0" h="417830">
                <a:moveTo>
                  <a:pt x="0" y="0"/>
                </a:moveTo>
                <a:lnTo>
                  <a:pt x="0" y="417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27296" y="310211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891784" y="2346960"/>
            <a:ext cx="1348740" cy="350520"/>
          </a:xfrm>
          <a:prstGeom prst="rect">
            <a:avLst/>
          </a:prstGeom>
          <a:solidFill>
            <a:srgbClr val="A4B3E1"/>
          </a:solidFill>
        </p:spPr>
        <p:txBody>
          <a:bodyPr wrap="square" lIns="0" tIns="50800" rIns="0" bIns="0" rtlCol="0" vert="horz">
            <a:spAutoFit/>
          </a:bodyPr>
          <a:lstStyle/>
          <a:p>
            <a:pPr marL="257175" marR="79375" indent="-170815">
              <a:lnSpc>
                <a:spcPct val="100000"/>
              </a:lnSpc>
              <a:spcBef>
                <a:spcPts val="400"/>
              </a:spcBef>
            </a:pPr>
            <a:r>
              <a:rPr dirty="0" sz="800" spc="-5">
                <a:latin typeface="Arial"/>
                <a:cs typeface="Arial"/>
              </a:rPr>
              <a:t>Governance approval and  funding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processes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625851" y="2275332"/>
            <a:ext cx="1826260" cy="334010"/>
          </a:xfrm>
          <a:custGeom>
            <a:avLst/>
            <a:gdLst/>
            <a:ahLst/>
            <a:cxnLst/>
            <a:rect l="l" t="t" r="r" b="b"/>
            <a:pathLst>
              <a:path w="1826260" h="334010">
                <a:moveTo>
                  <a:pt x="166878" y="0"/>
                </a:moveTo>
                <a:lnTo>
                  <a:pt x="0" y="166877"/>
                </a:lnTo>
                <a:lnTo>
                  <a:pt x="166878" y="333755"/>
                </a:lnTo>
                <a:lnTo>
                  <a:pt x="166878" y="250316"/>
                </a:lnTo>
                <a:lnTo>
                  <a:pt x="1742313" y="250316"/>
                </a:lnTo>
                <a:lnTo>
                  <a:pt x="1825752" y="166877"/>
                </a:lnTo>
                <a:lnTo>
                  <a:pt x="1742313" y="83438"/>
                </a:lnTo>
                <a:lnTo>
                  <a:pt x="166878" y="83438"/>
                </a:lnTo>
                <a:lnTo>
                  <a:pt x="166878" y="0"/>
                </a:lnTo>
                <a:close/>
              </a:path>
              <a:path w="1826260" h="334010">
                <a:moveTo>
                  <a:pt x="1742313" y="250316"/>
                </a:moveTo>
                <a:lnTo>
                  <a:pt x="1658874" y="250316"/>
                </a:lnTo>
                <a:lnTo>
                  <a:pt x="1658874" y="333755"/>
                </a:lnTo>
                <a:lnTo>
                  <a:pt x="1742313" y="250316"/>
                </a:lnTo>
                <a:close/>
              </a:path>
              <a:path w="1826260" h="334010">
                <a:moveTo>
                  <a:pt x="1658874" y="0"/>
                </a:moveTo>
                <a:lnTo>
                  <a:pt x="1658874" y="83438"/>
                </a:lnTo>
                <a:lnTo>
                  <a:pt x="1742313" y="83438"/>
                </a:lnTo>
                <a:lnTo>
                  <a:pt x="16588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200685" y="2357324"/>
            <a:ext cx="6750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1–3–6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5274564" y="1990344"/>
            <a:ext cx="1965960" cy="332740"/>
          </a:xfrm>
          <a:custGeom>
            <a:avLst/>
            <a:gdLst/>
            <a:ahLst/>
            <a:cxnLst/>
            <a:rect l="l" t="t" r="r" b="b"/>
            <a:pathLst>
              <a:path w="1965959" h="332739">
                <a:moveTo>
                  <a:pt x="166116" y="0"/>
                </a:moveTo>
                <a:lnTo>
                  <a:pt x="0" y="166115"/>
                </a:lnTo>
                <a:lnTo>
                  <a:pt x="166116" y="332231"/>
                </a:lnTo>
                <a:lnTo>
                  <a:pt x="166116" y="249173"/>
                </a:lnTo>
                <a:lnTo>
                  <a:pt x="1882902" y="249173"/>
                </a:lnTo>
                <a:lnTo>
                  <a:pt x="1965960" y="166115"/>
                </a:lnTo>
                <a:lnTo>
                  <a:pt x="1882902" y="83057"/>
                </a:lnTo>
                <a:lnTo>
                  <a:pt x="166116" y="83057"/>
                </a:lnTo>
                <a:lnTo>
                  <a:pt x="166116" y="0"/>
                </a:lnTo>
                <a:close/>
              </a:path>
              <a:path w="1965959" h="332739">
                <a:moveTo>
                  <a:pt x="1882902" y="249173"/>
                </a:moveTo>
                <a:lnTo>
                  <a:pt x="1799844" y="249173"/>
                </a:lnTo>
                <a:lnTo>
                  <a:pt x="1799844" y="332231"/>
                </a:lnTo>
                <a:lnTo>
                  <a:pt x="1882902" y="249173"/>
                </a:lnTo>
                <a:close/>
              </a:path>
              <a:path w="1965959" h="332739">
                <a:moveTo>
                  <a:pt x="1799844" y="0"/>
                </a:moveTo>
                <a:lnTo>
                  <a:pt x="1799844" y="83057"/>
                </a:lnTo>
                <a:lnTo>
                  <a:pt x="1882902" y="83057"/>
                </a:lnTo>
                <a:lnTo>
                  <a:pt x="17998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5975518" y="2071494"/>
            <a:ext cx="5607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1–3</a:t>
            </a:r>
            <a:r>
              <a:rPr dirty="0" sz="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months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519427" y="3607308"/>
            <a:ext cx="5896610" cy="1325245"/>
          </a:xfrm>
          <a:custGeom>
            <a:avLst/>
            <a:gdLst/>
            <a:ahLst/>
            <a:cxnLst/>
            <a:rect l="l" t="t" r="r" b="b"/>
            <a:pathLst>
              <a:path w="5896609" h="1325245">
                <a:moveTo>
                  <a:pt x="0" y="1324864"/>
                </a:moveTo>
                <a:lnTo>
                  <a:pt x="0" y="1058164"/>
                </a:lnTo>
                <a:lnTo>
                  <a:pt x="5896356" y="1058164"/>
                </a:lnTo>
                <a:lnTo>
                  <a:pt x="58963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81327" y="49194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98803" y="4643628"/>
            <a:ext cx="4211320" cy="334010"/>
          </a:xfrm>
          <a:custGeom>
            <a:avLst/>
            <a:gdLst/>
            <a:ahLst/>
            <a:cxnLst/>
            <a:rect l="l" t="t" r="r" b="b"/>
            <a:pathLst>
              <a:path w="4211320" h="334010">
                <a:moveTo>
                  <a:pt x="166878" y="0"/>
                </a:moveTo>
                <a:lnTo>
                  <a:pt x="0" y="166878"/>
                </a:lnTo>
                <a:lnTo>
                  <a:pt x="166878" y="333756"/>
                </a:lnTo>
                <a:lnTo>
                  <a:pt x="166878" y="250317"/>
                </a:lnTo>
                <a:lnTo>
                  <a:pt x="4127373" y="250317"/>
                </a:lnTo>
                <a:lnTo>
                  <a:pt x="4210812" y="166878"/>
                </a:lnTo>
                <a:lnTo>
                  <a:pt x="4127373" y="83439"/>
                </a:lnTo>
                <a:lnTo>
                  <a:pt x="166878" y="83439"/>
                </a:lnTo>
                <a:lnTo>
                  <a:pt x="166878" y="0"/>
                </a:lnTo>
                <a:close/>
              </a:path>
              <a:path w="4211320" h="334010">
                <a:moveTo>
                  <a:pt x="4127373" y="250317"/>
                </a:moveTo>
                <a:lnTo>
                  <a:pt x="4043934" y="250317"/>
                </a:lnTo>
                <a:lnTo>
                  <a:pt x="4043934" y="333756"/>
                </a:lnTo>
                <a:lnTo>
                  <a:pt x="4127373" y="250317"/>
                </a:lnTo>
                <a:close/>
              </a:path>
              <a:path w="4211320" h="334010">
                <a:moveTo>
                  <a:pt x="4043934" y="0"/>
                </a:moveTo>
                <a:lnTo>
                  <a:pt x="4043934" y="83439"/>
                </a:lnTo>
                <a:lnTo>
                  <a:pt x="4127373" y="83439"/>
                </a:lnTo>
                <a:lnTo>
                  <a:pt x="404393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134998" y="4725605"/>
            <a:ext cx="21380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3–6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months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per release (MVP, R1, R2, R3,</a:t>
            </a:r>
            <a:r>
              <a:rPr dirty="0" sz="8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…)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238500" y="3701795"/>
            <a:ext cx="600455" cy="600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14565"/>
            <a:ext cx="751840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Discussion</a:t>
            </a:r>
            <a:r>
              <a:rPr dirty="0" sz="4400" spc="-40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of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4400" spc="-85">
                <a:latin typeface="Arial"/>
                <a:cs typeface="Arial"/>
              </a:rPr>
              <a:t>Target </a:t>
            </a:r>
            <a:r>
              <a:rPr dirty="0" sz="4400">
                <a:latin typeface="Arial"/>
                <a:cs typeface="Arial"/>
              </a:rPr>
              <a:t>Case Study |</a:t>
            </a:r>
            <a:r>
              <a:rPr dirty="0" sz="4400" spc="20">
                <a:latin typeface="Arial"/>
                <a:cs typeface="Arial"/>
              </a:rPr>
              <a:t> </a:t>
            </a:r>
            <a:r>
              <a:rPr dirty="0" sz="4400" spc="-95">
                <a:latin typeface="Arial"/>
                <a:cs typeface="Arial"/>
              </a:rPr>
              <a:t>DELTTAA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921000"/>
            <a:ext cx="1501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018" y="436880"/>
            <a:ext cx="37636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 b="1">
                <a:latin typeface="Arial"/>
                <a:cs typeface="Arial"/>
              </a:rPr>
              <a:t>D</a:t>
            </a:r>
            <a:r>
              <a:rPr dirty="0" sz="4400" spc="-95"/>
              <a:t>ELTTAA</a:t>
            </a:r>
            <a:r>
              <a:rPr dirty="0" sz="4400" spc="-330"/>
              <a:t> </a:t>
            </a:r>
            <a:r>
              <a:rPr dirty="0" sz="4400" spc="-5" b="1">
                <a:latin typeface="Arial"/>
                <a:cs typeface="Arial"/>
              </a:rPr>
              <a:t>D</a:t>
            </a:r>
            <a:r>
              <a:rPr dirty="0" sz="4400" spc="-5"/>
              <a:t>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8022590" cy="389953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b="1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ata:</a:t>
            </a:r>
            <a:endParaRPr sz="2800">
              <a:latin typeface="Arial"/>
              <a:cs typeface="Arial"/>
            </a:endParaRPr>
          </a:p>
          <a:p>
            <a:pPr marL="355600" marR="90805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Guest </a:t>
            </a:r>
            <a:r>
              <a:rPr dirty="0" sz="2400">
                <a:latin typeface="Arial"/>
                <a:cs typeface="Arial"/>
              </a:rPr>
              <a:t>ID: </a:t>
            </a:r>
            <a:r>
              <a:rPr dirty="0" sz="2400" spc="-5">
                <a:latin typeface="Arial"/>
                <a:cs typeface="Arial"/>
              </a:rPr>
              <a:t>credit card bucket of history of what they have  bought at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Target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61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desire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collect information on customers is </a:t>
            </a:r>
            <a:r>
              <a:rPr dirty="0" sz="1800" spc="-10">
                <a:latin typeface="Arial"/>
                <a:cs typeface="Arial"/>
              </a:rPr>
              <a:t>not new </a:t>
            </a:r>
            <a:r>
              <a:rPr dirty="0" sz="1800" spc="-5">
                <a:latin typeface="Arial"/>
                <a:cs typeface="Arial"/>
              </a:rPr>
              <a:t>for target or </a:t>
            </a:r>
            <a:r>
              <a:rPr dirty="0" sz="1800" spc="-10">
                <a:latin typeface="Arial"/>
                <a:cs typeface="Arial"/>
              </a:rPr>
              <a:t>any  other </a:t>
            </a:r>
            <a:r>
              <a:rPr dirty="0" sz="1800" spc="-5">
                <a:latin typeface="Arial"/>
                <a:cs typeface="Arial"/>
              </a:rPr>
              <a:t>large </a:t>
            </a:r>
            <a:r>
              <a:rPr dirty="0" sz="1800" spc="-20">
                <a:latin typeface="Arial"/>
                <a:cs typeface="Arial"/>
              </a:rPr>
              <a:t>retailer, </a:t>
            </a:r>
            <a:r>
              <a:rPr dirty="0" sz="1800" spc="-5">
                <a:latin typeface="Arial"/>
                <a:cs typeface="Arial"/>
              </a:rPr>
              <a:t>of course.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10" b="1">
                <a:latin typeface="Arial"/>
                <a:cs typeface="Arial"/>
              </a:rPr>
              <a:t>decades,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has collected </a:t>
            </a:r>
            <a:r>
              <a:rPr dirty="0" sz="1800" spc="-20" b="1">
                <a:latin typeface="Arial"/>
                <a:cs typeface="Arial"/>
              </a:rPr>
              <a:t>vast  </a:t>
            </a:r>
            <a:r>
              <a:rPr dirty="0" sz="1800" spc="-5" b="1">
                <a:latin typeface="Arial"/>
                <a:cs typeface="Arial"/>
              </a:rPr>
              <a:t>amounts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data </a:t>
            </a:r>
            <a:r>
              <a:rPr dirty="0" sz="1800" b="1">
                <a:latin typeface="Arial"/>
                <a:cs typeface="Arial"/>
              </a:rPr>
              <a:t>on </a:t>
            </a:r>
            <a:r>
              <a:rPr dirty="0" sz="1800" spc="-15" b="1">
                <a:latin typeface="Arial"/>
                <a:cs typeface="Arial"/>
              </a:rPr>
              <a:t>every </a:t>
            </a:r>
            <a:r>
              <a:rPr dirty="0" sz="1800" spc="-5" b="1">
                <a:latin typeface="Arial"/>
                <a:cs typeface="Arial"/>
              </a:rPr>
              <a:t>person </a:t>
            </a:r>
            <a:r>
              <a:rPr dirty="0" sz="1800" spc="10" b="1">
                <a:latin typeface="Arial"/>
                <a:cs typeface="Arial"/>
              </a:rPr>
              <a:t>who </a:t>
            </a:r>
            <a:r>
              <a:rPr dirty="0" sz="1800" spc="-5" b="1">
                <a:latin typeface="Arial"/>
                <a:cs typeface="Arial"/>
              </a:rPr>
              <a:t>regularly </a:t>
            </a:r>
            <a:r>
              <a:rPr dirty="0" sz="1800" b="1">
                <a:latin typeface="Arial"/>
                <a:cs typeface="Arial"/>
              </a:rPr>
              <a:t>walks into one of its  </a:t>
            </a:r>
            <a:r>
              <a:rPr dirty="0" sz="1800" spc="-5" b="1">
                <a:latin typeface="Arial"/>
                <a:cs typeface="Arial"/>
              </a:rPr>
              <a:t>stores. </a:t>
            </a:r>
            <a:r>
              <a:rPr dirty="0" sz="1800" spc="-10" b="1">
                <a:latin typeface="Arial"/>
                <a:cs typeface="Arial"/>
              </a:rPr>
              <a:t>Whenever </a:t>
            </a:r>
            <a:r>
              <a:rPr dirty="0" sz="1800" spc="-5" b="1">
                <a:latin typeface="Arial"/>
                <a:cs typeface="Arial"/>
              </a:rPr>
              <a:t>possible,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assigns </a:t>
            </a:r>
            <a:r>
              <a:rPr dirty="0" sz="1800" spc="-10" b="1">
                <a:latin typeface="Arial"/>
                <a:cs typeface="Arial"/>
              </a:rPr>
              <a:t>each </a:t>
            </a:r>
            <a:r>
              <a:rPr dirty="0" sz="1800" spc="-5" b="1">
                <a:latin typeface="Arial"/>
                <a:cs typeface="Arial"/>
              </a:rPr>
              <a:t>shopper </a:t>
            </a:r>
            <a:r>
              <a:rPr dirty="0" sz="1800" b="1">
                <a:latin typeface="Arial"/>
                <a:cs typeface="Arial"/>
              </a:rPr>
              <a:t>a unique  </a:t>
            </a:r>
            <a:r>
              <a:rPr dirty="0" sz="1800" spc="-5" b="1">
                <a:latin typeface="Arial"/>
                <a:cs typeface="Arial"/>
              </a:rPr>
              <a:t>code—known internally as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Guest </a:t>
            </a:r>
            <a:r>
              <a:rPr dirty="0" sz="1800" b="1">
                <a:latin typeface="Arial"/>
                <a:cs typeface="Arial"/>
              </a:rPr>
              <a:t>ID </a:t>
            </a:r>
            <a:r>
              <a:rPr dirty="0" sz="1800" spc="-5" b="1">
                <a:latin typeface="Arial"/>
                <a:cs typeface="Arial"/>
              </a:rPr>
              <a:t>number—that </a:t>
            </a:r>
            <a:r>
              <a:rPr dirty="0" sz="1800" spc="-10" b="1">
                <a:latin typeface="Arial"/>
                <a:cs typeface="Arial"/>
              </a:rPr>
              <a:t>keeps </a:t>
            </a:r>
            <a:r>
              <a:rPr dirty="0" sz="1800" spc="-5" b="1">
                <a:latin typeface="Arial"/>
                <a:cs typeface="Arial"/>
              </a:rPr>
              <a:t>tabs </a:t>
            </a:r>
            <a:r>
              <a:rPr dirty="0" sz="1800" b="1">
                <a:latin typeface="Arial"/>
                <a:cs typeface="Arial"/>
              </a:rPr>
              <a:t>on  </a:t>
            </a:r>
            <a:r>
              <a:rPr dirty="0" sz="1800" spc="-10" b="1">
                <a:latin typeface="Arial"/>
                <a:cs typeface="Arial"/>
              </a:rPr>
              <a:t>everything </a:t>
            </a:r>
            <a:r>
              <a:rPr dirty="0" sz="1800" spc="-5" b="1">
                <a:latin typeface="Arial"/>
                <a:cs typeface="Arial"/>
              </a:rPr>
              <a:t>they </a:t>
            </a:r>
            <a:r>
              <a:rPr dirty="0" sz="1800" spc="-40" b="1">
                <a:latin typeface="Arial"/>
                <a:cs typeface="Arial"/>
              </a:rPr>
              <a:t>buy. </a:t>
            </a:r>
            <a:r>
              <a:rPr dirty="0" sz="1800" b="1">
                <a:latin typeface="Arial"/>
                <a:cs typeface="Arial"/>
              </a:rPr>
              <a:t>“If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use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5" b="1">
                <a:latin typeface="Arial"/>
                <a:cs typeface="Arial"/>
              </a:rPr>
              <a:t>credit </a:t>
            </a:r>
            <a:r>
              <a:rPr dirty="0" sz="1800" spc="-10" b="1">
                <a:latin typeface="Arial"/>
                <a:cs typeface="Arial"/>
              </a:rPr>
              <a:t>card </a:t>
            </a:r>
            <a:r>
              <a:rPr dirty="0" sz="1800" b="1">
                <a:latin typeface="Arial"/>
                <a:cs typeface="Arial"/>
              </a:rPr>
              <a:t>or a </a:t>
            </a:r>
            <a:r>
              <a:rPr dirty="0" sz="1800" spc="-5" b="1">
                <a:latin typeface="Arial"/>
                <a:cs typeface="Arial"/>
              </a:rPr>
              <a:t>coupon, </a:t>
            </a:r>
            <a:r>
              <a:rPr dirty="0" sz="1800" b="1">
                <a:latin typeface="Arial"/>
                <a:cs typeface="Arial"/>
              </a:rPr>
              <a:t>or fill out a  </a:t>
            </a:r>
            <a:r>
              <a:rPr dirty="0" sz="1800" spc="-35" b="1">
                <a:latin typeface="Arial"/>
                <a:cs typeface="Arial"/>
              </a:rPr>
              <a:t>survey,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mail </a:t>
            </a:r>
            <a:r>
              <a:rPr dirty="0" sz="1800" b="1">
                <a:latin typeface="Arial"/>
                <a:cs typeface="Arial"/>
              </a:rPr>
              <a:t>in a </a:t>
            </a:r>
            <a:r>
              <a:rPr dirty="0" sz="1800" spc="-5" b="1">
                <a:latin typeface="Arial"/>
                <a:cs typeface="Arial"/>
              </a:rPr>
              <a:t>refund,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call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customer help line,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5" b="1">
                <a:latin typeface="Arial"/>
                <a:cs typeface="Arial"/>
              </a:rPr>
              <a:t>open an  e-mail we’ve sent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15" b="1">
                <a:latin typeface="Arial"/>
                <a:cs typeface="Arial"/>
              </a:rPr>
              <a:t>visit </a:t>
            </a:r>
            <a:r>
              <a:rPr dirty="0" sz="1800" b="1">
                <a:latin typeface="Arial"/>
                <a:cs typeface="Arial"/>
              </a:rPr>
              <a:t>our </a:t>
            </a:r>
            <a:r>
              <a:rPr dirty="0" sz="1800" spc="-15" b="1">
                <a:latin typeface="Arial"/>
                <a:cs typeface="Arial"/>
              </a:rPr>
              <a:t>Web </a:t>
            </a:r>
            <a:r>
              <a:rPr dirty="0" sz="1800" spc="-5" b="1">
                <a:latin typeface="Arial"/>
                <a:cs typeface="Arial"/>
              </a:rPr>
              <a:t>site, </a:t>
            </a:r>
            <a:r>
              <a:rPr dirty="0" sz="1800" spc="5" b="1">
                <a:latin typeface="Arial"/>
                <a:cs typeface="Arial"/>
              </a:rPr>
              <a:t>we’ll </a:t>
            </a:r>
            <a:r>
              <a:rPr dirty="0" sz="1800" spc="-5" b="1">
                <a:latin typeface="Arial"/>
                <a:cs typeface="Arial"/>
              </a:rPr>
              <a:t>record </a:t>
            </a:r>
            <a:r>
              <a:rPr dirty="0" sz="1800" b="1">
                <a:latin typeface="Arial"/>
                <a:cs typeface="Arial"/>
              </a:rPr>
              <a:t>it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link it  to </a:t>
            </a:r>
            <a:r>
              <a:rPr dirty="0" sz="1800" spc="-5" b="1">
                <a:latin typeface="Arial"/>
                <a:cs typeface="Arial"/>
              </a:rPr>
              <a:t>your Guest ID,” Pole said. </a:t>
            </a:r>
            <a:r>
              <a:rPr dirty="0" sz="1800" spc="-15" b="1">
                <a:latin typeface="Arial"/>
                <a:cs typeface="Arial"/>
              </a:rPr>
              <a:t>“We </a:t>
            </a:r>
            <a:r>
              <a:rPr dirty="0" sz="1800" spc="5" b="1">
                <a:latin typeface="Arial"/>
                <a:cs typeface="Arial"/>
              </a:rPr>
              <a:t>want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know </a:t>
            </a:r>
            <a:r>
              <a:rPr dirty="0" sz="1800" spc="-10" b="1">
                <a:latin typeface="Arial"/>
                <a:cs typeface="Arial"/>
              </a:rPr>
              <a:t>everything </a:t>
            </a:r>
            <a:r>
              <a:rPr dirty="0" sz="1800" spc="25" b="1">
                <a:latin typeface="Arial"/>
                <a:cs typeface="Arial"/>
              </a:rPr>
              <a:t>we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can.”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018" y="436880"/>
            <a:ext cx="37636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95" b="1">
                <a:latin typeface="Arial"/>
                <a:cs typeface="Arial"/>
              </a:rPr>
              <a:t>D</a:t>
            </a:r>
            <a:r>
              <a:rPr dirty="0" sz="4400" spc="-95"/>
              <a:t>ELTTAA</a:t>
            </a:r>
            <a:r>
              <a:rPr dirty="0" sz="4400" spc="-330"/>
              <a:t> </a:t>
            </a:r>
            <a:r>
              <a:rPr dirty="0" sz="4400" spc="-5" b="1">
                <a:latin typeface="Arial"/>
                <a:cs typeface="Arial"/>
              </a:rPr>
              <a:t>D</a:t>
            </a:r>
            <a:r>
              <a:rPr dirty="0" sz="4400" spc="-5"/>
              <a:t>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2817"/>
            <a:ext cx="8004809" cy="499681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800" b="1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ata:</a:t>
            </a:r>
            <a:endParaRPr sz="2800">
              <a:latin typeface="Arial"/>
              <a:cs typeface="Arial"/>
            </a:endParaRPr>
          </a:p>
          <a:p>
            <a:pPr marL="355600" marR="39878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Buying purchasing and demographic information from  other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610"/>
              </a:spcBef>
            </a:pPr>
            <a:r>
              <a:rPr dirty="0" sz="1800" spc="-15" b="1">
                <a:latin typeface="Arial"/>
                <a:cs typeface="Arial"/>
              </a:rPr>
              <a:t>Also </a:t>
            </a:r>
            <a:r>
              <a:rPr dirty="0" sz="1800" spc="-5" b="1">
                <a:latin typeface="Arial"/>
                <a:cs typeface="Arial"/>
              </a:rPr>
              <a:t>linked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your Guest </a:t>
            </a:r>
            <a:r>
              <a:rPr dirty="0" sz="1800" b="1">
                <a:latin typeface="Arial"/>
                <a:cs typeface="Arial"/>
              </a:rPr>
              <a:t>ID is </a:t>
            </a:r>
            <a:r>
              <a:rPr dirty="0" sz="1800" spc="-5" b="1">
                <a:latin typeface="Arial"/>
                <a:cs typeface="Arial"/>
              </a:rPr>
              <a:t>demographic information like your  age,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are married and </a:t>
            </a:r>
            <a:r>
              <a:rPr dirty="0" sz="1800" spc="-15" b="1">
                <a:latin typeface="Arial"/>
                <a:cs typeface="Arial"/>
              </a:rPr>
              <a:t>have </a:t>
            </a:r>
            <a:r>
              <a:rPr dirty="0" sz="1800" spc="-5" b="1">
                <a:latin typeface="Arial"/>
                <a:cs typeface="Arial"/>
              </a:rPr>
              <a:t>kids, </a:t>
            </a:r>
            <a:r>
              <a:rPr dirty="0" sz="1800" b="1">
                <a:latin typeface="Arial"/>
                <a:cs typeface="Arial"/>
              </a:rPr>
              <a:t>which </a:t>
            </a:r>
            <a:r>
              <a:rPr dirty="0" sz="1800" spc="-5" b="1">
                <a:latin typeface="Arial"/>
                <a:cs typeface="Arial"/>
              </a:rPr>
              <a:t>part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5" b="1">
                <a:latin typeface="Arial"/>
                <a:cs typeface="Arial"/>
              </a:rPr>
              <a:t>town </a:t>
            </a:r>
            <a:r>
              <a:rPr dirty="0" sz="1800" spc="-10" b="1">
                <a:latin typeface="Arial"/>
                <a:cs typeface="Arial"/>
              </a:rPr>
              <a:t>you  </a:t>
            </a:r>
            <a:r>
              <a:rPr dirty="0" sz="1800" spc="-15" b="1">
                <a:latin typeface="Arial"/>
                <a:cs typeface="Arial"/>
              </a:rPr>
              <a:t>live </a:t>
            </a:r>
            <a:r>
              <a:rPr dirty="0" sz="1800" b="1">
                <a:latin typeface="Arial"/>
                <a:cs typeface="Arial"/>
              </a:rPr>
              <a:t>in, </a:t>
            </a:r>
            <a:r>
              <a:rPr dirty="0" sz="1800" spc="-5" b="1">
                <a:latin typeface="Arial"/>
                <a:cs typeface="Arial"/>
              </a:rPr>
              <a:t>how </a:t>
            </a:r>
            <a:r>
              <a:rPr dirty="0" sz="1800" b="1">
                <a:latin typeface="Arial"/>
                <a:cs typeface="Arial"/>
              </a:rPr>
              <a:t>long it </a:t>
            </a:r>
            <a:r>
              <a:rPr dirty="0" sz="1800" spc="-5" b="1">
                <a:latin typeface="Arial"/>
                <a:cs typeface="Arial"/>
              </a:rPr>
              <a:t>takes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10" b="1">
                <a:latin typeface="Arial"/>
                <a:cs typeface="Arial"/>
              </a:rPr>
              <a:t>drive </a:t>
            </a:r>
            <a:r>
              <a:rPr dirty="0" sz="1800" b="1">
                <a:latin typeface="Arial"/>
                <a:cs typeface="Arial"/>
              </a:rPr>
              <a:t>to the </a:t>
            </a:r>
            <a:r>
              <a:rPr dirty="0" sz="1800" spc="-5" b="1">
                <a:latin typeface="Arial"/>
                <a:cs typeface="Arial"/>
              </a:rPr>
              <a:t>store, your estimated  </a:t>
            </a:r>
            <a:r>
              <a:rPr dirty="0" sz="1800" spc="-30" b="1">
                <a:latin typeface="Arial"/>
                <a:cs typeface="Arial"/>
              </a:rPr>
              <a:t>salary,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5" b="1">
                <a:latin typeface="Arial"/>
                <a:cs typeface="Arial"/>
              </a:rPr>
              <a:t>you’ve moved </a:t>
            </a:r>
            <a:r>
              <a:rPr dirty="0" sz="1800" spc="-25" b="1">
                <a:latin typeface="Arial"/>
                <a:cs typeface="Arial"/>
              </a:rPr>
              <a:t>recently, </a:t>
            </a:r>
            <a:r>
              <a:rPr dirty="0" sz="1800" spc="5" b="1">
                <a:latin typeface="Arial"/>
                <a:cs typeface="Arial"/>
              </a:rPr>
              <a:t>what </a:t>
            </a:r>
            <a:r>
              <a:rPr dirty="0" sz="1800" spc="-5" b="1">
                <a:latin typeface="Arial"/>
                <a:cs typeface="Arial"/>
              </a:rPr>
              <a:t>credit cards </a:t>
            </a:r>
            <a:r>
              <a:rPr dirty="0" sz="1800" spc="-10" b="1">
                <a:latin typeface="Arial"/>
                <a:cs typeface="Arial"/>
              </a:rPr>
              <a:t>you carry </a:t>
            </a:r>
            <a:r>
              <a:rPr dirty="0" sz="1800" b="1">
                <a:latin typeface="Arial"/>
                <a:cs typeface="Arial"/>
              </a:rPr>
              <a:t>in  </a:t>
            </a:r>
            <a:r>
              <a:rPr dirty="0" sz="1800" spc="-5" b="1">
                <a:latin typeface="Arial"/>
                <a:cs typeface="Arial"/>
              </a:rPr>
              <a:t>your </a:t>
            </a:r>
            <a:r>
              <a:rPr dirty="0" sz="1800" b="1">
                <a:latin typeface="Arial"/>
                <a:cs typeface="Arial"/>
              </a:rPr>
              <a:t>wallet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spc="5" b="1">
                <a:latin typeface="Arial"/>
                <a:cs typeface="Arial"/>
              </a:rPr>
              <a:t>what </a:t>
            </a:r>
            <a:r>
              <a:rPr dirty="0" sz="1800" spc="-15" b="1">
                <a:latin typeface="Arial"/>
                <a:cs typeface="Arial"/>
              </a:rPr>
              <a:t>Web </a:t>
            </a:r>
            <a:r>
              <a:rPr dirty="0" sz="1800" spc="-5" b="1">
                <a:latin typeface="Arial"/>
                <a:cs typeface="Arial"/>
              </a:rPr>
              <a:t>sites </a:t>
            </a:r>
            <a:r>
              <a:rPr dirty="0" sz="1800" spc="-10" b="1">
                <a:latin typeface="Arial"/>
                <a:cs typeface="Arial"/>
              </a:rPr>
              <a:t>you visit.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10" b="1">
                <a:latin typeface="Arial"/>
                <a:cs typeface="Arial"/>
              </a:rPr>
              <a:t>can </a:t>
            </a:r>
            <a:r>
              <a:rPr dirty="0" sz="1800" b="1">
                <a:latin typeface="Arial"/>
                <a:cs typeface="Arial"/>
              </a:rPr>
              <a:t>buy </a:t>
            </a:r>
            <a:r>
              <a:rPr dirty="0" sz="1800" spc="-5" b="1">
                <a:latin typeface="Arial"/>
                <a:cs typeface="Arial"/>
              </a:rPr>
              <a:t>data about  your </a:t>
            </a:r>
            <a:r>
              <a:rPr dirty="0" sz="1800" spc="-20" b="1">
                <a:latin typeface="Arial"/>
                <a:cs typeface="Arial"/>
              </a:rPr>
              <a:t>ethnicity, </a:t>
            </a:r>
            <a:r>
              <a:rPr dirty="0" sz="1800" b="1">
                <a:latin typeface="Arial"/>
                <a:cs typeface="Arial"/>
              </a:rPr>
              <a:t>job </a:t>
            </a:r>
            <a:r>
              <a:rPr dirty="0" sz="1800" spc="-25" b="1">
                <a:latin typeface="Arial"/>
                <a:cs typeface="Arial"/>
              </a:rPr>
              <a:t>history,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magazines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read, </a:t>
            </a:r>
            <a:r>
              <a:rPr dirty="0" sz="1800" b="1">
                <a:latin typeface="Arial"/>
                <a:cs typeface="Arial"/>
              </a:rPr>
              <a:t>if </a:t>
            </a:r>
            <a:r>
              <a:rPr dirty="0" sz="1800" spc="-15" b="1">
                <a:latin typeface="Arial"/>
                <a:cs typeface="Arial"/>
              </a:rPr>
              <a:t>you’ve ever  </a:t>
            </a:r>
            <a:r>
              <a:rPr dirty="0" sz="1800" spc="-5" b="1">
                <a:latin typeface="Arial"/>
                <a:cs typeface="Arial"/>
              </a:rPr>
              <a:t>declared bankruptcy </a:t>
            </a:r>
            <a:r>
              <a:rPr dirty="0" sz="1800" b="1">
                <a:latin typeface="Arial"/>
                <a:cs typeface="Arial"/>
              </a:rPr>
              <a:t>or got </a:t>
            </a:r>
            <a:r>
              <a:rPr dirty="0" sz="1800" spc="-10" b="1">
                <a:latin typeface="Arial"/>
                <a:cs typeface="Arial"/>
              </a:rPr>
              <a:t>divorced,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10" b="1">
                <a:latin typeface="Arial"/>
                <a:cs typeface="Arial"/>
              </a:rPr>
              <a:t>year you </a:t>
            </a:r>
            <a:r>
              <a:rPr dirty="0" sz="1800" b="1">
                <a:latin typeface="Arial"/>
                <a:cs typeface="Arial"/>
              </a:rPr>
              <a:t>bought (or </a:t>
            </a:r>
            <a:r>
              <a:rPr dirty="0" sz="1800" spc="-5" b="1">
                <a:latin typeface="Arial"/>
                <a:cs typeface="Arial"/>
              </a:rPr>
              <a:t>lost)  your house, </a:t>
            </a:r>
            <a:r>
              <a:rPr dirty="0" sz="1800" b="1">
                <a:latin typeface="Arial"/>
                <a:cs typeface="Arial"/>
              </a:rPr>
              <a:t>where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5" b="1">
                <a:latin typeface="Arial"/>
                <a:cs typeface="Arial"/>
              </a:rPr>
              <a:t>went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college, </a:t>
            </a:r>
            <a:r>
              <a:rPr dirty="0" sz="1800" b="1">
                <a:latin typeface="Arial"/>
                <a:cs typeface="Arial"/>
              </a:rPr>
              <a:t>what </a:t>
            </a:r>
            <a:r>
              <a:rPr dirty="0" sz="1800" spc="-5" b="1">
                <a:latin typeface="Arial"/>
                <a:cs typeface="Arial"/>
              </a:rPr>
              <a:t>kinds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topics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talk  about online, </a:t>
            </a:r>
            <a:r>
              <a:rPr dirty="0" sz="1800" b="1">
                <a:latin typeface="Arial"/>
                <a:cs typeface="Arial"/>
              </a:rPr>
              <a:t>whether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-5" b="1">
                <a:latin typeface="Arial"/>
                <a:cs typeface="Arial"/>
              </a:rPr>
              <a:t>prefer certain brands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coffee, paper  </a:t>
            </a:r>
            <a:r>
              <a:rPr dirty="0" sz="1800" b="1">
                <a:latin typeface="Arial"/>
                <a:cs typeface="Arial"/>
              </a:rPr>
              <a:t>towels, </a:t>
            </a:r>
            <a:r>
              <a:rPr dirty="0" sz="1800" spc="-10" b="1">
                <a:latin typeface="Arial"/>
                <a:cs typeface="Arial"/>
              </a:rPr>
              <a:t>cereal, </a:t>
            </a:r>
            <a:r>
              <a:rPr dirty="0" sz="1800" b="1">
                <a:latin typeface="Arial"/>
                <a:cs typeface="Arial"/>
              </a:rPr>
              <a:t>or </a:t>
            </a:r>
            <a:r>
              <a:rPr dirty="0" sz="1800" spc="-10" b="1">
                <a:latin typeface="Arial"/>
                <a:cs typeface="Arial"/>
              </a:rPr>
              <a:t>applesauce, </a:t>
            </a:r>
            <a:r>
              <a:rPr dirty="0" sz="1800" spc="-5" b="1">
                <a:latin typeface="Arial"/>
                <a:cs typeface="Arial"/>
              </a:rPr>
              <a:t>your political leanings, reading habits,  charitable </a:t>
            </a:r>
            <a:r>
              <a:rPr dirty="0" sz="1800" spc="-10" b="1">
                <a:latin typeface="Arial"/>
                <a:cs typeface="Arial"/>
              </a:rPr>
              <a:t>giving,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number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cars </a:t>
            </a:r>
            <a:r>
              <a:rPr dirty="0" sz="1800" spc="-10" b="1">
                <a:latin typeface="Arial"/>
                <a:cs typeface="Arial"/>
              </a:rPr>
              <a:t>you </a:t>
            </a:r>
            <a:r>
              <a:rPr dirty="0" sz="1800" spc="5" b="1">
                <a:latin typeface="Arial"/>
                <a:cs typeface="Arial"/>
              </a:rPr>
              <a:t>own. </a:t>
            </a:r>
            <a:r>
              <a:rPr dirty="0" sz="1800" b="1">
                <a:latin typeface="Arial"/>
                <a:cs typeface="Arial"/>
              </a:rPr>
              <a:t>(In a </a:t>
            </a:r>
            <a:r>
              <a:rPr dirty="0" sz="1800" spc="-5" b="1">
                <a:latin typeface="Arial"/>
                <a:cs typeface="Arial"/>
              </a:rPr>
              <a:t>statement,  </a:t>
            </a:r>
            <a:r>
              <a:rPr dirty="0" sz="1800" spc="-30" b="1">
                <a:latin typeface="Arial"/>
                <a:cs typeface="Arial"/>
              </a:rPr>
              <a:t>Target </a:t>
            </a:r>
            <a:r>
              <a:rPr dirty="0" sz="1800" spc="-5" b="1">
                <a:latin typeface="Arial"/>
                <a:cs typeface="Arial"/>
              </a:rPr>
              <a:t>declined </a:t>
            </a:r>
            <a:r>
              <a:rPr dirty="0" sz="1800" b="1">
                <a:latin typeface="Arial"/>
                <a:cs typeface="Arial"/>
              </a:rPr>
              <a:t>to </a:t>
            </a:r>
            <a:r>
              <a:rPr dirty="0" sz="1800" spc="-5" b="1">
                <a:latin typeface="Arial"/>
                <a:cs typeface="Arial"/>
              </a:rPr>
              <a:t>identify </a:t>
            </a:r>
            <a:r>
              <a:rPr dirty="0" sz="1800" spc="5" b="1">
                <a:latin typeface="Arial"/>
                <a:cs typeface="Arial"/>
              </a:rPr>
              <a:t>what </a:t>
            </a:r>
            <a:r>
              <a:rPr dirty="0" sz="1800" spc="-5" b="1">
                <a:latin typeface="Arial"/>
                <a:cs typeface="Arial"/>
              </a:rPr>
              <a:t>demographic information </a:t>
            </a:r>
            <a:r>
              <a:rPr dirty="0" sz="1800" b="1">
                <a:latin typeface="Arial"/>
                <a:cs typeface="Arial"/>
              </a:rPr>
              <a:t>it </a:t>
            </a:r>
            <a:r>
              <a:rPr dirty="0" sz="1800" spc="-5" b="1">
                <a:latin typeface="Arial"/>
                <a:cs typeface="Arial"/>
              </a:rPr>
              <a:t>collects  </a:t>
            </a:r>
            <a:r>
              <a:rPr dirty="0" sz="1800" b="1">
                <a:latin typeface="Arial"/>
                <a:cs typeface="Arial"/>
              </a:rPr>
              <a:t>or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purchases.)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Southern Methodist University</dc:title>
  <dcterms:created xsi:type="dcterms:W3CDTF">2019-09-09T23:19:26Z</dcterms:created>
  <dcterms:modified xsi:type="dcterms:W3CDTF">2019-09-09T23:19:26Z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2019-09-09T00:00:00Z</vt:filetime>
  </property>
</Properties>
</file>