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61" r:id="rId4"/>
    <p:sldId id="262" r:id="rId5"/>
    <p:sldId id="263" r:id="rId6"/>
    <p:sldId id="264"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D01AA-2176-6D43-8644-6C0FA7E5C234}" type="datetimeFigureOut">
              <a:rPr lang="en-US" smtClean="0"/>
              <a:t>9/18/2019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91868-314F-944C-BB3D-167EB80BF2D1}" type="slidenum">
              <a:rPr lang="en-US" smtClean="0"/>
              <a:t>‹#›</a:t>
            </a:fld>
            <a:endParaRPr lang="en-US" dirty="0"/>
          </a:p>
        </p:txBody>
      </p:sp>
    </p:spTree>
    <p:extLst>
      <p:ext uri="{BB962C8B-B14F-4D97-AF65-F5344CB8AC3E}">
        <p14:creationId xmlns:p14="http://schemas.microsoft.com/office/powerpoint/2010/main" val="24965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1213-DA54-884E-8FF9-8C5D246FE1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573CEF-5C54-2042-B6AD-0343A0A373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C68871-0D7B-2C43-90FC-34BD15F2BE99}"/>
              </a:ext>
            </a:extLst>
          </p:cNvPr>
          <p:cNvSpPr>
            <a:spLocks noGrp="1"/>
          </p:cNvSpPr>
          <p:nvPr>
            <p:ph type="dt" sz="half" idx="10"/>
          </p:nvPr>
        </p:nvSpPr>
        <p:spPr/>
        <p:txBody>
          <a:bodyPr/>
          <a:lstStyle/>
          <a:p>
            <a:fld id="{D158D25B-8CD1-AC40-A63C-8DE0BEA1108C}" type="datetimeFigureOut">
              <a:rPr lang="en-US" smtClean="0"/>
              <a:t>9/18/2019</a:t>
            </a:fld>
            <a:endParaRPr lang="en-US" dirty="0"/>
          </a:p>
        </p:txBody>
      </p:sp>
      <p:sp>
        <p:nvSpPr>
          <p:cNvPr id="5" name="Footer Placeholder 4">
            <a:extLst>
              <a:ext uri="{FF2B5EF4-FFF2-40B4-BE49-F238E27FC236}">
                <a16:creationId xmlns:a16="http://schemas.microsoft.com/office/drawing/2014/main" id="{69C2F12F-65E0-BE4E-BFEC-6A021F14E1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5F0A00-0749-BA4A-B065-16AE46B0A7B6}"/>
              </a:ext>
            </a:extLst>
          </p:cNvPr>
          <p:cNvSpPr>
            <a:spLocks noGrp="1"/>
          </p:cNvSpPr>
          <p:nvPr>
            <p:ph type="sldNum" sz="quarter" idx="12"/>
          </p:nvPr>
        </p:nvSpPr>
        <p:spPr/>
        <p:txBody>
          <a:bodyPr/>
          <a:lstStyle/>
          <a:p>
            <a:fld id="{6E219D72-3AA3-6742-AB65-E0A13F36160F}" type="slidenum">
              <a:rPr lang="en-US" smtClean="0"/>
              <a:t>‹#›</a:t>
            </a:fld>
            <a:endParaRPr lang="en-US" dirty="0"/>
          </a:p>
        </p:txBody>
      </p:sp>
    </p:spTree>
    <p:extLst>
      <p:ext uri="{BB962C8B-B14F-4D97-AF65-F5344CB8AC3E}">
        <p14:creationId xmlns:p14="http://schemas.microsoft.com/office/powerpoint/2010/main" val="348917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43A5-9D2C-2444-8AD2-8E896FD102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2D6A73-EEEC-C44C-A526-C49530CCCE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67029-384B-CB4F-B0C1-046FBE310D97}"/>
              </a:ext>
            </a:extLst>
          </p:cNvPr>
          <p:cNvSpPr>
            <a:spLocks noGrp="1"/>
          </p:cNvSpPr>
          <p:nvPr>
            <p:ph type="dt" sz="half" idx="10"/>
          </p:nvPr>
        </p:nvSpPr>
        <p:spPr/>
        <p:txBody>
          <a:bodyPr/>
          <a:lstStyle/>
          <a:p>
            <a:fld id="{D158D25B-8CD1-AC40-A63C-8DE0BEA1108C}" type="datetimeFigureOut">
              <a:rPr lang="en-US" smtClean="0"/>
              <a:t>9/18/2019</a:t>
            </a:fld>
            <a:endParaRPr lang="en-US" dirty="0"/>
          </a:p>
        </p:txBody>
      </p:sp>
      <p:sp>
        <p:nvSpPr>
          <p:cNvPr id="5" name="Footer Placeholder 4">
            <a:extLst>
              <a:ext uri="{FF2B5EF4-FFF2-40B4-BE49-F238E27FC236}">
                <a16:creationId xmlns:a16="http://schemas.microsoft.com/office/drawing/2014/main" id="{770AB693-4036-644D-99D0-27C85AE937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48B7F2-0716-F749-AFBB-B6E141606E79}"/>
              </a:ext>
            </a:extLst>
          </p:cNvPr>
          <p:cNvSpPr>
            <a:spLocks noGrp="1"/>
          </p:cNvSpPr>
          <p:nvPr>
            <p:ph type="sldNum" sz="quarter" idx="12"/>
          </p:nvPr>
        </p:nvSpPr>
        <p:spPr/>
        <p:txBody>
          <a:bodyPr/>
          <a:lstStyle/>
          <a:p>
            <a:fld id="{6E219D72-3AA3-6742-AB65-E0A13F36160F}" type="slidenum">
              <a:rPr lang="en-US" smtClean="0"/>
              <a:t>‹#›</a:t>
            </a:fld>
            <a:endParaRPr lang="en-US" dirty="0"/>
          </a:p>
        </p:txBody>
      </p:sp>
    </p:spTree>
    <p:extLst>
      <p:ext uri="{BB962C8B-B14F-4D97-AF65-F5344CB8AC3E}">
        <p14:creationId xmlns:p14="http://schemas.microsoft.com/office/powerpoint/2010/main" val="239119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FD3B0-BE79-5D4D-897D-023E933186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421F89-80CB-9C4F-9985-73AD9556BC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D6BBA-16F6-D34A-BFA7-EE73265195A9}"/>
              </a:ext>
            </a:extLst>
          </p:cNvPr>
          <p:cNvSpPr>
            <a:spLocks noGrp="1"/>
          </p:cNvSpPr>
          <p:nvPr>
            <p:ph type="dt" sz="half" idx="10"/>
          </p:nvPr>
        </p:nvSpPr>
        <p:spPr/>
        <p:txBody>
          <a:bodyPr/>
          <a:lstStyle/>
          <a:p>
            <a:fld id="{D158D25B-8CD1-AC40-A63C-8DE0BEA1108C}" type="datetimeFigureOut">
              <a:rPr lang="en-US" smtClean="0"/>
              <a:t>9/18/2019</a:t>
            </a:fld>
            <a:endParaRPr lang="en-US" dirty="0"/>
          </a:p>
        </p:txBody>
      </p:sp>
      <p:sp>
        <p:nvSpPr>
          <p:cNvPr id="5" name="Footer Placeholder 4">
            <a:extLst>
              <a:ext uri="{FF2B5EF4-FFF2-40B4-BE49-F238E27FC236}">
                <a16:creationId xmlns:a16="http://schemas.microsoft.com/office/drawing/2014/main" id="{7FB52942-ED42-9A49-AB6E-BC43F60B1E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89E47D4-695C-2944-80D9-23E2AFAC4233}"/>
              </a:ext>
            </a:extLst>
          </p:cNvPr>
          <p:cNvSpPr>
            <a:spLocks noGrp="1"/>
          </p:cNvSpPr>
          <p:nvPr>
            <p:ph type="sldNum" sz="quarter" idx="12"/>
          </p:nvPr>
        </p:nvSpPr>
        <p:spPr/>
        <p:txBody>
          <a:bodyPr/>
          <a:lstStyle/>
          <a:p>
            <a:fld id="{6E219D72-3AA3-6742-AB65-E0A13F36160F}" type="slidenum">
              <a:rPr lang="en-US" smtClean="0"/>
              <a:t>‹#›</a:t>
            </a:fld>
            <a:endParaRPr lang="en-US" dirty="0"/>
          </a:p>
        </p:txBody>
      </p:sp>
    </p:spTree>
    <p:extLst>
      <p:ext uri="{BB962C8B-B14F-4D97-AF65-F5344CB8AC3E}">
        <p14:creationId xmlns:p14="http://schemas.microsoft.com/office/powerpoint/2010/main" val="938587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79CA-F165-944A-95A9-1B181C7B2A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89F53-3024-0D4B-BD2B-6903EB29D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CFBFC-C0B8-B645-A45A-698D375604D6}"/>
              </a:ext>
            </a:extLst>
          </p:cNvPr>
          <p:cNvSpPr>
            <a:spLocks noGrp="1"/>
          </p:cNvSpPr>
          <p:nvPr>
            <p:ph type="dt" sz="half" idx="10"/>
          </p:nvPr>
        </p:nvSpPr>
        <p:spPr/>
        <p:txBody>
          <a:bodyPr/>
          <a:lstStyle/>
          <a:p>
            <a:fld id="{D158D25B-8CD1-AC40-A63C-8DE0BEA1108C}" type="datetimeFigureOut">
              <a:rPr lang="en-US" smtClean="0"/>
              <a:t>9/18/2019</a:t>
            </a:fld>
            <a:endParaRPr lang="en-US" dirty="0"/>
          </a:p>
        </p:txBody>
      </p:sp>
      <p:sp>
        <p:nvSpPr>
          <p:cNvPr id="5" name="Footer Placeholder 4">
            <a:extLst>
              <a:ext uri="{FF2B5EF4-FFF2-40B4-BE49-F238E27FC236}">
                <a16:creationId xmlns:a16="http://schemas.microsoft.com/office/drawing/2014/main" id="{81F0F433-7961-0F4F-AE26-70589CD8E2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5C3896-65A4-414A-BBE5-2C5918DBA29F}"/>
              </a:ext>
            </a:extLst>
          </p:cNvPr>
          <p:cNvSpPr>
            <a:spLocks noGrp="1"/>
          </p:cNvSpPr>
          <p:nvPr>
            <p:ph type="sldNum" sz="quarter" idx="12"/>
          </p:nvPr>
        </p:nvSpPr>
        <p:spPr/>
        <p:txBody>
          <a:bodyPr/>
          <a:lstStyle/>
          <a:p>
            <a:fld id="{6E219D72-3AA3-6742-AB65-E0A13F36160F}" type="slidenum">
              <a:rPr lang="en-US" smtClean="0"/>
              <a:t>‹#›</a:t>
            </a:fld>
            <a:endParaRPr lang="en-US" dirty="0"/>
          </a:p>
        </p:txBody>
      </p:sp>
    </p:spTree>
    <p:extLst>
      <p:ext uri="{BB962C8B-B14F-4D97-AF65-F5344CB8AC3E}">
        <p14:creationId xmlns:p14="http://schemas.microsoft.com/office/powerpoint/2010/main" val="62947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C504-99F3-DA48-8681-C1C6F18CB1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E7A603-8DF2-8946-9D16-2A0A3AA3B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24EC1-F1FA-2F4F-81FE-AE89BE983739}"/>
              </a:ext>
            </a:extLst>
          </p:cNvPr>
          <p:cNvSpPr>
            <a:spLocks noGrp="1"/>
          </p:cNvSpPr>
          <p:nvPr>
            <p:ph type="dt" sz="half" idx="10"/>
          </p:nvPr>
        </p:nvSpPr>
        <p:spPr/>
        <p:txBody>
          <a:bodyPr/>
          <a:lstStyle/>
          <a:p>
            <a:fld id="{D158D25B-8CD1-AC40-A63C-8DE0BEA1108C}" type="datetimeFigureOut">
              <a:rPr lang="en-US" smtClean="0"/>
              <a:t>9/18/2019</a:t>
            </a:fld>
            <a:endParaRPr lang="en-US" dirty="0"/>
          </a:p>
        </p:txBody>
      </p:sp>
      <p:sp>
        <p:nvSpPr>
          <p:cNvPr id="5" name="Footer Placeholder 4">
            <a:extLst>
              <a:ext uri="{FF2B5EF4-FFF2-40B4-BE49-F238E27FC236}">
                <a16:creationId xmlns:a16="http://schemas.microsoft.com/office/drawing/2014/main" id="{9F897184-5098-874A-A89E-7F298AE2EB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DF73E-FE87-CC46-8F1B-CE84D5717AE0}"/>
              </a:ext>
            </a:extLst>
          </p:cNvPr>
          <p:cNvSpPr>
            <a:spLocks noGrp="1"/>
          </p:cNvSpPr>
          <p:nvPr>
            <p:ph type="sldNum" sz="quarter" idx="12"/>
          </p:nvPr>
        </p:nvSpPr>
        <p:spPr/>
        <p:txBody>
          <a:bodyPr/>
          <a:lstStyle/>
          <a:p>
            <a:fld id="{6E219D72-3AA3-6742-AB65-E0A13F36160F}" type="slidenum">
              <a:rPr lang="en-US" smtClean="0"/>
              <a:t>‹#›</a:t>
            </a:fld>
            <a:endParaRPr lang="en-US" dirty="0"/>
          </a:p>
        </p:txBody>
      </p:sp>
    </p:spTree>
    <p:extLst>
      <p:ext uri="{BB962C8B-B14F-4D97-AF65-F5344CB8AC3E}">
        <p14:creationId xmlns:p14="http://schemas.microsoft.com/office/powerpoint/2010/main" val="248600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93D0-3050-3842-B6E5-9327776D47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10311-C96F-E247-A855-3D4B2DE97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583E45-EDF4-624A-A183-C17812684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9EEA4E-CBD6-B448-A871-BD38935BDC80}"/>
              </a:ext>
            </a:extLst>
          </p:cNvPr>
          <p:cNvSpPr>
            <a:spLocks noGrp="1"/>
          </p:cNvSpPr>
          <p:nvPr>
            <p:ph type="dt" sz="half" idx="10"/>
          </p:nvPr>
        </p:nvSpPr>
        <p:spPr/>
        <p:txBody>
          <a:bodyPr/>
          <a:lstStyle/>
          <a:p>
            <a:fld id="{D158D25B-8CD1-AC40-A63C-8DE0BEA1108C}" type="datetimeFigureOut">
              <a:rPr lang="en-US" smtClean="0"/>
              <a:t>9/18/2019</a:t>
            </a:fld>
            <a:endParaRPr lang="en-US" dirty="0"/>
          </a:p>
        </p:txBody>
      </p:sp>
      <p:sp>
        <p:nvSpPr>
          <p:cNvPr id="6" name="Footer Placeholder 5">
            <a:extLst>
              <a:ext uri="{FF2B5EF4-FFF2-40B4-BE49-F238E27FC236}">
                <a16:creationId xmlns:a16="http://schemas.microsoft.com/office/drawing/2014/main" id="{4FE701D4-94E8-6540-B5EE-45892008C6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5CD130-B89D-D640-9895-BEE8DF7A702A}"/>
              </a:ext>
            </a:extLst>
          </p:cNvPr>
          <p:cNvSpPr>
            <a:spLocks noGrp="1"/>
          </p:cNvSpPr>
          <p:nvPr>
            <p:ph type="sldNum" sz="quarter" idx="12"/>
          </p:nvPr>
        </p:nvSpPr>
        <p:spPr/>
        <p:txBody>
          <a:bodyPr/>
          <a:lstStyle/>
          <a:p>
            <a:fld id="{6E219D72-3AA3-6742-AB65-E0A13F36160F}" type="slidenum">
              <a:rPr lang="en-US" smtClean="0"/>
              <a:t>‹#›</a:t>
            </a:fld>
            <a:endParaRPr lang="en-US" dirty="0"/>
          </a:p>
        </p:txBody>
      </p:sp>
    </p:spTree>
    <p:extLst>
      <p:ext uri="{BB962C8B-B14F-4D97-AF65-F5344CB8AC3E}">
        <p14:creationId xmlns:p14="http://schemas.microsoft.com/office/powerpoint/2010/main" val="64651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9E36-4AB1-FD4A-AEA4-8405ACE2FB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E8A2B8-9729-324F-AF44-29141F6D5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A9A4DF-5DDE-7A43-96C2-EE6D49A22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74B585-BCF7-7849-B6BB-5360E17C2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8C2493-6529-D14F-B2F6-9DAFE6A3D3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DCB5BB-32AA-BA42-AF34-C660CB9F7B17}"/>
              </a:ext>
            </a:extLst>
          </p:cNvPr>
          <p:cNvSpPr>
            <a:spLocks noGrp="1"/>
          </p:cNvSpPr>
          <p:nvPr>
            <p:ph type="dt" sz="half" idx="10"/>
          </p:nvPr>
        </p:nvSpPr>
        <p:spPr/>
        <p:txBody>
          <a:bodyPr/>
          <a:lstStyle/>
          <a:p>
            <a:fld id="{D158D25B-8CD1-AC40-A63C-8DE0BEA1108C}" type="datetimeFigureOut">
              <a:rPr lang="en-US" smtClean="0"/>
              <a:t>9/18/2019</a:t>
            </a:fld>
            <a:endParaRPr lang="en-US" dirty="0"/>
          </a:p>
        </p:txBody>
      </p:sp>
      <p:sp>
        <p:nvSpPr>
          <p:cNvPr id="8" name="Footer Placeholder 7">
            <a:extLst>
              <a:ext uri="{FF2B5EF4-FFF2-40B4-BE49-F238E27FC236}">
                <a16:creationId xmlns:a16="http://schemas.microsoft.com/office/drawing/2014/main" id="{5B81B9C8-CA51-2B46-B285-34481776F9F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B0445BC-4620-944A-BBCF-8EB8CB4A52F4}"/>
              </a:ext>
            </a:extLst>
          </p:cNvPr>
          <p:cNvSpPr>
            <a:spLocks noGrp="1"/>
          </p:cNvSpPr>
          <p:nvPr>
            <p:ph type="sldNum" sz="quarter" idx="12"/>
          </p:nvPr>
        </p:nvSpPr>
        <p:spPr/>
        <p:txBody>
          <a:bodyPr/>
          <a:lstStyle/>
          <a:p>
            <a:fld id="{6E219D72-3AA3-6742-AB65-E0A13F36160F}" type="slidenum">
              <a:rPr lang="en-US" smtClean="0"/>
              <a:t>‹#›</a:t>
            </a:fld>
            <a:endParaRPr lang="en-US" dirty="0"/>
          </a:p>
        </p:txBody>
      </p:sp>
    </p:spTree>
    <p:extLst>
      <p:ext uri="{BB962C8B-B14F-4D97-AF65-F5344CB8AC3E}">
        <p14:creationId xmlns:p14="http://schemas.microsoft.com/office/powerpoint/2010/main" val="71682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5676-C19F-B944-9AC9-E2A0D298DF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3C5D4D-FC07-764B-9787-7BCF24274D89}"/>
              </a:ext>
            </a:extLst>
          </p:cNvPr>
          <p:cNvSpPr>
            <a:spLocks noGrp="1"/>
          </p:cNvSpPr>
          <p:nvPr>
            <p:ph type="dt" sz="half" idx="10"/>
          </p:nvPr>
        </p:nvSpPr>
        <p:spPr/>
        <p:txBody>
          <a:bodyPr/>
          <a:lstStyle/>
          <a:p>
            <a:fld id="{D158D25B-8CD1-AC40-A63C-8DE0BEA1108C}" type="datetimeFigureOut">
              <a:rPr lang="en-US" smtClean="0"/>
              <a:t>9/18/2019</a:t>
            </a:fld>
            <a:endParaRPr lang="en-US" dirty="0"/>
          </a:p>
        </p:txBody>
      </p:sp>
      <p:sp>
        <p:nvSpPr>
          <p:cNvPr id="4" name="Footer Placeholder 3">
            <a:extLst>
              <a:ext uri="{FF2B5EF4-FFF2-40B4-BE49-F238E27FC236}">
                <a16:creationId xmlns:a16="http://schemas.microsoft.com/office/drawing/2014/main" id="{2394CDA0-96D4-904C-AE5B-862C738DE4A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7590BCF-D754-D74C-8134-F6730E60F157}"/>
              </a:ext>
            </a:extLst>
          </p:cNvPr>
          <p:cNvSpPr>
            <a:spLocks noGrp="1"/>
          </p:cNvSpPr>
          <p:nvPr>
            <p:ph type="sldNum" sz="quarter" idx="12"/>
          </p:nvPr>
        </p:nvSpPr>
        <p:spPr/>
        <p:txBody>
          <a:bodyPr/>
          <a:lstStyle/>
          <a:p>
            <a:fld id="{6E219D72-3AA3-6742-AB65-E0A13F36160F}" type="slidenum">
              <a:rPr lang="en-US" smtClean="0"/>
              <a:t>‹#›</a:t>
            </a:fld>
            <a:endParaRPr lang="en-US" dirty="0"/>
          </a:p>
        </p:txBody>
      </p:sp>
    </p:spTree>
    <p:extLst>
      <p:ext uri="{BB962C8B-B14F-4D97-AF65-F5344CB8AC3E}">
        <p14:creationId xmlns:p14="http://schemas.microsoft.com/office/powerpoint/2010/main" val="339157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91B125-0860-9A48-B868-F6000188208E}"/>
              </a:ext>
            </a:extLst>
          </p:cNvPr>
          <p:cNvSpPr>
            <a:spLocks noGrp="1"/>
          </p:cNvSpPr>
          <p:nvPr>
            <p:ph type="dt" sz="half" idx="10"/>
          </p:nvPr>
        </p:nvSpPr>
        <p:spPr/>
        <p:txBody>
          <a:bodyPr/>
          <a:lstStyle/>
          <a:p>
            <a:fld id="{D158D25B-8CD1-AC40-A63C-8DE0BEA1108C}" type="datetimeFigureOut">
              <a:rPr lang="en-US" smtClean="0"/>
              <a:t>9/18/2019</a:t>
            </a:fld>
            <a:endParaRPr lang="en-US" dirty="0"/>
          </a:p>
        </p:txBody>
      </p:sp>
      <p:sp>
        <p:nvSpPr>
          <p:cNvPr id="3" name="Footer Placeholder 2">
            <a:extLst>
              <a:ext uri="{FF2B5EF4-FFF2-40B4-BE49-F238E27FC236}">
                <a16:creationId xmlns:a16="http://schemas.microsoft.com/office/drawing/2014/main" id="{21607882-6401-5848-B7A3-23EC9BA0C31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90F0373-6468-4849-AE6E-0D2C21D7256C}"/>
              </a:ext>
            </a:extLst>
          </p:cNvPr>
          <p:cNvSpPr>
            <a:spLocks noGrp="1"/>
          </p:cNvSpPr>
          <p:nvPr>
            <p:ph type="sldNum" sz="quarter" idx="12"/>
          </p:nvPr>
        </p:nvSpPr>
        <p:spPr/>
        <p:txBody>
          <a:bodyPr/>
          <a:lstStyle/>
          <a:p>
            <a:fld id="{6E219D72-3AA3-6742-AB65-E0A13F36160F}" type="slidenum">
              <a:rPr lang="en-US" smtClean="0"/>
              <a:t>‹#›</a:t>
            </a:fld>
            <a:endParaRPr lang="en-US" dirty="0"/>
          </a:p>
        </p:txBody>
      </p:sp>
    </p:spTree>
    <p:extLst>
      <p:ext uri="{BB962C8B-B14F-4D97-AF65-F5344CB8AC3E}">
        <p14:creationId xmlns:p14="http://schemas.microsoft.com/office/powerpoint/2010/main" val="65218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B85B-DCBE-034C-AE51-8E1AF19485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2A037A-FF9C-A347-B47A-8366BB482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ED400-C6F1-4C4C-BB0B-6C0EB9641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FD017-7A5D-0A4B-9023-6A24153EA164}"/>
              </a:ext>
            </a:extLst>
          </p:cNvPr>
          <p:cNvSpPr>
            <a:spLocks noGrp="1"/>
          </p:cNvSpPr>
          <p:nvPr>
            <p:ph type="dt" sz="half" idx="10"/>
          </p:nvPr>
        </p:nvSpPr>
        <p:spPr/>
        <p:txBody>
          <a:bodyPr/>
          <a:lstStyle/>
          <a:p>
            <a:fld id="{D158D25B-8CD1-AC40-A63C-8DE0BEA1108C}" type="datetimeFigureOut">
              <a:rPr lang="en-US" smtClean="0"/>
              <a:t>9/18/2019</a:t>
            </a:fld>
            <a:endParaRPr lang="en-US" dirty="0"/>
          </a:p>
        </p:txBody>
      </p:sp>
      <p:sp>
        <p:nvSpPr>
          <p:cNvPr id="6" name="Footer Placeholder 5">
            <a:extLst>
              <a:ext uri="{FF2B5EF4-FFF2-40B4-BE49-F238E27FC236}">
                <a16:creationId xmlns:a16="http://schemas.microsoft.com/office/drawing/2014/main" id="{0A9C2A9E-2CD6-3343-A833-AC0373BF52A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12AD6EF-E131-184B-86BE-0304C9DB8E0B}"/>
              </a:ext>
            </a:extLst>
          </p:cNvPr>
          <p:cNvSpPr>
            <a:spLocks noGrp="1"/>
          </p:cNvSpPr>
          <p:nvPr>
            <p:ph type="sldNum" sz="quarter" idx="12"/>
          </p:nvPr>
        </p:nvSpPr>
        <p:spPr/>
        <p:txBody>
          <a:bodyPr/>
          <a:lstStyle/>
          <a:p>
            <a:fld id="{6E219D72-3AA3-6742-AB65-E0A13F36160F}" type="slidenum">
              <a:rPr lang="en-US" smtClean="0"/>
              <a:t>‹#›</a:t>
            </a:fld>
            <a:endParaRPr lang="en-US" dirty="0"/>
          </a:p>
        </p:txBody>
      </p:sp>
    </p:spTree>
    <p:extLst>
      <p:ext uri="{BB962C8B-B14F-4D97-AF65-F5344CB8AC3E}">
        <p14:creationId xmlns:p14="http://schemas.microsoft.com/office/powerpoint/2010/main" val="379630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E14D-6496-7540-AD1B-7742144A3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9C441-004E-B44F-ABF3-A3CBE6127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409A8D7-0307-C140-89FE-53F7A5B96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E1E601-A774-2949-9188-B8F006F427C0}"/>
              </a:ext>
            </a:extLst>
          </p:cNvPr>
          <p:cNvSpPr>
            <a:spLocks noGrp="1"/>
          </p:cNvSpPr>
          <p:nvPr>
            <p:ph type="dt" sz="half" idx="10"/>
          </p:nvPr>
        </p:nvSpPr>
        <p:spPr/>
        <p:txBody>
          <a:bodyPr/>
          <a:lstStyle/>
          <a:p>
            <a:fld id="{D158D25B-8CD1-AC40-A63C-8DE0BEA1108C}" type="datetimeFigureOut">
              <a:rPr lang="en-US" smtClean="0"/>
              <a:t>9/18/2019</a:t>
            </a:fld>
            <a:endParaRPr lang="en-US" dirty="0"/>
          </a:p>
        </p:txBody>
      </p:sp>
      <p:sp>
        <p:nvSpPr>
          <p:cNvPr id="6" name="Footer Placeholder 5">
            <a:extLst>
              <a:ext uri="{FF2B5EF4-FFF2-40B4-BE49-F238E27FC236}">
                <a16:creationId xmlns:a16="http://schemas.microsoft.com/office/drawing/2014/main" id="{789E0F72-541C-C54F-A1A6-443773850C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EC7DF8C-6398-6A42-8871-36D6B5912D98}"/>
              </a:ext>
            </a:extLst>
          </p:cNvPr>
          <p:cNvSpPr>
            <a:spLocks noGrp="1"/>
          </p:cNvSpPr>
          <p:nvPr>
            <p:ph type="sldNum" sz="quarter" idx="12"/>
          </p:nvPr>
        </p:nvSpPr>
        <p:spPr/>
        <p:txBody>
          <a:bodyPr/>
          <a:lstStyle/>
          <a:p>
            <a:fld id="{6E219D72-3AA3-6742-AB65-E0A13F36160F}" type="slidenum">
              <a:rPr lang="en-US" smtClean="0"/>
              <a:t>‹#›</a:t>
            </a:fld>
            <a:endParaRPr lang="en-US" dirty="0"/>
          </a:p>
        </p:txBody>
      </p:sp>
    </p:spTree>
    <p:extLst>
      <p:ext uri="{BB962C8B-B14F-4D97-AF65-F5344CB8AC3E}">
        <p14:creationId xmlns:p14="http://schemas.microsoft.com/office/powerpoint/2010/main" val="190222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A5D2C6-3811-6040-A2C4-2FDCCD59C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A8A488-B1D9-D340-A187-0D5D778B0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65C51-1189-CE46-BA71-C2665BEB4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8D25B-8CD1-AC40-A63C-8DE0BEA1108C}" type="datetimeFigureOut">
              <a:rPr lang="en-US" smtClean="0"/>
              <a:t>9/18/2019</a:t>
            </a:fld>
            <a:endParaRPr lang="en-US" dirty="0"/>
          </a:p>
        </p:txBody>
      </p:sp>
      <p:sp>
        <p:nvSpPr>
          <p:cNvPr id="5" name="Footer Placeholder 4">
            <a:extLst>
              <a:ext uri="{FF2B5EF4-FFF2-40B4-BE49-F238E27FC236}">
                <a16:creationId xmlns:a16="http://schemas.microsoft.com/office/drawing/2014/main" id="{2DBB280D-D19B-3B4D-965A-C36564595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21425FE-1008-7646-BFF5-CFC483DA7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19D72-3AA3-6742-AB65-E0A13F36160F}" type="slidenum">
              <a:rPr lang="en-US" smtClean="0"/>
              <a:t>‹#›</a:t>
            </a:fld>
            <a:endParaRPr lang="en-US" dirty="0"/>
          </a:p>
        </p:txBody>
      </p:sp>
    </p:spTree>
    <p:extLst>
      <p:ext uri="{BB962C8B-B14F-4D97-AF65-F5344CB8AC3E}">
        <p14:creationId xmlns:p14="http://schemas.microsoft.com/office/powerpoint/2010/main" val="150138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statisticshowto.datasciencecentral.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3D19-F1E4-0443-A325-132389659A3C}"/>
              </a:ext>
            </a:extLst>
          </p:cNvPr>
          <p:cNvSpPr>
            <a:spLocks noGrp="1"/>
          </p:cNvSpPr>
          <p:nvPr>
            <p:ph type="ctrTitle"/>
          </p:nvPr>
        </p:nvSpPr>
        <p:spPr/>
        <p:txBody>
          <a:bodyPr/>
          <a:lstStyle/>
          <a:p>
            <a:r>
              <a:rPr lang="en-US" dirty="0"/>
              <a:t>UNIT 4: For Live Session</a:t>
            </a:r>
          </a:p>
        </p:txBody>
      </p:sp>
      <p:sp>
        <p:nvSpPr>
          <p:cNvPr id="3" name="Subtitle 2">
            <a:extLst>
              <a:ext uri="{FF2B5EF4-FFF2-40B4-BE49-F238E27FC236}">
                <a16:creationId xmlns:a16="http://schemas.microsoft.com/office/drawing/2014/main" id="{83DC14C6-5A26-2241-B3C0-3CF2D1194EFE}"/>
              </a:ext>
            </a:extLst>
          </p:cNvPr>
          <p:cNvSpPr>
            <a:spLocks noGrp="1"/>
          </p:cNvSpPr>
          <p:nvPr>
            <p:ph type="subTitle" idx="1"/>
          </p:nvPr>
        </p:nvSpPr>
        <p:spPr/>
        <p:txBody>
          <a:bodyPr/>
          <a:lstStyle/>
          <a:p>
            <a:r>
              <a:rPr lang="en-US" dirty="0"/>
              <a:t>Chad Madding</a:t>
            </a:r>
          </a:p>
        </p:txBody>
      </p:sp>
    </p:spTree>
    <p:extLst>
      <p:ext uri="{BB962C8B-B14F-4D97-AF65-F5344CB8AC3E}">
        <p14:creationId xmlns:p14="http://schemas.microsoft.com/office/powerpoint/2010/main" val="378846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A65C4-4396-4BD2-998E-2406E6B0B118}"/>
              </a:ext>
            </a:extLst>
          </p:cNvPr>
          <p:cNvSpPr>
            <a:spLocks noGrp="1"/>
          </p:cNvSpPr>
          <p:nvPr>
            <p:ph type="title"/>
          </p:nvPr>
        </p:nvSpPr>
        <p:spPr/>
        <p:txBody>
          <a:bodyPr/>
          <a:lstStyle/>
          <a:p>
            <a:r>
              <a:rPr lang="en-US" dirty="0"/>
              <a:t>Investigate the model for Revenue</a:t>
            </a:r>
          </a:p>
        </p:txBody>
      </p:sp>
      <p:sp>
        <p:nvSpPr>
          <p:cNvPr id="3" name="Content Placeholder 2">
            <a:extLst>
              <a:ext uri="{FF2B5EF4-FFF2-40B4-BE49-F238E27FC236}">
                <a16:creationId xmlns:a16="http://schemas.microsoft.com/office/drawing/2014/main" id="{563A4C44-8D68-44CB-9B46-3ACE01C1182C}"/>
              </a:ext>
            </a:extLst>
          </p:cNvPr>
          <p:cNvSpPr>
            <a:spLocks noGrp="1"/>
          </p:cNvSpPr>
          <p:nvPr>
            <p:ph idx="1"/>
          </p:nvPr>
        </p:nvSpPr>
        <p:spPr/>
        <p:txBody>
          <a:bodyPr>
            <a:normAutofit/>
          </a:bodyPr>
          <a:lstStyle/>
          <a:p>
            <a:pPr marL="0" indent="0">
              <a:buNone/>
            </a:pPr>
            <a:r>
              <a:rPr lang="en-US" dirty="0"/>
              <a:t>Why were the OLM estimates not recommended?</a:t>
            </a:r>
          </a:p>
          <a:p>
            <a:pPr marL="0" indent="0">
              <a:buNone/>
            </a:pPr>
            <a:r>
              <a:rPr lang="en-US" b="1" dirty="0"/>
              <a:t>They tested the route effects to see if they were significant. They used the “Lagrange multiplier (LM) test for the random effects model based on the OLS residuals”. </a:t>
            </a:r>
            <a:r>
              <a:rPr lang="en-US" sz="1200" b="1" dirty="0"/>
              <a:t>Page 18 </a:t>
            </a:r>
            <a:r>
              <a:rPr lang="en-US" b="1" dirty="0"/>
              <a:t>They found that the route effects were significant so the OLS models were not appropriate.</a:t>
            </a:r>
          </a:p>
        </p:txBody>
      </p:sp>
    </p:spTree>
    <p:extLst>
      <p:ext uri="{BB962C8B-B14F-4D97-AF65-F5344CB8AC3E}">
        <p14:creationId xmlns:p14="http://schemas.microsoft.com/office/powerpoint/2010/main" val="445629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4E36-3F87-4BDD-AD2F-C3D82B07355C}"/>
              </a:ext>
            </a:extLst>
          </p:cNvPr>
          <p:cNvSpPr>
            <a:spLocks noGrp="1"/>
          </p:cNvSpPr>
          <p:nvPr>
            <p:ph type="title"/>
          </p:nvPr>
        </p:nvSpPr>
        <p:spPr/>
        <p:txBody>
          <a:bodyPr/>
          <a:lstStyle/>
          <a:p>
            <a:r>
              <a:rPr lang="en-US" dirty="0"/>
              <a:t>Investigate the model for Revenue</a:t>
            </a:r>
          </a:p>
        </p:txBody>
      </p:sp>
      <p:sp>
        <p:nvSpPr>
          <p:cNvPr id="3" name="Content Placeholder 2">
            <a:extLst>
              <a:ext uri="{FF2B5EF4-FFF2-40B4-BE49-F238E27FC236}">
                <a16:creationId xmlns:a16="http://schemas.microsoft.com/office/drawing/2014/main" id="{A0C40035-F3F0-459E-883D-20ED40DC0AD9}"/>
              </a:ext>
            </a:extLst>
          </p:cNvPr>
          <p:cNvSpPr>
            <a:spLocks noGrp="1"/>
          </p:cNvSpPr>
          <p:nvPr>
            <p:ph idx="1"/>
          </p:nvPr>
        </p:nvSpPr>
        <p:spPr/>
        <p:txBody>
          <a:bodyPr>
            <a:normAutofit/>
          </a:bodyPr>
          <a:lstStyle/>
          <a:p>
            <a:pPr marL="0" indent="0">
              <a:buNone/>
            </a:pPr>
            <a:r>
              <a:rPr lang="en-US" dirty="0"/>
              <a:t>Was multicollinearity an issue?  Why or why not?</a:t>
            </a:r>
          </a:p>
          <a:p>
            <a:pPr marL="0" indent="0">
              <a:buNone/>
            </a:pPr>
            <a:r>
              <a:rPr lang="en-US" dirty="0"/>
              <a:t>There is a quote on page 18 that addresses multi-collinearity:</a:t>
            </a:r>
          </a:p>
          <a:p>
            <a:pPr marL="0" indent="0">
              <a:buNone/>
            </a:pPr>
            <a:r>
              <a:rPr lang="en-US" i="1" dirty="0"/>
              <a:t>“We test for multi-collinearity among the independent variables by calculating the variance inflation factor (VIF) for all the independent variables. All of the VIF-values are below the threshold of 10. Consequently, multi-collinearity should not be a problem in our specifications (</a:t>
            </a:r>
            <a:r>
              <a:rPr lang="en-US" i="1" dirty="0" err="1"/>
              <a:t>Besley</a:t>
            </a:r>
            <a:r>
              <a:rPr lang="en-US" i="1" dirty="0"/>
              <a:t> et al. 1980).”</a:t>
            </a:r>
          </a:p>
          <a:p>
            <a:r>
              <a:rPr lang="en-US" dirty="0"/>
              <a:t>Multicollinearity was not an issue because the VIF values were all below 10.</a:t>
            </a:r>
          </a:p>
        </p:txBody>
      </p:sp>
    </p:spTree>
    <p:extLst>
      <p:ext uri="{BB962C8B-B14F-4D97-AF65-F5344CB8AC3E}">
        <p14:creationId xmlns:p14="http://schemas.microsoft.com/office/powerpoint/2010/main" val="1105133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83E4-689F-4275-A521-D444E3F1901D}"/>
              </a:ext>
            </a:extLst>
          </p:cNvPr>
          <p:cNvSpPr>
            <a:spLocks noGrp="1"/>
          </p:cNvSpPr>
          <p:nvPr>
            <p:ph type="title"/>
          </p:nvPr>
        </p:nvSpPr>
        <p:spPr/>
        <p:txBody>
          <a:bodyPr/>
          <a:lstStyle/>
          <a:p>
            <a:r>
              <a:rPr lang="en-US" dirty="0"/>
              <a:t>Investigate the model for Revenue</a:t>
            </a:r>
          </a:p>
        </p:txBody>
      </p:sp>
      <p:sp>
        <p:nvSpPr>
          <p:cNvPr id="3" name="Content Placeholder 2">
            <a:extLst>
              <a:ext uri="{FF2B5EF4-FFF2-40B4-BE49-F238E27FC236}">
                <a16:creationId xmlns:a16="http://schemas.microsoft.com/office/drawing/2014/main" id="{BAE53370-108D-4796-AAE7-AF88B395DECC}"/>
              </a:ext>
            </a:extLst>
          </p:cNvPr>
          <p:cNvSpPr>
            <a:spLocks noGrp="1"/>
          </p:cNvSpPr>
          <p:nvPr>
            <p:ph idx="1"/>
          </p:nvPr>
        </p:nvSpPr>
        <p:spPr/>
        <p:txBody>
          <a:bodyPr>
            <a:normAutofit/>
          </a:bodyPr>
          <a:lstStyle/>
          <a:p>
            <a:pPr marL="0" indent="0">
              <a:buNone/>
            </a:pPr>
            <a:r>
              <a:rPr lang="en-US" dirty="0"/>
              <a:t>Which is the “right” model … the model the data were generated from?  OLS, Random Effects, Hausman-Taylor (HT)</a:t>
            </a:r>
          </a:p>
          <a:p>
            <a:pPr marL="0" indent="0">
              <a:buNone/>
            </a:pPr>
            <a:r>
              <a:rPr lang="en-US" b="1" dirty="0"/>
              <a:t>The “right” model for them was the Hausman-Taylor (HT) model</a:t>
            </a:r>
          </a:p>
          <a:p>
            <a:r>
              <a:rPr lang="en-US" i="1" dirty="0"/>
              <a:t>Thus, we use the Hausman-Taylor (HT) model (Hausman and Taylor 1981, Greene 2003), which uses a two step instrument variable (IV) method to provide consistent estimation of the coefficients. This specification assumes that GINI in Equation (4) and both GINI and LDFACTOR in Equation (5) are endogenous and can be jointly determined. </a:t>
            </a:r>
            <a:r>
              <a:rPr lang="en-US" sz="1800" dirty="0"/>
              <a:t>Page 18</a:t>
            </a:r>
          </a:p>
        </p:txBody>
      </p:sp>
    </p:spTree>
    <p:extLst>
      <p:ext uri="{BB962C8B-B14F-4D97-AF65-F5344CB8AC3E}">
        <p14:creationId xmlns:p14="http://schemas.microsoft.com/office/powerpoint/2010/main" val="1323568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772E-C52E-4569-9D62-F8044456994E}"/>
              </a:ext>
            </a:extLst>
          </p:cNvPr>
          <p:cNvSpPr>
            <a:spLocks noGrp="1"/>
          </p:cNvSpPr>
          <p:nvPr>
            <p:ph type="title"/>
          </p:nvPr>
        </p:nvSpPr>
        <p:spPr/>
        <p:txBody>
          <a:bodyPr/>
          <a:lstStyle/>
          <a:p>
            <a:r>
              <a:rPr lang="en-US" dirty="0"/>
              <a:t>Investigate the model for Revenue</a:t>
            </a:r>
          </a:p>
        </p:txBody>
      </p:sp>
      <p:sp>
        <p:nvSpPr>
          <p:cNvPr id="3" name="Content Placeholder 2">
            <a:extLst>
              <a:ext uri="{FF2B5EF4-FFF2-40B4-BE49-F238E27FC236}">
                <a16:creationId xmlns:a16="http://schemas.microsoft.com/office/drawing/2014/main" id="{CF7BB3B1-3133-48C9-8FAB-8C27C7D918A2}"/>
              </a:ext>
            </a:extLst>
          </p:cNvPr>
          <p:cNvSpPr>
            <a:spLocks noGrp="1"/>
          </p:cNvSpPr>
          <p:nvPr>
            <p:ph idx="1"/>
          </p:nvPr>
        </p:nvSpPr>
        <p:spPr/>
        <p:txBody>
          <a:bodyPr>
            <a:normAutofit/>
          </a:bodyPr>
          <a:lstStyle/>
          <a:p>
            <a:pPr marL="0" indent="0">
              <a:buNone/>
            </a:pPr>
            <a:r>
              <a:rPr lang="en-US" dirty="0"/>
              <a:t>Using Table 6, interpret the HT parameter estimate for Load Capacity.  Assume this slide is meant for a client or audience that does not have a  background in statistics. Phrase your interpretation in the language of the problem and industry.</a:t>
            </a:r>
          </a:p>
          <a:p>
            <a:pPr marL="0" indent="0">
              <a:buNone/>
            </a:pPr>
            <a:r>
              <a:rPr lang="en-US" b="1" dirty="0"/>
              <a:t>We wanted to test to see if capacity played any roll in generating revenue. Looking at Table 6 we can see that it does seem to play a highly significant roll. With a P value of less than 0.01 we can see that in random draws of looking at revenue we see that more times than not  capacity does play a roll.</a:t>
            </a:r>
          </a:p>
        </p:txBody>
      </p:sp>
    </p:spTree>
    <p:extLst>
      <p:ext uri="{BB962C8B-B14F-4D97-AF65-F5344CB8AC3E}">
        <p14:creationId xmlns:p14="http://schemas.microsoft.com/office/powerpoint/2010/main" val="354469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3813-4E4C-4425-820B-5B9A204D3388}"/>
              </a:ext>
            </a:extLst>
          </p:cNvPr>
          <p:cNvSpPr>
            <a:spLocks noGrp="1"/>
          </p:cNvSpPr>
          <p:nvPr>
            <p:ph type="title"/>
          </p:nvPr>
        </p:nvSpPr>
        <p:spPr/>
        <p:txBody>
          <a:bodyPr/>
          <a:lstStyle/>
          <a:p>
            <a:r>
              <a:rPr lang="en-US" dirty="0"/>
              <a:t>Investigate the model for Revenue</a:t>
            </a:r>
          </a:p>
        </p:txBody>
      </p:sp>
      <p:sp>
        <p:nvSpPr>
          <p:cNvPr id="3" name="Content Placeholder 2">
            <a:extLst>
              <a:ext uri="{FF2B5EF4-FFF2-40B4-BE49-F238E27FC236}">
                <a16:creationId xmlns:a16="http://schemas.microsoft.com/office/drawing/2014/main" id="{F8D88489-6E2F-4F33-9930-FCBF5FDFA761}"/>
              </a:ext>
            </a:extLst>
          </p:cNvPr>
          <p:cNvSpPr>
            <a:spLocks noGrp="1"/>
          </p:cNvSpPr>
          <p:nvPr>
            <p:ph idx="1"/>
          </p:nvPr>
        </p:nvSpPr>
        <p:spPr>
          <a:xfrm>
            <a:off x="838200" y="1571348"/>
            <a:ext cx="10515600" cy="4605615"/>
          </a:xfrm>
        </p:spPr>
        <p:txBody>
          <a:bodyPr>
            <a:normAutofit lnSpcReduction="10000"/>
          </a:bodyPr>
          <a:lstStyle/>
          <a:p>
            <a:pPr marL="0" indent="0">
              <a:buNone/>
            </a:pPr>
            <a:r>
              <a:rPr lang="en-US" dirty="0"/>
              <a:t>Using Table 6, interpret the HT parameter estimate for GINI (price dispersion) Assume this slide is meant for a client or audience that does not have a background in statistics.  Phrase your interpretation in the language of the problem and industry. (Does it appear that price dispersion and thus revenue management (RM) is positively associated with revenue (RASM)?</a:t>
            </a:r>
          </a:p>
          <a:p>
            <a:pPr marL="0" indent="0">
              <a:buNone/>
            </a:pPr>
            <a:r>
              <a:rPr lang="en-US" b="1" dirty="0"/>
              <a:t>Looking at table 6 we can see that price dispersion (GINI) has a significant positive effect on revenue (p&lt;0.05). This just means that when we ran the data and more times than not we saw the GINI score playing a positive part in revenue management. With the results in this data we can now see that revenue management practices do increase airline revenue.</a:t>
            </a:r>
          </a:p>
          <a:p>
            <a:endParaRPr lang="en-US" dirty="0"/>
          </a:p>
        </p:txBody>
      </p:sp>
    </p:spTree>
    <p:extLst>
      <p:ext uri="{BB962C8B-B14F-4D97-AF65-F5344CB8AC3E}">
        <p14:creationId xmlns:p14="http://schemas.microsoft.com/office/powerpoint/2010/main" val="3713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943A-F9C2-474E-B9E8-09508FC5CBA5}"/>
              </a:ext>
            </a:extLst>
          </p:cNvPr>
          <p:cNvSpPr>
            <a:spLocks noGrp="1"/>
          </p:cNvSpPr>
          <p:nvPr>
            <p:ph type="title"/>
          </p:nvPr>
        </p:nvSpPr>
        <p:spPr/>
        <p:txBody>
          <a:bodyPr/>
          <a:lstStyle/>
          <a:p>
            <a:r>
              <a:rPr lang="en-US" dirty="0"/>
              <a:t>Optimization</a:t>
            </a:r>
          </a:p>
        </p:txBody>
      </p:sp>
      <p:sp>
        <p:nvSpPr>
          <p:cNvPr id="3" name="Content Placeholder 2">
            <a:extLst>
              <a:ext uri="{FF2B5EF4-FFF2-40B4-BE49-F238E27FC236}">
                <a16:creationId xmlns:a16="http://schemas.microsoft.com/office/drawing/2014/main" id="{447ADFCA-57F8-5C48-AEE1-10485F9B2050}"/>
              </a:ext>
            </a:extLst>
          </p:cNvPr>
          <p:cNvSpPr>
            <a:spLocks noGrp="1"/>
          </p:cNvSpPr>
          <p:nvPr>
            <p:ph idx="1"/>
          </p:nvPr>
        </p:nvSpPr>
        <p:spPr/>
        <p:txBody>
          <a:bodyPr/>
          <a:lstStyle/>
          <a:p>
            <a:r>
              <a:rPr lang="en-US" dirty="0"/>
              <a:t>Does your work or the company you work (or one you have worked for in the past … or one you would like to work for) for currently make use of prescriptive statistics?  Optimization?</a:t>
            </a:r>
          </a:p>
          <a:p>
            <a:pPr marL="0" indent="0">
              <a:buNone/>
            </a:pPr>
            <a:r>
              <a:rPr lang="en-US" b="1" dirty="0"/>
              <a:t>We are now using time data collected through Team Dynamics to look at resource management. </a:t>
            </a:r>
          </a:p>
          <a:p>
            <a:r>
              <a:rPr lang="en-US" dirty="0"/>
              <a:t>Could your company (or one you have worked for in the past … or one you would like to work for) take advantage of prescriptive statistics?</a:t>
            </a:r>
          </a:p>
          <a:p>
            <a:pPr marL="0" indent="0">
              <a:buNone/>
            </a:pPr>
            <a:r>
              <a:rPr lang="en-US" b="1" dirty="0"/>
              <a:t>The above data has lead to the use of prescriptive statistics in budgeting and predicting future project management resource needs.</a:t>
            </a:r>
          </a:p>
        </p:txBody>
      </p:sp>
    </p:spTree>
    <p:extLst>
      <p:ext uri="{BB962C8B-B14F-4D97-AF65-F5344CB8AC3E}">
        <p14:creationId xmlns:p14="http://schemas.microsoft.com/office/powerpoint/2010/main" val="76461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7E12-30D5-4D11-B661-8B1209AD079E}"/>
              </a:ext>
            </a:extLst>
          </p:cNvPr>
          <p:cNvSpPr>
            <a:spLocks noGrp="1"/>
          </p:cNvSpPr>
          <p:nvPr>
            <p:ph type="title"/>
          </p:nvPr>
        </p:nvSpPr>
        <p:spPr/>
        <p:txBody>
          <a:bodyPr/>
          <a:lstStyle/>
          <a:p>
            <a:r>
              <a:rPr lang="en-US" dirty="0"/>
              <a:t>GINI SCORE</a:t>
            </a:r>
          </a:p>
        </p:txBody>
      </p:sp>
      <p:sp>
        <p:nvSpPr>
          <p:cNvPr id="3" name="Content Placeholder 2">
            <a:extLst>
              <a:ext uri="{FF2B5EF4-FFF2-40B4-BE49-F238E27FC236}">
                <a16:creationId xmlns:a16="http://schemas.microsoft.com/office/drawing/2014/main" id="{F834A3D4-247F-421D-A1A9-3CE54D0942FE}"/>
              </a:ext>
            </a:extLst>
          </p:cNvPr>
          <p:cNvSpPr>
            <a:spLocks noGrp="1"/>
          </p:cNvSpPr>
          <p:nvPr>
            <p:ph idx="1"/>
          </p:nvPr>
        </p:nvSpPr>
        <p:spPr/>
        <p:txBody>
          <a:bodyPr>
            <a:normAutofit fontScale="92500"/>
          </a:bodyPr>
          <a:lstStyle/>
          <a:p>
            <a:r>
              <a:rPr lang="en-US" dirty="0"/>
              <a:t>Gini Coefficient Formula</a:t>
            </a:r>
          </a:p>
          <a:p>
            <a:pPr marL="0" indent="0">
              <a:buNone/>
            </a:pPr>
            <a:r>
              <a:rPr lang="en-US" dirty="0"/>
              <a:t>Gini Coefficient = A / A + B</a:t>
            </a:r>
          </a:p>
          <a:p>
            <a:pPr marL="0" indent="0">
              <a:buNone/>
            </a:pPr>
            <a:r>
              <a:rPr lang="en-US" dirty="0"/>
              <a:t>If A=0, the Lorenz curve is the line of equality. When A=0, the Gini index is 0. A large Gini coefficient indicates there is huge income/wealth inequality.</a:t>
            </a:r>
          </a:p>
          <a:p>
            <a:r>
              <a:rPr lang="en-US" dirty="0"/>
              <a:t>Definition of Price Dispersion:</a:t>
            </a:r>
          </a:p>
          <a:p>
            <a:pPr marL="0" indent="0">
              <a:buNone/>
            </a:pPr>
            <a:r>
              <a:rPr lang="en-US" dirty="0"/>
              <a:t>Price dispersion is looking at different prices in the market for the same item. In the airline industry this is typically a seat on the plane. We can use the Gini Coefficient to measure different effects on ticket price based on different events like one-way markets verses the round-trip market.</a:t>
            </a:r>
          </a:p>
        </p:txBody>
      </p:sp>
    </p:spTree>
    <p:extLst>
      <p:ext uri="{BB962C8B-B14F-4D97-AF65-F5344CB8AC3E}">
        <p14:creationId xmlns:p14="http://schemas.microsoft.com/office/powerpoint/2010/main" val="312463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BDF4-E9A6-47A0-8FE2-EBDEE2F7D8C4}"/>
              </a:ext>
            </a:extLst>
          </p:cNvPr>
          <p:cNvSpPr>
            <a:spLocks noGrp="1"/>
          </p:cNvSpPr>
          <p:nvPr>
            <p:ph type="title"/>
          </p:nvPr>
        </p:nvSpPr>
        <p:spPr>
          <a:xfrm>
            <a:off x="838200" y="365125"/>
            <a:ext cx="10515600" cy="895504"/>
          </a:xfrm>
        </p:spPr>
        <p:txBody>
          <a:bodyPr>
            <a:normAutofit/>
          </a:bodyPr>
          <a:lstStyle/>
          <a:p>
            <a:r>
              <a:rPr lang="en-US" dirty="0"/>
              <a:t>Calculate a GINI score for:</a:t>
            </a:r>
          </a:p>
        </p:txBody>
      </p:sp>
      <p:sp>
        <p:nvSpPr>
          <p:cNvPr id="3" name="Content Placeholder 2">
            <a:extLst>
              <a:ext uri="{FF2B5EF4-FFF2-40B4-BE49-F238E27FC236}">
                <a16:creationId xmlns:a16="http://schemas.microsoft.com/office/drawing/2014/main" id="{60BD3FE7-9C65-4673-8893-F83F71E43BCF}"/>
              </a:ext>
            </a:extLst>
          </p:cNvPr>
          <p:cNvSpPr>
            <a:spLocks noGrp="1"/>
          </p:cNvSpPr>
          <p:nvPr>
            <p:ph idx="1"/>
          </p:nvPr>
        </p:nvSpPr>
        <p:spPr>
          <a:xfrm>
            <a:off x="838200" y="1150612"/>
            <a:ext cx="10515600" cy="5026351"/>
          </a:xfrm>
        </p:spPr>
        <p:txBody>
          <a:bodyPr/>
          <a:lstStyle/>
          <a:p>
            <a:pPr marL="0" indent="0">
              <a:buNone/>
            </a:pPr>
            <a:r>
              <a:rPr lang="en-US" dirty="0"/>
              <a:t>Ticket Prices: $350, $150, $600 $1300</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AA05A1F1-2241-4F0A-8C9C-041C16B94685}"/>
              </a:ext>
            </a:extLst>
          </p:cNvPr>
          <p:cNvPicPr>
            <a:picLocks noChangeAspect="1"/>
          </p:cNvPicPr>
          <p:nvPr/>
        </p:nvPicPr>
        <p:blipFill>
          <a:blip r:embed="rId2"/>
          <a:stretch>
            <a:fillRect/>
          </a:stretch>
        </p:blipFill>
        <p:spPr>
          <a:xfrm>
            <a:off x="1013206" y="1712789"/>
            <a:ext cx="3419952" cy="1419423"/>
          </a:xfrm>
          <a:prstGeom prst="rect">
            <a:avLst/>
          </a:prstGeom>
        </p:spPr>
      </p:pic>
      <p:pic>
        <p:nvPicPr>
          <p:cNvPr id="6" name="Picture 5">
            <a:extLst>
              <a:ext uri="{FF2B5EF4-FFF2-40B4-BE49-F238E27FC236}">
                <a16:creationId xmlns:a16="http://schemas.microsoft.com/office/drawing/2014/main" id="{E8EAA2B3-45FB-40D5-BEB0-F508E5994D30}"/>
              </a:ext>
            </a:extLst>
          </p:cNvPr>
          <p:cNvPicPr>
            <a:picLocks noChangeAspect="1"/>
          </p:cNvPicPr>
          <p:nvPr/>
        </p:nvPicPr>
        <p:blipFill>
          <a:blip r:embed="rId3"/>
          <a:stretch>
            <a:fillRect/>
          </a:stretch>
        </p:blipFill>
        <p:spPr>
          <a:xfrm>
            <a:off x="1027543" y="3584372"/>
            <a:ext cx="2915057" cy="2896004"/>
          </a:xfrm>
          <a:prstGeom prst="rect">
            <a:avLst/>
          </a:prstGeom>
        </p:spPr>
      </p:pic>
      <p:pic>
        <p:nvPicPr>
          <p:cNvPr id="7" name="Picture 6">
            <a:extLst>
              <a:ext uri="{FF2B5EF4-FFF2-40B4-BE49-F238E27FC236}">
                <a16:creationId xmlns:a16="http://schemas.microsoft.com/office/drawing/2014/main" id="{E3B02BA3-2BBC-4D1C-9EF7-67FA5CCF2F11}"/>
              </a:ext>
            </a:extLst>
          </p:cNvPr>
          <p:cNvPicPr>
            <a:picLocks noChangeAspect="1"/>
          </p:cNvPicPr>
          <p:nvPr/>
        </p:nvPicPr>
        <p:blipFill>
          <a:blip r:embed="rId4"/>
          <a:stretch>
            <a:fillRect/>
          </a:stretch>
        </p:blipFill>
        <p:spPr>
          <a:xfrm>
            <a:off x="5659276" y="3335593"/>
            <a:ext cx="4744112" cy="2743583"/>
          </a:xfrm>
          <a:prstGeom prst="rect">
            <a:avLst/>
          </a:prstGeom>
        </p:spPr>
      </p:pic>
      <p:pic>
        <p:nvPicPr>
          <p:cNvPr id="5" name="Picture 4">
            <a:extLst>
              <a:ext uri="{FF2B5EF4-FFF2-40B4-BE49-F238E27FC236}">
                <a16:creationId xmlns:a16="http://schemas.microsoft.com/office/drawing/2014/main" id="{62D74423-F9E7-4922-9291-DF3D725DD89B}"/>
              </a:ext>
            </a:extLst>
          </p:cNvPr>
          <p:cNvPicPr>
            <a:picLocks noChangeAspect="1"/>
          </p:cNvPicPr>
          <p:nvPr/>
        </p:nvPicPr>
        <p:blipFill>
          <a:blip r:embed="rId5"/>
          <a:stretch>
            <a:fillRect/>
          </a:stretch>
        </p:blipFill>
        <p:spPr>
          <a:xfrm>
            <a:off x="6158721" y="1802793"/>
            <a:ext cx="2981741" cy="924054"/>
          </a:xfrm>
          <a:prstGeom prst="rect">
            <a:avLst/>
          </a:prstGeom>
        </p:spPr>
      </p:pic>
    </p:spTree>
    <p:extLst>
      <p:ext uri="{BB962C8B-B14F-4D97-AF65-F5344CB8AC3E}">
        <p14:creationId xmlns:p14="http://schemas.microsoft.com/office/powerpoint/2010/main" val="4248332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AE4F-AFD7-41B3-9772-A796608D3296}"/>
              </a:ext>
            </a:extLst>
          </p:cNvPr>
          <p:cNvSpPr>
            <a:spLocks noGrp="1"/>
          </p:cNvSpPr>
          <p:nvPr>
            <p:ph type="title"/>
          </p:nvPr>
        </p:nvSpPr>
        <p:spPr>
          <a:xfrm>
            <a:off x="838200" y="365125"/>
            <a:ext cx="10515600" cy="877749"/>
          </a:xfrm>
        </p:spPr>
        <p:txBody>
          <a:bodyPr/>
          <a:lstStyle/>
          <a:p>
            <a:r>
              <a:rPr lang="it-IT" dirty="0"/>
              <a:t>Calculate a GINI score for:</a:t>
            </a:r>
            <a:endParaRPr lang="en-US" dirty="0"/>
          </a:p>
        </p:txBody>
      </p:sp>
      <p:sp>
        <p:nvSpPr>
          <p:cNvPr id="3" name="Content Placeholder 2">
            <a:extLst>
              <a:ext uri="{FF2B5EF4-FFF2-40B4-BE49-F238E27FC236}">
                <a16:creationId xmlns:a16="http://schemas.microsoft.com/office/drawing/2014/main" id="{3BB87794-D124-482A-9572-A926D805487A}"/>
              </a:ext>
            </a:extLst>
          </p:cNvPr>
          <p:cNvSpPr>
            <a:spLocks noGrp="1"/>
          </p:cNvSpPr>
          <p:nvPr>
            <p:ph idx="1"/>
          </p:nvPr>
        </p:nvSpPr>
        <p:spPr>
          <a:xfrm>
            <a:off x="838200" y="1331650"/>
            <a:ext cx="10515600" cy="4845313"/>
          </a:xfrm>
        </p:spPr>
        <p:txBody>
          <a:bodyPr/>
          <a:lstStyle/>
          <a:p>
            <a:r>
              <a:rPr lang="en-US" dirty="0"/>
              <a:t>Ticket Prices $600, $400, $700, $700</a:t>
            </a:r>
          </a:p>
          <a:p>
            <a:endParaRPr lang="en-US" dirty="0"/>
          </a:p>
        </p:txBody>
      </p:sp>
      <p:pic>
        <p:nvPicPr>
          <p:cNvPr id="4" name="Picture 3">
            <a:extLst>
              <a:ext uri="{FF2B5EF4-FFF2-40B4-BE49-F238E27FC236}">
                <a16:creationId xmlns:a16="http://schemas.microsoft.com/office/drawing/2014/main" id="{91470C46-5D07-4DD0-889C-4D66B64753A7}"/>
              </a:ext>
            </a:extLst>
          </p:cNvPr>
          <p:cNvPicPr>
            <a:picLocks noChangeAspect="1"/>
          </p:cNvPicPr>
          <p:nvPr/>
        </p:nvPicPr>
        <p:blipFill>
          <a:blip r:embed="rId2"/>
          <a:stretch>
            <a:fillRect/>
          </a:stretch>
        </p:blipFill>
        <p:spPr>
          <a:xfrm>
            <a:off x="8155325" y="3242854"/>
            <a:ext cx="2876951" cy="2934109"/>
          </a:xfrm>
          <a:prstGeom prst="rect">
            <a:avLst/>
          </a:prstGeom>
        </p:spPr>
      </p:pic>
      <p:graphicFrame>
        <p:nvGraphicFramePr>
          <p:cNvPr id="5" name="Table 4">
            <a:extLst>
              <a:ext uri="{FF2B5EF4-FFF2-40B4-BE49-F238E27FC236}">
                <a16:creationId xmlns:a16="http://schemas.microsoft.com/office/drawing/2014/main" id="{20E2C188-6214-4798-810B-85744A72D815}"/>
              </a:ext>
            </a:extLst>
          </p:cNvPr>
          <p:cNvGraphicFramePr>
            <a:graphicFrameLocks noGrp="1"/>
          </p:cNvGraphicFramePr>
          <p:nvPr>
            <p:extLst>
              <p:ext uri="{D42A27DB-BD31-4B8C-83A1-F6EECF244321}">
                <p14:modId xmlns:p14="http://schemas.microsoft.com/office/powerpoint/2010/main" val="2652272406"/>
              </p:ext>
            </p:extLst>
          </p:nvPr>
        </p:nvGraphicFramePr>
        <p:xfrm>
          <a:off x="838200" y="2083162"/>
          <a:ext cx="4009008" cy="1689849"/>
        </p:xfrm>
        <a:graphic>
          <a:graphicData uri="http://schemas.openxmlformats.org/drawingml/2006/table">
            <a:tbl>
              <a:tblPr>
                <a:tableStyleId>{5C22544A-7EE6-4342-B048-85BDC9FD1C3A}</a:tableStyleId>
              </a:tblPr>
              <a:tblGrid>
                <a:gridCol w="858115">
                  <a:extLst>
                    <a:ext uri="{9D8B030D-6E8A-4147-A177-3AD203B41FA5}">
                      <a16:colId xmlns:a16="http://schemas.microsoft.com/office/drawing/2014/main" val="1954238838"/>
                    </a:ext>
                  </a:extLst>
                </a:gridCol>
                <a:gridCol w="1054767">
                  <a:extLst>
                    <a:ext uri="{9D8B030D-6E8A-4147-A177-3AD203B41FA5}">
                      <a16:colId xmlns:a16="http://schemas.microsoft.com/office/drawing/2014/main" val="1283361055"/>
                    </a:ext>
                  </a:extLst>
                </a:gridCol>
                <a:gridCol w="951972">
                  <a:extLst>
                    <a:ext uri="{9D8B030D-6E8A-4147-A177-3AD203B41FA5}">
                      <a16:colId xmlns:a16="http://schemas.microsoft.com/office/drawing/2014/main" val="1298976212"/>
                    </a:ext>
                  </a:extLst>
                </a:gridCol>
                <a:gridCol w="1144154">
                  <a:extLst>
                    <a:ext uri="{9D8B030D-6E8A-4147-A177-3AD203B41FA5}">
                      <a16:colId xmlns:a16="http://schemas.microsoft.com/office/drawing/2014/main" val="1699126101"/>
                    </a:ext>
                  </a:extLst>
                </a:gridCol>
              </a:tblGrid>
              <a:tr h="241407">
                <a:tc>
                  <a:txBody>
                    <a:bodyPr/>
                    <a:lstStyle/>
                    <a:p>
                      <a:pPr algn="l" fontAlgn="b"/>
                      <a:r>
                        <a:rPr lang="en-US" sz="1100" u="none" strike="noStrike" dirty="0">
                          <a:effectLst/>
                        </a:rPr>
                        <a:t>Ticket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Ticket Price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Pop</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Ticket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6578955"/>
                  </a:ext>
                </a:extLst>
              </a:tr>
              <a:tr h="241407">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0.0000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8046649"/>
                  </a:ext>
                </a:extLst>
              </a:tr>
              <a:tr h="241407">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0.2500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0.0417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6726044"/>
                  </a:ext>
                </a:extLst>
              </a:tr>
              <a:tr h="241407">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0.5000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0.1250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4786002"/>
                  </a:ext>
                </a:extLst>
              </a:tr>
              <a:tr h="241407">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0.7500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0.2188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2307555"/>
                  </a:ext>
                </a:extLst>
              </a:tr>
              <a:tr h="241407">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0.2917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846772"/>
                  </a:ext>
                </a:extLst>
              </a:tr>
              <a:tr h="241407">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2400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0.6771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7348133"/>
                  </a:ext>
                </a:extLst>
              </a:tr>
            </a:tbl>
          </a:graphicData>
        </a:graphic>
      </p:graphicFrame>
      <p:pic>
        <p:nvPicPr>
          <p:cNvPr id="6" name="Picture 5">
            <a:extLst>
              <a:ext uri="{FF2B5EF4-FFF2-40B4-BE49-F238E27FC236}">
                <a16:creationId xmlns:a16="http://schemas.microsoft.com/office/drawing/2014/main" id="{E1F62F2D-F0FA-498C-9A7D-A0DF4F64E295}"/>
              </a:ext>
            </a:extLst>
          </p:cNvPr>
          <p:cNvPicPr>
            <a:picLocks noChangeAspect="1"/>
          </p:cNvPicPr>
          <p:nvPr/>
        </p:nvPicPr>
        <p:blipFill>
          <a:blip r:embed="rId3"/>
          <a:stretch>
            <a:fillRect/>
          </a:stretch>
        </p:blipFill>
        <p:spPr>
          <a:xfrm>
            <a:off x="1998859" y="3893683"/>
            <a:ext cx="4696480" cy="2372056"/>
          </a:xfrm>
          <a:prstGeom prst="rect">
            <a:avLst/>
          </a:prstGeom>
        </p:spPr>
      </p:pic>
      <p:pic>
        <p:nvPicPr>
          <p:cNvPr id="7" name="Picture 6">
            <a:extLst>
              <a:ext uri="{FF2B5EF4-FFF2-40B4-BE49-F238E27FC236}">
                <a16:creationId xmlns:a16="http://schemas.microsoft.com/office/drawing/2014/main" id="{A11A3AAE-9F59-4346-B077-6479A420BB02}"/>
              </a:ext>
            </a:extLst>
          </p:cNvPr>
          <p:cNvPicPr>
            <a:picLocks noChangeAspect="1"/>
          </p:cNvPicPr>
          <p:nvPr/>
        </p:nvPicPr>
        <p:blipFill>
          <a:blip r:embed="rId4"/>
          <a:stretch>
            <a:fillRect/>
          </a:stretch>
        </p:blipFill>
        <p:spPr>
          <a:xfrm>
            <a:off x="5607657" y="2085787"/>
            <a:ext cx="3000794" cy="895475"/>
          </a:xfrm>
          <a:prstGeom prst="rect">
            <a:avLst/>
          </a:prstGeom>
        </p:spPr>
      </p:pic>
    </p:spTree>
    <p:extLst>
      <p:ext uri="{BB962C8B-B14F-4D97-AF65-F5344CB8AC3E}">
        <p14:creationId xmlns:p14="http://schemas.microsoft.com/office/powerpoint/2010/main" val="341456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0D91C-A3D9-4F33-AFCA-2E29198576C8}"/>
              </a:ext>
            </a:extLst>
          </p:cNvPr>
          <p:cNvSpPr>
            <a:spLocks noGrp="1"/>
          </p:cNvSpPr>
          <p:nvPr>
            <p:ph type="title"/>
          </p:nvPr>
        </p:nvSpPr>
        <p:spPr/>
        <p:txBody>
          <a:bodyPr/>
          <a:lstStyle/>
          <a:p>
            <a:r>
              <a:rPr lang="en-US" dirty="0"/>
              <a:t>Investigate the Data Sources. </a:t>
            </a:r>
          </a:p>
        </p:txBody>
      </p:sp>
      <p:sp>
        <p:nvSpPr>
          <p:cNvPr id="3" name="Content Placeholder 2">
            <a:extLst>
              <a:ext uri="{FF2B5EF4-FFF2-40B4-BE49-F238E27FC236}">
                <a16:creationId xmlns:a16="http://schemas.microsoft.com/office/drawing/2014/main" id="{82A19EFF-4FF9-48A7-A272-7BF143EEB5FC}"/>
              </a:ext>
            </a:extLst>
          </p:cNvPr>
          <p:cNvSpPr>
            <a:spLocks noGrp="1"/>
          </p:cNvSpPr>
          <p:nvPr>
            <p:ph idx="1"/>
          </p:nvPr>
        </p:nvSpPr>
        <p:spPr/>
        <p:txBody>
          <a:bodyPr/>
          <a:lstStyle/>
          <a:p>
            <a:pPr marL="0" indent="0">
              <a:buNone/>
            </a:pPr>
            <a:r>
              <a:rPr lang="en-US" dirty="0"/>
              <a:t>A snapshot Air Carrier Statistics database.</a:t>
            </a:r>
          </a:p>
          <a:p>
            <a:endParaRPr lang="en-US" dirty="0"/>
          </a:p>
        </p:txBody>
      </p:sp>
      <p:pic>
        <p:nvPicPr>
          <p:cNvPr id="4" name="Picture 3">
            <a:extLst>
              <a:ext uri="{FF2B5EF4-FFF2-40B4-BE49-F238E27FC236}">
                <a16:creationId xmlns:a16="http://schemas.microsoft.com/office/drawing/2014/main" id="{4997A78D-8600-4042-8095-BC8E6C792600}"/>
              </a:ext>
            </a:extLst>
          </p:cNvPr>
          <p:cNvPicPr>
            <a:picLocks noChangeAspect="1"/>
          </p:cNvPicPr>
          <p:nvPr/>
        </p:nvPicPr>
        <p:blipFill>
          <a:blip r:embed="rId2"/>
          <a:stretch>
            <a:fillRect/>
          </a:stretch>
        </p:blipFill>
        <p:spPr>
          <a:xfrm>
            <a:off x="2888203" y="2314659"/>
            <a:ext cx="5128333" cy="3790863"/>
          </a:xfrm>
          <a:prstGeom prst="rect">
            <a:avLst/>
          </a:prstGeom>
        </p:spPr>
      </p:pic>
    </p:spTree>
    <p:extLst>
      <p:ext uri="{BB962C8B-B14F-4D97-AF65-F5344CB8AC3E}">
        <p14:creationId xmlns:p14="http://schemas.microsoft.com/office/powerpoint/2010/main" val="3977668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78FC6-AE70-449F-86A4-DDED5CEA60B2}"/>
              </a:ext>
            </a:extLst>
          </p:cNvPr>
          <p:cNvSpPr>
            <a:spLocks noGrp="1"/>
          </p:cNvSpPr>
          <p:nvPr>
            <p:ph type="title"/>
          </p:nvPr>
        </p:nvSpPr>
        <p:spPr/>
        <p:txBody>
          <a:bodyPr/>
          <a:lstStyle/>
          <a:p>
            <a:r>
              <a:rPr lang="en-US" dirty="0"/>
              <a:t>Investigate the model for Revenue</a:t>
            </a:r>
          </a:p>
        </p:txBody>
      </p:sp>
      <p:sp>
        <p:nvSpPr>
          <p:cNvPr id="3" name="Content Placeholder 2">
            <a:extLst>
              <a:ext uri="{FF2B5EF4-FFF2-40B4-BE49-F238E27FC236}">
                <a16:creationId xmlns:a16="http://schemas.microsoft.com/office/drawing/2014/main" id="{8E3FC4B1-CB3D-4B0A-BE22-B6D9CD3D7643}"/>
              </a:ext>
            </a:extLst>
          </p:cNvPr>
          <p:cNvSpPr>
            <a:spLocks noGrp="1"/>
          </p:cNvSpPr>
          <p:nvPr>
            <p:ph idx="1"/>
          </p:nvPr>
        </p:nvSpPr>
        <p:spPr>
          <a:xfrm>
            <a:off x="838200" y="1825625"/>
            <a:ext cx="10515600" cy="3030460"/>
          </a:xfrm>
        </p:spPr>
        <p:txBody>
          <a:bodyPr/>
          <a:lstStyle/>
          <a:p>
            <a:pPr marL="0" indent="0">
              <a:buNone/>
            </a:pPr>
            <a:r>
              <a:rPr lang="en-US" dirty="0"/>
              <a:t>Specify the model  (what is the mathematical form of the model?)</a:t>
            </a:r>
          </a:p>
          <a:p>
            <a:pPr marL="0" indent="0">
              <a:buNone/>
            </a:pPr>
            <a:r>
              <a:rPr lang="en-US" b="1" dirty="0"/>
              <a:t>This model can be estimated using ordinary least square (OLS)</a:t>
            </a:r>
          </a:p>
          <a:p>
            <a:endParaRPr lang="en-US" dirty="0"/>
          </a:p>
        </p:txBody>
      </p:sp>
      <p:pic>
        <p:nvPicPr>
          <p:cNvPr id="4" name="Picture 3">
            <a:extLst>
              <a:ext uri="{FF2B5EF4-FFF2-40B4-BE49-F238E27FC236}">
                <a16:creationId xmlns:a16="http://schemas.microsoft.com/office/drawing/2014/main" id="{CB563406-E520-4B6B-A69B-688A7E54A7CE}"/>
              </a:ext>
            </a:extLst>
          </p:cNvPr>
          <p:cNvPicPr>
            <a:picLocks noChangeAspect="1"/>
          </p:cNvPicPr>
          <p:nvPr/>
        </p:nvPicPr>
        <p:blipFill>
          <a:blip r:embed="rId2"/>
          <a:stretch>
            <a:fillRect/>
          </a:stretch>
        </p:blipFill>
        <p:spPr>
          <a:xfrm>
            <a:off x="673573" y="3135688"/>
            <a:ext cx="10263717" cy="1605949"/>
          </a:xfrm>
          <a:prstGeom prst="rect">
            <a:avLst/>
          </a:prstGeom>
        </p:spPr>
      </p:pic>
    </p:spTree>
    <p:extLst>
      <p:ext uri="{BB962C8B-B14F-4D97-AF65-F5344CB8AC3E}">
        <p14:creationId xmlns:p14="http://schemas.microsoft.com/office/powerpoint/2010/main" val="4074574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7364B-6E01-4ED1-B221-BBBC151B2AA8}"/>
              </a:ext>
            </a:extLst>
          </p:cNvPr>
          <p:cNvSpPr>
            <a:spLocks noGrp="1"/>
          </p:cNvSpPr>
          <p:nvPr>
            <p:ph type="title"/>
          </p:nvPr>
        </p:nvSpPr>
        <p:spPr/>
        <p:txBody>
          <a:bodyPr/>
          <a:lstStyle/>
          <a:p>
            <a:r>
              <a:rPr lang="en-US" dirty="0"/>
              <a:t>Investigate the model for Revenue</a:t>
            </a:r>
          </a:p>
        </p:txBody>
      </p:sp>
      <p:sp>
        <p:nvSpPr>
          <p:cNvPr id="3" name="Content Placeholder 2">
            <a:extLst>
              <a:ext uri="{FF2B5EF4-FFF2-40B4-BE49-F238E27FC236}">
                <a16:creationId xmlns:a16="http://schemas.microsoft.com/office/drawing/2014/main" id="{0ABEF1C3-7B1B-4762-A89F-51EC10C93C24}"/>
              </a:ext>
            </a:extLst>
          </p:cNvPr>
          <p:cNvSpPr>
            <a:spLocks noGrp="1"/>
          </p:cNvSpPr>
          <p:nvPr>
            <p:ph idx="1"/>
          </p:nvPr>
        </p:nvSpPr>
        <p:spPr/>
        <p:txBody>
          <a:bodyPr/>
          <a:lstStyle/>
          <a:p>
            <a:pPr marL="0" indent="0">
              <a:buNone/>
            </a:pPr>
            <a:r>
              <a:rPr lang="en-US" dirty="0"/>
              <a:t>Define</a:t>
            </a:r>
            <a:r>
              <a:rPr lang="fr-FR" dirty="0"/>
              <a:t> </a:t>
            </a:r>
            <a:r>
              <a:rPr lang="en-US" dirty="0"/>
              <a:t>endogenous</a:t>
            </a:r>
            <a:r>
              <a:rPr lang="fr-FR" dirty="0"/>
              <a:t> vs. </a:t>
            </a:r>
            <a:r>
              <a:rPr lang="en-US" dirty="0"/>
              <a:t>exogenous</a:t>
            </a:r>
            <a:r>
              <a:rPr lang="fr-FR" dirty="0"/>
              <a:t> variables</a:t>
            </a:r>
          </a:p>
          <a:p>
            <a:r>
              <a:rPr lang="en-US" b="1" dirty="0"/>
              <a:t>Endogenous</a:t>
            </a:r>
            <a:r>
              <a:rPr lang="fr-FR" b="1" dirty="0"/>
              <a:t> Variables </a:t>
            </a:r>
            <a:r>
              <a:rPr lang="fr-FR" dirty="0"/>
              <a:t>– </a:t>
            </a:r>
            <a:r>
              <a:rPr lang="en-US" dirty="0"/>
              <a:t>These</a:t>
            </a:r>
            <a:r>
              <a:rPr lang="fr-FR" dirty="0"/>
              <a:t> are variables </a:t>
            </a:r>
            <a:r>
              <a:rPr lang="en-US" dirty="0"/>
              <a:t>that</a:t>
            </a:r>
            <a:r>
              <a:rPr lang="fr-FR" dirty="0"/>
              <a:t> are </a:t>
            </a:r>
            <a:r>
              <a:rPr lang="en-US" dirty="0"/>
              <a:t>determined</a:t>
            </a:r>
            <a:r>
              <a:rPr lang="fr-FR" dirty="0"/>
              <a:t> or </a:t>
            </a:r>
            <a:r>
              <a:rPr lang="en-US" dirty="0"/>
              <a:t>influenced</a:t>
            </a:r>
            <a:r>
              <a:rPr lang="fr-FR" dirty="0"/>
              <a:t> by </a:t>
            </a:r>
            <a:r>
              <a:rPr lang="en-US" dirty="0"/>
              <a:t>other</a:t>
            </a:r>
            <a:r>
              <a:rPr lang="fr-FR" dirty="0"/>
              <a:t> </a:t>
            </a:r>
            <a:r>
              <a:rPr lang="en-US" dirty="0"/>
              <a:t>independent</a:t>
            </a:r>
            <a:r>
              <a:rPr lang="fr-FR" dirty="0"/>
              <a:t> variables in the data set. There </a:t>
            </a:r>
            <a:r>
              <a:rPr lang="en-US" dirty="0"/>
              <a:t>was</a:t>
            </a:r>
            <a:r>
              <a:rPr lang="fr-FR" dirty="0"/>
              <a:t> an </a:t>
            </a:r>
            <a:r>
              <a:rPr lang="en-US" dirty="0"/>
              <a:t>example</a:t>
            </a:r>
            <a:r>
              <a:rPr lang="fr-FR" dirty="0"/>
              <a:t> at </a:t>
            </a:r>
            <a:r>
              <a:rPr lang="fr-FR" dirty="0">
                <a:hlinkClick r:id="rId2"/>
              </a:rPr>
              <a:t>www.statisticshowto.datasciencecentral.com</a:t>
            </a:r>
            <a:r>
              <a:rPr lang="fr-FR" dirty="0"/>
              <a:t> </a:t>
            </a:r>
            <a:r>
              <a:rPr lang="en-US" dirty="0"/>
              <a:t>that</a:t>
            </a:r>
            <a:r>
              <a:rPr lang="fr-FR" dirty="0"/>
              <a:t> </a:t>
            </a:r>
            <a:r>
              <a:rPr lang="en-US" dirty="0"/>
              <a:t>talked</a:t>
            </a:r>
            <a:r>
              <a:rPr lang="fr-FR" dirty="0"/>
              <a:t> about </a:t>
            </a:r>
            <a:r>
              <a:rPr lang="en-US" dirty="0"/>
              <a:t>sugar</a:t>
            </a:r>
            <a:r>
              <a:rPr lang="fr-FR" dirty="0"/>
              <a:t> </a:t>
            </a:r>
            <a:r>
              <a:rPr lang="en-US" dirty="0"/>
              <a:t>being</a:t>
            </a:r>
            <a:r>
              <a:rPr lang="fr-FR" dirty="0"/>
              <a:t> an </a:t>
            </a:r>
            <a:r>
              <a:rPr lang="en-US" dirty="0"/>
              <a:t>endogenous </a:t>
            </a:r>
            <a:r>
              <a:rPr lang="fr-FR" dirty="0"/>
              <a:t>variable </a:t>
            </a:r>
            <a:r>
              <a:rPr lang="fr-FR" dirty="0" err="1"/>
              <a:t>because</a:t>
            </a:r>
            <a:r>
              <a:rPr lang="fr-FR" dirty="0"/>
              <a:t> the </a:t>
            </a:r>
            <a:r>
              <a:rPr lang="fr-FR" dirty="0" err="1"/>
              <a:t>demand</a:t>
            </a:r>
            <a:r>
              <a:rPr lang="fr-FR" dirty="0"/>
              <a:t> in the data set </a:t>
            </a:r>
            <a:r>
              <a:rPr lang="fr-FR" dirty="0" err="1"/>
              <a:t>could</a:t>
            </a:r>
            <a:r>
              <a:rPr lang="fr-FR" dirty="0"/>
              <a:t> </a:t>
            </a:r>
            <a:r>
              <a:rPr lang="fr-FR" dirty="0" err="1"/>
              <a:t>be</a:t>
            </a:r>
            <a:r>
              <a:rPr lang="fr-FR" dirty="0"/>
              <a:t> </a:t>
            </a:r>
            <a:r>
              <a:rPr lang="fr-FR" dirty="0" err="1"/>
              <a:t>affected</a:t>
            </a:r>
            <a:r>
              <a:rPr lang="fr-FR" dirty="0"/>
              <a:t> by </a:t>
            </a:r>
            <a:r>
              <a:rPr lang="fr-FR" dirty="0" err="1"/>
              <a:t>things</a:t>
            </a:r>
            <a:r>
              <a:rPr lang="fr-FR" dirty="0"/>
              <a:t> like </a:t>
            </a:r>
            <a:r>
              <a:rPr lang="fr-FR" dirty="0" err="1"/>
              <a:t>weather</a:t>
            </a:r>
            <a:r>
              <a:rPr lang="fr-FR" dirty="0"/>
              <a:t> or </a:t>
            </a:r>
            <a:r>
              <a:rPr lang="fr-FR" dirty="0" err="1"/>
              <a:t>insects</a:t>
            </a:r>
            <a:r>
              <a:rPr lang="fr-FR" dirty="0"/>
              <a:t>.</a:t>
            </a:r>
          </a:p>
          <a:p>
            <a:r>
              <a:rPr lang="en-US" b="1" dirty="0"/>
              <a:t>Exogenous Variables – </a:t>
            </a:r>
            <a:r>
              <a:rPr lang="en-US" dirty="0"/>
              <a:t>This is a variable that is not affected by other variables in the system. </a:t>
            </a:r>
            <a:r>
              <a:rPr lang="en-US" sz="1600" dirty="0">
                <a:solidFill>
                  <a:schemeClr val="accent1"/>
                </a:solidFill>
              </a:rPr>
              <a:t>“</a:t>
            </a:r>
            <a:r>
              <a:rPr lang="en-US" sz="1600" i="1" dirty="0">
                <a:solidFill>
                  <a:schemeClr val="accent1"/>
                </a:solidFill>
              </a:rPr>
              <a:t>Statistics How To”</a:t>
            </a:r>
          </a:p>
        </p:txBody>
      </p:sp>
    </p:spTree>
    <p:extLst>
      <p:ext uri="{BB962C8B-B14F-4D97-AF65-F5344CB8AC3E}">
        <p14:creationId xmlns:p14="http://schemas.microsoft.com/office/powerpoint/2010/main" val="273682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1519-ADD1-4357-AF96-629B0D3BB16C}"/>
              </a:ext>
            </a:extLst>
          </p:cNvPr>
          <p:cNvSpPr>
            <a:spLocks noGrp="1"/>
          </p:cNvSpPr>
          <p:nvPr>
            <p:ph type="title"/>
          </p:nvPr>
        </p:nvSpPr>
        <p:spPr/>
        <p:txBody>
          <a:bodyPr/>
          <a:lstStyle/>
          <a:p>
            <a:r>
              <a:rPr lang="en-US" dirty="0"/>
              <a:t>Investigate the model for Revenue</a:t>
            </a:r>
          </a:p>
        </p:txBody>
      </p:sp>
      <p:sp>
        <p:nvSpPr>
          <p:cNvPr id="3" name="Content Placeholder 2">
            <a:extLst>
              <a:ext uri="{FF2B5EF4-FFF2-40B4-BE49-F238E27FC236}">
                <a16:creationId xmlns:a16="http://schemas.microsoft.com/office/drawing/2014/main" id="{ADACB7E3-1762-4831-98B2-0004A83F8588}"/>
              </a:ext>
            </a:extLst>
          </p:cNvPr>
          <p:cNvSpPr>
            <a:spLocks noGrp="1"/>
          </p:cNvSpPr>
          <p:nvPr>
            <p:ph idx="1"/>
          </p:nvPr>
        </p:nvSpPr>
        <p:spPr/>
        <p:txBody>
          <a:bodyPr>
            <a:normAutofit/>
          </a:bodyPr>
          <a:lstStyle/>
          <a:p>
            <a:pPr marL="0" indent="0">
              <a:buNone/>
            </a:pPr>
            <a:r>
              <a:rPr lang="en-US" dirty="0"/>
              <a:t>What are the 3 methods of parameter estimation considered?</a:t>
            </a:r>
          </a:p>
          <a:p>
            <a:pPr marL="514350" indent="-514350">
              <a:buAutoNum type="arabicPeriod"/>
            </a:pPr>
            <a:r>
              <a:rPr lang="en-US" dirty="0"/>
              <a:t>OLS</a:t>
            </a:r>
          </a:p>
          <a:p>
            <a:pPr marL="514350" indent="-514350">
              <a:buAutoNum type="arabicPeriod"/>
            </a:pPr>
            <a:r>
              <a:rPr lang="en-US" dirty="0"/>
              <a:t>Random Effects</a:t>
            </a:r>
          </a:p>
          <a:p>
            <a:pPr marL="514350" indent="-514350">
              <a:buAutoNum type="arabicPeriod"/>
            </a:pPr>
            <a:r>
              <a:rPr lang="en-US" dirty="0"/>
              <a:t>Hausman-Taylor (HT)</a:t>
            </a:r>
          </a:p>
        </p:txBody>
      </p:sp>
    </p:spTree>
    <p:extLst>
      <p:ext uri="{BB962C8B-B14F-4D97-AF65-F5344CB8AC3E}">
        <p14:creationId xmlns:p14="http://schemas.microsoft.com/office/powerpoint/2010/main" val="415263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1486</TotalTime>
  <Words>971</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UNIT 4: For Live Session</vt:lpstr>
      <vt:lpstr>Optimization</vt:lpstr>
      <vt:lpstr>GINI SCORE</vt:lpstr>
      <vt:lpstr>Calculate a GINI score for:</vt:lpstr>
      <vt:lpstr>Calculate a GINI score for:</vt:lpstr>
      <vt:lpstr>Investigate the Data Sources. </vt:lpstr>
      <vt:lpstr>Investigate the model for Revenue</vt:lpstr>
      <vt:lpstr>Investigate the model for Revenue</vt:lpstr>
      <vt:lpstr>Investigate the model for Revenue</vt:lpstr>
      <vt:lpstr>Investigate the model for Revenue</vt:lpstr>
      <vt:lpstr>Investigate the model for Revenue</vt:lpstr>
      <vt:lpstr>Investigate the model for Revenue</vt:lpstr>
      <vt:lpstr>Investigate the model for Revenue</vt:lpstr>
      <vt:lpstr>Investigate the model for Revenue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For Live Session</dc:title>
  <dc:creator>Microsoft Office User</dc:creator>
  <cp:lastModifiedBy>Madding, Chad</cp:lastModifiedBy>
  <cp:revision>47</cp:revision>
  <dcterms:created xsi:type="dcterms:W3CDTF">2019-09-14T03:42:53Z</dcterms:created>
  <dcterms:modified xsi:type="dcterms:W3CDTF">2019-09-18T21:26:16Z</dcterms:modified>
</cp:coreProperties>
</file>