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60" r:id="rId4"/>
    <p:sldId id="267"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6"/>
    <p:restoredTop sz="94626"/>
  </p:normalViewPr>
  <p:slideViewPr>
    <p:cSldViewPr snapToGrid="0" snapToObjects="1">
      <p:cViewPr varScale="1">
        <p:scale>
          <a:sx n="114" d="100"/>
          <a:sy n="114" d="100"/>
        </p:scale>
        <p:origin x="15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9/22/2019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5</a:t>
            </a:r>
          </a:p>
          <a:p>
            <a:endParaRPr lang="en-US" dirty="0"/>
          </a:p>
          <a:p>
            <a:r>
              <a:rPr lang="en-US" dirty="0"/>
              <a:t>Chad Madding</a:t>
            </a:r>
          </a:p>
          <a:p>
            <a:endParaRPr lang="en-US" dirty="0"/>
          </a:p>
        </p:txBody>
      </p:sp>
    </p:spTree>
    <p:extLst>
      <p:ext uri="{BB962C8B-B14F-4D97-AF65-F5344CB8AC3E}">
        <p14:creationId xmlns:p14="http://schemas.microsoft.com/office/powerpoint/2010/main" val="97266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DELTTAA</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2337353"/>
            <a:ext cx="7886700" cy="3123880"/>
          </a:xfrm>
        </p:spPr>
        <p:txBody>
          <a:bodyPr>
            <a:normAutofit/>
          </a:bodyPr>
          <a:lstStyle/>
          <a:p>
            <a:pPr marL="0" indent="0">
              <a:buNone/>
            </a:pPr>
            <a:r>
              <a:rPr lang="en-US" b="1" spc="-5" dirty="0"/>
              <a:t>D</a:t>
            </a:r>
            <a:r>
              <a:rPr lang="en-US" spc="-5" dirty="0"/>
              <a:t>ata: The OTP used in this project is a daily metric, determined by the number of arrival on-time flights vs. total number of scheduled flights per day, following the 15-minuteon-time rule.</a:t>
            </a:r>
          </a:p>
          <a:p>
            <a:pPr marL="0" indent="0">
              <a:buNone/>
            </a:pPr>
            <a:r>
              <a:rPr lang="en-US" b="1" spc="-5" dirty="0"/>
              <a:t>E</a:t>
            </a:r>
            <a:r>
              <a:rPr lang="en-US" spc="-5" dirty="0"/>
              <a:t>nterprise: a data science/operation research consultancy group</a:t>
            </a:r>
          </a:p>
          <a:p>
            <a:pPr marL="0" indent="0">
              <a:buNone/>
            </a:pPr>
            <a:r>
              <a:rPr lang="en-US" b="1" spc="-5" dirty="0"/>
              <a:t>L</a:t>
            </a:r>
            <a:r>
              <a:rPr lang="en-US" spc="-5" dirty="0"/>
              <a:t>eadership: My internal customers/stakeholder</a:t>
            </a:r>
          </a:p>
        </p:txBody>
      </p:sp>
    </p:spTree>
    <p:extLst>
      <p:ext uri="{BB962C8B-B14F-4D97-AF65-F5344CB8AC3E}">
        <p14:creationId xmlns:p14="http://schemas.microsoft.com/office/powerpoint/2010/main" val="92763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0E42-41EF-4299-A10C-86F4FA20CD73}"/>
              </a:ext>
            </a:extLst>
          </p:cNvPr>
          <p:cNvSpPr>
            <a:spLocks noGrp="1"/>
          </p:cNvSpPr>
          <p:nvPr>
            <p:ph type="title"/>
          </p:nvPr>
        </p:nvSpPr>
        <p:spPr/>
        <p:txBody>
          <a:bodyPr/>
          <a:lstStyle/>
          <a:p>
            <a:r>
              <a:rPr lang="en-US" dirty="0"/>
              <a:t>DELTTAA</a:t>
            </a:r>
          </a:p>
        </p:txBody>
      </p:sp>
      <p:sp>
        <p:nvSpPr>
          <p:cNvPr id="3" name="Content Placeholder 2">
            <a:extLst>
              <a:ext uri="{FF2B5EF4-FFF2-40B4-BE49-F238E27FC236}">
                <a16:creationId xmlns:a16="http://schemas.microsoft.com/office/drawing/2014/main" id="{6AB1742C-7C14-4501-947E-BE1DCFDD7649}"/>
              </a:ext>
            </a:extLst>
          </p:cNvPr>
          <p:cNvSpPr>
            <a:spLocks noGrp="1"/>
          </p:cNvSpPr>
          <p:nvPr>
            <p:ph idx="1"/>
          </p:nvPr>
        </p:nvSpPr>
        <p:spPr>
          <a:xfrm>
            <a:off x="628650" y="2236687"/>
            <a:ext cx="7886700" cy="3283270"/>
          </a:xfrm>
        </p:spPr>
        <p:txBody>
          <a:bodyPr/>
          <a:lstStyle/>
          <a:p>
            <a:pPr marL="0" indent="0">
              <a:buNone/>
            </a:pPr>
            <a:r>
              <a:rPr lang="en-US" b="1" spc="-5" dirty="0"/>
              <a:t>T</a:t>
            </a:r>
            <a:r>
              <a:rPr lang="en-US" spc="-5" dirty="0"/>
              <a:t>argets: breaking the ground for predictive analytics in airline operation using weather</a:t>
            </a:r>
          </a:p>
          <a:p>
            <a:pPr marL="0" indent="0">
              <a:buNone/>
            </a:pPr>
            <a:r>
              <a:rPr lang="en-US" b="1" spc="-5" dirty="0"/>
              <a:t>T</a:t>
            </a:r>
            <a:r>
              <a:rPr lang="en-US" spc="-5" dirty="0"/>
              <a:t>echnologies: Python, R and Tableau for the dashboards.</a:t>
            </a:r>
          </a:p>
          <a:p>
            <a:pPr marL="0" indent="0">
              <a:buNone/>
            </a:pPr>
            <a:r>
              <a:rPr lang="en-US" b="1" dirty="0"/>
              <a:t>A</a:t>
            </a:r>
            <a:r>
              <a:rPr lang="en-US" dirty="0"/>
              <a:t>nalytical</a:t>
            </a:r>
            <a:r>
              <a:rPr lang="en-US" spc="-370" dirty="0"/>
              <a:t> </a:t>
            </a:r>
            <a:r>
              <a:rPr lang="en-US" spc="-50" dirty="0"/>
              <a:t>Techniques: weather prediction, Querying external data, Multivariate Linear Regression and Lasso</a:t>
            </a:r>
          </a:p>
          <a:p>
            <a:pPr marL="0" indent="0">
              <a:buNone/>
            </a:pPr>
            <a:r>
              <a:rPr lang="en-US" b="1" dirty="0"/>
              <a:t>A</a:t>
            </a:r>
            <a:r>
              <a:rPr lang="en-US" dirty="0"/>
              <a:t>nalysts: </a:t>
            </a:r>
            <a:r>
              <a:rPr lang="en-US" spc="-50" dirty="0"/>
              <a:t>Providing decision-driven insights</a:t>
            </a:r>
            <a:endParaRPr lang="en-US" dirty="0"/>
          </a:p>
        </p:txBody>
      </p:sp>
    </p:spTree>
    <p:extLst>
      <p:ext uri="{BB962C8B-B14F-4D97-AF65-F5344CB8AC3E}">
        <p14:creationId xmlns:p14="http://schemas.microsoft.com/office/powerpoint/2010/main" val="39873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E708-117A-428D-AA75-7DF7FBEEDD6E}"/>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7381A531-2401-4677-A3C2-FC53A3CDB036}"/>
              </a:ext>
            </a:extLst>
          </p:cNvPr>
          <p:cNvSpPr>
            <a:spLocks noGrp="1"/>
          </p:cNvSpPr>
          <p:nvPr>
            <p:ph idx="1"/>
          </p:nvPr>
        </p:nvSpPr>
        <p:spPr>
          <a:xfrm>
            <a:off x="628650" y="1825625"/>
            <a:ext cx="7886700" cy="2276591"/>
          </a:xfrm>
        </p:spPr>
        <p:txBody>
          <a:bodyPr>
            <a:normAutofit/>
          </a:bodyPr>
          <a:lstStyle/>
          <a:p>
            <a:r>
              <a:rPr lang="en-US" dirty="0"/>
              <a:t>Create a new data set in R or Python (or Tableau) that calculates On Time Performance (OTP) for Delta (DL), American (AA) and Southwest (WN) Airlines for each day.  Show the head of this data with a screen shot.</a:t>
            </a:r>
          </a:p>
        </p:txBody>
      </p:sp>
      <p:pic>
        <p:nvPicPr>
          <p:cNvPr id="4" name="Picture 3">
            <a:extLst>
              <a:ext uri="{FF2B5EF4-FFF2-40B4-BE49-F238E27FC236}">
                <a16:creationId xmlns:a16="http://schemas.microsoft.com/office/drawing/2014/main" id="{414DA5A9-C0CA-4480-892E-183E1070F6A8}"/>
              </a:ext>
            </a:extLst>
          </p:cNvPr>
          <p:cNvPicPr>
            <a:picLocks noChangeAspect="1"/>
          </p:cNvPicPr>
          <p:nvPr/>
        </p:nvPicPr>
        <p:blipFill>
          <a:blip r:embed="rId2"/>
          <a:stretch>
            <a:fillRect/>
          </a:stretch>
        </p:blipFill>
        <p:spPr>
          <a:xfrm>
            <a:off x="297161" y="4237152"/>
            <a:ext cx="8549678" cy="1516733"/>
          </a:xfrm>
          <a:prstGeom prst="rect">
            <a:avLst/>
          </a:prstGeom>
        </p:spPr>
      </p:pic>
    </p:spTree>
    <p:extLst>
      <p:ext uri="{BB962C8B-B14F-4D97-AF65-F5344CB8AC3E}">
        <p14:creationId xmlns:p14="http://schemas.microsoft.com/office/powerpoint/2010/main" val="156588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CC8A-853F-4195-B837-C4CBCF23740C}"/>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AF0E65AF-CF3F-4795-BB9F-128282D740B6}"/>
              </a:ext>
            </a:extLst>
          </p:cNvPr>
          <p:cNvSpPr>
            <a:spLocks noGrp="1"/>
          </p:cNvSpPr>
          <p:nvPr>
            <p:ph idx="1"/>
          </p:nvPr>
        </p:nvSpPr>
        <p:spPr>
          <a:xfrm>
            <a:off x="628650" y="1825625"/>
            <a:ext cx="7886700" cy="2528261"/>
          </a:xfrm>
        </p:spPr>
        <p:txBody>
          <a:bodyPr>
            <a:normAutofit fontScale="92500" lnSpcReduction="10000"/>
          </a:bodyPr>
          <a:lstStyle/>
          <a:p>
            <a:r>
              <a:rPr lang="en-US" dirty="0"/>
              <a:t>In DS 6306 (DDS) we discussed merging and joining datasets.  In Tableau, merge the data set you created with the airlines data frame to create one data set that includes the date (by day), the carrier, the flight number, the on time performance (</a:t>
            </a:r>
            <a:r>
              <a:rPr lang="en-US" dirty="0" err="1"/>
              <a:t>otp</a:t>
            </a:r>
            <a:r>
              <a:rPr lang="en-US" dirty="0"/>
              <a:t>) and the airline name.  Show the head of this dataset with a screen shot.</a:t>
            </a:r>
          </a:p>
        </p:txBody>
      </p:sp>
      <p:pic>
        <p:nvPicPr>
          <p:cNvPr id="4" name="Picture 3">
            <a:extLst>
              <a:ext uri="{FF2B5EF4-FFF2-40B4-BE49-F238E27FC236}">
                <a16:creationId xmlns:a16="http://schemas.microsoft.com/office/drawing/2014/main" id="{C2BFC8B9-66A7-4C8D-A232-ACA0BE085FCD}"/>
              </a:ext>
            </a:extLst>
          </p:cNvPr>
          <p:cNvPicPr>
            <a:picLocks noChangeAspect="1"/>
          </p:cNvPicPr>
          <p:nvPr/>
        </p:nvPicPr>
        <p:blipFill>
          <a:blip r:embed="rId2"/>
          <a:stretch>
            <a:fillRect/>
          </a:stretch>
        </p:blipFill>
        <p:spPr>
          <a:xfrm>
            <a:off x="102775" y="4194741"/>
            <a:ext cx="8938449" cy="1534940"/>
          </a:xfrm>
          <a:prstGeom prst="rect">
            <a:avLst/>
          </a:prstGeom>
        </p:spPr>
      </p:pic>
    </p:spTree>
    <p:extLst>
      <p:ext uri="{BB962C8B-B14F-4D97-AF65-F5344CB8AC3E}">
        <p14:creationId xmlns:p14="http://schemas.microsoft.com/office/powerpoint/2010/main" val="45313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A588-1D9E-4F70-AAE9-6DE87CC94B24}"/>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DFF5E773-5CFC-42C8-87A3-8BCB37951132}"/>
              </a:ext>
            </a:extLst>
          </p:cNvPr>
          <p:cNvSpPr>
            <a:spLocks noGrp="1"/>
          </p:cNvSpPr>
          <p:nvPr>
            <p:ph idx="1"/>
          </p:nvPr>
        </p:nvSpPr>
        <p:spPr>
          <a:xfrm>
            <a:off x="628650" y="1825625"/>
            <a:ext cx="7886700" cy="884019"/>
          </a:xfrm>
        </p:spPr>
        <p:txBody>
          <a:bodyPr>
            <a:normAutofit fontScale="92500" lnSpcReduction="20000"/>
          </a:bodyPr>
          <a:lstStyle/>
          <a:p>
            <a:r>
              <a:rPr lang="en-US" sz="1800" dirty="0"/>
              <a:t>In Tableau, create a time series plot of OTP with a separate series for each airline. To be clear, there should be three time series plots (color coded) on the same coordinate plane with OTP on the y axis and time (in days) on the x-axis.  Provide a screen shot of this plot and be prepared to share you Tableau workbook in class.</a:t>
            </a:r>
          </a:p>
        </p:txBody>
      </p:sp>
      <p:pic>
        <p:nvPicPr>
          <p:cNvPr id="5" name="Picture 4">
            <a:extLst>
              <a:ext uri="{FF2B5EF4-FFF2-40B4-BE49-F238E27FC236}">
                <a16:creationId xmlns:a16="http://schemas.microsoft.com/office/drawing/2014/main" id="{7EFD52E5-0AA3-468B-B436-8B1B645E6A05}"/>
              </a:ext>
            </a:extLst>
          </p:cNvPr>
          <p:cNvPicPr>
            <a:picLocks noChangeAspect="1"/>
          </p:cNvPicPr>
          <p:nvPr/>
        </p:nvPicPr>
        <p:blipFill>
          <a:blip r:embed="rId2"/>
          <a:stretch>
            <a:fillRect/>
          </a:stretch>
        </p:blipFill>
        <p:spPr>
          <a:xfrm>
            <a:off x="1656825" y="2612946"/>
            <a:ext cx="5830349" cy="3781047"/>
          </a:xfrm>
          <a:prstGeom prst="rect">
            <a:avLst/>
          </a:prstGeom>
        </p:spPr>
      </p:pic>
    </p:spTree>
    <p:extLst>
      <p:ext uri="{BB962C8B-B14F-4D97-AF65-F5344CB8AC3E}">
        <p14:creationId xmlns:p14="http://schemas.microsoft.com/office/powerpoint/2010/main" val="405907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4820-ABC6-4249-9C0A-411F3D662F62}"/>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987AD5F3-8534-457D-BA78-97C8B224DC7A}"/>
              </a:ext>
            </a:extLst>
          </p:cNvPr>
          <p:cNvSpPr>
            <a:spLocks noGrp="1"/>
          </p:cNvSpPr>
          <p:nvPr>
            <p:ph idx="1"/>
          </p:nvPr>
        </p:nvSpPr>
        <p:spPr>
          <a:xfrm>
            <a:off x="628650" y="1825625"/>
            <a:ext cx="7886700" cy="3036784"/>
          </a:xfrm>
        </p:spPr>
        <p:txBody>
          <a:bodyPr>
            <a:normAutofit lnSpcReduction="10000"/>
          </a:bodyPr>
          <a:lstStyle/>
          <a:p>
            <a:r>
              <a:rPr lang="en-US" dirty="0"/>
              <a:t>What inference / insights can you get derive from these plots?</a:t>
            </a:r>
          </a:p>
          <a:p>
            <a:pPr marL="0" indent="0">
              <a:buNone/>
            </a:pPr>
            <a:r>
              <a:rPr lang="en-US" b="1" dirty="0"/>
              <a:t>One of the major things that I noticed was that they all 3 seemed to follow a pattern. The 3 airlines would have highs and lows on almost the same day. It would be interesting to look at some other overlying data like weather on some major news stories.</a:t>
            </a:r>
          </a:p>
        </p:txBody>
      </p:sp>
      <p:pic>
        <p:nvPicPr>
          <p:cNvPr id="4" name="Picture 3">
            <a:extLst>
              <a:ext uri="{FF2B5EF4-FFF2-40B4-BE49-F238E27FC236}">
                <a16:creationId xmlns:a16="http://schemas.microsoft.com/office/drawing/2014/main" id="{B68CD7E0-3965-49B8-9C4D-1BF20CFDA3E7}"/>
              </a:ext>
            </a:extLst>
          </p:cNvPr>
          <p:cNvPicPr>
            <a:picLocks noChangeAspect="1"/>
          </p:cNvPicPr>
          <p:nvPr/>
        </p:nvPicPr>
        <p:blipFill>
          <a:blip r:embed="rId2"/>
          <a:stretch>
            <a:fillRect/>
          </a:stretch>
        </p:blipFill>
        <p:spPr>
          <a:xfrm>
            <a:off x="5461671" y="4446165"/>
            <a:ext cx="3557020" cy="2306768"/>
          </a:xfrm>
          <a:prstGeom prst="rect">
            <a:avLst/>
          </a:prstGeom>
        </p:spPr>
      </p:pic>
    </p:spTree>
    <p:extLst>
      <p:ext uri="{BB962C8B-B14F-4D97-AF65-F5344CB8AC3E}">
        <p14:creationId xmlns:p14="http://schemas.microsoft.com/office/powerpoint/2010/main" val="69912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DC23-5C38-479F-B855-20D106EBFE70}"/>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EB6CE614-1B8D-4B1A-B4CE-8B7DCCB64FFA}"/>
              </a:ext>
            </a:extLst>
          </p:cNvPr>
          <p:cNvSpPr>
            <a:spLocks noGrp="1"/>
          </p:cNvSpPr>
          <p:nvPr>
            <p:ph idx="1"/>
          </p:nvPr>
        </p:nvSpPr>
        <p:spPr>
          <a:xfrm>
            <a:off x="628650" y="1825626"/>
            <a:ext cx="7886700" cy="1227967"/>
          </a:xfrm>
        </p:spPr>
        <p:txBody>
          <a:bodyPr>
            <a:normAutofit fontScale="47500" lnSpcReduction="20000"/>
          </a:bodyPr>
          <a:lstStyle/>
          <a:p>
            <a:r>
              <a:rPr lang="en-US" dirty="0"/>
              <a:t>Use Tableau to forecast (and plot) the next week (7 days) of OTP. Hint: Check out the Analytics Tab.  Can you provide any additional insight? Provide a slide with a screen shot of this plot and include any additional insights.  Also, research and find out what type of forecast Tableau is providing here.</a:t>
            </a:r>
          </a:p>
          <a:p>
            <a:pPr marL="0" indent="0">
              <a:buNone/>
            </a:pPr>
            <a:r>
              <a:rPr lang="en-US" b="1" dirty="0"/>
              <a:t>Looking at the trend lines you can see over the next 7 days that Delta is on a significant up swing where Southwest and American should stay the same.</a:t>
            </a:r>
          </a:p>
          <a:p>
            <a:pPr marL="0" indent="0">
              <a:buNone/>
            </a:pPr>
            <a:r>
              <a:rPr lang="en-US" b="1" dirty="0"/>
              <a:t>Looking at the Analysis Of Variance we can see that the findings are very significant.</a:t>
            </a:r>
          </a:p>
          <a:p>
            <a:endParaRPr lang="en-US" dirty="0"/>
          </a:p>
        </p:txBody>
      </p:sp>
      <p:pic>
        <p:nvPicPr>
          <p:cNvPr id="4" name="Picture 3">
            <a:extLst>
              <a:ext uri="{FF2B5EF4-FFF2-40B4-BE49-F238E27FC236}">
                <a16:creationId xmlns:a16="http://schemas.microsoft.com/office/drawing/2014/main" id="{B3D6EF5B-A0A7-4A5B-9FB5-C282D373D306}"/>
              </a:ext>
            </a:extLst>
          </p:cNvPr>
          <p:cNvPicPr>
            <a:picLocks noChangeAspect="1"/>
          </p:cNvPicPr>
          <p:nvPr/>
        </p:nvPicPr>
        <p:blipFill>
          <a:blip r:embed="rId2"/>
          <a:stretch>
            <a:fillRect/>
          </a:stretch>
        </p:blipFill>
        <p:spPr>
          <a:xfrm>
            <a:off x="3294030" y="4009938"/>
            <a:ext cx="4868457" cy="2720401"/>
          </a:xfrm>
          <a:prstGeom prst="rect">
            <a:avLst/>
          </a:prstGeom>
        </p:spPr>
      </p:pic>
      <p:pic>
        <p:nvPicPr>
          <p:cNvPr id="14" name="Picture 13">
            <a:extLst>
              <a:ext uri="{FF2B5EF4-FFF2-40B4-BE49-F238E27FC236}">
                <a16:creationId xmlns:a16="http://schemas.microsoft.com/office/drawing/2014/main" id="{18BDC907-3DD0-4E52-B63B-613AB6B0D0E0}"/>
              </a:ext>
            </a:extLst>
          </p:cNvPr>
          <p:cNvPicPr>
            <a:picLocks noChangeAspect="1"/>
          </p:cNvPicPr>
          <p:nvPr/>
        </p:nvPicPr>
        <p:blipFill>
          <a:blip r:embed="rId3"/>
          <a:stretch>
            <a:fillRect/>
          </a:stretch>
        </p:blipFill>
        <p:spPr>
          <a:xfrm>
            <a:off x="687992" y="3119576"/>
            <a:ext cx="4110511" cy="778015"/>
          </a:xfrm>
          <a:prstGeom prst="rect">
            <a:avLst/>
          </a:prstGeom>
        </p:spPr>
      </p:pic>
    </p:spTree>
    <p:extLst>
      <p:ext uri="{BB962C8B-B14F-4D97-AF65-F5344CB8AC3E}">
        <p14:creationId xmlns:p14="http://schemas.microsoft.com/office/powerpoint/2010/main" val="320047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2734-44F6-4467-BC01-11DDAA1F8C9E}"/>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6101D8CD-ED4F-41B8-9C6C-CCB631C41483}"/>
              </a:ext>
            </a:extLst>
          </p:cNvPr>
          <p:cNvSpPr>
            <a:spLocks noGrp="1"/>
          </p:cNvSpPr>
          <p:nvPr>
            <p:ph idx="1"/>
          </p:nvPr>
        </p:nvSpPr>
        <p:spPr>
          <a:xfrm>
            <a:off x="628650" y="1825625"/>
            <a:ext cx="7886700" cy="1219579"/>
          </a:xfrm>
        </p:spPr>
        <p:txBody>
          <a:bodyPr>
            <a:normAutofit fontScale="55000" lnSpcReduction="20000"/>
          </a:bodyPr>
          <a:lstStyle/>
          <a:p>
            <a:r>
              <a:rPr lang="en-US" dirty="0"/>
              <a:t>Use the data sets in the nycflights13 R package and Tableau to create a plot / analysis of something you find interesting!  What inference/ insight do you derive from this analysis?</a:t>
            </a:r>
          </a:p>
          <a:p>
            <a:pPr marL="0" indent="0">
              <a:buNone/>
            </a:pPr>
            <a:r>
              <a:rPr lang="en-US" b="1" dirty="0"/>
              <a:t>One thing that seemed very significant to me is the correlation between arrival and departure delays. This would of course make since because a plane that arrives late would leave late. This might be an area for improvement. We maybe able to pick up some time be turning around late planes faster.</a:t>
            </a:r>
          </a:p>
        </p:txBody>
      </p:sp>
      <p:pic>
        <p:nvPicPr>
          <p:cNvPr id="4" name="Picture 3">
            <a:extLst>
              <a:ext uri="{FF2B5EF4-FFF2-40B4-BE49-F238E27FC236}">
                <a16:creationId xmlns:a16="http://schemas.microsoft.com/office/drawing/2014/main" id="{32712BC2-41E5-4EDA-8099-36A1182526E6}"/>
              </a:ext>
            </a:extLst>
          </p:cNvPr>
          <p:cNvPicPr>
            <a:picLocks noChangeAspect="1"/>
          </p:cNvPicPr>
          <p:nvPr/>
        </p:nvPicPr>
        <p:blipFill>
          <a:blip r:embed="rId2"/>
          <a:stretch>
            <a:fillRect/>
          </a:stretch>
        </p:blipFill>
        <p:spPr>
          <a:xfrm>
            <a:off x="1560986" y="3001878"/>
            <a:ext cx="6022027" cy="3549923"/>
          </a:xfrm>
          <a:prstGeom prst="rect">
            <a:avLst/>
          </a:prstGeom>
        </p:spPr>
      </p:pic>
    </p:spTree>
    <p:extLst>
      <p:ext uri="{BB962C8B-B14F-4D97-AF65-F5344CB8AC3E}">
        <p14:creationId xmlns:p14="http://schemas.microsoft.com/office/powerpoint/2010/main" val="74468529"/>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1775</TotalTime>
  <Words>581</Words>
  <Application>Microsoft Office PowerPoint</Application>
  <PresentationFormat>On-screen Show (4:3)</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2U</vt:lpstr>
      <vt:lpstr>1_Body Slides</vt:lpstr>
      <vt:lpstr>For Live Session</vt:lpstr>
      <vt:lpstr>DELTTAA</vt:lpstr>
      <vt:lpstr>DELTTAA</vt:lpstr>
      <vt:lpstr>For Live Session</vt:lpstr>
      <vt:lpstr>For Live Session</vt:lpstr>
      <vt:lpstr>For Live Session</vt:lpstr>
      <vt:lpstr>For Live Session</vt:lpstr>
      <vt:lpstr>For Live Session</vt:lpstr>
      <vt:lpstr>For Live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Madding, Chad</cp:lastModifiedBy>
  <cp:revision>30</cp:revision>
  <dcterms:created xsi:type="dcterms:W3CDTF">2019-09-21T05:14:31Z</dcterms:created>
  <dcterms:modified xsi:type="dcterms:W3CDTF">2019-09-23T21:51:32Z</dcterms:modified>
</cp:coreProperties>
</file>