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60" r:id="rId4"/>
    <p:sldId id="530" r:id="rId5"/>
    <p:sldId id="528" r:id="rId6"/>
    <p:sldId id="531" r:id="rId7"/>
    <p:sldId id="529" r:id="rId8"/>
    <p:sldId id="257" r:id="rId9"/>
    <p:sldId id="52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114" d="100"/>
          <a:sy n="114" d="100"/>
        </p:scale>
        <p:origin x="15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rod-useast-a.online.tableau.com/#/site/smudatascience/views/Chad_Madding_For_Live_Session_6/Dashboard1?:iid=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6</a:t>
            </a:r>
          </a:p>
          <a:p>
            <a:r>
              <a:rPr lang="en-US" dirty="0"/>
              <a:t>Chad Madding</a:t>
            </a:r>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FACE</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4351338"/>
          </a:xfrm>
        </p:spPr>
        <p:txBody>
          <a:bodyPr>
            <a:normAutofit lnSpcReduction="10000"/>
          </a:bodyPr>
          <a:lstStyle/>
          <a:p>
            <a:pPr marL="0" indent="0">
              <a:buNone/>
            </a:pPr>
            <a:r>
              <a:rPr lang="en-US" b="1" dirty="0"/>
              <a:t>Framing the problem</a:t>
            </a:r>
          </a:p>
          <a:p>
            <a:r>
              <a:rPr lang="en-US" dirty="0"/>
              <a:t>Making OT Assignment Decisions Today for Tomorrow’s Flight Schedule</a:t>
            </a:r>
          </a:p>
          <a:p>
            <a:pPr marL="0" indent="0">
              <a:buNone/>
            </a:pPr>
            <a:r>
              <a:rPr lang="en-US" b="1" dirty="0"/>
              <a:t>Analysis/solving the problem</a:t>
            </a:r>
          </a:p>
          <a:p>
            <a:pPr marL="0" indent="0">
              <a:buNone/>
            </a:pPr>
            <a:r>
              <a:rPr lang="en-US" dirty="0"/>
              <a:t>1. Pull data from database (SQL)</a:t>
            </a:r>
          </a:p>
          <a:p>
            <a:pPr marL="0" indent="0">
              <a:buNone/>
            </a:pPr>
            <a:r>
              <a:rPr lang="en-US" dirty="0"/>
              <a:t>2. Select desired fields and set data names/types</a:t>
            </a:r>
          </a:p>
          <a:p>
            <a:pPr marL="0" indent="0">
              <a:buNone/>
            </a:pPr>
            <a:r>
              <a:rPr lang="en-US" dirty="0"/>
              <a:t>3. Full Outer Join two data sets</a:t>
            </a:r>
          </a:p>
          <a:p>
            <a:pPr marL="0" indent="0">
              <a:buNone/>
            </a:pPr>
            <a:r>
              <a:rPr lang="en-US" dirty="0"/>
              <a:t>4. Sort Data</a:t>
            </a:r>
          </a:p>
          <a:p>
            <a:pPr marL="0" indent="0">
              <a:buNone/>
            </a:pPr>
            <a:r>
              <a:rPr lang="en-US" dirty="0"/>
              <a:t>5. View Data</a:t>
            </a:r>
          </a:p>
        </p:txBody>
      </p:sp>
    </p:spTree>
    <p:extLst>
      <p:ext uri="{BB962C8B-B14F-4D97-AF65-F5344CB8AC3E}">
        <p14:creationId xmlns:p14="http://schemas.microsoft.com/office/powerpoint/2010/main" val="92763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4CB1-BE22-420A-B3EA-ABA51D219B37}"/>
              </a:ext>
            </a:extLst>
          </p:cNvPr>
          <p:cNvSpPr>
            <a:spLocks noGrp="1"/>
          </p:cNvSpPr>
          <p:nvPr>
            <p:ph type="title"/>
          </p:nvPr>
        </p:nvSpPr>
        <p:spPr/>
        <p:txBody>
          <a:bodyPr/>
          <a:lstStyle/>
          <a:p>
            <a:r>
              <a:rPr lang="en-US" dirty="0"/>
              <a:t>FACE</a:t>
            </a:r>
          </a:p>
        </p:txBody>
      </p:sp>
      <p:sp>
        <p:nvSpPr>
          <p:cNvPr id="3" name="Content Placeholder 2">
            <a:extLst>
              <a:ext uri="{FF2B5EF4-FFF2-40B4-BE49-F238E27FC236}">
                <a16:creationId xmlns:a16="http://schemas.microsoft.com/office/drawing/2014/main" id="{3625F9D6-F7F4-460B-9854-368F06D150A4}"/>
              </a:ext>
            </a:extLst>
          </p:cNvPr>
          <p:cNvSpPr>
            <a:spLocks noGrp="1"/>
          </p:cNvSpPr>
          <p:nvPr>
            <p:ph idx="1"/>
          </p:nvPr>
        </p:nvSpPr>
        <p:spPr/>
        <p:txBody>
          <a:bodyPr>
            <a:normAutofit fontScale="85000" lnSpcReduction="20000"/>
          </a:bodyPr>
          <a:lstStyle/>
          <a:p>
            <a:pPr marL="0" indent="0">
              <a:buNone/>
            </a:pPr>
            <a:r>
              <a:rPr lang="en-US" b="1" dirty="0"/>
              <a:t>Communicating and</a:t>
            </a:r>
          </a:p>
          <a:p>
            <a:pPr marL="0" indent="0">
              <a:buNone/>
            </a:pPr>
            <a:r>
              <a:rPr lang="en-US" b="1" dirty="0"/>
              <a:t>acting on results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Embedding final models</a:t>
            </a:r>
          </a:p>
          <a:p>
            <a:pPr marL="0" indent="0">
              <a:buNone/>
            </a:pPr>
            <a:r>
              <a:rPr lang="en-US" b="1" dirty="0"/>
              <a:t>and methods in enterprise</a:t>
            </a:r>
          </a:p>
          <a:p>
            <a:pPr marL="0" indent="0">
              <a:buNone/>
            </a:pPr>
            <a:r>
              <a:rPr lang="en-US" b="1" dirty="0"/>
              <a:t>business processes</a:t>
            </a:r>
          </a:p>
          <a:p>
            <a:pPr marL="0" indent="0">
              <a:buNone/>
            </a:pPr>
            <a:r>
              <a:rPr lang="en-US" b="1" dirty="0"/>
              <a:t>and systems</a:t>
            </a:r>
          </a:p>
        </p:txBody>
      </p:sp>
      <p:pic>
        <p:nvPicPr>
          <p:cNvPr id="4" name="Picture 3">
            <a:extLst>
              <a:ext uri="{FF2B5EF4-FFF2-40B4-BE49-F238E27FC236}">
                <a16:creationId xmlns:a16="http://schemas.microsoft.com/office/drawing/2014/main" id="{11B4DCFD-A43B-4234-8630-B5D26343D03E}"/>
              </a:ext>
            </a:extLst>
          </p:cNvPr>
          <p:cNvPicPr>
            <a:picLocks noChangeAspect="1"/>
          </p:cNvPicPr>
          <p:nvPr/>
        </p:nvPicPr>
        <p:blipFill>
          <a:blip r:embed="rId2"/>
          <a:stretch>
            <a:fillRect/>
          </a:stretch>
        </p:blipFill>
        <p:spPr>
          <a:xfrm>
            <a:off x="4572001" y="4124389"/>
            <a:ext cx="3943350" cy="2368485"/>
          </a:xfrm>
          <a:prstGeom prst="rect">
            <a:avLst/>
          </a:prstGeom>
        </p:spPr>
      </p:pic>
      <p:pic>
        <p:nvPicPr>
          <p:cNvPr id="5" name="Picture 4">
            <a:extLst>
              <a:ext uri="{FF2B5EF4-FFF2-40B4-BE49-F238E27FC236}">
                <a16:creationId xmlns:a16="http://schemas.microsoft.com/office/drawing/2014/main" id="{A8718DCB-BDD3-409E-B2FF-7DDF83361DD1}"/>
              </a:ext>
            </a:extLst>
          </p:cNvPr>
          <p:cNvPicPr>
            <a:picLocks noChangeAspect="1"/>
          </p:cNvPicPr>
          <p:nvPr/>
        </p:nvPicPr>
        <p:blipFill>
          <a:blip r:embed="rId3"/>
          <a:stretch>
            <a:fillRect/>
          </a:stretch>
        </p:blipFill>
        <p:spPr>
          <a:xfrm>
            <a:off x="3726365" y="1369106"/>
            <a:ext cx="4137885" cy="2613249"/>
          </a:xfrm>
          <a:prstGeom prst="rect">
            <a:avLst/>
          </a:prstGeom>
        </p:spPr>
      </p:pic>
    </p:spTree>
    <p:extLst>
      <p:ext uri="{BB962C8B-B14F-4D97-AF65-F5344CB8AC3E}">
        <p14:creationId xmlns:p14="http://schemas.microsoft.com/office/powerpoint/2010/main" val="310103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690689"/>
            <a:ext cx="7886700" cy="3990661"/>
          </a:xfrm>
        </p:spPr>
        <p:txBody>
          <a:bodyPr>
            <a:normAutofit/>
          </a:bodyPr>
          <a:lstStyle/>
          <a:p>
            <a:r>
              <a:rPr lang="en-US" sz="2000" dirty="0"/>
              <a:t>Which do you think OAG will be able to help more with; Diana’s OTP problem or Alec’s Open Time Problem?</a:t>
            </a:r>
          </a:p>
          <a:p>
            <a:pPr marL="457200" lvl="1" indent="0">
              <a:buNone/>
            </a:pPr>
            <a:r>
              <a:rPr lang="en-US" sz="2800" dirty="0"/>
              <a:t>Alec’s problem dealt with employees not being able to work a shift or flight. OAG does not track real time data on employees being sick.  There maybe some scheduling data that might help in Alec’s case but for the most part this type of service will help with Diana’s OTP problem.</a:t>
            </a:r>
          </a:p>
        </p:txBody>
      </p:sp>
    </p:spTree>
    <p:extLst>
      <p:ext uri="{BB962C8B-B14F-4D97-AF65-F5344CB8AC3E}">
        <p14:creationId xmlns:p14="http://schemas.microsoft.com/office/powerpoint/2010/main" val="281303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4522-F356-42F6-84BA-6CBCECE8C158}"/>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6C717315-40F3-4367-A162-E56C5CBBA6A3}"/>
              </a:ext>
            </a:extLst>
          </p:cNvPr>
          <p:cNvSpPr>
            <a:spLocks noGrp="1"/>
          </p:cNvSpPr>
          <p:nvPr>
            <p:ph idx="1"/>
          </p:nvPr>
        </p:nvSpPr>
        <p:spPr/>
        <p:txBody>
          <a:bodyPr/>
          <a:lstStyle/>
          <a:p>
            <a:r>
              <a:rPr lang="en-US" sz="2000" dirty="0"/>
              <a:t>OAG is a third party data and solutions provider for the airline industry. Does your industry have third party companies that offer similar data and solutions?</a:t>
            </a:r>
          </a:p>
          <a:p>
            <a:pPr marL="0" indent="0">
              <a:buNone/>
            </a:pPr>
            <a:r>
              <a:rPr lang="en-US" dirty="0"/>
              <a:t>In the area I work at this time we do not use any third party data providers. We have the recourses to process and evaluate our own data.</a:t>
            </a:r>
          </a:p>
        </p:txBody>
      </p:sp>
    </p:spTree>
    <p:extLst>
      <p:ext uri="{BB962C8B-B14F-4D97-AF65-F5344CB8AC3E}">
        <p14:creationId xmlns:p14="http://schemas.microsoft.com/office/powerpoint/2010/main" val="142384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4: Data Science and Careers </a:t>
            </a:r>
          </a:p>
        </p:txBody>
      </p:sp>
      <p:sp>
        <p:nvSpPr>
          <p:cNvPr id="3" name="Content Placeholder 2">
            <a:extLst>
              <a:ext uri="{FF2B5EF4-FFF2-40B4-BE49-F238E27FC236}">
                <a16:creationId xmlns:a16="http://schemas.microsoft.com/office/drawing/2014/main" id="{890C3E9B-D203-8845-A7B9-716B406517D1}"/>
              </a:ext>
            </a:extLst>
          </p:cNvPr>
          <p:cNvSpPr>
            <a:spLocks noGrp="1"/>
          </p:cNvSpPr>
          <p:nvPr>
            <p:ph idx="1"/>
          </p:nvPr>
        </p:nvSpPr>
        <p:spPr>
          <a:xfrm>
            <a:off x="628650" y="1533796"/>
            <a:ext cx="7886700" cy="4959078"/>
          </a:xfrm>
        </p:spPr>
        <p:txBody>
          <a:bodyPr>
            <a:normAutofit/>
          </a:bodyPr>
          <a:lstStyle/>
          <a:p>
            <a:r>
              <a:rPr lang="en-US" dirty="0"/>
              <a:t>Check out the careers at OAG</a:t>
            </a:r>
          </a:p>
          <a:p>
            <a:pPr lvl="1"/>
            <a:r>
              <a:rPr lang="en-US" sz="1800" dirty="0"/>
              <a:t>Just reading the titles, are any of them listings for a “Data Scientist”?</a:t>
            </a:r>
          </a:p>
          <a:p>
            <a:pPr marL="457200" lvl="1" indent="0">
              <a:buNone/>
            </a:pPr>
            <a:r>
              <a:rPr lang="en-US" dirty="0"/>
              <a:t>There are no positions listed in the area of Data Scientist.</a:t>
            </a:r>
          </a:p>
          <a:p>
            <a:pPr lvl="1"/>
            <a:r>
              <a:rPr lang="en-US" sz="1600" dirty="0"/>
              <a:t>Now read the Job Descriptions. Which jobs do not require “analysis” or “statistics”.</a:t>
            </a:r>
          </a:p>
          <a:p>
            <a:pPr marL="457200" lvl="1" indent="0">
              <a:buNone/>
            </a:pPr>
            <a:r>
              <a:rPr lang="en-US" dirty="0"/>
              <a:t>All three job listed on the site required analytics. None of the three listed statistics.</a:t>
            </a:r>
          </a:p>
          <a:p>
            <a:pPr lvl="1"/>
            <a:r>
              <a:rPr lang="en-US" sz="1600" dirty="0"/>
              <a:t>What does this suggest to you (if it suggests anything) about the role of data science in the modern work force?</a:t>
            </a:r>
          </a:p>
          <a:p>
            <a:pPr marL="457200" lvl="1" indent="0">
              <a:buNone/>
            </a:pPr>
            <a:r>
              <a:rPr lang="en-US" dirty="0"/>
              <a:t>Moving forward it looks like companies, at least this one, are looking more for analyst and less for statisticians.</a:t>
            </a:r>
          </a:p>
          <a:p>
            <a:pPr lvl="1"/>
            <a:r>
              <a:rPr lang="en-US" sz="1500" dirty="0"/>
              <a:t>Given what you know about OAG so far (which granted may not be in depth) where would you place them on the 5 Levels / Stages of Analytical Competition.</a:t>
            </a:r>
          </a:p>
          <a:p>
            <a:pPr marL="457200" lvl="1" indent="0">
              <a:buNone/>
            </a:pPr>
            <a:r>
              <a:rPr lang="en-US" dirty="0"/>
              <a:t>OAG would be in Stage 5. They are not only using analytics to compete in the marketplace they are selling the service so that others can too.</a:t>
            </a:r>
          </a:p>
          <a:p>
            <a:pPr marL="457200" lvl="1" indent="0">
              <a:buNone/>
            </a:pPr>
            <a:endParaRPr lang="en-US" dirty="0"/>
          </a:p>
        </p:txBody>
      </p:sp>
    </p:spTree>
    <p:extLst>
      <p:ext uri="{BB962C8B-B14F-4D97-AF65-F5344CB8AC3E}">
        <p14:creationId xmlns:p14="http://schemas.microsoft.com/office/powerpoint/2010/main" val="302391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a:xfrm>
            <a:off x="628650" y="12891"/>
            <a:ext cx="7886700" cy="767285"/>
          </a:xfrm>
        </p:spPr>
        <p:txBody>
          <a:bodyPr/>
          <a:lstStyle/>
          <a:p>
            <a:r>
              <a:rPr lang="en-US" dirty="0"/>
              <a:t>Activity 5: Deploying with Tableau</a:t>
            </a:r>
          </a:p>
        </p:txBody>
      </p:sp>
      <p:sp>
        <p:nvSpPr>
          <p:cNvPr id="5" name="Rectangle 4">
            <a:extLst>
              <a:ext uri="{FF2B5EF4-FFF2-40B4-BE49-F238E27FC236}">
                <a16:creationId xmlns:a16="http://schemas.microsoft.com/office/drawing/2014/main" id="{31ABA35F-76AD-438B-B42C-A088EF37C7F9}"/>
              </a:ext>
            </a:extLst>
          </p:cNvPr>
          <p:cNvSpPr/>
          <p:nvPr/>
        </p:nvSpPr>
        <p:spPr>
          <a:xfrm>
            <a:off x="4" y="5934670"/>
            <a:ext cx="9143997" cy="923330"/>
          </a:xfrm>
          <a:prstGeom prst="rect">
            <a:avLst/>
          </a:prstGeom>
        </p:spPr>
        <p:txBody>
          <a:bodyPr wrap="square">
            <a:spAutoFit/>
          </a:bodyPr>
          <a:lstStyle/>
          <a:p>
            <a:r>
              <a:rPr lang="en-US" dirty="0">
                <a:hlinkClick r:id="rId2"/>
              </a:rPr>
              <a:t>https://prod-useast-a.online.tableau.com/#/site/smudatascience/views/Chad_Madding_For_Live_Session_6/Dashboard1?:iid=1</a:t>
            </a:r>
            <a:endParaRPr lang="en-US" dirty="0"/>
          </a:p>
        </p:txBody>
      </p:sp>
      <p:pic>
        <p:nvPicPr>
          <p:cNvPr id="8" name="Picture 7">
            <a:extLst>
              <a:ext uri="{FF2B5EF4-FFF2-40B4-BE49-F238E27FC236}">
                <a16:creationId xmlns:a16="http://schemas.microsoft.com/office/drawing/2014/main" id="{61087CBF-3AFF-4203-AAAC-4956D438C444}"/>
              </a:ext>
            </a:extLst>
          </p:cNvPr>
          <p:cNvPicPr>
            <a:picLocks noChangeAspect="1"/>
          </p:cNvPicPr>
          <p:nvPr/>
        </p:nvPicPr>
        <p:blipFill>
          <a:blip r:embed="rId3"/>
          <a:stretch>
            <a:fillRect/>
          </a:stretch>
        </p:blipFill>
        <p:spPr>
          <a:xfrm>
            <a:off x="1765882" y="780176"/>
            <a:ext cx="5612235" cy="5138512"/>
          </a:xfrm>
          <a:prstGeom prst="rect">
            <a:avLst/>
          </a:prstGeom>
        </p:spPr>
      </p:pic>
    </p:spTree>
    <p:extLst>
      <p:ext uri="{BB962C8B-B14F-4D97-AF65-F5344CB8AC3E}">
        <p14:creationId xmlns:p14="http://schemas.microsoft.com/office/powerpoint/2010/main" val="402126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411</TotalTime>
  <Words>438</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Calibri Light</vt:lpstr>
      <vt:lpstr>2U</vt:lpstr>
      <vt:lpstr>1_Body Slides</vt:lpstr>
      <vt:lpstr>For Live Session</vt:lpstr>
      <vt:lpstr>FACE</vt:lpstr>
      <vt:lpstr>FACE</vt:lpstr>
      <vt:lpstr>Activity 3</vt:lpstr>
      <vt:lpstr>Activity 3</vt:lpstr>
      <vt:lpstr>Activity 4: Data Science and Careers </vt:lpstr>
      <vt:lpstr>Activity 5: Deploying with Tableau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Madding, Chad</cp:lastModifiedBy>
  <cp:revision>25</cp:revision>
  <dcterms:created xsi:type="dcterms:W3CDTF">2019-09-21T05:14:31Z</dcterms:created>
  <dcterms:modified xsi:type="dcterms:W3CDTF">2019-09-30T18:35:26Z</dcterms:modified>
</cp:coreProperties>
</file>