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256" r:id="rId3"/>
    <p:sldId id="532" r:id="rId4"/>
    <p:sldId id="535" r:id="rId5"/>
    <p:sldId id="259" r:id="rId6"/>
    <p:sldId id="536" r:id="rId7"/>
    <p:sldId id="537" r:id="rId8"/>
    <p:sldId id="260" r:id="rId9"/>
    <p:sldId id="539" r:id="rId10"/>
    <p:sldId id="531" r:id="rId11"/>
    <p:sldId id="538" r:id="rId12"/>
    <p:sldId id="52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26"/>
  </p:normalViewPr>
  <p:slideViewPr>
    <p:cSldViewPr snapToGrid="0" snapToObjects="1">
      <p:cViewPr varScale="1">
        <p:scale>
          <a:sx n="114" d="100"/>
          <a:sy n="114" d="100"/>
        </p:scale>
        <p:origin x="15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nchor="b"/>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64008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907784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3793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864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511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83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593150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22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8506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itle 1"/>
          <p:cNvSpPr>
            <a:spLocks noGrp="1"/>
          </p:cNvSpPr>
          <p:nvPr>
            <p:ph type="title" hasCustomPrompt="1"/>
          </p:nvPr>
        </p:nvSpPr>
        <p:spPr>
          <a:xfrm>
            <a:off x="457200" y="228600"/>
            <a:ext cx="8229600" cy="1143000"/>
          </a:xfrm>
        </p:spPr>
        <p:txBody>
          <a:bodyPr/>
          <a:lstStyle/>
          <a:p>
            <a:r>
              <a:rPr lang="en-US" dirty="0"/>
              <a:t>Click To Edit Master Title Style</a:t>
            </a:r>
          </a:p>
        </p:txBody>
      </p:sp>
    </p:spTree>
    <p:extLst>
      <p:ext uri="{BB962C8B-B14F-4D97-AF65-F5344CB8AC3E}">
        <p14:creationId xmlns:p14="http://schemas.microsoft.com/office/powerpoint/2010/main" val="543775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1163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10/7/2019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10/7/2019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10/7/2019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10/7/2019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10/7/2019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9144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4" name="Rectangle 13"/>
          <p:cNvSpPr/>
          <p:nvPr userDrawn="1"/>
        </p:nvSpPr>
        <p:spPr>
          <a:xfrm>
            <a:off x="0" y="0"/>
            <a:ext cx="9144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19421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sldNum="0" hdr="0" ft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zweigmedia.com/utilities/lpg/index.html?lang=e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ag.com/on-time-performance-dashboar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7B4D-A1CB-F641-A516-8221003EDA62}"/>
              </a:ext>
            </a:extLst>
          </p:cNvPr>
          <p:cNvSpPr>
            <a:spLocks noGrp="1"/>
          </p:cNvSpPr>
          <p:nvPr>
            <p:ph type="ctrTitle"/>
          </p:nvPr>
        </p:nvSpPr>
        <p:spPr/>
        <p:txBody>
          <a:bodyPr/>
          <a:lstStyle/>
          <a:p>
            <a:r>
              <a:rPr lang="en-US" dirty="0"/>
              <a:t>For Live Session</a:t>
            </a:r>
          </a:p>
        </p:txBody>
      </p:sp>
      <p:sp>
        <p:nvSpPr>
          <p:cNvPr id="3" name="Subtitle 2">
            <a:extLst>
              <a:ext uri="{FF2B5EF4-FFF2-40B4-BE49-F238E27FC236}">
                <a16:creationId xmlns:a16="http://schemas.microsoft.com/office/drawing/2014/main" id="{EA91593B-17B3-C649-9CDB-0CBB1E007DA0}"/>
              </a:ext>
            </a:extLst>
          </p:cNvPr>
          <p:cNvSpPr>
            <a:spLocks noGrp="1"/>
          </p:cNvSpPr>
          <p:nvPr>
            <p:ph type="subTitle" idx="1"/>
          </p:nvPr>
        </p:nvSpPr>
        <p:spPr/>
        <p:txBody>
          <a:bodyPr/>
          <a:lstStyle/>
          <a:p>
            <a:r>
              <a:rPr lang="en-US" dirty="0"/>
              <a:t>Unit 7</a:t>
            </a:r>
          </a:p>
          <a:p>
            <a:r>
              <a:rPr lang="en-US" dirty="0"/>
              <a:t>Chad Madding</a:t>
            </a:r>
          </a:p>
        </p:txBody>
      </p:sp>
    </p:spTree>
    <p:extLst>
      <p:ext uri="{BB962C8B-B14F-4D97-AF65-F5344CB8AC3E}">
        <p14:creationId xmlns:p14="http://schemas.microsoft.com/office/powerpoint/2010/main" val="97266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C7F7-9E03-40BA-A5FE-E54696365547}"/>
              </a:ext>
            </a:extLst>
          </p:cNvPr>
          <p:cNvSpPr>
            <a:spLocks noGrp="1"/>
          </p:cNvSpPr>
          <p:nvPr>
            <p:ph type="title"/>
          </p:nvPr>
        </p:nvSpPr>
        <p:spPr>
          <a:xfrm>
            <a:off x="251669" y="127147"/>
            <a:ext cx="8699383" cy="728530"/>
          </a:xfrm>
        </p:spPr>
        <p:txBody>
          <a:bodyPr>
            <a:normAutofit fontScale="90000"/>
          </a:bodyPr>
          <a:lstStyle/>
          <a:p>
            <a:r>
              <a:rPr lang="en-US" sz="2000" dirty="0"/>
              <a:t>Activity 4 solution:</a:t>
            </a:r>
            <a:br>
              <a:rPr lang="en-US" sz="2000" dirty="0">
                <a:solidFill>
                  <a:prstClr val="black"/>
                </a:solidFill>
              </a:rPr>
            </a:br>
            <a:r>
              <a:rPr lang="en-US" sz="2000" dirty="0">
                <a:solidFill>
                  <a:prstClr val="black"/>
                </a:solidFill>
              </a:rPr>
              <a:t>I used the </a:t>
            </a:r>
            <a:r>
              <a:rPr lang="en-US" sz="2000" dirty="0" err="1">
                <a:solidFill>
                  <a:prstClr val="black"/>
                </a:solidFill>
              </a:rPr>
              <a:t>lpSolve</a:t>
            </a:r>
            <a:r>
              <a:rPr lang="en-US" sz="2000" dirty="0">
                <a:solidFill>
                  <a:prstClr val="black"/>
                </a:solidFill>
              </a:rPr>
              <a:t> and got a solution:</a:t>
            </a:r>
            <a:br>
              <a:rPr lang="en-US" sz="2000" dirty="0">
                <a:solidFill>
                  <a:prstClr val="black"/>
                </a:solidFill>
              </a:rPr>
            </a:br>
            <a:r>
              <a:rPr lang="en-US" sz="2000" dirty="0">
                <a:solidFill>
                  <a:prstClr val="black"/>
                </a:solidFill>
              </a:rPr>
              <a:t>We should produce 26 tables and 7 chairs. This will net us 3020 dollars.</a:t>
            </a:r>
          </a:p>
        </p:txBody>
      </p:sp>
      <p:pic>
        <p:nvPicPr>
          <p:cNvPr id="7" name="Content Placeholder 6">
            <a:extLst>
              <a:ext uri="{FF2B5EF4-FFF2-40B4-BE49-F238E27FC236}">
                <a16:creationId xmlns:a16="http://schemas.microsoft.com/office/drawing/2014/main" id="{020D9D60-3526-48D4-BF46-A260A7F768DB}"/>
              </a:ext>
            </a:extLst>
          </p:cNvPr>
          <p:cNvPicPr>
            <a:picLocks noGrp="1" noChangeAspect="1"/>
          </p:cNvPicPr>
          <p:nvPr>
            <p:ph idx="1"/>
          </p:nvPr>
        </p:nvPicPr>
        <p:blipFill>
          <a:blip r:embed="rId2"/>
          <a:stretch>
            <a:fillRect/>
          </a:stretch>
        </p:blipFill>
        <p:spPr>
          <a:xfrm>
            <a:off x="897622" y="999203"/>
            <a:ext cx="7348755" cy="5639371"/>
          </a:xfrm>
          <a:prstGeom prst="rect">
            <a:avLst/>
          </a:prstGeom>
        </p:spPr>
      </p:pic>
    </p:spTree>
    <p:extLst>
      <p:ext uri="{BB962C8B-B14F-4D97-AF65-F5344CB8AC3E}">
        <p14:creationId xmlns:p14="http://schemas.microsoft.com/office/powerpoint/2010/main" val="2327510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845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1: </a:t>
            </a:r>
            <a:br>
              <a:rPr lang="en-US" dirty="0"/>
            </a:br>
            <a:r>
              <a:rPr lang="en-US" dirty="0"/>
              <a:t>Graphical Method to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692615"/>
            <a:ext cx="8416553" cy="1750978"/>
          </a:xfrm>
        </p:spPr>
        <p:txBody>
          <a:bodyPr>
            <a:normAutofit fontScale="85000" lnSpcReduction="10000"/>
          </a:bodyPr>
          <a:lstStyle/>
          <a:p>
            <a:pPr marL="514350" indent="-514350">
              <a:buAutoNum type="arabicPeriod"/>
            </a:pPr>
            <a:r>
              <a:rPr lang="en-US" dirty="0"/>
              <a:t>Keeping with the manufacturing problem (below), make a coordinate plane and plot and use the graphical method introduced by Rusty to solve the problem as it is written below.  You may plot this by hand on paper and provide a pic or you may use software and provide screen shots.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rotWithShape="1">
          <a:blip r:embed="rId2"/>
          <a:srcRect b="35280"/>
          <a:stretch/>
        </p:blipFill>
        <p:spPr>
          <a:xfrm>
            <a:off x="1461127" y="3702580"/>
            <a:ext cx="5358573" cy="2048714"/>
          </a:xfrm>
          <a:prstGeom prst="rect">
            <a:avLst/>
          </a:prstGeom>
        </p:spPr>
      </p:pic>
    </p:spTree>
    <p:extLst>
      <p:ext uri="{BB962C8B-B14F-4D97-AF65-F5344CB8AC3E}">
        <p14:creationId xmlns:p14="http://schemas.microsoft.com/office/powerpoint/2010/main" val="782476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B9BF-87D4-4AED-98DD-FC2D3C99B867}"/>
              </a:ext>
            </a:extLst>
          </p:cNvPr>
          <p:cNvSpPr>
            <a:spLocks noGrp="1"/>
          </p:cNvSpPr>
          <p:nvPr>
            <p:ph type="title"/>
          </p:nvPr>
        </p:nvSpPr>
        <p:spPr/>
        <p:txBody>
          <a:bodyPr>
            <a:normAutofit/>
          </a:bodyPr>
          <a:lstStyle/>
          <a:p>
            <a:r>
              <a:rPr lang="en-US" sz="1800" dirty="0"/>
              <a:t>Activity 1 solution:</a:t>
            </a:r>
            <a:br>
              <a:rPr lang="en-US" sz="1800" dirty="0"/>
            </a:br>
            <a:r>
              <a:rPr lang="en-US" sz="1800" dirty="0"/>
              <a:t>This graph is from:</a:t>
            </a:r>
            <a:br>
              <a:rPr lang="en-US" sz="1800" dirty="0">
                <a:hlinkClick r:id="rId2"/>
              </a:rPr>
            </a:br>
            <a:r>
              <a:rPr lang="en-US" sz="1800" dirty="0">
                <a:hlinkClick r:id="rId2"/>
              </a:rPr>
              <a:t>https://www.zweigmedia.com/utilities/lpg/index.html?lang=en</a:t>
            </a:r>
            <a:endParaRPr lang="en-US" sz="1800" dirty="0"/>
          </a:p>
        </p:txBody>
      </p:sp>
      <p:pic>
        <p:nvPicPr>
          <p:cNvPr id="4" name="Content Placeholder 3">
            <a:extLst>
              <a:ext uri="{FF2B5EF4-FFF2-40B4-BE49-F238E27FC236}">
                <a16:creationId xmlns:a16="http://schemas.microsoft.com/office/drawing/2014/main" id="{8249AED3-A154-43C2-8B9E-1D0B0EADD1B6}"/>
              </a:ext>
            </a:extLst>
          </p:cNvPr>
          <p:cNvPicPr>
            <a:picLocks noGrp="1" noChangeAspect="1"/>
          </p:cNvPicPr>
          <p:nvPr>
            <p:ph idx="1"/>
          </p:nvPr>
        </p:nvPicPr>
        <p:blipFill>
          <a:blip r:embed="rId3"/>
          <a:stretch>
            <a:fillRect/>
          </a:stretch>
        </p:blipFill>
        <p:spPr>
          <a:xfrm>
            <a:off x="628650" y="1895421"/>
            <a:ext cx="7886700" cy="4211745"/>
          </a:xfrm>
          <a:prstGeom prst="rect">
            <a:avLst/>
          </a:prstGeom>
        </p:spPr>
      </p:pic>
    </p:spTree>
    <p:extLst>
      <p:ext uri="{BB962C8B-B14F-4D97-AF65-F5344CB8AC3E}">
        <p14:creationId xmlns:p14="http://schemas.microsoft.com/office/powerpoint/2010/main" val="141966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2A96-FA82-C145-AE2A-FBB5D079D418}"/>
              </a:ext>
            </a:extLst>
          </p:cNvPr>
          <p:cNvSpPr>
            <a:spLocks noGrp="1"/>
          </p:cNvSpPr>
          <p:nvPr>
            <p:ph type="title"/>
          </p:nvPr>
        </p:nvSpPr>
        <p:spPr/>
        <p:txBody>
          <a:bodyPr/>
          <a:lstStyle/>
          <a:p>
            <a:r>
              <a:rPr lang="en-US" dirty="0"/>
              <a:t>Activity 2: Solve LP</a:t>
            </a:r>
          </a:p>
        </p:txBody>
      </p:sp>
      <p:sp>
        <p:nvSpPr>
          <p:cNvPr id="3" name="Content Placeholder 2">
            <a:extLst>
              <a:ext uri="{FF2B5EF4-FFF2-40B4-BE49-F238E27FC236}">
                <a16:creationId xmlns:a16="http://schemas.microsoft.com/office/drawing/2014/main" id="{F27CF3B8-3CFE-3E47-BB96-511EC9A84EBF}"/>
              </a:ext>
            </a:extLst>
          </p:cNvPr>
          <p:cNvSpPr>
            <a:spLocks noGrp="1"/>
          </p:cNvSpPr>
          <p:nvPr>
            <p:ph idx="1"/>
          </p:nvPr>
        </p:nvSpPr>
        <p:spPr>
          <a:xfrm>
            <a:off x="328613" y="1488333"/>
            <a:ext cx="8416553" cy="1750978"/>
          </a:xfrm>
        </p:spPr>
        <p:txBody>
          <a:bodyPr>
            <a:normAutofit fontScale="70000" lnSpcReduction="20000"/>
          </a:bodyPr>
          <a:lstStyle/>
          <a:p>
            <a:pPr marL="514350" indent="-514350">
              <a:buAutoNum type="arabicPeriod"/>
            </a:pPr>
            <a:r>
              <a:rPr lang="en-US" dirty="0"/>
              <a:t>If you have not done so, ”code” in Excel Solver to solve the problems that Rusty Burlingame showed in 7.4.  No slide necessary here… this is an exercise to get the practice necessary to master the ideas.</a:t>
            </a:r>
          </a:p>
          <a:p>
            <a:pPr marL="514350" indent="-514350">
              <a:buAutoNum type="arabicPeriod"/>
            </a:pPr>
            <a:r>
              <a:rPr lang="en-US" dirty="0"/>
              <a:t>In his Excel Solver video (7.4) Rusty solved the manufacturing problem (tables and chairs).  However there were some variations / additional questions asked (make any reasonable assumptions you need to answer to problem).  Answer those two questions on a slide or two!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F1A827F-0B14-6A41-A80B-FF14AA443661}"/>
              </a:ext>
            </a:extLst>
          </p:cNvPr>
          <p:cNvPicPr>
            <a:picLocks noChangeAspect="1"/>
          </p:cNvPicPr>
          <p:nvPr/>
        </p:nvPicPr>
        <p:blipFill>
          <a:blip r:embed="rId2"/>
          <a:stretch>
            <a:fillRect/>
          </a:stretch>
        </p:blipFill>
        <p:spPr>
          <a:xfrm>
            <a:off x="2005265" y="3424137"/>
            <a:ext cx="5063247" cy="2991066"/>
          </a:xfrm>
          <a:prstGeom prst="rect">
            <a:avLst/>
          </a:prstGeom>
        </p:spPr>
      </p:pic>
      <p:sp>
        <p:nvSpPr>
          <p:cNvPr id="6" name="Rectangle 5">
            <a:extLst>
              <a:ext uri="{FF2B5EF4-FFF2-40B4-BE49-F238E27FC236}">
                <a16:creationId xmlns:a16="http://schemas.microsoft.com/office/drawing/2014/main" id="{DBFE5FD5-8A14-8747-A137-B3519921422E}"/>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9200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FF1D-3155-486E-B3A1-1DA49EA54A61}"/>
              </a:ext>
            </a:extLst>
          </p:cNvPr>
          <p:cNvSpPr>
            <a:spLocks noGrp="1"/>
          </p:cNvSpPr>
          <p:nvPr>
            <p:ph type="title"/>
          </p:nvPr>
        </p:nvSpPr>
        <p:spPr/>
        <p:txBody>
          <a:bodyPr>
            <a:normAutofit fontScale="90000"/>
          </a:bodyPr>
          <a:lstStyle/>
          <a:p>
            <a:r>
              <a:rPr lang="en-US" sz="2000" dirty="0"/>
              <a:t>Activity 2 solution A:</a:t>
            </a:r>
            <a:br>
              <a:rPr lang="en-US" sz="2000" dirty="0"/>
            </a:br>
            <a:r>
              <a:rPr lang="en-US" sz="2000" dirty="0"/>
              <a:t>Three more units of wood would move their total count of wood to 62 and that would be worth $3160. Looking at the original $3020 would mean they would make an extra $140 a week if they could get three more units of wood.</a:t>
            </a:r>
          </a:p>
        </p:txBody>
      </p:sp>
      <p:pic>
        <p:nvPicPr>
          <p:cNvPr id="4" name="Content Placeholder 3">
            <a:extLst>
              <a:ext uri="{FF2B5EF4-FFF2-40B4-BE49-F238E27FC236}">
                <a16:creationId xmlns:a16="http://schemas.microsoft.com/office/drawing/2014/main" id="{1C764DCB-69FE-436A-BE7D-90F3E7F85E02}"/>
              </a:ext>
            </a:extLst>
          </p:cNvPr>
          <p:cNvPicPr>
            <a:picLocks noGrp="1" noChangeAspect="1"/>
          </p:cNvPicPr>
          <p:nvPr>
            <p:ph idx="1"/>
          </p:nvPr>
        </p:nvPicPr>
        <p:blipFill>
          <a:blip r:embed="rId2"/>
          <a:stretch>
            <a:fillRect/>
          </a:stretch>
        </p:blipFill>
        <p:spPr>
          <a:xfrm>
            <a:off x="628650" y="1899278"/>
            <a:ext cx="7886700" cy="4204032"/>
          </a:xfrm>
          <a:prstGeom prst="rect">
            <a:avLst/>
          </a:prstGeom>
        </p:spPr>
      </p:pic>
    </p:spTree>
    <p:extLst>
      <p:ext uri="{BB962C8B-B14F-4D97-AF65-F5344CB8AC3E}">
        <p14:creationId xmlns:p14="http://schemas.microsoft.com/office/powerpoint/2010/main" val="5780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05E2-D169-4420-9BC1-43A385BAE98A}"/>
              </a:ext>
            </a:extLst>
          </p:cNvPr>
          <p:cNvSpPr>
            <a:spLocks noGrp="1"/>
          </p:cNvSpPr>
          <p:nvPr>
            <p:ph type="title"/>
          </p:nvPr>
        </p:nvSpPr>
        <p:spPr/>
        <p:txBody>
          <a:bodyPr>
            <a:normAutofit fontScale="90000"/>
          </a:bodyPr>
          <a:lstStyle/>
          <a:p>
            <a:r>
              <a:rPr lang="en-US" sz="2000" dirty="0"/>
              <a:t>Activity 2 solution B:</a:t>
            </a:r>
            <a:br>
              <a:rPr lang="en-US" sz="2000" dirty="0">
                <a:solidFill>
                  <a:prstClr val="black"/>
                </a:solidFill>
              </a:rPr>
            </a:br>
            <a:r>
              <a:rPr lang="en-US" sz="2000" dirty="0">
                <a:solidFill>
                  <a:prstClr val="black"/>
                </a:solidFill>
              </a:rPr>
              <a:t>One more unit of wood would move their total count of wood to 60 and that would be worth $3066.67. Looking at the original $3020 would mean they would make an extra $46.67 a week if they could only get one more unit of wood.</a:t>
            </a:r>
            <a:endParaRPr lang="en-US" dirty="0"/>
          </a:p>
        </p:txBody>
      </p:sp>
      <p:pic>
        <p:nvPicPr>
          <p:cNvPr id="4" name="Content Placeholder 3">
            <a:extLst>
              <a:ext uri="{FF2B5EF4-FFF2-40B4-BE49-F238E27FC236}">
                <a16:creationId xmlns:a16="http://schemas.microsoft.com/office/drawing/2014/main" id="{8F2C5D73-CCB4-4789-86A5-C407BB888D41}"/>
              </a:ext>
            </a:extLst>
          </p:cNvPr>
          <p:cNvPicPr>
            <a:picLocks noGrp="1" noChangeAspect="1"/>
          </p:cNvPicPr>
          <p:nvPr>
            <p:ph idx="1"/>
          </p:nvPr>
        </p:nvPicPr>
        <p:blipFill>
          <a:blip r:embed="rId2"/>
          <a:stretch>
            <a:fillRect/>
          </a:stretch>
        </p:blipFill>
        <p:spPr>
          <a:xfrm>
            <a:off x="628650" y="1903680"/>
            <a:ext cx="7886700" cy="4195228"/>
          </a:xfrm>
          <a:prstGeom prst="rect">
            <a:avLst/>
          </a:prstGeom>
        </p:spPr>
      </p:pic>
    </p:spTree>
    <p:extLst>
      <p:ext uri="{BB962C8B-B14F-4D97-AF65-F5344CB8AC3E}">
        <p14:creationId xmlns:p14="http://schemas.microsoft.com/office/powerpoint/2010/main" val="332589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3: Distribution Problem</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397010" y="1690689"/>
            <a:ext cx="8349980" cy="1325563"/>
          </a:xfrm>
        </p:spPr>
        <p:txBody>
          <a:bodyPr>
            <a:normAutofit/>
          </a:bodyPr>
          <a:lstStyle/>
          <a:p>
            <a:pPr marL="0" indent="0">
              <a:buNone/>
            </a:pPr>
            <a:r>
              <a:rPr lang="en-US" dirty="0"/>
              <a:t>Rusty introduced an example of LPs for distribution problems (below).  Answer the two questions he posed in a slide or two.</a:t>
            </a:r>
          </a:p>
        </p:txBody>
      </p:sp>
      <p:pic>
        <p:nvPicPr>
          <p:cNvPr id="4" name="Picture 3">
            <a:extLst>
              <a:ext uri="{FF2B5EF4-FFF2-40B4-BE49-F238E27FC236}">
                <a16:creationId xmlns:a16="http://schemas.microsoft.com/office/drawing/2014/main" id="{56C3E58E-EA29-8749-8279-3EB220941C5A}"/>
              </a:ext>
            </a:extLst>
          </p:cNvPr>
          <p:cNvPicPr>
            <a:picLocks noChangeAspect="1"/>
          </p:cNvPicPr>
          <p:nvPr/>
        </p:nvPicPr>
        <p:blipFill>
          <a:blip r:embed="rId2"/>
          <a:stretch>
            <a:fillRect/>
          </a:stretch>
        </p:blipFill>
        <p:spPr>
          <a:xfrm>
            <a:off x="1908783" y="3398397"/>
            <a:ext cx="5326434" cy="3094477"/>
          </a:xfrm>
          <a:prstGeom prst="rect">
            <a:avLst/>
          </a:prstGeom>
        </p:spPr>
      </p:pic>
      <p:sp>
        <p:nvSpPr>
          <p:cNvPr id="5" name="Rectangle 4">
            <a:extLst>
              <a:ext uri="{FF2B5EF4-FFF2-40B4-BE49-F238E27FC236}">
                <a16:creationId xmlns:a16="http://schemas.microsoft.com/office/drawing/2014/main" id="{9744EACE-1285-0F41-8F9A-74B265BBC995}"/>
              </a:ext>
            </a:extLst>
          </p:cNvPr>
          <p:cNvSpPr/>
          <p:nvPr/>
        </p:nvSpPr>
        <p:spPr>
          <a:xfrm>
            <a:off x="1908783" y="5340485"/>
            <a:ext cx="5221591" cy="11523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763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DBBB-9B41-4DB1-B827-3673AB01B9CA}"/>
              </a:ext>
            </a:extLst>
          </p:cNvPr>
          <p:cNvSpPr>
            <a:spLocks noGrp="1"/>
          </p:cNvSpPr>
          <p:nvPr>
            <p:ph type="title"/>
          </p:nvPr>
        </p:nvSpPr>
        <p:spPr/>
        <p:txBody>
          <a:bodyPr/>
          <a:lstStyle/>
          <a:p>
            <a:r>
              <a:rPr lang="en-US" dirty="0"/>
              <a:t>Activity 3 solution:</a:t>
            </a:r>
          </a:p>
        </p:txBody>
      </p:sp>
      <p:sp>
        <p:nvSpPr>
          <p:cNvPr id="3" name="Content Placeholder 2">
            <a:extLst>
              <a:ext uri="{FF2B5EF4-FFF2-40B4-BE49-F238E27FC236}">
                <a16:creationId xmlns:a16="http://schemas.microsoft.com/office/drawing/2014/main" id="{1DE0C488-A819-4CAE-9137-0E589DDB3B17}"/>
              </a:ext>
            </a:extLst>
          </p:cNvPr>
          <p:cNvSpPr>
            <a:spLocks noGrp="1"/>
          </p:cNvSpPr>
          <p:nvPr>
            <p:ph idx="1"/>
          </p:nvPr>
        </p:nvSpPr>
        <p:spPr/>
        <p:txBody>
          <a:bodyPr/>
          <a:lstStyle/>
          <a:p>
            <a:r>
              <a:rPr lang="en-US" dirty="0"/>
              <a:t>For the first and second question we would need to add new constraints.</a:t>
            </a:r>
          </a:p>
          <a:p>
            <a:pPr marL="0" indent="0">
              <a:buNone/>
            </a:pPr>
            <a:r>
              <a:rPr lang="en-US" dirty="0"/>
              <a:t>Subject To would now look like:</a:t>
            </a:r>
          </a:p>
          <a:p>
            <a:pPr marL="0" indent="0">
              <a:buNone/>
            </a:pPr>
            <a:r>
              <a:rPr lang="en-US" dirty="0"/>
              <a:t>Ai + Bi + Ci = 1 (for all </a:t>
            </a:r>
            <a:r>
              <a:rPr lang="en-US" dirty="0" err="1"/>
              <a:t>i</a:t>
            </a:r>
            <a:r>
              <a:rPr lang="en-US" dirty="0"/>
              <a:t>=1…6)</a:t>
            </a:r>
          </a:p>
          <a:p>
            <a:pPr marL="0" indent="0">
              <a:buNone/>
            </a:pPr>
            <a:r>
              <a:rPr lang="en-US" dirty="0"/>
              <a:t>Each entry would now have:</a:t>
            </a:r>
          </a:p>
          <a:p>
            <a:pPr marL="0" indent="0">
              <a:buNone/>
            </a:pPr>
            <a:r>
              <a:rPr lang="en-US" dirty="0"/>
              <a:t>Ai + Bi = Di (for all </a:t>
            </a:r>
            <a:r>
              <a:rPr lang="en-US" dirty="0" err="1"/>
              <a:t>i</a:t>
            </a:r>
            <a:r>
              <a:rPr lang="en-US" dirty="0"/>
              <a:t>=1…6)</a:t>
            </a:r>
            <a:br>
              <a:rPr lang="en-US" dirty="0"/>
            </a:br>
            <a:r>
              <a:rPr lang="en-US" dirty="0"/>
              <a:t>Ai + Bi = Si (for all </a:t>
            </a:r>
            <a:r>
              <a:rPr lang="en-US" dirty="0" err="1"/>
              <a:t>i</a:t>
            </a:r>
            <a:r>
              <a:rPr lang="en-US" dirty="0"/>
              <a:t>=1…6)</a:t>
            </a:r>
          </a:p>
          <a:p>
            <a:pPr marL="0" indent="0">
              <a:buNone/>
            </a:pPr>
            <a:endParaRPr lang="en-US" dirty="0"/>
          </a:p>
        </p:txBody>
      </p:sp>
    </p:spTree>
    <p:extLst>
      <p:ext uri="{BB962C8B-B14F-4D97-AF65-F5344CB8AC3E}">
        <p14:creationId xmlns:p14="http://schemas.microsoft.com/office/powerpoint/2010/main" val="3812765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ED68C-425B-0548-A1B8-D7EFBE9F1C7E}"/>
              </a:ext>
            </a:extLst>
          </p:cNvPr>
          <p:cNvSpPr>
            <a:spLocks noGrp="1"/>
          </p:cNvSpPr>
          <p:nvPr>
            <p:ph type="title"/>
          </p:nvPr>
        </p:nvSpPr>
        <p:spPr/>
        <p:txBody>
          <a:bodyPr/>
          <a:lstStyle/>
          <a:p>
            <a:r>
              <a:rPr lang="en-US" dirty="0"/>
              <a:t>Activity 4: LP / Integer in R</a:t>
            </a:r>
          </a:p>
        </p:txBody>
      </p:sp>
      <p:sp>
        <p:nvSpPr>
          <p:cNvPr id="3" name="Content Placeholder 2">
            <a:extLst>
              <a:ext uri="{FF2B5EF4-FFF2-40B4-BE49-F238E27FC236}">
                <a16:creationId xmlns:a16="http://schemas.microsoft.com/office/drawing/2014/main" id="{EA7597CE-08C4-1F48-A2F9-9BAC2F088128}"/>
              </a:ext>
            </a:extLst>
          </p:cNvPr>
          <p:cNvSpPr>
            <a:spLocks noGrp="1"/>
          </p:cNvSpPr>
          <p:nvPr>
            <p:ph idx="1"/>
          </p:nvPr>
        </p:nvSpPr>
        <p:spPr>
          <a:xfrm>
            <a:off x="628650" y="1420238"/>
            <a:ext cx="7886700" cy="2159541"/>
          </a:xfrm>
        </p:spPr>
        <p:txBody>
          <a:bodyPr>
            <a:normAutofit fontScale="92500" lnSpcReduction="20000"/>
          </a:bodyPr>
          <a:lstStyle/>
          <a:p>
            <a:pPr marL="0" indent="0">
              <a:buNone/>
            </a:pPr>
            <a:r>
              <a:rPr lang="en-US" dirty="0"/>
              <a:t>As we know well by now, a very useful and critical capability to be able to understand the problem and to be able to research potential solutions to solve the problem.  Your goal here is to use R to solve the manufacturing problem below (same one you have already solved using Excel Solver.  Hint: you will first have to look for a package that will handle this task. </a:t>
            </a:r>
          </a:p>
        </p:txBody>
      </p:sp>
      <p:sp>
        <p:nvSpPr>
          <p:cNvPr id="4" name="Rectangle 3">
            <a:extLst>
              <a:ext uri="{FF2B5EF4-FFF2-40B4-BE49-F238E27FC236}">
                <a16:creationId xmlns:a16="http://schemas.microsoft.com/office/drawing/2014/main" id="{20D670BC-1587-2C4C-8E8B-5A94385E71FC}"/>
              </a:ext>
            </a:extLst>
          </p:cNvPr>
          <p:cNvSpPr/>
          <p:nvPr/>
        </p:nvSpPr>
        <p:spPr>
          <a:xfrm>
            <a:off x="6001966" y="6957988"/>
            <a:ext cx="4572000" cy="646331"/>
          </a:xfrm>
          <a:prstGeom prst="rect">
            <a:avLst/>
          </a:prstGeom>
        </p:spPr>
        <p:txBody>
          <a:bodyPr>
            <a:spAutoFit/>
          </a:bodyPr>
          <a:lstStyle/>
          <a:p>
            <a:r>
              <a:rPr lang="en-US" dirty="0">
                <a:hlinkClick r:id="rId2"/>
              </a:rPr>
              <a:t>https://www.oag.com/on-time-performance-dashboards</a:t>
            </a:r>
            <a:endParaRPr lang="en-US" dirty="0"/>
          </a:p>
        </p:txBody>
      </p:sp>
      <p:sp>
        <p:nvSpPr>
          <p:cNvPr id="5" name="TextBox 4">
            <a:extLst>
              <a:ext uri="{FF2B5EF4-FFF2-40B4-BE49-F238E27FC236}">
                <a16:creationId xmlns:a16="http://schemas.microsoft.com/office/drawing/2014/main" id="{389AACE3-E337-1D4E-B207-31D3FB3A3E1D}"/>
              </a:ext>
            </a:extLst>
          </p:cNvPr>
          <p:cNvSpPr txBox="1"/>
          <p:nvPr/>
        </p:nvSpPr>
        <p:spPr>
          <a:xfrm>
            <a:off x="34047" y="6176963"/>
            <a:ext cx="9075905" cy="338554"/>
          </a:xfrm>
          <a:prstGeom prst="rect">
            <a:avLst/>
          </a:prstGeom>
          <a:noFill/>
        </p:spPr>
        <p:txBody>
          <a:bodyPr wrap="square" rtlCol="0">
            <a:spAutoFit/>
          </a:bodyPr>
          <a:lstStyle/>
          <a:p>
            <a:pPr algn="ctr"/>
            <a:r>
              <a:rPr lang="en-US" sz="1600" dirty="0"/>
              <a:t>A slide or two will be good here. Be sure and include your commented code and what package you used.    </a:t>
            </a:r>
          </a:p>
        </p:txBody>
      </p:sp>
      <p:pic>
        <p:nvPicPr>
          <p:cNvPr id="6" name="Picture 5">
            <a:extLst>
              <a:ext uri="{FF2B5EF4-FFF2-40B4-BE49-F238E27FC236}">
                <a16:creationId xmlns:a16="http://schemas.microsoft.com/office/drawing/2014/main" id="{DB644B0F-233D-E245-BBB8-C4958EB5488A}"/>
              </a:ext>
            </a:extLst>
          </p:cNvPr>
          <p:cNvPicPr>
            <a:picLocks noChangeAspect="1"/>
          </p:cNvPicPr>
          <p:nvPr/>
        </p:nvPicPr>
        <p:blipFill rotWithShape="1">
          <a:blip r:embed="rId3"/>
          <a:srcRect b="35280"/>
          <a:stretch/>
        </p:blipFill>
        <p:spPr>
          <a:xfrm>
            <a:off x="1892713" y="3618690"/>
            <a:ext cx="5358573" cy="2048714"/>
          </a:xfrm>
          <a:prstGeom prst="rect">
            <a:avLst/>
          </a:prstGeom>
        </p:spPr>
      </p:pic>
    </p:spTree>
    <p:extLst>
      <p:ext uri="{BB962C8B-B14F-4D97-AF65-F5344CB8AC3E}">
        <p14:creationId xmlns:p14="http://schemas.microsoft.com/office/powerpoint/2010/main" val="2075689942"/>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1_Body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589</TotalTime>
  <Words>378</Words>
  <Application>Microsoft Office PowerPoint</Application>
  <PresentationFormat>On-screen Show (4:3)</PresentationFormat>
  <Paragraphs>24</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Calibri Light</vt:lpstr>
      <vt:lpstr>2U</vt:lpstr>
      <vt:lpstr>1_Body Slides</vt:lpstr>
      <vt:lpstr>For Live Session</vt:lpstr>
      <vt:lpstr>Activity 1:  Graphical Method to Solve LP</vt:lpstr>
      <vt:lpstr>Activity 1 solution: This graph is from: https://www.zweigmedia.com/utilities/lpg/index.html?lang=en</vt:lpstr>
      <vt:lpstr>Activity 2: Solve LP</vt:lpstr>
      <vt:lpstr>Activity 2 solution A: Three more units of wood would move their total count of wood to 62 and that would be worth $3160. Looking at the original $3020 would mean they would make an extra $140 a week if they could get three more units of wood.</vt:lpstr>
      <vt:lpstr>Activity 2 solution B: One more unit of wood would move their total count of wood to 60 and that would be worth $3066.67. Looking at the original $3020 would mean they would make an extra $46.67 a week if they could only get one more unit of wood.</vt:lpstr>
      <vt:lpstr>Activity 3: Distribution Problem</vt:lpstr>
      <vt:lpstr>Activity 3 solution:</vt:lpstr>
      <vt:lpstr>Activity 4: LP / Integer in R</vt:lpstr>
      <vt:lpstr>Activity 4 solution: I used the lpSolve and got a solution: We should produce 26 tables and 7 chairs. This will net us 3020 dollars.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Madding, Chad</cp:lastModifiedBy>
  <cp:revision>38</cp:revision>
  <dcterms:created xsi:type="dcterms:W3CDTF">2019-09-21T05:14:31Z</dcterms:created>
  <dcterms:modified xsi:type="dcterms:W3CDTF">2019-10-07T20:21:15Z</dcterms:modified>
</cp:coreProperties>
</file>