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74"/>
  </p:normalViewPr>
  <p:slideViewPr>
    <p:cSldViewPr snapToGrid="0" snapToObjects="1">
      <p:cViewPr varScale="1">
        <p:scale>
          <a:sx n="165" d="100"/>
          <a:sy n="165"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984D-D98A-EB4B-80CE-E79C6CD5A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B7F881-8BEE-0D4F-9C5E-F32FF8B9C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E721AA-0350-CD4E-AAE1-42115AF33ACE}"/>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50DA82D3-F22C-7447-B0E1-247456B49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C678-0F51-B549-BB39-869873E7B27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362229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8F06-0E77-204D-A057-EE43C6DC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6A2385-A7DF-2546-9301-4EAFC0D2A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E63D8-F616-254B-9FD2-0FAF10310E3E}"/>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9355464F-B1D6-6A4A-B513-AFAFF5456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FC355-AE3A-5E4E-9F2D-5B6E4A986F2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27409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1900CD-214A-0D4E-8214-7AAC98C5B6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107690-9C5D-544A-880D-859250DA64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88C57-0D54-BE41-AF30-8E98415A485A}"/>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75EE0313-B610-2F42-B937-220B37E3B3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BAA14-5934-1F4E-A00E-FC0F712E81F7}"/>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1420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02D0-C30B-544D-9988-873BDA00B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D9E6F-DBD8-D54C-8C25-8690B560EE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223AA1-AFF6-9043-819C-ECEC7633D794}"/>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6AFFF394-160A-7040-804D-4C810D222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96E21-21B5-2A4C-B683-481BF2CF05EE}"/>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55088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3F215-63F9-EC4D-A4E2-8F7A63EEBE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78EC1C-C984-4B48-9809-640CE2EF7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87736-9EDC-5E41-9CAF-F48F798F2331}"/>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9EBD38D8-71D9-7148-BB3D-2F6F8827E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BF64B-2842-5F49-88E9-B2B435201486}"/>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1655680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2CB0D-7148-8D45-AE1F-B0D5EDD17B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2D231-5EE7-154D-B28D-89FC071068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B8BD3A-9D20-6A42-95F7-3A2FE80A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3EDE46-C8D2-914F-A085-38DD37A40167}"/>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6" name="Footer Placeholder 5">
            <a:extLst>
              <a:ext uri="{FF2B5EF4-FFF2-40B4-BE49-F238E27FC236}">
                <a16:creationId xmlns:a16="http://schemas.microsoft.com/office/drawing/2014/main" id="{18E746D4-2C13-3143-92B0-065C6CC7E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00795-5E68-AD4D-A222-A827386A9DB9}"/>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607584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EA096-7FC3-9043-A62D-1B3716D970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7CCA17-3FEC-684B-98F5-369497965E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808A37-8335-B847-A36D-FBBC5202E5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BD42FF-C89A-3A44-93ED-2C789DCF43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AC08-4134-044B-9ABF-0FFEE87F7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C0A39-E179-F24A-BF28-4C9F498CA9CE}"/>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8" name="Footer Placeholder 7">
            <a:extLst>
              <a:ext uri="{FF2B5EF4-FFF2-40B4-BE49-F238E27FC236}">
                <a16:creationId xmlns:a16="http://schemas.microsoft.com/office/drawing/2014/main" id="{39C0AE7B-3412-B148-AD91-01EFA257F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C4EAB2-B25E-5D4C-869D-FCDF8E0DF08C}"/>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43634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88B4-5ED6-7844-8F0B-409268AD77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23E5B1-6D2C-5242-94AB-4B4764BF9137}"/>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4" name="Footer Placeholder 3">
            <a:extLst>
              <a:ext uri="{FF2B5EF4-FFF2-40B4-BE49-F238E27FC236}">
                <a16:creationId xmlns:a16="http://schemas.microsoft.com/office/drawing/2014/main" id="{A4D3462F-20B1-314C-9078-9AD499B1C5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B9A7E-DFFD-114D-AA7A-FE8DF492910A}"/>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95506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28C-BA0F-1F4D-8696-744293977BC7}"/>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3" name="Footer Placeholder 2">
            <a:extLst>
              <a:ext uri="{FF2B5EF4-FFF2-40B4-BE49-F238E27FC236}">
                <a16:creationId xmlns:a16="http://schemas.microsoft.com/office/drawing/2014/main" id="{8AA9A027-6CDC-DC4A-91F6-727D149228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F18CD5-BB0C-F74D-B622-2C3213CEF895}"/>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8350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7ED6-3C4A-D043-B4E7-F76A38931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23F3-453E-D24D-9896-F159E7441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52B2D1-6E01-7441-91C7-E7290F57A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B1A01-2C5E-904B-9F9C-F7B384E85E56}"/>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6" name="Footer Placeholder 5">
            <a:extLst>
              <a:ext uri="{FF2B5EF4-FFF2-40B4-BE49-F238E27FC236}">
                <a16:creationId xmlns:a16="http://schemas.microsoft.com/office/drawing/2014/main" id="{8EB84DFE-3BFD-C049-BEFC-B2C0093B8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D6F28E-98B7-3248-BD2C-4036E2188192}"/>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2415758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1C1A3-E1CA-6A40-9685-4CDEBAD33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0650DB-A363-6048-919B-2E2DAED600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DD0833-FA21-944A-88D6-A1444EC7A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AC223-444C-E248-97FF-B680CFA00CA5}"/>
              </a:ext>
            </a:extLst>
          </p:cNvPr>
          <p:cNvSpPr>
            <a:spLocks noGrp="1"/>
          </p:cNvSpPr>
          <p:nvPr>
            <p:ph type="dt" sz="half" idx="10"/>
          </p:nvPr>
        </p:nvSpPr>
        <p:spPr/>
        <p:txBody>
          <a:bodyPr/>
          <a:lstStyle/>
          <a:p>
            <a:fld id="{FE9C54A6-2E49-4245-9E76-AE7A089C7A60}" type="datetimeFigureOut">
              <a:rPr lang="en-US" smtClean="0"/>
              <a:t>10/22/2019</a:t>
            </a:fld>
            <a:endParaRPr lang="en-US"/>
          </a:p>
        </p:txBody>
      </p:sp>
      <p:sp>
        <p:nvSpPr>
          <p:cNvPr id="6" name="Footer Placeholder 5">
            <a:extLst>
              <a:ext uri="{FF2B5EF4-FFF2-40B4-BE49-F238E27FC236}">
                <a16:creationId xmlns:a16="http://schemas.microsoft.com/office/drawing/2014/main" id="{1DC5691E-C658-E347-9C48-06997EE6B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81CF5D-F277-8A4E-96AE-21B0B5A72304}"/>
              </a:ext>
            </a:extLst>
          </p:cNvPr>
          <p:cNvSpPr>
            <a:spLocks noGrp="1"/>
          </p:cNvSpPr>
          <p:nvPr>
            <p:ph type="sldNum" sz="quarter" idx="12"/>
          </p:nvPr>
        </p:nvSpPr>
        <p:spPr/>
        <p:txBody>
          <a:bodyPr/>
          <a:lstStyle/>
          <a:p>
            <a:fld id="{A62206AA-0859-AE44-97E7-F1AF5B4CF3DF}" type="slidenum">
              <a:rPr lang="en-US" smtClean="0"/>
              <a:t>‹#›</a:t>
            </a:fld>
            <a:endParaRPr lang="en-US"/>
          </a:p>
        </p:txBody>
      </p:sp>
    </p:spTree>
    <p:extLst>
      <p:ext uri="{BB962C8B-B14F-4D97-AF65-F5344CB8AC3E}">
        <p14:creationId xmlns:p14="http://schemas.microsoft.com/office/powerpoint/2010/main" val="35983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C32BB2-B32C-CA4D-AF9F-A7AE1A2A6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643BCF-02EB-7049-93AB-BA1BED3BF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1CAC64-9E6E-2B4C-B78C-12979A934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C54A6-2E49-4245-9E76-AE7A089C7A60}" type="datetimeFigureOut">
              <a:rPr lang="en-US" smtClean="0"/>
              <a:t>10/22/2019</a:t>
            </a:fld>
            <a:endParaRPr lang="en-US"/>
          </a:p>
        </p:txBody>
      </p:sp>
      <p:sp>
        <p:nvSpPr>
          <p:cNvPr id="5" name="Footer Placeholder 4">
            <a:extLst>
              <a:ext uri="{FF2B5EF4-FFF2-40B4-BE49-F238E27FC236}">
                <a16:creationId xmlns:a16="http://schemas.microsoft.com/office/drawing/2014/main" id="{CC97E0E4-B156-A146-AF72-C985A32E46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1F8D7C-9B62-3A4B-ADD1-E6B90584D6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206AA-0859-AE44-97E7-F1AF5B4CF3DF}" type="slidenum">
              <a:rPr lang="en-US" smtClean="0"/>
              <a:t>‹#›</a:t>
            </a:fld>
            <a:endParaRPr lang="en-US"/>
          </a:p>
        </p:txBody>
      </p:sp>
    </p:spTree>
    <p:extLst>
      <p:ext uri="{BB962C8B-B14F-4D97-AF65-F5344CB8AC3E}">
        <p14:creationId xmlns:p14="http://schemas.microsoft.com/office/powerpoint/2010/main" val="153593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elopers.google.com/machine-learning/crash-course/classification/roc-and-au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CE1D-1E79-724F-B1CA-8C8D67085C75}"/>
              </a:ext>
            </a:extLst>
          </p:cNvPr>
          <p:cNvSpPr>
            <a:spLocks noGrp="1"/>
          </p:cNvSpPr>
          <p:nvPr>
            <p:ph type="ctrTitle"/>
          </p:nvPr>
        </p:nvSpPr>
        <p:spPr/>
        <p:txBody>
          <a:bodyPr/>
          <a:lstStyle/>
          <a:p>
            <a:r>
              <a:rPr lang="en-US" dirty="0"/>
              <a:t>Unit 9: Health Care </a:t>
            </a:r>
          </a:p>
        </p:txBody>
      </p:sp>
      <p:sp>
        <p:nvSpPr>
          <p:cNvPr id="3" name="Subtitle 2">
            <a:extLst>
              <a:ext uri="{FF2B5EF4-FFF2-40B4-BE49-F238E27FC236}">
                <a16:creationId xmlns:a16="http://schemas.microsoft.com/office/drawing/2014/main" id="{793BBC26-3EB9-BA4F-BE11-F1AEFE6EE774}"/>
              </a:ext>
            </a:extLst>
          </p:cNvPr>
          <p:cNvSpPr>
            <a:spLocks noGrp="1"/>
          </p:cNvSpPr>
          <p:nvPr>
            <p:ph type="subTitle" idx="1"/>
          </p:nvPr>
        </p:nvSpPr>
        <p:spPr/>
        <p:txBody>
          <a:bodyPr/>
          <a:lstStyle/>
          <a:p>
            <a:r>
              <a:rPr lang="en-US" dirty="0"/>
              <a:t>For Live Session Assignment</a:t>
            </a:r>
          </a:p>
          <a:p>
            <a:r>
              <a:rPr lang="en-US" dirty="0"/>
              <a:t>Chad Madding</a:t>
            </a:r>
          </a:p>
        </p:txBody>
      </p:sp>
    </p:spTree>
    <p:extLst>
      <p:ext uri="{BB962C8B-B14F-4D97-AF65-F5344CB8AC3E}">
        <p14:creationId xmlns:p14="http://schemas.microsoft.com/office/powerpoint/2010/main" val="62127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8</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lnSpcReduction="10000"/>
          </a:bodyPr>
          <a:lstStyle/>
          <a:p>
            <a:r>
              <a:rPr lang="en-US" dirty="0"/>
              <a:t>Table 4 has the odds ratios associated with the significant variables in the model.  Pick two of these and interpret them with their corresponding </a:t>
            </a:r>
            <a:r>
              <a:rPr lang="en-US" dirty="0" err="1"/>
              <a:t>pvalues</a:t>
            </a:r>
            <a:r>
              <a:rPr lang="en-US" dirty="0"/>
              <a:t> and confidence intervals. Write your interpretation as if you are talking with a hospital VP who you assume has weak statistical / data science chops.</a:t>
            </a:r>
          </a:p>
          <a:p>
            <a:pPr marL="514350" indent="-514350">
              <a:buAutoNum type="arabicPeriod"/>
            </a:pPr>
            <a:r>
              <a:rPr lang="en-US" dirty="0"/>
              <a:t>According to table 4, individuals 65–74 years of age are 1.32 times more likely to be readmitted than others in their age group (CI 1.06–1.65 p value 0.02).</a:t>
            </a:r>
          </a:p>
          <a:p>
            <a:pPr marL="514350" indent="-514350">
              <a:buAutoNum type="arabicPeriod"/>
            </a:pPr>
            <a:r>
              <a:rPr lang="en-US" dirty="0"/>
              <a:t>According to table 4, individuals over 75 years of age are 1.30 times more likely to be readmitted than others in their age group (CI 1.05–1.61 p value 0.02).</a:t>
            </a:r>
          </a:p>
          <a:p>
            <a:pPr marL="514350" indent="-514350">
              <a:buAutoNum type="arabicPeriod"/>
            </a:pPr>
            <a:endParaRPr lang="en-US" dirty="0"/>
          </a:p>
        </p:txBody>
      </p:sp>
    </p:spTree>
    <p:extLst>
      <p:ext uri="{BB962C8B-B14F-4D97-AF65-F5344CB8AC3E}">
        <p14:creationId xmlns:p14="http://schemas.microsoft.com/office/powerpoint/2010/main" val="10156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9</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a:bodyPr>
          <a:lstStyle/>
          <a:p>
            <a:r>
              <a:rPr lang="en-US" dirty="0"/>
              <a:t>Sensitivity - percentage of patients readmitted in the next 12 months who were correctly identified by the algorithm</a:t>
            </a:r>
          </a:p>
          <a:p>
            <a:r>
              <a:rPr lang="en-US" dirty="0"/>
              <a:t>Specificity - percentage of patients not readmitted in the next 12 months who were not flagged by the algorithm</a:t>
            </a:r>
          </a:p>
          <a:p>
            <a:r>
              <a:rPr lang="en-US" dirty="0"/>
              <a:t>LR - likelihood ratio for readmittance</a:t>
            </a:r>
          </a:p>
          <a:p>
            <a:r>
              <a:rPr lang="en-US" dirty="0"/>
              <a:t>AUC of ROC - The </a:t>
            </a:r>
            <a:r>
              <a:rPr lang="en-US" b="1" u="sng" dirty="0"/>
              <a:t>Area Under the Curve </a:t>
            </a:r>
            <a:r>
              <a:rPr lang="en-US" dirty="0"/>
              <a:t>of the </a:t>
            </a:r>
            <a:r>
              <a:rPr lang="en-US" b="1" u="sng" dirty="0"/>
              <a:t>Receiver Operating Curve.</a:t>
            </a:r>
            <a:r>
              <a:rPr lang="en-US" dirty="0"/>
              <a:t> The “AUC provides an aggregate measure of performance across all possible classification thresholds.”</a:t>
            </a:r>
          </a:p>
          <a:p>
            <a:pPr marL="0" indent="0">
              <a:buNone/>
            </a:pPr>
            <a:r>
              <a:rPr lang="en-US" sz="800" dirty="0">
                <a:hlinkClick r:id="rId2"/>
              </a:rPr>
              <a:t>https://developers.google.com/machine-learning/crash-course/classification/roc-and-auc</a:t>
            </a:r>
            <a:endParaRPr lang="en-US" sz="800" dirty="0"/>
          </a:p>
        </p:txBody>
      </p:sp>
    </p:spTree>
    <p:extLst>
      <p:ext uri="{BB962C8B-B14F-4D97-AF65-F5344CB8AC3E}">
        <p14:creationId xmlns:p14="http://schemas.microsoft.com/office/powerpoint/2010/main" val="177558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10</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lstStyle/>
          <a:p>
            <a:r>
              <a:rPr lang="en-US" dirty="0"/>
              <a:t>Cost Analysis: Review again the Cost and Conclusion sections at the end of the paper.  Which is more costly, a false negative or a false positive?  (assume “positive” means classifying a patient to readmit and thus receive an intervention.)</a:t>
            </a:r>
          </a:p>
          <a:p>
            <a:pPr marL="0" indent="0">
              <a:buNone/>
            </a:pPr>
            <a:r>
              <a:rPr lang="en-US" dirty="0"/>
              <a:t>A false negative would cost the hospital more because they would end up missing an opportunity for intervention and could end up paying for a full readmission.</a:t>
            </a:r>
          </a:p>
        </p:txBody>
      </p:sp>
    </p:spTree>
    <p:extLst>
      <p:ext uri="{BB962C8B-B14F-4D97-AF65-F5344CB8AC3E}">
        <p14:creationId xmlns:p14="http://schemas.microsoft.com/office/powerpoint/2010/main" val="198731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C8FF-3483-AD41-B58D-CA52711203A3}"/>
              </a:ext>
            </a:extLst>
          </p:cNvPr>
          <p:cNvSpPr>
            <a:spLocks noGrp="1"/>
          </p:cNvSpPr>
          <p:nvPr>
            <p:ph type="title"/>
          </p:nvPr>
        </p:nvSpPr>
        <p:spPr/>
        <p:txBody>
          <a:bodyPr/>
          <a:lstStyle/>
          <a:p>
            <a:r>
              <a:rPr lang="en-US" dirty="0"/>
              <a:t>Analytics in Health Care: </a:t>
            </a:r>
            <a:br>
              <a:rPr lang="en-US" dirty="0"/>
            </a:br>
            <a:r>
              <a:rPr lang="en-US" dirty="0"/>
              <a:t>Applying Modeling and Inference</a:t>
            </a:r>
          </a:p>
        </p:txBody>
      </p:sp>
      <p:sp>
        <p:nvSpPr>
          <p:cNvPr id="3" name="Content Placeholder 2">
            <a:extLst>
              <a:ext uri="{FF2B5EF4-FFF2-40B4-BE49-F238E27FC236}">
                <a16:creationId xmlns:a16="http://schemas.microsoft.com/office/drawing/2014/main" id="{EE8E73A2-CE3A-4342-B124-01EC17493A9F}"/>
              </a:ext>
            </a:extLst>
          </p:cNvPr>
          <p:cNvSpPr>
            <a:spLocks noGrp="1"/>
          </p:cNvSpPr>
          <p:nvPr>
            <p:ph idx="1"/>
          </p:nvPr>
        </p:nvSpPr>
        <p:spPr/>
        <p:txBody>
          <a:bodyPr>
            <a:normAutofit fontScale="62500" lnSpcReduction="20000"/>
          </a:bodyPr>
          <a:lstStyle/>
          <a:p>
            <a:pPr marL="0" indent="0">
              <a:buNone/>
            </a:pPr>
            <a:r>
              <a:rPr lang="en-US" dirty="0"/>
              <a:t>You have studied several methods and models in both classifying categorical responses and predicting continuous responses.  We learned in this unit that analytics can be leveraged in health care to improve patient outcomes while facilitating substantial financial savings for patients, hospitals and insurance companies. </a:t>
            </a:r>
          </a:p>
          <a:p>
            <a:pPr marL="0" indent="0">
              <a:buNone/>
            </a:pPr>
            <a:endParaRPr lang="en-US" dirty="0"/>
          </a:p>
          <a:p>
            <a:pPr marL="0" indent="0">
              <a:buNone/>
            </a:pPr>
            <a:r>
              <a:rPr lang="en-US" dirty="0"/>
              <a:t>Please read the following study on how researchers in Australia modeled inpatient data to help predict readmission.  The paper is, “Using routine inpatient data to identify patients at risk of hospital readmission” and can is in the </a:t>
            </a:r>
            <a:r>
              <a:rPr lang="en-US" i="1" dirty="0"/>
              <a:t>Readmission Logistic </a:t>
            </a:r>
            <a:r>
              <a:rPr lang="en-US" i="1" dirty="0" err="1"/>
              <a:t>Regression.pdf</a:t>
            </a:r>
            <a:r>
              <a:rPr lang="en-US" i="1" dirty="0"/>
              <a:t> </a:t>
            </a:r>
            <a:r>
              <a:rPr lang="en-US" dirty="0"/>
              <a:t>file.</a:t>
            </a:r>
          </a:p>
          <a:p>
            <a:pPr marL="0" indent="0">
              <a:buNone/>
            </a:pPr>
            <a:endParaRPr lang="en-US" dirty="0"/>
          </a:p>
          <a:p>
            <a:pPr marL="0" indent="0">
              <a:buNone/>
            </a:pPr>
            <a:r>
              <a:rPr lang="en-US" dirty="0"/>
              <a:t>Please address the questions on the next slide in your study of this paper and create a slide for each question to be addressed in live session. Best results will be obtained by reading the paper before addressing the questions. In addition, keep in mind that this is an example of a formal right up similar to what you will do with your Capstone project!  </a:t>
            </a:r>
          </a:p>
          <a:p>
            <a:pPr marL="0" indent="0">
              <a:buNone/>
            </a:pPr>
            <a:endParaRPr lang="en-US" dirty="0"/>
          </a:p>
          <a:p>
            <a:pPr marL="0" indent="0">
              <a:buNone/>
            </a:pPr>
            <a:r>
              <a:rPr lang="en-US" b="1" dirty="0"/>
              <a:t>Expectation:  </a:t>
            </a:r>
            <a:r>
              <a:rPr lang="en-US" dirty="0"/>
              <a:t>I know you are working on your projects this week. It is estimated that the student will spend between 3 and 6 hours on this material to prep for live session.  If you hit the 6 hour mark and are not finished, it is ok.  As long as the student has read the complete paper at least once and read and started the questions, they will be prepared to contribute an understand others contributions in live session.  </a:t>
            </a:r>
          </a:p>
        </p:txBody>
      </p:sp>
    </p:spTree>
    <p:extLst>
      <p:ext uri="{BB962C8B-B14F-4D97-AF65-F5344CB8AC3E}">
        <p14:creationId xmlns:p14="http://schemas.microsoft.com/office/powerpoint/2010/main" val="413037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fontScale="92500" lnSpcReduction="10000"/>
          </a:bodyPr>
          <a:lstStyle/>
          <a:p>
            <a:r>
              <a:rPr lang="en-US" dirty="0"/>
              <a:t>What was the goal / point of the study?</a:t>
            </a:r>
          </a:p>
          <a:p>
            <a:pPr marL="0" indent="0">
              <a:buNone/>
            </a:pPr>
            <a:r>
              <a:rPr lang="en-US" dirty="0"/>
              <a:t>To assess whether a statistical algorithm, based on routine inpatient data, can be used to identify patients at risk of readmission and who would therefore benefit from case-management.</a:t>
            </a:r>
          </a:p>
          <a:p>
            <a:r>
              <a:rPr lang="en-US" dirty="0"/>
              <a:t>What evidence was presented that quantifies the frequency and expense of readmissions?</a:t>
            </a:r>
          </a:p>
          <a:p>
            <a:pPr marL="0" indent="0">
              <a:buNone/>
            </a:pPr>
            <a:r>
              <a:rPr lang="en-US" dirty="0"/>
              <a:t>A small percentage of patients account for a much larger percentage of inpatient costs. For example, a study in Western Australia reported that the top 5% of hospital users accounted for 38% of inpatient costs and 26% of inpatient separations. This top 5% mainly comprised patients with chronic medical conditions.</a:t>
            </a:r>
          </a:p>
          <a:p>
            <a:endParaRPr lang="en-US" dirty="0"/>
          </a:p>
        </p:txBody>
      </p:sp>
    </p:spTree>
    <p:extLst>
      <p:ext uri="{BB962C8B-B14F-4D97-AF65-F5344CB8AC3E}">
        <p14:creationId xmlns:p14="http://schemas.microsoft.com/office/powerpoint/2010/main" val="2540803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a:bodyPr>
          <a:lstStyle/>
          <a:p>
            <a:r>
              <a:rPr lang="en-US" dirty="0"/>
              <a:t>What were the characteristics data for this study (size, source, etc.)?  Were there any ethical considerations?</a:t>
            </a:r>
          </a:p>
          <a:p>
            <a:pPr marL="0" indent="0">
              <a:buNone/>
            </a:pPr>
            <a:r>
              <a:rPr lang="en-US" dirty="0"/>
              <a:t>Data for public-sector patients were obtained from the Queensland Hospital Admitted Patients Data Collection (QHAPDC), which contains, the demographic characteristics of the patients, the principal diagnosis, other conditions treated, and the procedures performed. QHAPDC is similar to routine inpatient databases in the other states and territories of Australia and is unlikely to differ substantially from those in the UK. They used a list of 28 reference conditions (e.g., congestive heart failure, chronic obstructive pulmonary disease, diabetes, dementia)</a:t>
            </a:r>
          </a:p>
        </p:txBody>
      </p:sp>
    </p:spTree>
    <p:extLst>
      <p:ext uri="{BB962C8B-B14F-4D97-AF65-F5344CB8AC3E}">
        <p14:creationId xmlns:p14="http://schemas.microsoft.com/office/powerpoint/2010/main" val="34052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a:bodyPr>
          <a:lstStyle/>
          <a:p>
            <a:r>
              <a:rPr lang="en-US" dirty="0"/>
              <a:t>What was the response variable specifically and what model was used to model this response?</a:t>
            </a:r>
          </a:p>
          <a:p>
            <a:pPr marL="0" indent="0">
              <a:buNone/>
            </a:pPr>
            <a:r>
              <a:rPr lang="en-US" dirty="0"/>
              <a:t>They classified a patient as being readmitted if, within the 12 months following discharge for the triggering admission, they had at least one acute admission. They excluded planned, same-day admissions from this definition because in Queensland public hospitals such admissions are predominantly for regular and recurring treatments (dialysis, chemotherapy) or for diagnostic procedures. The predictive algorithm was developed using logistic regression.</a:t>
            </a:r>
          </a:p>
        </p:txBody>
      </p:sp>
    </p:spTree>
    <p:extLst>
      <p:ext uri="{BB962C8B-B14F-4D97-AF65-F5344CB8AC3E}">
        <p14:creationId xmlns:p14="http://schemas.microsoft.com/office/powerpoint/2010/main" val="136886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a:bodyPr>
          <a:lstStyle/>
          <a:p>
            <a:r>
              <a:rPr lang="en-US" dirty="0"/>
              <a:t>What software was employed in this study?</a:t>
            </a:r>
          </a:p>
          <a:p>
            <a:pPr marL="0" indent="0">
              <a:buNone/>
            </a:pPr>
            <a:r>
              <a:rPr lang="en-US" dirty="0"/>
              <a:t>The software employed in this study was SAS Version 9.1.</a:t>
            </a:r>
          </a:p>
          <a:p>
            <a:r>
              <a:rPr lang="en-US" dirty="0"/>
              <a:t>Could a different software / language have been used?</a:t>
            </a:r>
          </a:p>
          <a:p>
            <a:pPr marL="0" indent="0">
              <a:buNone/>
            </a:pPr>
            <a:r>
              <a:rPr lang="en-US" dirty="0"/>
              <a:t>The predictive algorithm in this study was developed using logistic regression, so SAS, R or Python could have been used.</a:t>
            </a:r>
          </a:p>
          <a:p>
            <a:r>
              <a:rPr lang="en-US" dirty="0"/>
              <a:t>What would you have preferred?</a:t>
            </a:r>
          </a:p>
          <a:p>
            <a:pPr marL="0" indent="0">
              <a:buNone/>
            </a:pPr>
            <a:r>
              <a:rPr lang="en-US" dirty="0"/>
              <a:t>I would like to learn about this in study in both R and Python. I am a but more comfortable working with R so I would use something like </a:t>
            </a:r>
            <a:r>
              <a:rPr lang="en-US" dirty="0" err="1"/>
              <a:t>glm</a:t>
            </a:r>
            <a:r>
              <a:rPr lang="en-US" dirty="0"/>
              <a:t> to get the results.</a:t>
            </a:r>
          </a:p>
        </p:txBody>
      </p:sp>
    </p:spTree>
    <p:extLst>
      <p:ext uri="{BB962C8B-B14F-4D97-AF65-F5344CB8AC3E}">
        <p14:creationId xmlns:p14="http://schemas.microsoft.com/office/powerpoint/2010/main" val="52921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fontScale="85000" lnSpcReduction="10000"/>
          </a:bodyPr>
          <a:lstStyle/>
          <a:p>
            <a:r>
              <a:rPr lang="en-US" dirty="0"/>
              <a:t>What variable selection method(s) was/were used?</a:t>
            </a:r>
          </a:p>
          <a:p>
            <a:pPr marL="0" indent="0">
              <a:buNone/>
            </a:pPr>
            <a:r>
              <a:rPr lang="en-US" dirty="0"/>
              <a:t>They used a list of 28 reference conditions that was as close as possible to those used in the UK study within the constraints of Australian coding standards.</a:t>
            </a:r>
          </a:p>
          <a:p>
            <a:r>
              <a:rPr lang="en-US" dirty="0"/>
              <a:t>What were the specifics?</a:t>
            </a:r>
          </a:p>
          <a:p>
            <a:pPr marL="0" indent="0">
              <a:buNone/>
            </a:pPr>
            <a:r>
              <a:rPr lang="en-US" dirty="0"/>
              <a:t>Demographic characteristics were obtained from the trigger admission and included age, sex, Indigenous status, marital status, socioeconomic status and rurality (as a potential marker of access to hospital care). The presence of co-morbidities was identified from the primary and from all nine secondary diagnosis fields for the trigger admission and all acute admissions in the 3 years before the triggering event. For consistency with the UK study, previous admissions were enumerated for three time intervals preceding the trigger admission – 90 days, one year and three years – for two admission categories: any admission and any emergency admission.</a:t>
            </a:r>
          </a:p>
        </p:txBody>
      </p:sp>
    </p:spTree>
    <p:extLst>
      <p:ext uri="{BB962C8B-B14F-4D97-AF65-F5344CB8AC3E}">
        <p14:creationId xmlns:p14="http://schemas.microsoft.com/office/powerpoint/2010/main" val="160780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6</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a:bodyPr>
          <a:lstStyle/>
          <a:p>
            <a:r>
              <a:rPr lang="en-US" dirty="0"/>
              <a:t>What were the details of the cross validation technique used?</a:t>
            </a:r>
          </a:p>
          <a:p>
            <a:pPr marL="0" indent="0">
              <a:buNone/>
            </a:pPr>
            <a:r>
              <a:rPr lang="en-US" dirty="0"/>
              <a:t>The predictive algorithm was developed using a 75% training sample selected at random of triggering admissions and validated on the remaining 25%.</a:t>
            </a:r>
          </a:p>
          <a:p>
            <a:r>
              <a:rPr lang="en-US" dirty="0"/>
              <a:t>Was there a reason why specific values were chosen?</a:t>
            </a:r>
          </a:p>
          <a:p>
            <a:pPr marL="0" indent="0">
              <a:buNone/>
            </a:pPr>
            <a:r>
              <a:rPr lang="en-US" dirty="0"/>
              <a:t>This cut point was chosen in recognition of the small sample relative to those in other studies, and the large number of candidate variables being evaluated in developing the algorithm. </a:t>
            </a:r>
          </a:p>
        </p:txBody>
      </p:sp>
    </p:spTree>
    <p:extLst>
      <p:ext uri="{BB962C8B-B14F-4D97-AF65-F5344CB8AC3E}">
        <p14:creationId xmlns:p14="http://schemas.microsoft.com/office/powerpoint/2010/main" val="166816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3B4B3-3B88-45F2-923C-412652337EE3}"/>
              </a:ext>
            </a:extLst>
          </p:cNvPr>
          <p:cNvSpPr>
            <a:spLocks noGrp="1"/>
          </p:cNvSpPr>
          <p:nvPr>
            <p:ph type="title"/>
          </p:nvPr>
        </p:nvSpPr>
        <p:spPr/>
        <p:txBody>
          <a:bodyPr/>
          <a:lstStyle/>
          <a:p>
            <a:r>
              <a:rPr lang="en-US" dirty="0"/>
              <a:t>Question 7</a:t>
            </a:r>
          </a:p>
        </p:txBody>
      </p:sp>
      <p:sp>
        <p:nvSpPr>
          <p:cNvPr id="3" name="Content Placeholder 2">
            <a:extLst>
              <a:ext uri="{FF2B5EF4-FFF2-40B4-BE49-F238E27FC236}">
                <a16:creationId xmlns:a16="http://schemas.microsoft.com/office/drawing/2014/main" id="{6D972A97-BCB3-42CC-BB50-76FECF2A2A95}"/>
              </a:ext>
            </a:extLst>
          </p:cNvPr>
          <p:cNvSpPr>
            <a:spLocks noGrp="1"/>
          </p:cNvSpPr>
          <p:nvPr>
            <p:ph idx="1"/>
          </p:nvPr>
        </p:nvSpPr>
        <p:spPr/>
        <p:txBody>
          <a:bodyPr>
            <a:normAutofit fontScale="92500" lnSpcReduction="20000"/>
          </a:bodyPr>
          <a:lstStyle/>
          <a:p>
            <a:r>
              <a:rPr lang="en-US" dirty="0"/>
              <a:t>What did sensitivity and specificity mean in the context of this study?</a:t>
            </a:r>
          </a:p>
          <a:p>
            <a:pPr marL="0" indent="0">
              <a:buNone/>
            </a:pPr>
            <a:r>
              <a:rPr lang="en-US" dirty="0"/>
              <a:t>Sensitivity - percentage of patients readmitted in the next 12 months who were correctly identified by the algorithm</a:t>
            </a:r>
          </a:p>
          <a:p>
            <a:pPr marL="0" indent="0">
              <a:buNone/>
            </a:pPr>
            <a:r>
              <a:rPr lang="en-US" dirty="0"/>
              <a:t>Specificity - percentage of patients not readmitted in the next 12 months who were not flagged by the algorithm</a:t>
            </a:r>
          </a:p>
          <a:p>
            <a:r>
              <a:rPr lang="en-US" dirty="0"/>
              <a:t>Also, to calculate the sensitivity and specificity we need a ”cut-off” or ”threshold” value.  What values were used in this study and what were the corresponding sensitivities and specificities?</a:t>
            </a:r>
          </a:p>
          <a:p>
            <a:pPr marL="0" indent="0">
              <a:buNone/>
            </a:pPr>
            <a:r>
              <a:rPr lang="en-US" dirty="0"/>
              <a:t>Sensitivity and specificity were estimated by comparing the actual readmissions with readmissions as predicted by the algorithm; these were evaluated using three separate cut-points of predicted risk from the algorithm (i.e., the logistic regression model): 50%, 70% and 80%.</a:t>
            </a:r>
          </a:p>
          <a:p>
            <a:pPr marL="0" indent="0">
              <a:buNone/>
            </a:pPr>
            <a:endParaRPr lang="en-US" dirty="0"/>
          </a:p>
        </p:txBody>
      </p:sp>
    </p:spTree>
    <p:extLst>
      <p:ext uri="{BB962C8B-B14F-4D97-AF65-F5344CB8AC3E}">
        <p14:creationId xmlns:p14="http://schemas.microsoft.com/office/powerpoint/2010/main" val="700232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600</TotalTime>
  <Words>1336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Unit 9: Health Care </vt:lpstr>
      <vt:lpstr>Analytics in Health Care:  Applying Modeling and Inference</vt:lpstr>
      <vt:lpstr>Question 1</vt:lpstr>
      <vt:lpstr>Question 2</vt:lpstr>
      <vt:lpstr>Question 3</vt:lpstr>
      <vt:lpstr>Question 4</vt:lpstr>
      <vt:lpstr>Question 5</vt:lpstr>
      <vt:lpstr>Question 6</vt:lpstr>
      <vt:lpstr>Question 7</vt:lpstr>
      <vt:lpstr>Question 8</vt:lpstr>
      <vt:lpstr>Question 9</vt:lpstr>
      <vt:lpstr>Question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Health Care</dc:title>
  <dc:creator>Microsoft Office User</dc:creator>
  <cp:lastModifiedBy>Madding, Chad</cp:lastModifiedBy>
  <cp:revision>29</cp:revision>
  <dcterms:created xsi:type="dcterms:W3CDTF">2019-10-18T17:26:21Z</dcterms:created>
  <dcterms:modified xsi:type="dcterms:W3CDTF">2019-10-22T17:34:30Z</dcterms:modified>
</cp:coreProperties>
</file>