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Default Extension="jpg" ContentType="image/jpg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4540" y="1314565"/>
            <a:ext cx="7614919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1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7724">
            <a:solidFill>
              <a:srgbClr val="35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68191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77724">
            <a:solidFill>
              <a:srgbClr val="35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30480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5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61620"/>
            <a:ext cx="8255000" cy="103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1027"/>
            <a:ext cx="8072119" cy="197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Relationship Id="rId7" Type="http://schemas.openxmlformats.org/officeDocument/2006/relationships/image" Target="../media/image8.jp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jpg"/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4" Type="http://schemas.openxmlformats.org/officeDocument/2006/relationships/image" Target="../media/image15.png"/><Relationship Id="rId15" Type="http://schemas.openxmlformats.org/officeDocument/2006/relationships/image" Target="../media/image1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erywellhealth.com/sepsis-and-septicemia-2615130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erywellhealth.com/sepsis-and-septicemia-2615130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985125"/>
            <a:ext cx="294957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Int</a:t>
            </a:r>
            <a:r>
              <a:rPr dirty="0" sz="4400" spc="-5">
                <a:latin typeface="Arial"/>
                <a:cs typeface="Arial"/>
              </a:rPr>
              <a:t>rodu</a:t>
            </a:r>
            <a:r>
              <a:rPr dirty="0" sz="4400" spc="5">
                <a:latin typeface="Arial"/>
                <a:cs typeface="Arial"/>
              </a:rPr>
              <a:t>c</a:t>
            </a:r>
            <a:r>
              <a:rPr dirty="0" sz="4400">
                <a:latin typeface="Arial"/>
                <a:cs typeface="Arial"/>
              </a:rPr>
              <a:t>t</a:t>
            </a:r>
            <a:r>
              <a:rPr dirty="0" sz="4400" spc="5">
                <a:latin typeface="Arial"/>
                <a:cs typeface="Arial"/>
              </a:rPr>
              <a:t>i</a:t>
            </a:r>
            <a:r>
              <a:rPr dirty="0" sz="4400" spc="-5">
                <a:latin typeface="Arial"/>
                <a:cs typeface="Arial"/>
              </a:rPr>
              <a:t>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985125"/>
            <a:ext cx="627380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Arial"/>
                <a:cs typeface="Arial"/>
              </a:rPr>
              <a:t>CIGNA Paper</a:t>
            </a:r>
            <a:r>
              <a:rPr dirty="0" sz="4400" spc="-254">
                <a:latin typeface="Arial"/>
                <a:cs typeface="Arial"/>
              </a:rPr>
              <a:t> </a:t>
            </a:r>
            <a:r>
              <a:rPr dirty="0" sz="4400" spc="-5">
                <a:latin typeface="Arial"/>
                <a:cs typeface="Arial"/>
              </a:rPr>
              <a:t>Discussion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626" y="500888"/>
            <a:ext cx="77489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/>
              <a:t>Cigna </a:t>
            </a:r>
            <a:r>
              <a:rPr dirty="0" u="none" sz="3600" spc="-5"/>
              <a:t>Collaborative Accountable</a:t>
            </a:r>
            <a:r>
              <a:rPr dirty="0" u="none" sz="3600" spc="-285"/>
              <a:t> </a:t>
            </a:r>
            <a:r>
              <a:rPr dirty="0" u="none" sz="3600"/>
              <a:t>Care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614671" y="4314444"/>
            <a:ext cx="1899285" cy="1059180"/>
          </a:xfrm>
          <a:custGeom>
            <a:avLst/>
            <a:gdLst/>
            <a:ahLst/>
            <a:cxnLst/>
            <a:rect l="l" t="t" r="r" b="b"/>
            <a:pathLst>
              <a:path w="1899284" h="1059179">
                <a:moveTo>
                  <a:pt x="0" y="0"/>
                </a:moveTo>
                <a:lnTo>
                  <a:pt x="1898903" y="0"/>
                </a:lnTo>
                <a:lnTo>
                  <a:pt x="1898903" y="1059179"/>
                </a:lnTo>
                <a:lnTo>
                  <a:pt x="0" y="1059179"/>
                </a:lnTo>
                <a:lnTo>
                  <a:pt x="0" y="0"/>
                </a:lnTo>
                <a:close/>
              </a:path>
            </a:pathLst>
          </a:custGeom>
          <a:solidFill>
            <a:srgbClr val="E8F0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93377" y="4343271"/>
            <a:ext cx="1738630" cy="986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5095" indent="-112395">
              <a:lnSpc>
                <a:spcPct val="100000"/>
              </a:lnSpc>
              <a:spcBef>
                <a:spcPts val="105"/>
              </a:spcBef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Personal</a:t>
            </a:r>
            <a:r>
              <a:rPr dirty="0" sz="1050" spc="-2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physician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Physician-directed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practice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Whole-person</a:t>
            </a:r>
            <a:r>
              <a:rPr dirty="0" sz="1050" spc="-5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orientation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Coordinated</a:t>
            </a:r>
            <a:r>
              <a:rPr dirty="0" sz="1050" spc="-2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care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Quality and</a:t>
            </a:r>
            <a:r>
              <a:rPr dirty="0" sz="1050" spc="-10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safety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Enhanced</a:t>
            </a:r>
            <a:r>
              <a:rPr dirty="0" sz="1050" spc="-8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access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08803" y="28956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5940" y="1549402"/>
            <a:ext cx="7435850" cy="16605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Patient-centered medical</a:t>
            </a:r>
            <a:r>
              <a:rPr dirty="0" sz="2400" spc="3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home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Accountable care organizations: </a:t>
            </a:r>
            <a:r>
              <a:rPr dirty="0" sz="2400" spc="-30">
                <a:latin typeface="Arial"/>
                <a:cs typeface="Arial"/>
              </a:rPr>
              <a:t>quality, </a:t>
            </a:r>
            <a:r>
              <a:rPr dirty="0" sz="2400" spc="-20">
                <a:latin typeface="Arial"/>
                <a:cs typeface="Arial"/>
              </a:rPr>
              <a:t>affordability,  </a:t>
            </a:r>
            <a:r>
              <a:rPr dirty="0" sz="2400" spc="-10">
                <a:latin typeface="Arial"/>
                <a:cs typeface="Arial"/>
              </a:rPr>
              <a:t>experience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care</a:t>
            </a:r>
            <a:endParaRPr sz="2400">
              <a:latin typeface="Arial"/>
              <a:cs typeface="Arial"/>
            </a:endParaRPr>
          </a:p>
          <a:p>
            <a:pPr marL="4663440">
              <a:lnSpc>
                <a:spcPct val="100000"/>
              </a:lnSpc>
              <a:spcBef>
                <a:spcPts val="1830"/>
              </a:spcBef>
            </a:pPr>
            <a:r>
              <a:rPr dirty="0" sz="1000" spc="-10" b="1">
                <a:latin typeface="Arial"/>
                <a:cs typeface="Arial"/>
              </a:rPr>
              <a:t>Achieved</a:t>
            </a:r>
            <a:r>
              <a:rPr dirty="0" sz="1000" spc="2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86931" y="3184674"/>
            <a:ext cx="81534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right </a:t>
            </a:r>
            <a:r>
              <a:rPr dirty="0" sz="1000" b="1">
                <a:latin typeface="Arial"/>
                <a:cs typeface="Arial"/>
              </a:rPr>
              <a:t>way  </a:t>
            </a:r>
            <a:r>
              <a:rPr dirty="0" sz="1000" spc="-10">
                <a:latin typeface="Arial"/>
                <a:cs typeface="Arial"/>
              </a:rPr>
              <a:t>Guided by  patient-  centered  </a:t>
            </a:r>
            <a:r>
              <a:rPr dirty="0" sz="1000" spc="-5">
                <a:latin typeface="Arial"/>
                <a:cs typeface="Arial"/>
              </a:rPr>
              <a:t>medical</a:t>
            </a:r>
            <a:r>
              <a:rPr dirty="0" sz="1000" spc="-9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home  </a:t>
            </a:r>
            <a:r>
              <a:rPr dirty="0" sz="1000" spc="-10">
                <a:latin typeface="Arial"/>
                <a:cs typeface="Arial"/>
              </a:rPr>
              <a:t>principles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16707" y="3603374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328"/>
                </a:lnTo>
              </a:path>
            </a:pathLst>
          </a:custGeom>
          <a:ln w="43967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2407" y="358139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4395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616707" y="3467103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316"/>
                </a:lnTo>
              </a:path>
            </a:pathLst>
          </a:custGeom>
          <a:ln w="43967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8096" y="3591182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328"/>
                </a:lnTo>
              </a:path>
            </a:pathLst>
          </a:custGeom>
          <a:ln w="43967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463796" y="356920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4395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78096" y="3454911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316"/>
                </a:lnTo>
              </a:path>
            </a:pathLst>
          </a:custGeom>
          <a:ln w="43967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85204" y="3627758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328"/>
                </a:lnTo>
              </a:path>
            </a:pathLst>
          </a:custGeom>
          <a:ln w="43967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70903" y="360578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 h="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43954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85204" y="3491487"/>
            <a:ext cx="0" cy="92710"/>
          </a:xfrm>
          <a:custGeom>
            <a:avLst/>
            <a:gdLst/>
            <a:ahLst/>
            <a:cxnLst/>
            <a:rect l="l" t="t" r="r" b="b"/>
            <a:pathLst>
              <a:path w="0" h="92710">
                <a:moveTo>
                  <a:pt x="0" y="0"/>
                </a:moveTo>
                <a:lnTo>
                  <a:pt x="0" y="92316"/>
                </a:lnTo>
              </a:path>
            </a:pathLst>
          </a:custGeom>
          <a:ln w="43967">
            <a:solidFill>
              <a:srgbClr val="BAD3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630423" y="4314444"/>
            <a:ext cx="1899285" cy="1059180"/>
          </a:xfrm>
          <a:prstGeom prst="rect">
            <a:avLst/>
          </a:prstGeom>
          <a:solidFill>
            <a:srgbClr val="E8F0F9"/>
          </a:solidFill>
        </p:spPr>
        <p:txBody>
          <a:bodyPr wrap="square" lIns="0" tIns="41910" rIns="0" bIns="0" rtlCol="0" vert="horz">
            <a:spAutoFit/>
          </a:bodyPr>
          <a:lstStyle/>
          <a:p>
            <a:pPr marL="90805" marR="306705">
              <a:lnSpc>
                <a:spcPct val="100000"/>
              </a:lnSpc>
              <a:spcBef>
                <a:spcPts val="330"/>
              </a:spcBef>
            </a:pPr>
            <a:r>
              <a:rPr dirty="0" sz="1050">
                <a:latin typeface="Arial"/>
                <a:cs typeface="Arial"/>
              </a:rPr>
              <a:t>Reward for improving</a:t>
            </a:r>
            <a:r>
              <a:rPr dirty="0" sz="1050" spc="-90">
                <a:latin typeface="Arial"/>
                <a:cs typeface="Arial"/>
              </a:rPr>
              <a:t> </a:t>
            </a:r>
            <a:r>
              <a:rPr dirty="0" sz="1050" spc="-5">
                <a:latin typeface="Arial"/>
                <a:cs typeface="Arial"/>
              </a:rPr>
              <a:t>the  </a:t>
            </a:r>
            <a:r>
              <a:rPr dirty="0" sz="1050">
                <a:latin typeface="Arial"/>
                <a:cs typeface="Arial"/>
              </a:rPr>
              <a:t>triple</a:t>
            </a:r>
            <a:r>
              <a:rPr dirty="0" sz="1050" spc="-10">
                <a:latin typeface="Arial"/>
                <a:cs typeface="Arial"/>
              </a:rPr>
              <a:t> </a:t>
            </a:r>
            <a:r>
              <a:rPr dirty="0" sz="1050" spc="5">
                <a:latin typeface="Arial"/>
                <a:cs typeface="Arial"/>
              </a:rPr>
              <a:t>aim:</a:t>
            </a:r>
            <a:endParaRPr sz="1050">
              <a:latin typeface="Arial"/>
              <a:cs typeface="Arial"/>
            </a:endParaRPr>
          </a:p>
          <a:p>
            <a:pPr marL="203200" indent="-112395">
              <a:lnSpc>
                <a:spcPct val="100000"/>
              </a:lnSpc>
              <a:buChar char="•"/>
              <a:tabLst>
                <a:tab pos="203835" algn="l"/>
              </a:tabLst>
            </a:pPr>
            <a:r>
              <a:rPr dirty="0" sz="1050" spc="-5">
                <a:latin typeface="Arial"/>
                <a:cs typeface="Arial"/>
              </a:rPr>
              <a:t>Quality</a:t>
            </a:r>
            <a:endParaRPr sz="1050">
              <a:latin typeface="Arial"/>
              <a:cs typeface="Arial"/>
            </a:endParaRPr>
          </a:p>
          <a:p>
            <a:pPr marL="203200" indent="-112395">
              <a:lnSpc>
                <a:spcPct val="100000"/>
              </a:lnSpc>
              <a:buChar char="•"/>
              <a:tabLst>
                <a:tab pos="203835" algn="l"/>
              </a:tabLst>
            </a:pPr>
            <a:r>
              <a:rPr dirty="0" sz="1050">
                <a:latin typeface="Arial"/>
                <a:cs typeface="Arial"/>
              </a:rPr>
              <a:t>Cost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efficiency</a:t>
            </a:r>
            <a:endParaRPr sz="1050">
              <a:latin typeface="Arial"/>
              <a:cs typeface="Arial"/>
            </a:endParaRPr>
          </a:p>
          <a:p>
            <a:pPr marL="203200" indent="-112395">
              <a:lnSpc>
                <a:spcPct val="100000"/>
              </a:lnSpc>
              <a:buChar char="•"/>
              <a:tabLst>
                <a:tab pos="203835" algn="l"/>
              </a:tabLst>
            </a:pPr>
            <a:r>
              <a:rPr dirty="0" sz="1050">
                <a:latin typeface="Arial"/>
                <a:cs typeface="Arial"/>
              </a:rPr>
              <a:t>Patient</a:t>
            </a:r>
            <a:r>
              <a:rPr dirty="0" sz="1050" spc="-3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experience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44651" y="4314444"/>
            <a:ext cx="1900555" cy="1059180"/>
          </a:xfrm>
          <a:custGeom>
            <a:avLst/>
            <a:gdLst/>
            <a:ahLst/>
            <a:cxnLst/>
            <a:rect l="l" t="t" r="r" b="b"/>
            <a:pathLst>
              <a:path w="1900555" h="1059179">
                <a:moveTo>
                  <a:pt x="0" y="0"/>
                </a:moveTo>
                <a:lnTo>
                  <a:pt x="1900427" y="0"/>
                </a:lnTo>
                <a:lnTo>
                  <a:pt x="1900427" y="1059179"/>
                </a:lnTo>
                <a:lnTo>
                  <a:pt x="0" y="1059179"/>
                </a:lnTo>
                <a:lnTo>
                  <a:pt x="0" y="0"/>
                </a:lnTo>
                <a:close/>
              </a:path>
            </a:pathLst>
          </a:custGeom>
          <a:solidFill>
            <a:srgbClr val="E8F0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3718" y="4343271"/>
            <a:ext cx="995044" cy="986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5095" indent="-112395">
              <a:lnSpc>
                <a:spcPct val="100000"/>
              </a:lnSpc>
              <a:spcBef>
                <a:spcPts val="105"/>
              </a:spcBef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Safe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 spc="5">
                <a:latin typeface="Arial"/>
                <a:cs typeface="Arial"/>
              </a:rPr>
              <a:t>Timely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Efficient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Effective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Equitable</a:t>
            </a:r>
            <a:endParaRPr sz="1050">
              <a:latin typeface="Arial"/>
              <a:cs typeface="Arial"/>
            </a:endParaRPr>
          </a:p>
          <a:p>
            <a:pPr marL="125095" indent="-112395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dirty="0" sz="1050">
                <a:latin typeface="Arial"/>
                <a:cs typeface="Arial"/>
              </a:rPr>
              <a:t>Pa</a:t>
            </a:r>
            <a:r>
              <a:rPr dirty="0" sz="1050" spc="-10">
                <a:latin typeface="Arial"/>
                <a:cs typeface="Arial"/>
              </a:rPr>
              <a:t>t</a:t>
            </a:r>
            <a:r>
              <a:rPr dirty="0" sz="1050" spc="5">
                <a:latin typeface="Arial"/>
                <a:cs typeface="Arial"/>
              </a:rPr>
              <a:t>i</a:t>
            </a:r>
            <a:r>
              <a:rPr dirty="0" sz="1050">
                <a:latin typeface="Arial"/>
                <a:cs typeface="Arial"/>
              </a:rPr>
              <a:t>en</a:t>
            </a:r>
            <a:r>
              <a:rPr dirty="0" sz="1050" spc="-10">
                <a:latin typeface="Arial"/>
                <a:cs typeface="Arial"/>
              </a:rPr>
              <a:t>t</a:t>
            </a:r>
            <a:r>
              <a:rPr dirty="0" sz="1050" spc="-5">
                <a:latin typeface="Arial"/>
                <a:cs typeface="Arial"/>
              </a:rPr>
              <a:t>-</a:t>
            </a:r>
            <a:r>
              <a:rPr dirty="0" sz="1050">
                <a:latin typeface="Arial"/>
                <a:cs typeface="Arial"/>
              </a:rPr>
              <a:t>cen</a:t>
            </a:r>
            <a:r>
              <a:rPr dirty="0" sz="1050" spc="-10">
                <a:latin typeface="Arial"/>
                <a:cs typeface="Arial"/>
              </a:rPr>
              <a:t>t</a:t>
            </a:r>
            <a:r>
              <a:rPr dirty="0" sz="1050" spc="-5">
                <a:latin typeface="Arial"/>
                <a:cs typeface="Arial"/>
              </a:rPr>
              <a:t>r</a:t>
            </a:r>
            <a:r>
              <a:rPr dirty="0" sz="1050" spc="5">
                <a:latin typeface="Arial"/>
                <a:cs typeface="Arial"/>
              </a:rPr>
              <a:t>i</a:t>
            </a:r>
            <a:r>
              <a:rPr dirty="0" sz="1050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98919" y="4314444"/>
            <a:ext cx="1900555" cy="1059180"/>
          </a:xfrm>
          <a:prstGeom prst="rect">
            <a:avLst/>
          </a:prstGeom>
          <a:solidFill>
            <a:srgbClr val="E8F0F9"/>
          </a:solidFill>
        </p:spPr>
        <p:txBody>
          <a:bodyPr wrap="square" lIns="0" tIns="41910" rIns="0" bIns="0" rtlCol="0" vert="horz">
            <a:spAutoFit/>
          </a:bodyPr>
          <a:lstStyle/>
          <a:p>
            <a:pPr marL="204470" marR="698500" indent="-113030">
              <a:lnSpc>
                <a:spcPct val="100000"/>
              </a:lnSpc>
              <a:spcBef>
                <a:spcPts val="330"/>
              </a:spcBef>
              <a:buChar char="•"/>
              <a:tabLst>
                <a:tab pos="205104" algn="l"/>
              </a:tabLst>
            </a:pPr>
            <a:r>
              <a:rPr dirty="0" sz="1050">
                <a:latin typeface="Arial"/>
                <a:cs typeface="Arial"/>
              </a:rPr>
              <a:t>Health</a:t>
            </a:r>
            <a:r>
              <a:rPr dirty="0" sz="1050" spc="-9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advocacy  integration</a:t>
            </a:r>
            <a:endParaRPr sz="1050">
              <a:latin typeface="Arial"/>
              <a:cs typeface="Arial"/>
            </a:endParaRPr>
          </a:p>
          <a:p>
            <a:pPr marL="204470" marR="131445" indent="-113030">
              <a:lnSpc>
                <a:spcPct val="100000"/>
              </a:lnSpc>
              <a:buChar char="•"/>
              <a:tabLst>
                <a:tab pos="205104" algn="l"/>
              </a:tabLst>
            </a:pPr>
            <a:r>
              <a:rPr dirty="0" sz="1050">
                <a:latin typeface="Arial"/>
                <a:cs typeface="Arial"/>
              </a:rPr>
              <a:t>Patient-specific</a:t>
            </a:r>
            <a:r>
              <a:rPr dirty="0" sz="1050" spc="-80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actionable  information</a:t>
            </a:r>
            <a:endParaRPr sz="1050">
              <a:latin typeface="Arial"/>
              <a:cs typeface="Arial"/>
            </a:endParaRPr>
          </a:p>
          <a:p>
            <a:pPr marL="204470" marR="100330" indent="-113030">
              <a:lnSpc>
                <a:spcPct val="100000"/>
              </a:lnSpc>
              <a:buChar char="•"/>
              <a:tabLst>
                <a:tab pos="205104" algn="l"/>
              </a:tabLst>
            </a:pPr>
            <a:r>
              <a:rPr dirty="0" sz="1050">
                <a:latin typeface="Arial"/>
                <a:cs typeface="Arial"/>
              </a:rPr>
              <a:t>Performance</a:t>
            </a:r>
            <a:r>
              <a:rPr dirty="0" sz="1050" spc="-65">
                <a:latin typeface="Arial"/>
                <a:cs typeface="Arial"/>
              </a:rPr>
              <a:t> </a:t>
            </a:r>
            <a:r>
              <a:rPr dirty="0" sz="1050">
                <a:latin typeface="Arial"/>
                <a:cs typeface="Arial"/>
              </a:rPr>
              <a:t>management  </a:t>
            </a:r>
            <a:r>
              <a:rPr dirty="0" sz="1050" spc="-5">
                <a:latin typeface="Arial"/>
                <a:cs typeface="Arial"/>
              </a:rPr>
              <a:t>reports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38783" y="28956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217240" y="3184651"/>
            <a:ext cx="81534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 b="1">
                <a:latin typeface="Arial"/>
                <a:cs typeface="Arial"/>
              </a:rPr>
              <a:t>Focus on</a:t>
            </a:r>
            <a:r>
              <a:rPr dirty="0" sz="1000" spc="-7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the  right </a:t>
            </a:r>
            <a:r>
              <a:rPr dirty="0" sz="1000" spc="-10" b="1">
                <a:latin typeface="Arial"/>
                <a:cs typeface="Arial"/>
              </a:rPr>
              <a:t>care  </a:t>
            </a:r>
            <a:r>
              <a:rPr dirty="0" sz="1000" spc="-10">
                <a:latin typeface="Arial"/>
                <a:cs typeface="Arial"/>
              </a:rPr>
              <a:t>Built </a:t>
            </a:r>
            <a:r>
              <a:rPr dirty="0" sz="1000" spc="-5">
                <a:latin typeface="Arial"/>
                <a:cs typeface="Arial"/>
              </a:rPr>
              <a:t>on </a:t>
            </a:r>
            <a:r>
              <a:rPr dirty="0" sz="1000" spc="-10">
                <a:latin typeface="Arial"/>
                <a:cs typeface="Arial"/>
              </a:rPr>
              <a:t>the  principles of  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IOM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23032" y="28956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194452" y="3413252"/>
            <a:ext cx="82931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413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Accountable  </a:t>
            </a:r>
            <a:r>
              <a:rPr dirty="0" sz="1000" spc="-5" b="1">
                <a:latin typeface="Arial"/>
                <a:cs typeface="Arial"/>
              </a:rPr>
              <a:t>for</a:t>
            </a:r>
            <a:r>
              <a:rPr dirty="0" sz="1000" spc="-8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outcomes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93052" y="28956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36823" y="1721"/>
                </a:lnTo>
                <a:lnTo>
                  <a:pt x="588776" y="6810"/>
                </a:lnTo>
                <a:lnTo>
                  <a:pt x="541774" y="15149"/>
                </a:lnTo>
                <a:lnTo>
                  <a:pt x="495934" y="26622"/>
                </a:lnTo>
                <a:lnTo>
                  <a:pt x="451371" y="41114"/>
                </a:lnTo>
                <a:lnTo>
                  <a:pt x="408202" y="58508"/>
                </a:lnTo>
                <a:lnTo>
                  <a:pt x="366542" y="78688"/>
                </a:lnTo>
                <a:lnTo>
                  <a:pt x="326508" y="101539"/>
                </a:lnTo>
                <a:lnTo>
                  <a:pt x="288216" y="126943"/>
                </a:lnTo>
                <a:lnTo>
                  <a:pt x="251782" y="154786"/>
                </a:lnTo>
                <a:lnTo>
                  <a:pt x="217321" y="184951"/>
                </a:lnTo>
                <a:lnTo>
                  <a:pt x="184951" y="217321"/>
                </a:lnTo>
                <a:lnTo>
                  <a:pt x="154786" y="251782"/>
                </a:lnTo>
                <a:lnTo>
                  <a:pt x="126943" y="288216"/>
                </a:lnTo>
                <a:lnTo>
                  <a:pt x="101539" y="326508"/>
                </a:lnTo>
                <a:lnTo>
                  <a:pt x="78688" y="366542"/>
                </a:lnTo>
                <a:lnTo>
                  <a:pt x="58508" y="408202"/>
                </a:lnTo>
                <a:lnTo>
                  <a:pt x="41114" y="451371"/>
                </a:lnTo>
                <a:lnTo>
                  <a:pt x="26622" y="495934"/>
                </a:lnTo>
                <a:lnTo>
                  <a:pt x="15149" y="541774"/>
                </a:lnTo>
                <a:lnTo>
                  <a:pt x="6810" y="588776"/>
                </a:lnTo>
                <a:lnTo>
                  <a:pt x="1721" y="636823"/>
                </a:lnTo>
                <a:lnTo>
                  <a:pt x="0" y="685800"/>
                </a:lnTo>
                <a:lnTo>
                  <a:pt x="1721" y="734776"/>
                </a:lnTo>
                <a:lnTo>
                  <a:pt x="6810" y="782823"/>
                </a:lnTo>
                <a:lnTo>
                  <a:pt x="15149" y="829825"/>
                </a:lnTo>
                <a:lnTo>
                  <a:pt x="26622" y="875665"/>
                </a:lnTo>
                <a:lnTo>
                  <a:pt x="41114" y="920228"/>
                </a:lnTo>
                <a:lnTo>
                  <a:pt x="58508" y="963397"/>
                </a:lnTo>
                <a:lnTo>
                  <a:pt x="78688" y="1005057"/>
                </a:lnTo>
                <a:lnTo>
                  <a:pt x="101539" y="1045091"/>
                </a:lnTo>
                <a:lnTo>
                  <a:pt x="126943" y="1083383"/>
                </a:lnTo>
                <a:lnTo>
                  <a:pt x="154786" y="1119817"/>
                </a:lnTo>
                <a:lnTo>
                  <a:pt x="184951" y="1154278"/>
                </a:lnTo>
                <a:lnTo>
                  <a:pt x="217321" y="1186648"/>
                </a:lnTo>
                <a:lnTo>
                  <a:pt x="251782" y="1216813"/>
                </a:lnTo>
                <a:lnTo>
                  <a:pt x="288216" y="1244656"/>
                </a:lnTo>
                <a:lnTo>
                  <a:pt x="326508" y="1270060"/>
                </a:lnTo>
                <a:lnTo>
                  <a:pt x="366542" y="1292911"/>
                </a:lnTo>
                <a:lnTo>
                  <a:pt x="408202" y="1313091"/>
                </a:lnTo>
                <a:lnTo>
                  <a:pt x="451371" y="1330485"/>
                </a:lnTo>
                <a:lnTo>
                  <a:pt x="495934" y="1344977"/>
                </a:lnTo>
                <a:lnTo>
                  <a:pt x="541774" y="1356450"/>
                </a:lnTo>
                <a:lnTo>
                  <a:pt x="588776" y="1364789"/>
                </a:lnTo>
                <a:lnTo>
                  <a:pt x="636823" y="1369878"/>
                </a:lnTo>
                <a:lnTo>
                  <a:pt x="685800" y="1371600"/>
                </a:lnTo>
                <a:lnTo>
                  <a:pt x="734776" y="1369878"/>
                </a:lnTo>
                <a:lnTo>
                  <a:pt x="782823" y="1364789"/>
                </a:lnTo>
                <a:lnTo>
                  <a:pt x="829825" y="1356450"/>
                </a:lnTo>
                <a:lnTo>
                  <a:pt x="875665" y="1344977"/>
                </a:lnTo>
                <a:lnTo>
                  <a:pt x="920228" y="1330485"/>
                </a:lnTo>
                <a:lnTo>
                  <a:pt x="963397" y="1313091"/>
                </a:lnTo>
                <a:lnTo>
                  <a:pt x="1005057" y="1292911"/>
                </a:lnTo>
                <a:lnTo>
                  <a:pt x="1045091" y="1270060"/>
                </a:lnTo>
                <a:lnTo>
                  <a:pt x="1083383" y="1244656"/>
                </a:lnTo>
                <a:lnTo>
                  <a:pt x="1119817" y="1216813"/>
                </a:lnTo>
                <a:lnTo>
                  <a:pt x="1154278" y="1186648"/>
                </a:lnTo>
                <a:lnTo>
                  <a:pt x="1186648" y="1154278"/>
                </a:lnTo>
                <a:lnTo>
                  <a:pt x="1216813" y="1119817"/>
                </a:lnTo>
                <a:lnTo>
                  <a:pt x="1244656" y="1083383"/>
                </a:lnTo>
                <a:lnTo>
                  <a:pt x="1270060" y="1045091"/>
                </a:lnTo>
                <a:lnTo>
                  <a:pt x="1292911" y="1005057"/>
                </a:lnTo>
                <a:lnTo>
                  <a:pt x="1313091" y="963397"/>
                </a:lnTo>
                <a:lnTo>
                  <a:pt x="1330485" y="920228"/>
                </a:lnTo>
                <a:lnTo>
                  <a:pt x="1344977" y="875665"/>
                </a:lnTo>
                <a:lnTo>
                  <a:pt x="1356450" y="829825"/>
                </a:lnTo>
                <a:lnTo>
                  <a:pt x="1364789" y="782823"/>
                </a:lnTo>
                <a:lnTo>
                  <a:pt x="1369878" y="734776"/>
                </a:lnTo>
                <a:lnTo>
                  <a:pt x="1371600" y="685800"/>
                </a:lnTo>
                <a:lnTo>
                  <a:pt x="1369878" y="636823"/>
                </a:lnTo>
                <a:lnTo>
                  <a:pt x="1364789" y="588776"/>
                </a:lnTo>
                <a:lnTo>
                  <a:pt x="1356450" y="541774"/>
                </a:lnTo>
                <a:lnTo>
                  <a:pt x="1344977" y="495934"/>
                </a:lnTo>
                <a:lnTo>
                  <a:pt x="1330485" y="451371"/>
                </a:lnTo>
                <a:lnTo>
                  <a:pt x="1313091" y="408202"/>
                </a:lnTo>
                <a:lnTo>
                  <a:pt x="1292911" y="366542"/>
                </a:lnTo>
                <a:lnTo>
                  <a:pt x="1270060" y="326508"/>
                </a:lnTo>
                <a:lnTo>
                  <a:pt x="1244656" y="288216"/>
                </a:lnTo>
                <a:lnTo>
                  <a:pt x="1216813" y="251782"/>
                </a:lnTo>
                <a:lnTo>
                  <a:pt x="1186648" y="217321"/>
                </a:lnTo>
                <a:lnTo>
                  <a:pt x="1154278" y="184951"/>
                </a:lnTo>
                <a:lnTo>
                  <a:pt x="1119817" y="154786"/>
                </a:lnTo>
                <a:lnTo>
                  <a:pt x="1083383" y="126943"/>
                </a:lnTo>
                <a:lnTo>
                  <a:pt x="1045091" y="101539"/>
                </a:lnTo>
                <a:lnTo>
                  <a:pt x="1005057" y="78688"/>
                </a:lnTo>
                <a:lnTo>
                  <a:pt x="963397" y="58508"/>
                </a:lnTo>
                <a:lnTo>
                  <a:pt x="920228" y="41114"/>
                </a:lnTo>
                <a:lnTo>
                  <a:pt x="875665" y="26622"/>
                </a:lnTo>
                <a:lnTo>
                  <a:pt x="829825" y="15149"/>
                </a:lnTo>
                <a:lnTo>
                  <a:pt x="782823" y="6810"/>
                </a:lnTo>
                <a:lnTo>
                  <a:pt x="734776" y="1721"/>
                </a:lnTo>
                <a:lnTo>
                  <a:pt x="685800" y="0"/>
                </a:lnTo>
                <a:close/>
              </a:path>
            </a:pathLst>
          </a:custGeom>
          <a:solidFill>
            <a:srgbClr val="BAD3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229641" y="3337052"/>
            <a:ext cx="70104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 marR="5080" indent="-13462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Enabled</a:t>
            </a:r>
            <a:r>
              <a:rPr dirty="0" sz="1000" spc="-55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by  CIGNA</a:t>
            </a:r>
            <a:endParaRPr sz="100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r>
              <a:rPr dirty="0" sz="1000" spc="-10" b="1">
                <a:latin typeface="Arial"/>
                <a:cs typeface="Arial"/>
              </a:rPr>
              <a:t>resources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35451" y="5838444"/>
            <a:ext cx="3048000" cy="762000"/>
          </a:xfrm>
          <a:prstGeom prst="rect">
            <a:avLst/>
          </a:prstGeom>
          <a:solidFill>
            <a:srgbClr val="FDF4D0"/>
          </a:solidFill>
        </p:spPr>
        <p:txBody>
          <a:bodyPr wrap="square" lIns="0" tIns="73025" rIns="0" bIns="0" rtlCol="0" vert="horz">
            <a:spAutoFit/>
          </a:bodyPr>
          <a:lstStyle/>
          <a:p>
            <a:pPr marL="204470" indent="-113030">
              <a:lnSpc>
                <a:spcPct val="100000"/>
              </a:lnSpc>
              <a:spcBef>
                <a:spcPts val="575"/>
              </a:spcBef>
              <a:buChar char="•"/>
              <a:tabLst>
                <a:tab pos="205104" algn="l"/>
              </a:tabLst>
            </a:pPr>
            <a:r>
              <a:rPr dirty="0" sz="1000" spc="-5">
                <a:latin typeface="Arial"/>
                <a:cs typeface="Arial"/>
              </a:rPr>
              <a:t>Improve </a:t>
            </a:r>
            <a:r>
              <a:rPr dirty="0" sz="1000" spc="-10">
                <a:latin typeface="Arial"/>
                <a:cs typeface="Arial"/>
              </a:rPr>
              <a:t>delivery </a:t>
            </a:r>
            <a:r>
              <a:rPr dirty="0" sz="1000" spc="-5">
                <a:latin typeface="Arial"/>
                <a:cs typeface="Arial"/>
              </a:rPr>
              <a:t>of </a:t>
            </a:r>
            <a:r>
              <a:rPr dirty="0" sz="1000" spc="-10">
                <a:latin typeface="Arial"/>
                <a:cs typeface="Arial"/>
              </a:rPr>
              <a:t>evidence-based </a:t>
            </a:r>
            <a:r>
              <a:rPr dirty="0" sz="1000" spc="-5">
                <a:latin typeface="Arial"/>
                <a:cs typeface="Arial"/>
              </a:rPr>
              <a:t>care</a:t>
            </a:r>
            <a:endParaRPr sz="1000">
              <a:latin typeface="Arial"/>
              <a:cs typeface="Arial"/>
            </a:endParaRPr>
          </a:p>
          <a:p>
            <a:pPr marL="204470" indent="-113030">
              <a:lnSpc>
                <a:spcPct val="100000"/>
              </a:lnSpc>
              <a:buChar char="•"/>
              <a:tabLst>
                <a:tab pos="205104" algn="l"/>
              </a:tabLst>
            </a:pPr>
            <a:r>
              <a:rPr dirty="0" sz="1000" spc="-5">
                <a:latin typeface="Arial"/>
                <a:cs typeface="Arial"/>
              </a:rPr>
              <a:t>Improve </a:t>
            </a:r>
            <a:r>
              <a:rPr dirty="0" sz="1000" spc="-10">
                <a:latin typeface="Arial"/>
                <a:cs typeface="Arial"/>
              </a:rPr>
              <a:t>patient </a:t>
            </a:r>
            <a:r>
              <a:rPr dirty="0" sz="1000" spc="-5">
                <a:latin typeface="Arial"/>
                <a:cs typeface="Arial"/>
              </a:rPr>
              <a:t>engagement </a:t>
            </a:r>
            <a:r>
              <a:rPr dirty="0" sz="1000" spc="-10">
                <a:latin typeface="Arial"/>
                <a:cs typeface="Arial"/>
              </a:rPr>
              <a:t>in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care</a:t>
            </a:r>
            <a:endParaRPr sz="1000">
              <a:latin typeface="Arial"/>
              <a:cs typeface="Arial"/>
            </a:endParaRPr>
          </a:p>
          <a:p>
            <a:pPr marL="204470" indent="-113030">
              <a:lnSpc>
                <a:spcPct val="100000"/>
              </a:lnSpc>
              <a:buChar char="•"/>
              <a:tabLst>
                <a:tab pos="205104" algn="l"/>
              </a:tabLst>
            </a:pPr>
            <a:r>
              <a:rPr dirty="0" sz="1000" spc="-5">
                <a:latin typeface="Arial"/>
                <a:cs typeface="Arial"/>
              </a:rPr>
              <a:t>Improve care outcomes </a:t>
            </a:r>
            <a:r>
              <a:rPr dirty="0" sz="1000" spc="-10">
                <a:latin typeface="Arial"/>
                <a:cs typeface="Arial"/>
              </a:rPr>
              <a:t>and overall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health</a:t>
            </a:r>
            <a:endParaRPr sz="1000">
              <a:latin typeface="Arial"/>
              <a:cs typeface="Arial"/>
            </a:endParaRPr>
          </a:p>
          <a:p>
            <a:pPr marL="204470" indent="-113030">
              <a:lnSpc>
                <a:spcPct val="100000"/>
              </a:lnSpc>
              <a:buChar char="•"/>
              <a:tabLst>
                <a:tab pos="205104" algn="l"/>
              </a:tabLst>
            </a:pPr>
            <a:r>
              <a:rPr dirty="0" sz="1000" spc="-5">
                <a:latin typeface="Arial"/>
                <a:cs typeface="Arial"/>
              </a:rPr>
              <a:t>Reduce unnecessary care </a:t>
            </a:r>
            <a:r>
              <a:rPr dirty="0" sz="1000" spc="-10">
                <a:latin typeface="Arial"/>
                <a:cs typeface="Arial"/>
              </a:rPr>
              <a:t>and</a:t>
            </a:r>
            <a:r>
              <a:rPr dirty="0" sz="1000" spc="-5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costs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601724" y="5473700"/>
            <a:ext cx="5955030" cy="165100"/>
          </a:xfrm>
          <a:custGeom>
            <a:avLst/>
            <a:gdLst/>
            <a:ahLst/>
            <a:cxnLst/>
            <a:rect l="l" t="t" r="r" b="b"/>
            <a:pathLst>
              <a:path w="5955030" h="165100">
                <a:moveTo>
                  <a:pt x="0" y="0"/>
                </a:moveTo>
                <a:lnTo>
                  <a:pt x="0" y="165100"/>
                </a:lnTo>
                <a:lnTo>
                  <a:pt x="5954483" y="165100"/>
                </a:lnTo>
                <a:lnTo>
                  <a:pt x="5954483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18110" y="54229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563620" y="5410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85971" y="5473700"/>
            <a:ext cx="1985010" cy="165100"/>
          </a:xfrm>
          <a:custGeom>
            <a:avLst/>
            <a:gdLst/>
            <a:ahLst/>
            <a:cxnLst/>
            <a:rect l="l" t="t" r="r" b="b"/>
            <a:pathLst>
              <a:path w="1985010" h="165100">
                <a:moveTo>
                  <a:pt x="0" y="0"/>
                </a:moveTo>
                <a:lnTo>
                  <a:pt x="0" y="165100"/>
                </a:lnTo>
                <a:lnTo>
                  <a:pt x="1984832" y="165100"/>
                </a:lnTo>
                <a:lnTo>
                  <a:pt x="1984832" y="127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532697" y="54229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47868" y="541020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72000" y="5638800"/>
            <a:ext cx="0" cy="200025"/>
          </a:xfrm>
          <a:custGeom>
            <a:avLst/>
            <a:gdLst/>
            <a:ahLst/>
            <a:cxnLst/>
            <a:rect l="l" t="t" r="r" b="b"/>
            <a:pathLst>
              <a:path w="0" h="200025">
                <a:moveTo>
                  <a:pt x="0" y="200025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102" y="436880"/>
            <a:ext cx="394335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Cigna</a:t>
            </a:r>
            <a:r>
              <a:rPr dirty="0" u="none" sz="4400" spc="-70"/>
              <a:t> </a:t>
            </a:r>
            <a:r>
              <a:rPr dirty="0" u="none" sz="4400" spc="-5"/>
              <a:t>Solutions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68033" y="2240940"/>
            <a:ext cx="8208009" cy="426720"/>
          </a:xfrm>
          <a:custGeom>
            <a:avLst/>
            <a:gdLst/>
            <a:ahLst/>
            <a:cxnLst/>
            <a:rect l="l" t="t" r="r" b="b"/>
            <a:pathLst>
              <a:path w="8208009" h="426719">
                <a:moveTo>
                  <a:pt x="0" y="0"/>
                </a:moveTo>
                <a:lnTo>
                  <a:pt x="8207933" y="0"/>
                </a:lnTo>
                <a:lnTo>
                  <a:pt x="8207933" y="426720"/>
                </a:lnTo>
                <a:lnTo>
                  <a:pt x="0" y="426720"/>
                </a:lnTo>
                <a:lnTo>
                  <a:pt x="0" y="0"/>
                </a:lnTo>
                <a:close/>
              </a:path>
            </a:pathLst>
          </a:custGeom>
          <a:solidFill>
            <a:srgbClr val="DDCAA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033" y="2667660"/>
            <a:ext cx="2052320" cy="2057400"/>
          </a:xfrm>
          <a:custGeom>
            <a:avLst/>
            <a:gdLst/>
            <a:ahLst/>
            <a:cxnLst/>
            <a:rect l="l" t="t" r="r" b="b"/>
            <a:pathLst>
              <a:path w="2052320" h="2057400">
                <a:moveTo>
                  <a:pt x="0" y="0"/>
                </a:moveTo>
                <a:lnTo>
                  <a:pt x="2051977" y="0"/>
                </a:lnTo>
                <a:lnTo>
                  <a:pt x="205197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1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0022" y="2667660"/>
            <a:ext cx="2204720" cy="2057400"/>
          </a:xfrm>
          <a:custGeom>
            <a:avLst/>
            <a:gdLst/>
            <a:ahLst/>
            <a:cxnLst/>
            <a:rect l="l" t="t" r="r" b="b"/>
            <a:pathLst>
              <a:path w="2204720" h="2057400">
                <a:moveTo>
                  <a:pt x="0" y="0"/>
                </a:moveTo>
                <a:lnTo>
                  <a:pt x="2204377" y="0"/>
                </a:lnTo>
                <a:lnTo>
                  <a:pt x="220437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1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4400" y="2667660"/>
            <a:ext cx="2057400" cy="2057400"/>
          </a:xfrm>
          <a:custGeom>
            <a:avLst/>
            <a:gdLst/>
            <a:ahLst/>
            <a:cxnLst/>
            <a:rect l="l" t="t" r="r" b="b"/>
            <a:pathLst>
              <a:path w="2057400" h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1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81800" y="2667660"/>
            <a:ext cx="1894205" cy="2057400"/>
          </a:xfrm>
          <a:custGeom>
            <a:avLst/>
            <a:gdLst/>
            <a:ahLst/>
            <a:cxnLst/>
            <a:rect l="l" t="t" r="r" b="b"/>
            <a:pathLst>
              <a:path w="1894204" h="2057400">
                <a:moveTo>
                  <a:pt x="0" y="0"/>
                </a:moveTo>
                <a:lnTo>
                  <a:pt x="1894166" y="0"/>
                </a:lnTo>
                <a:lnTo>
                  <a:pt x="1894166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solidFill>
            <a:srgbClr val="F1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20016" y="2648607"/>
            <a:ext cx="0" cy="2082800"/>
          </a:xfrm>
          <a:custGeom>
            <a:avLst/>
            <a:gdLst/>
            <a:ahLst/>
            <a:cxnLst/>
            <a:rect l="l" t="t" r="r" b="b"/>
            <a:pathLst>
              <a:path w="0" h="2082800">
                <a:moveTo>
                  <a:pt x="0" y="0"/>
                </a:moveTo>
                <a:lnTo>
                  <a:pt x="0" y="2082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724400" y="2648607"/>
            <a:ext cx="0" cy="2082800"/>
          </a:xfrm>
          <a:custGeom>
            <a:avLst/>
            <a:gdLst/>
            <a:ahLst/>
            <a:cxnLst/>
            <a:rect l="l" t="t" r="r" b="b"/>
            <a:pathLst>
              <a:path w="0" h="2082800">
                <a:moveTo>
                  <a:pt x="0" y="0"/>
                </a:moveTo>
                <a:lnTo>
                  <a:pt x="0" y="2082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81800" y="2648607"/>
            <a:ext cx="0" cy="2082800"/>
          </a:xfrm>
          <a:custGeom>
            <a:avLst/>
            <a:gdLst/>
            <a:ahLst/>
            <a:cxnLst/>
            <a:rect l="l" t="t" r="r" b="b"/>
            <a:pathLst>
              <a:path w="0" h="2082800">
                <a:moveTo>
                  <a:pt x="0" y="0"/>
                </a:moveTo>
                <a:lnTo>
                  <a:pt x="0" y="20828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1684" y="2667657"/>
            <a:ext cx="8220709" cy="0"/>
          </a:xfrm>
          <a:custGeom>
            <a:avLst/>
            <a:gdLst/>
            <a:ahLst/>
            <a:cxnLst/>
            <a:rect l="l" t="t" r="r" b="b"/>
            <a:pathLst>
              <a:path w="8220709" h="0">
                <a:moveTo>
                  <a:pt x="0" y="0"/>
                </a:moveTo>
                <a:lnTo>
                  <a:pt x="822063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8034" y="2234587"/>
            <a:ext cx="0" cy="2496820"/>
          </a:xfrm>
          <a:custGeom>
            <a:avLst/>
            <a:gdLst/>
            <a:ahLst/>
            <a:cxnLst/>
            <a:rect l="l" t="t" r="r" b="b"/>
            <a:pathLst>
              <a:path w="0" h="2496820">
                <a:moveTo>
                  <a:pt x="0" y="0"/>
                </a:moveTo>
                <a:lnTo>
                  <a:pt x="0" y="24968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75966" y="2234587"/>
            <a:ext cx="0" cy="2496820"/>
          </a:xfrm>
          <a:custGeom>
            <a:avLst/>
            <a:gdLst/>
            <a:ahLst/>
            <a:cxnLst/>
            <a:rect l="l" t="t" r="r" b="b"/>
            <a:pathLst>
              <a:path w="0" h="2496820">
                <a:moveTo>
                  <a:pt x="0" y="0"/>
                </a:moveTo>
                <a:lnTo>
                  <a:pt x="0" y="249682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1684" y="2240937"/>
            <a:ext cx="8220709" cy="0"/>
          </a:xfrm>
          <a:custGeom>
            <a:avLst/>
            <a:gdLst/>
            <a:ahLst/>
            <a:cxnLst/>
            <a:rect l="l" t="t" r="r" b="b"/>
            <a:pathLst>
              <a:path w="8220709" h="0">
                <a:moveTo>
                  <a:pt x="0" y="0"/>
                </a:moveTo>
                <a:lnTo>
                  <a:pt x="822063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1684" y="4725057"/>
            <a:ext cx="8220709" cy="0"/>
          </a:xfrm>
          <a:custGeom>
            <a:avLst/>
            <a:gdLst/>
            <a:ahLst/>
            <a:cxnLst/>
            <a:rect l="l" t="t" r="r" b="b"/>
            <a:pathLst>
              <a:path w="8220709" h="0">
                <a:moveTo>
                  <a:pt x="0" y="0"/>
                </a:moveTo>
                <a:lnTo>
                  <a:pt x="822063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46774" y="2315105"/>
            <a:ext cx="15392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CIGNA</a:t>
            </a:r>
            <a:r>
              <a:rPr dirty="0" sz="1600" spc="-10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774" y="2664699"/>
            <a:ext cx="1868170" cy="19767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" b="1">
                <a:latin typeface="Arial"/>
                <a:cs typeface="Arial"/>
              </a:rPr>
              <a:t>Clinical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programs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>
                <a:latin typeface="Arial"/>
                <a:cs typeface="Arial"/>
              </a:rPr>
              <a:t>Disease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Case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 marL="127000" marR="53086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24-hour </a:t>
            </a:r>
            <a:r>
              <a:rPr dirty="0" sz="1400">
                <a:latin typeface="Arial"/>
                <a:cs typeface="Arial"/>
              </a:rPr>
              <a:t>health  </a:t>
            </a:r>
            <a:r>
              <a:rPr dirty="0" sz="1400" spc="-5">
                <a:latin typeface="Arial"/>
                <a:cs typeface="Arial"/>
              </a:rPr>
              <a:t>information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line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Health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assessment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>
                <a:latin typeface="Arial"/>
                <a:cs typeface="Arial"/>
              </a:rPr>
              <a:t>Online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coaching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8742" y="2740480"/>
            <a:ext cx="1909445" cy="1322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74675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Pa</a:t>
            </a:r>
            <a:r>
              <a:rPr dirty="0" sz="1400" b="1">
                <a:latin typeface="Arial"/>
                <a:cs typeface="Arial"/>
              </a:rPr>
              <a:t>t</a:t>
            </a:r>
            <a:r>
              <a:rPr dirty="0" sz="1400" spc="5" b="1">
                <a:latin typeface="Arial"/>
                <a:cs typeface="Arial"/>
              </a:rPr>
              <a:t>i</a:t>
            </a:r>
            <a:r>
              <a:rPr dirty="0" sz="1400" spc="-5" b="1">
                <a:latin typeface="Arial"/>
                <a:cs typeface="Arial"/>
              </a:rPr>
              <a:t>e</a:t>
            </a:r>
            <a:r>
              <a:rPr dirty="0" sz="1400" spc="-10" b="1">
                <a:latin typeface="Arial"/>
                <a:cs typeface="Arial"/>
              </a:rPr>
              <a:t>n</a:t>
            </a:r>
            <a:r>
              <a:rPr dirty="0" sz="1400" b="1">
                <a:latin typeface="Arial"/>
                <a:cs typeface="Arial"/>
              </a:rPr>
              <a:t>t-</a:t>
            </a:r>
            <a:r>
              <a:rPr dirty="0" sz="1400" spc="-5" b="1">
                <a:latin typeface="Arial"/>
                <a:cs typeface="Arial"/>
              </a:rPr>
              <a:t>s</a:t>
            </a:r>
            <a:r>
              <a:rPr dirty="0" sz="1400" spc="-20" b="1">
                <a:latin typeface="Arial"/>
                <a:cs typeface="Arial"/>
              </a:rPr>
              <a:t>p</a:t>
            </a:r>
            <a:r>
              <a:rPr dirty="0" sz="1400" spc="-5" b="1">
                <a:latin typeface="Arial"/>
                <a:cs typeface="Arial"/>
              </a:rPr>
              <a:t>ec</a:t>
            </a:r>
            <a:r>
              <a:rPr dirty="0" sz="1400" spc="-10" b="1">
                <a:latin typeface="Arial"/>
                <a:cs typeface="Arial"/>
              </a:rPr>
              <a:t>i</a:t>
            </a:r>
            <a:r>
              <a:rPr dirty="0" sz="1400" spc="-15" b="1">
                <a:latin typeface="Arial"/>
                <a:cs typeface="Arial"/>
              </a:rPr>
              <a:t>f</a:t>
            </a:r>
            <a:r>
              <a:rPr dirty="0" sz="1400" spc="5" b="1">
                <a:latin typeface="Arial"/>
                <a:cs typeface="Arial"/>
              </a:rPr>
              <a:t>i</a:t>
            </a:r>
            <a:r>
              <a:rPr dirty="0" sz="1400" b="1">
                <a:latin typeface="Arial"/>
                <a:cs typeface="Arial"/>
              </a:rPr>
              <a:t>c  </a:t>
            </a:r>
            <a:r>
              <a:rPr dirty="0" sz="1400" spc="-5" b="1"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Readmission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predictor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General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predictor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Gaps </a:t>
            </a:r>
            <a:r>
              <a:rPr dirty="0" sz="1400">
                <a:latin typeface="Arial"/>
                <a:cs typeface="Arial"/>
              </a:rPr>
              <a:t>in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care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2986" y="2740658"/>
            <a:ext cx="1783714" cy="1322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 b="1">
                <a:latin typeface="Arial"/>
                <a:cs typeface="Arial"/>
              </a:rPr>
              <a:t>Performance  management</a:t>
            </a:r>
            <a:r>
              <a:rPr dirty="0" sz="1400" spc="-75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reports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635" algn="l"/>
              </a:tabLst>
            </a:pPr>
            <a:r>
              <a:rPr dirty="0" sz="1400" spc="-5">
                <a:latin typeface="Arial"/>
                <a:cs typeface="Arial"/>
              </a:rPr>
              <a:t>Population-based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Episode-based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>
                <a:latin typeface="Arial"/>
                <a:cs typeface="Arial"/>
              </a:rPr>
              <a:t>Focused</a:t>
            </a:r>
            <a:r>
              <a:rPr dirty="0" sz="1400" spc="-5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trends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60303" y="2665234"/>
            <a:ext cx="1562735" cy="182435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5" b="1">
                <a:latin typeface="Arial"/>
                <a:cs typeface="Arial"/>
              </a:rPr>
              <a:t>Client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  <a:p>
            <a:pPr marL="127000" marR="508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Cigna </a:t>
            </a:r>
            <a:r>
              <a:rPr dirty="0" sz="1400">
                <a:latin typeface="Arial"/>
                <a:cs typeface="Arial"/>
              </a:rPr>
              <a:t>field</a:t>
            </a:r>
            <a:r>
              <a:rPr dirty="0" sz="1400" spc="-11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project  </a:t>
            </a:r>
            <a:r>
              <a:rPr dirty="0" sz="1400" spc="-5">
                <a:latin typeface="Arial"/>
                <a:cs typeface="Arial"/>
              </a:rPr>
              <a:t>management</a:t>
            </a:r>
            <a:endParaRPr sz="1400">
              <a:latin typeface="Arial"/>
              <a:cs typeface="Arial"/>
            </a:endParaRPr>
          </a:p>
          <a:p>
            <a:pPr marL="127000" marR="437515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Network  </a:t>
            </a:r>
            <a:r>
              <a:rPr dirty="0" sz="1400" spc="-5">
                <a:latin typeface="Arial"/>
                <a:cs typeface="Arial"/>
              </a:rPr>
              <a:t>engage</a:t>
            </a:r>
            <a:r>
              <a:rPr dirty="0" sz="1400" spc="-10">
                <a:latin typeface="Arial"/>
                <a:cs typeface="Arial"/>
              </a:rPr>
              <a:t>m</a:t>
            </a:r>
            <a:r>
              <a:rPr dirty="0" sz="1400" spc="-5">
                <a:latin typeface="Arial"/>
                <a:cs typeface="Arial"/>
              </a:rPr>
              <a:t>en</a:t>
            </a:r>
            <a:r>
              <a:rPr dirty="0" sz="1400">
                <a:latin typeface="Arial"/>
                <a:cs typeface="Arial"/>
              </a:rPr>
              <a:t>t  </a:t>
            </a:r>
            <a:r>
              <a:rPr dirty="0" sz="1400" spc="-5">
                <a:latin typeface="Arial"/>
                <a:cs typeface="Arial"/>
              </a:rPr>
              <a:t>consultants</a:t>
            </a:r>
            <a:endParaRPr sz="1400">
              <a:latin typeface="Arial"/>
              <a:cs typeface="Arial"/>
            </a:endParaRPr>
          </a:p>
          <a:p>
            <a:pPr marL="127000" indent="-114300">
              <a:lnSpc>
                <a:spcPct val="100000"/>
              </a:lnSpc>
              <a:spcBef>
                <a:spcPts val="600"/>
              </a:spcBef>
              <a:buChar char="•"/>
              <a:tabLst>
                <a:tab pos="127000" algn="l"/>
              </a:tabLst>
            </a:pPr>
            <a:r>
              <a:rPr dirty="0" sz="1400" spc="-5">
                <a:latin typeface="Arial"/>
                <a:cs typeface="Arial"/>
              </a:rPr>
              <a:t>Clinical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insights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12970" y="3560762"/>
            <a:ext cx="697865" cy="1288415"/>
          </a:xfrm>
          <a:custGeom>
            <a:avLst/>
            <a:gdLst/>
            <a:ahLst/>
            <a:cxnLst/>
            <a:rect l="l" t="t" r="r" b="b"/>
            <a:pathLst>
              <a:path w="697864" h="1288414">
                <a:moveTo>
                  <a:pt x="697585" y="1287843"/>
                </a:moveTo>
                <a:lnTo>
                  <a:pt x="0" y="0"/>
                </a:lnTo>
              </a:path>
            </a:pathLst>
          </a:custGeom>
          <a:ln w="38100">
            <a:solidFill>
              <a:srgbClr val="2F36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467609" y="3477004"/>
            <a:ext cx="104775" cy="128270"/>
          </a:xfrm>
          <a:custGeom>
            <a:avLst/>
            <a:gdLst/>
            <a:ahLst/>
            <a:cxnLst/>
            <a:rect l="l" t="t" r="r" b="b"/>
            <a:pathLst>
              <a:path w="104775" h="128270">
                <a:moveTo>
                  <a:pt x="0" y="0"/>
                </a:moveTo>
                <a:lnTo>
                  <a:pt x="4178" y="127723"/>
                </a:lnTo>
                <a:lnTo>
                  <a:pt x="104686" y="73291"/>
                </a:lnTo>
                <a:lnTo>
                  <a:pt x="0" y="0"/>
                </a:lnTo>
                <a:close/>
              </a:path>
            </a:pathLst>
          </a:custGeom>
          <a:solidFill>
            <a:srgbClr val="2F3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90287" y="3770845"/>
            <a:ext cx="878205" cy="1602740"/>
          </a:xfrm>
          <a:custGeom>
            <a:avLst/>
            <a:gdLst/>
            <a:ahLst/>
            <a:cxnLst/>
            <a:rect l="l" t="t" r="r" b="b"/>
            <a:pathLst>
              <a:path w="878204" h="1602739">
                <a:moveTo>
                  <a:pt x="878154" y="1602397"/>
                </a:moveTo>
                <a:lnTo>
                  <a:pt x="0" y="0"/>
                </a:lnTo>
              </a:path>
            </a:pathLst>
          </a:custGeom>
          <a:ln w="38100">
            <a:solidFill>
              <a:srgbClr val="2F36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44512" y="3687320"/>
            <a:ext cx="105410" cy="128270"/>
          </a:xfrm>
          <a:custGeom>
            <a:avLst/>
            <a:gdLst/>
            <a:ahLst/>
            <a:cxnLst/>
            <a:rect l="l" t="t" r="r" b="b"/>
            <a:pathLst>
              <a:path w="105410" h="128270">
                <a:moveTo>
                  <a:pt x="0" y="0"/>
                </a:moveTo>
                <a:lnTo>
                  <a:pt x="4813" y="127698"/>
                </a:lnTo>
                <a:lnTo>
                  <a:pt x="105054" y="72771"/>
                </a:lnTo>
                <a:lnTo>
                  <a:pt x="0" y="0"/>
                </a:lnTo>
                <a:close/>
              </a:path>
            </a:pathLst>
          </a:custGeom>
          <a:solidFill>
            <a:srgbClr val="2F3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61136" y="3542714"/>
            <a:ext cx="691515" cy="1292225"/>
          </a:xfrm>
          <a:custGeom>
            <a:avLst/>
            <a:gdLst/>
            <a:ahLst/>
            <a:cxnLst/>
            <a:rect l="l" t="t" r="r" b="b"/>
            <a:pathLst>
              <a:path w="691515" h="1292225">
                <a:moveTo>
                  <a:pt x="691045" y="1292097"/>
                </a:moveTo>
                <a:lnTo>
                  <a:pt x="0" y="0"/>
                </a:lnTo>
              </a:path>
            </a:pathLst>
          </a:custGeom>
          <a:ln w="38100">
            <a:solidFill>
              <a:srgbClr val="2F36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16216" y="3458711"/>
            <a:ext cx="104775" cy="128270"/>
          </a:xfrm>
          <a:custGeom>
            <a:avLst/>
            <a:gdLst/>
            <a:ahLst/>
            <a:cxnLst/>
            <a:rect l="l" t="t" r="r" b="b"/>
            <a:pathLst>
              <a:path w="104775" h="128270">
                <a:moveTo>
                  <a:pt x="0" y="0"/>
                </a:moveTo>
                <a:lnTo>
                  <a:pt x="3505" y="127749"/>
                </a:lnTo>
                <a:lnTo>
                  <a:pt x="104292" y="73850"/>
                </a:lnTo>
                <a:lnTo>
                  <a:pt x="0" y="0"/>
                </a:lnTo>
                <a:close/>
              </a:path>
            </a:pathLst>
          </a:custGeom>
          <a:solidFill>
            <a:srgbClr val="2F3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98831" y="4132898"/>
            <a:ext cx="708660" cy="1354455"/>
          </a:xfrm>
          <a:custGeom>
            <a:avLst/>
            <a:gdLst/>
            <a:ahLst/>
            <a:cxnLst/>
            <a:rect l="l" t="t" r="r" b="b"/>
            <a:pathLst>
              <a:path w="708659" h="1354454">
                <a:moveTo>
                  <a:pt x="708317" y="1353883"/>
                </a:moveTo>
                <a:lnTo>
                  <a:pt x="0" y="0"/>
                </a:lnTo>
              </a:path>
            </a:pathLst>
          </a:custGeom>
          <a:ln w="38100">
            <a:solidFill>
              <a:srgbClr val="2F36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154678" y="4048500"/>
            <a:ext cx="104139" cy="128270"/>
          </a:xfrm>
          <a:custGeom>
            <a:avLst/>
            <a:gdLst/>
            <a:ahLst/>
            <a:cxnLst/>
            <a:rect l="l" t="t" r="r" b="b"/>
            <a:pathLst>
              <a:path w="104139" h="128270">
                <a:moveTo>
                  <a:pt x="0" y="0"/>
                </a:moveTo>
                <a:lnTo>
                  <a:pt x="2336" y="127774"/>
                </a:lnTo>
                <a:lnTo>
                  <a:pt x="103619" y="74790"/>
                </a:lnTo>
                <a:lnTo>
                  <a:pt x="0" y="0"/>
                </a:lnTo>
                <a:close/>
              </a:path>
            </a:pathLst>
          </a:custGeom>
          <a:solidFill>
            <a:srgbClr val="2F3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10772" y="3761041"/>
            <a:ext cx="811530" cy="1431290"/>
          </a:xfrm>
          <a:custGeom>
            <a:avLst/>
            <a:gdLst/>
            <a:ahLst/>
            <a:cxnLst/>
            <a:rect l="l" t="t" r="r" b="b"/>
            <a:pathLst>
              <a:path w="811529" h="1431289">
                <a:moveTo>
                  <a:pt x="811047" y="1431251"/>
                </a:moveTo>
                <a:lnTo>
                  <a:pt x="0" y="0"/>
                </a:lnTo>
              </a:path>
            </a:pathLst>
          </a:custGeom>
          <a:ln w="38100">
            <a:solidFill>
              <a:srgbClr val="2F36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63812" y="3678171"/>
            <a:ext cx="106680" cy="127635"/>
          </a:xfrm>
          <a:custGeom>
            <a:avLst/>
            <a:gdLst/>
            <a:ahLst/>
            <a:cxnLst/>
            <a:rect l="l" t="t" r="r" b="b"/>
            <a:pathLst>
              <a:path w="106679" h="127635">
                <a:moveTo>
                  <a:pt x="0" y="0"/>
                </a:moveTo>
                <a:lnTo>
                  <a:pt x="6629" y="127622"/>
                </a:lnTo>
                <a:lnTo>
                  <a:pt x="106070" y="71272"/>
                </a:lnTo>
                <a:lnTo>
                  <a:pt x="0" y="0"/>
                </a:lnTo>
                <a:close/>
              </a:path>
            </a:pathLst>
          </a:custGeom>
          <a:solidFill>
            <a:srgbClr val="2F36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Substance</a:t>
            </a:r>
            <a:r>
              <a:rPr dirty="0" spc="-330"/>
              <a:t> </a:t>
            </a:r>
            <a:r>
              <a:rPr dirty="0"/>
              <a:t>Abuse  Readmittance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1270" y="436880"/>
            <a:ext cx="354076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Arial"/>
                <a:cs typeface="Arial"/>
              </a:rPr>
              <a:t>Case</a:t>
            </a:r>
            <a:r>
              <a:rPr dirty="0" sz="4400" spc="-32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55708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Substance abuse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rehabilitation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u="none" sz="3200" spc="-5"/>
              <a:t>Readmissions </a:t>
            </a:r>
            <a:r>
              <a:rPr dirty="0" u="none" sz="3200"/>
              <a:t>Are a </a:t>
            </a:r>
            <a:r>
              <a:rPr dirty="0" u="none" sz="3200" spc="-5"/>
              <a:t>Huge</a:t>
            </a:r>
            <a:r>
              <a:rPr dirty="0" u="none" sz="3200" spc="-254"/>
              <a:t> </a:t>
            </a:r>
            <a:r>
              <a:rPr dirty="0" u="none" sz="3200" spc="-5"/>
              <a:t>Source</a:t>
            </a:r>
            <a:endParaRPr sz="3200"/>
          </a:p>
          <a:p>
            <a:pPr algn="ctr">
              <a:lnSpc>
                <a:spcPct val="100000"/>
              </a:lnSpc>
              <a:tabLst>
                <a:tab pos="1000125" algn="l"/>
                <a:tab pos="8228965" algn="l"/>
              </a:tabLst>
            </a:pPr>
            <a:r>
              <a:rPr dirty="0" sz="3200"/>
              <a:t> </a:t>
            </a:r>
            <a:r>
              <a:rPr dirty="0" sz="3200"/>
              <a:t>	</a:t>
            </a:r>
            <a:r>
              <a:rPr dirty="0" sz="3200" spc="-5"/>
              <a:t>of </a:t>
            </a:r>
            <a:r>
              <a:rPr dirty="0" sz="3200"/>
              <a:t>Costs </a:t>
            </a:r>
            <a:r>
              <a:rPr dirty="0" sz="3200" spc="-5"/>
              <a:t>for Hospitals and</a:t>
            </a:r>
            <a:r>
              <a:rPr dirty="0" sz="3200" spc="-90"/>
              <a:t> </a:t>
            </a:r>
            <a:r>
              <a:rPr dirty="0" sz="3200" spc="-5"/>
              <a:t>Insurers	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0" y="1625599"/>
            <a:ext cx="7963534" cy="4429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7508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latin typeface="Arial"/>
                <a:cs typeface="Arial"/>
              </a:rPr>
              <a:t>According to the Agency for Healthcare Research and  Quality</a:t>
            </a:r>
            <a:r>
              <a:rPr dirty="0" sz="220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(AHRQ):</a:t>
            </a:r>
            <a:endParaRPr sz="2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Hospitals spent $41.3 billion between January and </a:t>
            </a:r>
            <a:r>
              <a:rPr dirty="0" sz="2200" spc="-10">
                <a:latin typeface="Arial"/>
                <a:cs typeface="Arial"/>
              </a:rPr>
              <a:t>November  </a:t>
            </a:r>
            <a:r>
              <a:rPr dirty="0" sz="2200" spc="-45">
                <a:latin typeface="Arial"/>
                <a:cs typeface="Arial"/>
              </a:rPr>
              <a:t>2011 </a:t>
            </a:r>
            <a:r>
              <a:rPr dirty="0" sz="2200" spc="-5">
                <a:latin typeface="Arial"/>
                <a:cs typeface="Arial"/>
              </a:rPr>
              <a:t>to treat patients readmitted within 30 days of</a:t>
            </a:r>
            <a:r>
              <a:rPr dirty="0" sz="2200" spc="17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discharge.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1.8 million readmissions </a:t>
            </a:r>
            <a:r>
              <a:rPr dirty="0" sz="2200">
                <a:latin typeface="Arial"/>
                <a:cs typeface="Arial"/>
              </a:rPr>
              <a:t>cost </a:t>
            </a:r>
            <a:r>
              <a:rPr dirty="0" sz="2200" spc="-5">
                <a:latin typeface="Arial"/>
                <a:cs typeface="Arial"/>
              </a:rPr>
              <a:t>the Medicare</a:t>
            </a:r>
            <a:r>
              <a:rPr dirty="0" sz="2200" spc="35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program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$24 billion.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600,000 privately insured patient readmittance</a:t>
            </a:r>
            <a:r>
              <a:rPr dirty="0" sz="2200" spc="7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totaled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$8.1 billion.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700,000 medicaid patient readmissions </a:t>
            </a:r>
            <a:r>
              <a:rPr dirty="0" sz="2200">
                <a:latin typeface="Arial"/>
                <a:cs typeface="Arial"/>
              </a:rPr>
              <a:t>cost</a:t>
            </a:r>
            <a:r>
              <a:rPr dirty="0" sz="2200" spc="6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hospitals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 spc="-5">
                <a:latin typeface="Arial"/>
                <a:cs typeface="Arial"/>
              </a:rPr>
              <a:t>$7.6 billion.</a:t>
            </a:r>
            <a:endParaRPr sz="2200">
              <a:latin typeface="Arial"/>
              <a:cs typeface="Arial"/>
            </a:endParaRPr>
          </a:p>
          <a:p>
            <a:pPr marL="355600" marR="99441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Arial"/>
                <a:cs typeface="Arial"/>
              </a:rPr>
              <a:t>The 200,000 uninsured patients who were readmitted  </a:t>
            </a:r>
            <a:r>
              <a:rPr dirty="0" sz="2200">
                <a:latin typeface="Arial"/>
                <a:cs typeface="Arial"/>
              </a:rPr>
              <a:t>cost </a:t>
            </a:r>
            <a:r>
              <a:rPr dirty="0" sz="2200" spc="-5">
                <a:latin typeface="Arial"/>
                <a:cs typeface="Arial"/>
              </a:rPr>
              <a:t>hospitals a relatively paltry $1.5</a:t>
            </a:r>
            <a:r>
              <a:rPr dirty="0" sz="2200" spc="30">
                <a:latin typeface="Arial"/>
                <a:cs typeface="Arial"/>
              </a:rPr>
              <a:t> </a:t>
            </a:r>
            <a:r>
              <a:rPr dirty="0" sz="2200" spc="-5">
                <a:latin typeface="Arial"/>
                <a:cs typeface="Arial"/>
              </a:rPr>
              <a:t>billion.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4722" y="436880"/>
            <a:ext cx="62134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84780" algn="l"/>
              </a:tabLst>
            </a:pPr>
            <a:r>
              <a:rPr dirty="0" u="none" sz="4400" spc="-5"/>
              <a:t>Causes</a:t>
            </a:r>
            <a:r>
              <a:rPr dirty="0" u="none" sz="4400" spc="5"/>
              <a:t> </a:t>
            </a:r>
            <a:r>
              <a:rPr dirty="0" u="none" sz="4400" spc="-5"/>
              <a:t>of	</a:t>
            </a:r>
            <a:r>
              <a:rPr dirty="0" u="none" sz="4400"/>
              <a:t>Readmissions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545437"/>
            <a:ext cx="7784465" cy="27686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Complications from surgery or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treatment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Infection</a:t>
            </a:r>
            <a:endParaRPr sz="3200">
              <a:latin typeface="Arial"/>
              <a:cs typeface="Arial"/>
            </a:endParaRPr>
          </a:p>
          <a:p>
            <a:pPr marL="355600" marR="167068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Relapse of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physical </a:t>
            </a:r>
            <a:r>
              <a:rPr dirty="0" sz="3200" spc="-10">
                <a:latin typeface="Arial"/>
                <a:cs typeface="Arial"/>
              </a:rPr>
              <a:t>malady or  other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condition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Related (direct or indirect) health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episode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8238" y="436880"/>
            <a:ext cx="176783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5"/>
              <a:t>Setting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For </a:t>
            </a:r>
            <a:r>
              <a:rPr dirty="0"/>
              <a:t>a </a:t>
            </a:r>
            <a:r>
              <a:rPr dirty="0" spc="-5"/>
              <a:t>project with </a:t>
            </a:r>
            <a:r>
              <a:rPr dirty="0"/>
              <a:t>a </a:t>
            </a:r>
            <a:r>
              <a:rPr dirty="0" spc="-5"/>
              <a:t>$2 billion U.S. Midwest  healthcare insurer who wanted to look</a:t>
            </a:r>
            <a:r>
              <a:rPr dirty="0" spc="-110"/>
              <a:t> </a:t>
            </a:r>
            <a:r>
              <a:rPr dirty="0" spc="-5"/>
              <a:t>more  closely at substance abuse </a:t>
            </a:r>
            <a:r>
              <a:rPr dirty="0" spc="-10"/>
              <a:t>patients </a:t>
            </a:r>
            <a:r>
              <a:rPr dirty="0" spc="-5"/>
              <a:t>who  were readmitted </a:t>
            </a:r>
            <a:r>
              <a:rPr dirty="0"/>
              <a:t>versus </a:t>
            </a:r>
            <a:r>
              <a:rPr dirty="0" spc="-5"/>
              <a:t>those who were</a:t>
            </a:r>
            <a:r>
              <a:rPr dirty="0" spc="-150"/>
              <a:t> </a:t>
            </a:r>
            <a:r>
              <a:rPr dirty="0" spc="-10"/>
              <a:t>not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968622" y="436880"/>
            <a:ext cx="120650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>
                <a:latin typeface="Arial"/>
                <a:cs typeface="Arial"/>
              </a:rPr>
              <a:t>G</a:t>
            </a:r>
            <a:r>
              <a:rPr dirty="0" sz="4400" spc="-5">
                <a:latin typeface="Arial"/>
                <a:cs typeface="Arial"/>
              </a:rPr>
              <a:t>oal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7172959" cy="1489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Identify and intercept those with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10">
                <a:latin typeface="Arial"/>
                <a:cs typeface="Arial"/>
              </a:rPr>
              <a:t>high  </a:t>
            </a:r>
            <a:r>
              <a:rPr dirty="0" sz="3200" spc="-5">
                <a:latin typeface="Arial"/>
                <a:cs typeface="Arial"/>
              </a:rPr>
              <a:t>propensity for readmissions and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advise,  treat, and counsel them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accordingly.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8415" y="436880"/>
            <a:ext cx="14859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Unit</a:t>
            </a:r>
            <a:r>
              <a:rPr dirty="0" u="none" sz="4400" spc="-100"/>
              <a:t> </a:t>
            </a:r>
            <a:r>
              <a:rPr dirty="0" u="none" sz="4400"/>
              <a:t>9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 i="1">
                <a:latin typeface="Arial"/>
                <a:cs typeface="Arial"/>
              </a:rPr>
              <a:t>How to </a:t>
            </a:r>
            <a:r>
              <a:rPr dirty="0" i="1">
                <a:latin typeface="Arial"/>
                <a:cs typeface="Arial"/>
              </a:rPr>
              <a:t>successfully </a:t>
            </a:r>
            <a:r>
              <a:rPr dirty="0" spc="-10" i="1">
                <a:latin typeface="Arial"/>
                <a:cs typeface="Arial"/>
              </a:rPr>
              <a:t>apply </a:t>
            </a:r>
            <a:r>
              <a:rPr dirty="0" spc="-5" i="1">
                <a:latin typeface="Arial"/>
                <a:cs typeface="Arial"/>
              </a:rPr>
              <a:t>analytics to</a:t>
            </a:r>
            <a:r>
              <a:rPr dirty="0" spc="-95" i="1">
                <a:latin typeface="Arial"/>
                <a:cs typeface="Arial"/>
              </a:rPr>
              <a:t> </a:t>
            </a:r>
            <a:r>
              <a:rPr dirty="0" spc="-5" i="1">
                <a:latin typeface="Arial"/>
                <a:cs typeface="Arial"/>
              </a:rPr>
              <a:t>your  </a:t>
            </a:r>
            <a:r>
              <a:rPr dirty="0" spc="-5" i="1">
                <a:latin typeface="Arial"/>
                <a:cs typeface="Arial"/>
              </a:rPr>
              <a:t>business to deliver economic impact </a:t>
            </a:r>
            <a:r>
              <a:rPr dirty="0" spc="-10" i="1">
                <a:latin typeface="Arial"/>
                <a:cs typeface="Arial"/>
              </a:rPr>
              <a:t>and  </a:t>
            </a:r>
            <a:r>
              <a:rPr dirty="0" spc="-5" i="1">
                <a:latin typeface="Arial"/>
                <a:cs typeface="Arial"/>
              </a:rPr>
              <a:t>achieve strategic competitive</a:t>
            </a:r>
            <a:r>
              <a:rPr dirty="0" spc="-60" i="1">
                <a:latin typeface="Arial"/>
                <a:cs typeface="Arial"/>
              </a:rPr>
              <a:t> </a:t>
            </a:r>
            <a:r>
              <a:rPr dirty="0" spc="-10" i="1">
                <a:latin typeface="Arial"/>
                <a:cs typeface="Arial"/>
              </a:rPr>
              <a:t>advantage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29659" y="5966508"/>
            <a:ext cx="49771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29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Disclaimer: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The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information contained herein is confidential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is</a:t>
            </a:r>
            <a:r>
              <a:rPr dirty="0" sz="1200" spc="-14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endParaRPr sz="1200">
              <a:latin typeface="Arial"/>
              <a:cs typeface="Arial"/>
            </a:endParaRPr>
          </a:p>
          <a:p>
            <a:pPr algn="r" marL="12700" marR="5080" indent="2244725">
              <a:lnSpc>
                <a:spcPct val="100000"/>
              </a:lnSpc>
            </a:pP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intellectual property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of</a:t>
            </a:r>
            <a:r>
              <a:rPr dirty="0" sz="1200" spc="-8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Optima</a:t>
            </a:r>
            <a:r>
              <a:rPr dirty="0" sz="1200" spc="-8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Analytics.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Do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not </a:t>
            </a:r>
            <a:r>
              <a:rPr dirty="0" sz="1200" spc="-20">
                <a:solidFill>
                  <a:srgbClr val="7E7E7E"/>
                </a:solidFill>
                <a:latin typeface="Arial"/>
                <a:cs typeface="Arial"/>
              </a:rPr>
              <a:t>copy,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reproduce,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or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distribute without expressed written</a:t>
            </a:r>
            <a:r>
              <a:rPr dirty="0" sz="1200" spc="-5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consent</a:t>
            </a:r>
            <a:r>
              <a:rPr dirty="0" sz="1200" spc="-3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of 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Douglas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A. </a:t>
            </a:r>
            <a:r>
              <a:rPr dirty="0" sz="1200" spc="-25">
                <a:solidFill>
                  <a:srgbClr val="7E7E7E"/>
                </a:solidFill>
                <a:latin typeface="Arial"/>
                <a:cs typeface="Arial"/>
              </a:rPr>
              <a:t>Gray,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President,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Optima </a:t>
            </a:r>
            <a:r>
              <a:rPr dirty="0" sz="1200" spc="-5">
                <a:solidFill>
                  <a:srgbClr val="7E7E7E"/>
                </a:solidFill>
                <a:latin typeface="Arial"/>
                <a:cs typeface="Arial"/>
              </a:rPr>
              <a:t>Analytics.</a:t>
            </a:r>
            <a:r>
              <a:rPr dirty="0" sz="1200" spc="-175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7E7E7E"/>
                </a:solidFill>
                <a:latin typeface="Arial"/>
                <a:cs typeface="Arial"/>
              </a:rPr>
              <a:t>2015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527"/>
            <a:ext cx="8255000" cy="4590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91335">
              <a:lnSpc>
                <a:spcPts val="384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Classifying and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Predicting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92530" algn="l"/>
                <a:tab pos="82416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Patient Post-Discharge</a:t>
            </a:r>
            <a:r>
              <a:rPr dirty="0" u="heavy" sz="3200" spc="-7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Behavior	</a:t>
            </a:r>
            <a:endParaRPr sz="3200">
              <a:latin typeface="Arial"/>
              <a:cs typeface="Arial"/>
            </a:endParaRPr>
          </a:p>
          <a:p>
            <a:pPr marL="447040" marR="200660" indent="-342900">
              <a:lnSpc>
                <a:spcPct val="100000"/>
              </a:lnSpc>
              <a:spcBef>
                <a:spcPts val="2825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Classification, segmentation, propensity to  re-admit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10">
                <a:latin typeface="Arial"/>
                <a:cs typeface="Arial"/>
              </a:rPr>
              <a:t>Latent </a:t>
            </a:r>
            <a:r>
              <a:rPr dirty="0" sz="3200">
                <a:latin typeface="Arial"/>
                <a:cs typeface="Arial"/>
              </a:rPr>
              <a:t>class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K-means clustering,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CART/CHAID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Logistic regression (odds of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readmitting)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Bayesian Inference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(Multivariate)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622" y="436880"/>
            <a:ext cx="1206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5"/>
              <a:t>Data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7901305" cy="2616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Medical history data including pre-existing  and current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conditions</a:t>
            </a:r>
            <a:endParaRPr sz="3200">
              <a:latin typeface="Arial"/>
              <a:cs typeface="Arial"/>
            </a:endParaRPr>
          </a:p>
          <a:p>
            <a:pPr marL="355600" marR="70612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Demographic and psychographic</a:t>
            </a:r>
            <a:r>
              <a:rPr dirty="0" sz="3200" spc="-114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data  from</a:t>
            </a:r>
            <a:r>
              <a:rPr dirty="0" sz="3200" spc="-19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Acxiom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Prior readmission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527"/>
            <a:ext cx="8255000" cy="451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Frame and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Solve: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597660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Analytics Solution</a:t>
            </a:r>
            <a:r>
              <a:rPr dirty="0" u="heavy" sz="3200" spc="-2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Approach	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2825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Healthcare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industry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Healthcare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insurer</a:t>
            </a:r>
            <a:endParaRPr sz="3200">
              <a:latin typeface="Arial"/>
              <a:cs typeface="Arial"/>
            </a:endParaRPr>
          </a:p>
          <a:p>
            <a:pPr marL="447040" marR="103378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dirty="0" sz="3200" spc="-5" i="1">
                <a:latin typeface="Arial"/>
                <a:cs typeface="Arial"/>
              </a:rPr>
              <a:t>“Substance abuse readmissions</a:t>
            </a:r>
            <a:r>
              <a:rPr dirty="0" sz="3200" spc="-95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have  </a:t>
            </a:r>
            <a:r>
              <a:rPr dirty="0" sz="3200" spc="-5" i="1">
                <a:latin typeface="Arial"/>
                <a:cs typeface="Arial"/>
              </a:rPr>
              <a:t>increased 33%</a:t>
            </a:r>
            <a:r>
              <a:rPr dirty="0" sz="3200" spc="-90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YOY”</a:t>
            </a:r>
            <a:endParaRPr sz="3200">
              <a:latin typeface="Arial"/>
              <a:cs typeface="Arial"/>
            </a:endParaRPr>
          </a:p>
          <a:p>
            <a:pPr marL="447040" marR="72453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dirty="0" sz="3200" spc="-5" i="1">
                <a:latin typeface="Arial"/>
                <a:cs typeface="Arial"/>
              </a:rPr>
              <a:t>“Limited </a:t>
            </a:r>
            <a:r>
              <a:rPr dirty="0" sz="3200" spc="-10" i="1">
                <a:latin typeface="Arial"/>
                <a:cs typeface="Arial"/>
              </a:rPr>
              <a:t>patient </a:t>
            </a:r>
            <a:r>
              <a:rPr dirty="0" sz="3200" i="1">
                <a:latin typeface="Arial"/>
                <a:cs typeface="Arial"/>
              </a:rPr>
              <a:t>care </a:t>
            </a:r>
            <a:r>
              <a:rPr dirty="0" sz="3200" spc="-5" i="1">
                <a:latin typeface="Arial"/>
                <a:cs typeface="Arial"/>
              </a:rPr>
              <a:t>staff cannot</a:t>
            </a:r>
            <a:r>
              <a:rPr dirty="0" sz="3200" spc="-100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amply  </a:t>
            </a:r>
            <a:r>
              <a:rPr dirty="0" sz="3200" spc="-5" i="1">
                <a:latin typeface="Arial"/>
                <a:cs typeface="Arial"/>
              </a:rPr>
              <a:t>support all recently released</a:t>
            </a:r>
            <a:r>
              <a:rPr dirty="0" sz="3200" spc="-80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patients”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u="none" sz="3200" spc="-5"/>
              <a:t>Frame and</a:t>
            </a:r>
            <a:r>
              <a:rPr dirty="0" u="none" sz="3200" spc="-55"/>
              <a:t> </a:t>
            </a:r>
            <a:r>
              <a:rPr dirty="0" u="none" sz="3200" spc="-5"/>
              <a:t>Solve:</a:t>
            </a:r>
            <a:endParaRPr sz="3200"/>
          </a:p>
          <a:p>
            <a:pPr algn="ctr">
              <a:lnSpc>
                <a:spcPct val="100000"/>
              </a:lnSpc>
              <a:tabLst>
                <a:tab pos="1597660" algn="l"/>
                <a:tab pos="8228965" algn="l"/>
              </a:tabLst>
            </a:pPr>
            <a:r>
              <a:rPr dirty="0" sz="3200"/>
              <a:t> </a:t>
            </a:r>
            <a:r>
              <a:rPr dirty="0" sz="3200"/>
              <a:t>	</a:t>
            </a:r>
            <a:r>
              <a:rPr dirty="0" sz="3200" spc="-5"/>
              <a:t>Analytics Solution</a:t>
            </a:r>
            <a:r>
              <a:rPr dirty="0" sz="3200" spc="-245"/>
              <a:t> </a:t>
            </a:r>
            <a:r>
              <a:rPr dirty="0" sz="3200" spc="-5"/>
              <a:t>Approach	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073024" y="1635033"/>
            <a:ext cx="69938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4475" marR="5080" indent="-277241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“How can </a:t>
            </a:r>
            <a:r>
              <a:rPr dirty="0" sz="1800" i="1">
                <a:latin typeface="Arial"/>
                <a:cs typeface="Arial"/>
              </a:rPr>
              <a:t>we </a:t>
            </a:r>
            <a:r>
              <a:rPr dirty="0" sz="1800" spc="-5" i="1">
                <a:latin typeface="Arial"/>
                <a:cs typeface="Arial"/>
              </a:rPr>
              <a:t>focus </a:t>
            </a:r>
            <a:r>
              <a:rPr dirty="0" sz="1800" spc="-10" i="1">
                <a:latin typeface="Arial"/>
                <a:cs typeface="Arial"/>
              </a:rPr>
              <a:t>patient </a:t>
            </a:r>
            <a:r>
              <a:rPr dirty="0" sz="1800" spc="-5" i="1">
                <a:latin typeface="Arial"/>
                <a:cs typeface="Arial"/>
              </a:rPr>
              <a:t>care staff on the </a:t>
            </a:r>
            <a:r>
              <a:rPr dirty="0" sz="1800" spc="-10" i="1">
                <a:latin typeface="Arial"/>
                <a:cs typeface="Arial"/>
              </a:rPr>
              <a:t>patients </a:t>
            </a:r>
            <a:r>
              <a:rPr dirty="0" sz="1800" spc="-5" i="1">
                <a:latin typeface="Arial"/>
                <a:cs typeface="Arial"/>
              </a:rPr>
              <a:t>at </a:t>
            </a:r>
            <a:r>
              <a:rPr dirty="0" sz="1800" spc="-10" i="1">
                <a:latin typeface="Arial"/>
                <a:cs typeface="Arial"/>
              </a:rPr>
              <a:t>highest </a:t>
            </a:r>
            <a:r>
              <a:rPr dirty="0" sz="1800" spc="-5" i="1">
                <a:latin typeface="Arial"/>
                <a:cs typeface="Arial"/>
              </a:rPr>
              <a:t>risk </a:t>
            </a:r>
            <a:r>
              <a:rPr dirty="0" sz="1800" spc="-10" i="1">
                <a:latin typeface="Arial"/>
                <a:cs typeface="Arial"/>
              </a:rPr>
              <a:t>of  </a:t>
            </a:r>
            <a:r>
              <a:rPr dirty="0" sz="1800" spc="-10" i="1">
                <a:latin typeface="Arial"/>
                <a:cs typeface="Arial"/>
              </a:rPr>
              <a:t>readmission?”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5062" y="2161956"/>
            <a:ext cx="30854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Identify </a:t>
            </a:r>
            <a:r>
              <a:rPr dirty="0" sz="1800" spc="-5" b="1" i="1">
                <a:latin typeface="Arial"/>
                <a:cs typeface="Arial"/>
              </a:rPr>
              <a:t>(predict) </a:t>
            </a:r>
            <a:r>
              <a:rPr dirty="0" sz="1800" spc="-10" i="1">
                <a:latin typeface="Arial"/>
                <a:cs typeface="Arial"/>
              </a:rPr>
              <a:t>patients </a:t>
            </a:r>
            <a:r>
              <a:rPr dirty="0" sz="1800" spc="-5" i="1">
                <a:latin typeface="Arial"/>
                <a:cs typeface="Arial"/>
              </a:rPr>
              <a:t>who  </a:t>
            </a:r>
            <a:r>
              <a:rPr dirty="0" sz="1800" spc="-10" i="1">
                <a:latin typeface="Arial"/>
                <a:cs typeface="Arial"/>
              </a:rPr>
              <a:t>may </a:t>
            </a:r>
            <a:r>
              <a:rPr dirty="0" sz="1800" spc="-5" i="1">
                <a:latin typeface="Arial"/>
                <a:cs typeface="Arial"/>
              </a:rPr>
              <a:t>be </a:t>
            </a:r>
            <a:r>
              <a:rPr dirty="0" sz="1800" spc="-10" i="1">
                <a:latin typeface="Arial"/>
                <a:cs typeface="Arial"/>
              </a:rPr>
              <a:t>prone </a:t>
            </a:r>
            <a:r>
              <a:rPr dirty="0" sz="1800" i="1">
                <a:latin typeface="Arial"/>
                <a:cs typeface="Arial"/>
              </a:rPr>
              <a:t>to </a:t>
            </a:r>
            <a:r>
              <a:rPr dirty="0" sz="1800" spc="-10" i="1">
                <a:latin typeface="Arial"/>
                <a:cs typeface="Arial"/>
              </a:rPr>
              <a:t>substance  abuse</a:t>
            </a:r>
            <a:r>
              <a:rPr dirty="0" sz="1800" spc="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rehabilitation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2946" y="2984916"/>
            <a:ext cx="31095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Arial"/>
                <a:cs typeface="Arial"/>
              </a:rPr>
              <a:t>readmission and </a:t>
            </a:r>
            <a:r>
              <a:rPr dirty="0" sz="1800" spc="-5" i="1">
                <a:latin typeface="Arial"/>
                <a:cs typeface="Arial"/>
              </a:rPr>
              <a:t>care for </a:t>
            </a:r>
            <a:r>
              <a:rPr dirty="0" sz="1800" spc="-10" i="1">
                <a:latin typeface="Arial"/>
                <a:cs typeface="Arial"/>
              </a:rPr>
              <a:t>them  </a:t>
            </a:r>
            <a:r>
              <a:rPr dirty="0" sz="1800" i="1">
                <a:latin typeface="Arial"/>
                <a:cs typeface="Arial"/>
              </a:rPr>
              <a:t>to </a:t>
            </a:r>
            <a:r>
              <a:rPr dirty="0" sz="1800" spc="-5" b="1" i="1">
                <a:latin typeface="Arial"/>
                <a:cs typeface="Arial"/>
              </a:rPr>
              <a:t>reduce </a:t>
            </a:r>
            <a:r>
              <a:rPr dirty="0" sz="1800" spc="-5" i="1">
                <a:latin typeface="Arial"/>
                <a:cs typeface="Arial"/>
              </a:rPr>
              <a:t>their </a:t>
            </a:r>
            <a:r>
              <a:rPr dirty="0" sz="1800" spc="-10" i="1">
                <a:latin typeface="Arial"/>
                <a:cs typeface="Arial"/>
              </a:rPr>
              <a:t>likelihood of  </a:t>
            </a:r>
            <a:r>
              <a:rPr dirty="0" sz="1800" spc="-10" i="1">
                <a:latin typeface="Arial"/>
                <a:cs typeface="Arial"/>
              </a:rPr>
              <a:t>readmission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8876" y="3224778"/>
            <a:ext cx="2746375" cy="1198245"/>
          </a:xfrm>
          <a:custGeom>
            <a:avLst/>
            <a:gdLst/>
            <a:ahLst/>
            <a:cxnLst/>
            <a:rect l="l" t="t" r="r" b="b"/>
            <a:pathLst>
              <a:path w="2746375" h="1198245">
                <a:moveTo>
                  <a:pt x="1312025" y="866622"/>
                </a:moveTo>
                <a:lnTo>
                  <a:pt x="980897" y="866622"/>
                </a:lnTo>
                <a:lnTo>
                  <a:pt x="1078788" y="1197864"/>
                </a:lnTo>
                <a:lnTo>
                  <a:pt x="1312025" y="866622"/>
                </a:lnTo>
                <a:close/>
              </a:path>
              <a:path w="2746375" h="1198245">
                <a:moveTo>
                  <a:pt x="1773624" y="828243"/>
                </a:moveTo>
                <a:lnTo>
                  <a:pt x="1339049" y="828243"/>
                </a:lnTo>
                <a:lnTo>
                  <a:pt x="1684235" y="1094549"/>
                </a:lnTo>
                <a:lnTo>
                  <a:pt x="1773624" y="828243"/>
                </a:lnTo>
                <a:close/>
              </a:path>
              <a:path w="2746375" h="1198245">
                <a:moveTo>
                  <a:pt x="2189565" y="801738"/>
                </a:moveTo>
                <a:lnTo>
                  <a:pt x="1782521" y="801738"/>
                </a:lnTo>
                <a:lnTo>
                  <a:pt x="2306980" y="1003490"/>
                </a:lnTo>
                <a:lnTo>
                  <a:pt x="2189565" y="801738"/>
                </a:lnTo>
                <a:close/>
              </a:path>
              <a:path w="2746375" h="1198245">
                <a:moveTo>
                  <a:pt x="2172788" y="772909"/>
                </a:moveTo>
                <a:lnTo>
                  <a:pt x="720509" y="772909"/>
                </a:lnTo>
                <a:lnTo>
                  <a:pt x="605447" y="976985"/>
                </a:lnTo>
                <a:lnTo>
                  <a:pt x="980897" y="866622"/>
                </a:lnTo>
                <a:lnTo>
                  <a:pt x="1312025" y="866622"/>
                </a:lnTo>
                <a:lnTo>
                  <a:pt x="1339049" y="828243"/>
                </a:lnTo>
                <a:lnTo>
                  <a:pt x="1773624" y="828243"/>
                </a:lnTo>
                <a:lnTo>
                  <a:pt x="1782521" y="801738"/>
                </a:lnTo>
                <a:lnTo>
                  <a:pt x="2189565" y="801738"/>
                </a:lnTo>
                <a:lnTo>
                  <a:pt x="2172788" y="772909"/>
                </a:lnTo>
                <a:close/>
              </a:path>
              <a:path w="2746375" h="1198245">
                <a:moveTo>
                  <a:pt x="47040" y="127279"/>
                </a:moveTo>
                <a:lnTo>
                  <a:pt x="588276" y="422414"/>
                </a:lnTo>
                <a:lnTo>
                  <a:pt x="0" y="477761"/>
                </a:lnTo>
                <a:lnTo>
                  <a:pt x="473214" y="653008"/>
                </a:lnTo>
                <a:lnTo>
                  <a:pt x="17157" y="808951"/>
                </a:lnTo>
                <a:lnTo>
                  <a:pt x="720509" y="772909"/>
                </a:lnTo>
                <a:lnTo>
                  <a:pt x="2172788" y="772909"/>
                </a:lnTo>
                <a:lnTo>
                  <a:pt x="2140673" y="717727"/>
                </a:lnTo>
                <a:lnTo>
                  <a:pt x="2683512" y="717727"/>
                </a:lnTo>
                <a:lnTo>
                  <a:pt x="2238578" y="580910"/>
                </a:lnTo>
                <a:lnTo>
                  <a:pt x="2682290" y="451256"/>
                </a:lnTo>
                <a:lnTo>
                  <a:pt x="2123516" y="405676"/>
                </a:lnTo>
                <a:lnTo>
                  <a:pt x="2197790" y="350494"/>
                </a:lnTo>
                <a:lnTo>
                  <a:pt x="929652" y="350494"/>
                </a:lnTo>
                <a:lnTo>
                  <a:pt x="47040" y="127279"/>
                </a:lnTo>
                <a:close/>
              </a:path>
              <a:path w="2746375" h="1198245">
                <a:moveTo>
                  <a:pt x="2683512" y="717727"/>
                </a:moveTo>
                <a:lnTo>
                  <a:pt x="2140673" y="717727"/>
                </a:lnTo>
                <a:lnTo>
                  <a:pt x="2746248" y="737019"/>
                </a:lnTo>
                <a:lnTo>
                  <a:pt x="2683512" y="717727"/>
                </a:lnTo>
                <a:close/>
              </a:path>
              <a:path w="2746375" h="1198245">
                <a:moveTo>
                  <a:pt x="1061885" y="127279"/>
                </a:moveTo>
                <a:lnTo>
                  <a:pt x="929652" y="350494"/>
                </a:lnTo>
                <a:lnTo>
                  <a:pt x="2197790" y="350494"/>
                </a:lnTo>
                <a:lnTo>
                  <a:pt x="2236610" y="321652"/>
                </a:lnTo>
                <a:lnTo>
                  <a:pt x="1373124" y="321652"/>
                </a:lnTo>
                <a:lnTo>
                  <a:pt x="1061885" y="127279"/>
                </a:lnTo>
                <a:close/>
              </a:path>
              <a:path w="2746375" h="1198245">
                <a:moveTo>
                  <a:pt x="1846338" y="0"/>
                </a:moveTo>
                <a:lnTo>
                  <a:pt x="1373124" y="321652"/>
                </a:lnTo>
                <a:lnTo>
                  <a:pt x="2236610" y="321652"/>
                </a:lnTo>
                <a:lnTo>
                  <a:pt x="2272064" y="295313"/>
                </a:lnTo>
                <a:lnTo>
                  <a:pt x="1799678" y="295313"/>
                </a:lnTo>
                <a:lnTo>
                  <a:pt x="1846338" y="0"/>
                </a:lnTo>
                <a:close/>
              </a:path>
              <a:path w="2746375" h="1198245">
                <a:moveTo>
                  <a:pt x="2336850" y="247180"/>
                </a:moveTo>
                <a:lnTo>
                  <a:pt x="1799678" y="295313"/>
                </a:lnTo>
                <a:lnTo>
                  <a:pt x="2272064" y="295313"/>
                </a:lnTo>
                <a:lnTo>
                  <a:pt x="2336850" y="247180"/>
                </a:lnTo>
                <a:close/>
              </a:path>
            </a:pathLst>
          </a:custGeom>
          <a:solidFill>
            <a:srgbClr val="C39D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14458" y="3630459"/>
            <a:ext cx="1078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7797" y="3133482"/>
            <a:ext cx="2811780" cy="293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354965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There are </a:t>
            </a: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20" i="1">
                <a:latin typeface="Arial"/>
                <a:cs typeface="Arial"/>
              </a:rPr>
              <a:t>dozen </a:t>
            </a:r>
            <a:r>
              <a:rPr dirty="0" sz="1800" spc="-10" i="1">
                <a:latin typeface="Arial"/>
                <a:cs typeface="Arial"/>
              </a:rPr>
              <a:t>or  </a:t>
            </a:r>
            <a:r>
              <a:rPr dirty="0" sz="1800" spc="-10" i="1">
                <a:latin typeface="Arial"/>
                <a:cs typeface="Arial"/>
              </a:rPr>
              <a:t>more variables </a:t>
            </a:r>
            <a:r>
              <a:rPr dirty="0" sz="1800" spc="-5" i="1">
                <a:latin typeface="Arial"/>
                <a:cs typeface="Arial"/>
              </a:rPr>
              <a:t>that </a:t>
            </a:r>
            <a:r>
              <a:rPr dirty="0" sz="1800" spc="-10" i="1">
                <a:latin typeface="Arial"/>
                <a:cs typeface="Arial"/>
              </a:rPr>
              <a:t>can  influence </a:t>
            </a:r>
            <a:r>
              <a:rPr dirty="0" sz="1800" spc="-5" i="1">
                <a:latin typeface="Arial"/>
                <a:cs typeface="Arial"/>
              </a:rPr>
              <a:t>whether or </a:t>
            </a:r>
            <a:r>
              <a:rPr dirty="0" sz="1800" spc="-10" i="1">
                <a:latin typeface="Arial"/>
                <a:cs typeface="Arial"/>
              </a:rPr>
              <a:t>not  </a:t>
            </a: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10" i="1">
                <a:latin typeface="Arial"/>
                <a:cs typeface="Arial"/>
              </a:rPr>
              <a:t>patient </a:t>
            </a:r>
            <a:r>
              <a:rPr dirty="0" sz="1800" spc="-5" i="1">
                <a:latin typeface="Arial"/>
                <a:cs typeface="Arial"/>
              </a:rPr>
              <a:t>will </a:t>
            </a:r>
            <a:r>
              <a:rPr dirty="0" sz="1800" spc="-10" i="1">
                <a:latin typeface="Arial"/>
                <a:cs typeface="Arial"/>
              </a:rPr>
              <a:t>readmit  </a:t>
            </a:r>
            <a:r>
              <a:rPr dirty="0" sz="1800" spc="-5" i="1">
                <a:latin typeface="Arial"/>
                <a:cs typeface="Arial"/>
              </a:rPr>
              <a:t>after</a:t>
            </a:r>
            <a:r>
              <a:rPr dirty="0" sz="1800" spc="-10" i="1">
                <a:latin typeface="Arial"/>
                <a:cs typeface="Arial"/>
              </a:rPr>
              <a:t> rehabilitation</a:t>
            </a:r>
            <a:endParaRPr sz="1800">
              <a:latin typeface="Arial"/>
              <a:cs typeface="Arial"/>
            </a:endParaRPr>
          </a:p>
          <a:p>
            <a:pPr algn="ctr" marL="17145" marR="5080">
              <a:lnSpc>
                <a:spcPct val="100000"/>
              </a:lnSpc>
              <a:spcBef>
                <a:spcPts val="1340"/>
              </a:spcBef>
            </a:pPr>
            <a:r>
              <a:rPr dirty="0" sz="1800" spc="-5" i="1">
                <a:latin typeface="Arial"/>
                <a:cs typeface="Arial"/>
              </a:rPr>
              <a:t>Predicting </a:t>
            </a:r>
            <a:r>
              <a:rPr dirty="0" sz="1800" spc="-10" i="1">
                <a:latin typeface="Arial"/>
                <a:cs typeface="Arial"/>
              </a:rPr>
              <a:t>readmission </a:t>
            </a:r>
            <a:r>
              <a:rPr dirty="0" sz="1800" i="1">
                <a:latin typeface="Arial"/>
                <a:cs typeface="Arial"/>
              </a:rPr>
              <a:t>with  </a:t>
            </a:r>
            <a:r>
              <a:rPr dirty="0" sz="1800" spc="-5" i="1">
                <a:latin typeface="Arial"/>
                <a:cs typeface="Arial"/>
              </a:rPr>
              <a:t>certainty is </a:t>
            </a:r>
            <a:r>
              <a:rPr dirty="0" sz="1800" spc="-10" i="1">
                <a:latin typeface="Arial"/>
                <a:cs typeface="Arial"/>
              </a:rPr>
              <a:t>not possible;  </a:t>
            </a:r>
            <a:r>
              <a:rPr dirty="0" sz="1800" spc="-5" i="1">
                <a:latin typeface="Arial"/>
                <a:cs typeface="Arial"/>
              </a:rPr>
              <a:t>predict the “probability” of </a:t>
            </a:r>
            <a:r>
              <a:rPr dirty="0" sz="1800" i="1">
                <a:latin typeface="Arial"/>
                <a:cs typeface="Arial"/>
              </a:rPr>
              <a:t>a  </a:t>
            </a:r>
            <a:r>
              <a:rPr dirty="0" sz="1800" spc="-10" i="1">
                <a:latin typeface="Arial"/>
                <a:cs typeface="Arial"/>
              </a:rPr>
              <a:t>patient readmitting after  rehabilitation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7183" y="4810272"/>
            <a:ext cx="28873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45021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i="1">
                <a:latin typeface="Arial"/>
                <a:cs typeface="Arial"/>
              </a:rPr>
              <a:t>Probability: </a:t>
            </a:r>
            <a:r>
              <a:rPr dirty="0" sz="1800" spc="-10" i="1">
                <a:latin typeface="Arial"/>
                <a:cs typeface="Arial"/>
              </a:rPr>
              <a:t>Bayesian  </a:t>
            </a:r>
            <a:r>
              <a:rPr dirty="0" sz="1800" spc="-5" i="1">
                <a:latin typeface="Arial"/>
                <a:cs typeface="Arial"/>
              </a:rPr>
              <a:t>Inference</a:t>
            </a:r>
            <a:endParaRPr sz="18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i="1">
                <a:latin typeface="Arial"/>
                <a:cs typeface="Arial"/>
              </a:rPr>
              <a:t>Odds or [p/(1-p)]: Logistic  </a:t>
            </a:r>
            <a:r>
              <a:rPr dirty="0" sz="1800" spc="-10" i="1"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35552" y="5061203"/>
            <a:ext cx="1074420" cy="650875"/>
          </a:xfrm>
          <a:custGeom>
            <a:avLst/>
            <a:gdLst/>
            <a:ahLst/>
            <a:cxnLst/>
            <a:rect l="l" t="t" r="r" b="b"/>
            <a:pathLst>
              <a:path w="1074420" h="650875">
                <a:moveTo>
                  <a:pt x="749046" y="0"/>
                </a:moveTo>
                <a:lnTo>
                  <a:pt x="749046" y="162687"/>
                </a:lnTo>
                <a:lnTo>
                  <a:pt x="0" y="162687"/>
                </a:lnTo>
                <a:lnTo>
                  <a:pt x="0" y="488061"/>
                </a:lnTo>
                <a:lnTo>
                  <a:pt x="749046" y="488061"/>
                </a:lnTo>
                <a:lnTo>
                  <a:pt x="749046" y="650748"/>
                </a:lnTo>
                <a:lnTo>
                  <a:pt x="1074420" y="325374"/>
                </a:lnTo>
                <a:lnTo>
                  <a:pt x="749046" y="0"/>
                </a:lnTo>
                <a:close/>
              </a:path>
            </a:pathLst>
          </a:custGeom>
          <a:solidFill>
            <a:srgbClr val="438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806952" y="2372867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219075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725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514" y="436880"/>
            <a:ext cx="649351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Bayesian Inference</a:t>
            </a:r>
            <a:r>
              <a:rPr dirty="0" u="none" sz="4400" spc="-75"/>
              <a:t> </a:t>
            </a:r>
            <a:r>
              <a:rPr dirty="0" u="none" sz="4400" spc="-5"/>
              <a:t>Model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6527800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ts val="384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>
                <a:latin typeface="Arial"/>
                <a:cs typeface="Arial"/>
              </a:rPr>
              <a:t>“Swiss Army </a:t>
            </a:r>
            <a:r>
              <a:rPr dirty="0" sz="3200" spc="-5">
                <a:latin typeface="Arial"/>
                <a:cs typeface="Arial"/>
              </a:rPr>
              <a:t>Knife” of</a:t>
            </a:r>
            <a:r>
              <a:rPr dirty="0" sz="3200" spc="-295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modern</a:t>
            </a:r>
            <a:endParaRPr sz="32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statistical predictive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5903" y="3923959"/>
            <a:ext cx="2512695" cy="1946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latin typeface="Arial"/>
                <a:cs typeface="Arial"/>
              </a:rPr>
              <a:t>Modeling propensity of an  </a:t>
            </a:r>
            <a:r>
              <a:rPr dirty="0" sz="1400">
                <a:latin typeface="Arial"/>
                <a:cs typeface="Arial"/>
              </a:rPr>
              <a:t>outcome </a:t>
            </a:r>
            <a:r>
              <a:rPr dirty="0" sz="1400" spc="-5">
                <a:latin typeface="Arial"/>
                <a:cs typeface="Arial"/>
              </a:rPr>
              <a:t>given </a:t>
            </a:r>
            <a:r>
              <a:rPr dirty="0" sz="1400" spc="-5" i="1">
                <a:latin typeface="Arial"/>
                <a:cs typeface="Arial"/>
              </a:rPr>
              <a:t>prior</a:t>
            </a:r>
            <a:r>
              <a:rPr dirty="0" sz="1400" spc="-90" i="1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information  and </a:t>
            </a:r>
            <a:r>
              <a:rPr dirty="0" sz="1400" spc="-5" i="1">
                <a:latin typeface="Arial"/>
                <a:cs typeface="Arial"/>
              </a:rPr>
              <a:t>empirical</a:t>
            </a:r>
            <a:r>
              <a:rPr dirty="0" sz="1400" spc="-50" i="1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  <a:p>
            <a:pPr marL="299085" marR="172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>
                <a:latin typeface="Arial"/>
                <a:cs typeface="Arial"/>
              </a:rPr>
              <a:t>Disease state </a:t>
            </a:r>
            <a:r>
              <a:rPr dirty="0" sz="1400" spc="-5">
                <a:latin typeface="Arial"/>
                <a:cs typeface="Arial"/>
              </a:rPr>
              <a:t>given </a:t>
            </a:r>
            <a:r>
              <a:rPr dirty="0" sz="1400">
                <a:latin typeface="Arial"/>
                <a:cs typeface="Arial"/>
              </a:rPr>
              <a:t>a</a:t>
            </a:r>
            <a:r>
              <a:rPr dirty="0" sz="1400" spc="-14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test  result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Heart </a:t>
            </a:r>
            <a:r>
              <a:rPr dirty="0" sz="1400">
                <a:latin typeface="Arial"/>
                <a:cs typeface="Arial"/>
              </a:rPr>
              <a:t>attack </a:t>
            </a:r>
            <a:r>
              <a:rPr dirty="0" sz="1400" spc="-5">
                <a:latin typeface="Arial"/>
                <a:cs typeface="Arial"/>
              </a:rPr>
              <a:t>or</a:t>
            </a:r>
            <a:r>
              <a:rPr dirty="0" sz="1400" spc="-7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stroke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Hospital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readmission</a:t>
            </a:r>
            <a:endParaRPr sz="1400">
              <a:latin typeface="Arial"/>
              <a:cs typeface="Arial"/>
            </a:endParaRPr>
          </a:p>
          <a:p>
            <a:pPr marL="299085" marR="22225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Consumer </a:t>
            </a:r>
            <a:r>
              <a:rPr dirty="0" sz="1400" spc="-15">
                <a:latin typeface="Arial"/>
                <a:cs typeface="Arial"/>
              </a:rPr>
              <a:t>behavior,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e.g.,  </a:t>
            </a:r>
            <a:r>
              <a:rPr dirty="0" sz="1400" spc="-5">
                <a:latin typeface="Arial"/>
                <a:cs typeface="Arial"/>
              </a:rPr>
              <a:t>product purchase,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churn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2965450"/>
          <a:ext cx="4743450" cy="3182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880"/>
                <a:gridCol w="944880"/>
                <a:gridCol w="944880"/>
                <a:gridCol w="944880"/>
                <a:gridCol w="944879"/>
              </a:tblGrid>
              <a:tr h="370839">
                <a:tc gridSpan="5">
                  <a:txBody>
                    <a:bodyPr/>
                    <a:lstStyle/>
                    <a:p>
                      <a:pPr marL="4121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Breast Cancer Screening Indicator (BCSI)</a:t>
                      </a:r>
                      <a:r>
                        <a:rPr dirty="0" sz="1400" spc="-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35" b="1">
                          <a:latin typeface="Arial"/>
                          <a:cs typeface="Arial"/>
                        </a:rPr>
                        <a:t>Test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302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DCAA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44880"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BCSI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8600" marR="222250" indent="85090">
                        <a:lnSpc>
                          <a:spcPct val="100000"/>
                        </a:lnSpc>
                      </a:pPr>
                      <a:r>
                        <a:rPr dirty="0" sz="1400" spc="-5" b="1">
                          <a:latin typeface="Arial"/>
                          <a:cs typeface="Arial"/>
                        </a:rPr>
                        <a:t>test  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es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u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l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84150" marR="179070" indent="635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spc="-20" b="1">
                          <a:latin typeface="Arial"/>
                          <a:cs typeface="Arial"/>
                        </a:rPr>
                        <a:t>True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state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74625" marR="167640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has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6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84150" marR="167640" indent="-9525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has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no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ca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ce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73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0810" marR="123189" indent="-12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 b="1">
                          <a:latin typeface="Arial"/>
                          <a:cs typeface="Arial"/>
                        </a:rPr>
                        <a:t>Total 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nu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b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r 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400" b="1">
                          <a:latin typeface="Arial"/>
                          <a:cs typeface="Arial"/>
                        </a:rPr>
                        <a:t>ts  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tested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POS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88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5">
                          <a:latin typeface="Arial"/>
                          <a:cs typeface="Arial"/>
                        </a:rPr>
                        <a:t>NEG</a:t>
                      </a:r>
                      <a:r>
                        <a:rPr dirty="0" sz="12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"/>
                          <a:cs typeface="Arial"/>
                        </a:rPr>
                        <a:t>-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37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25">
                          <a:latin typeface="Arial"/>
                          <a:cs typeface="Arial"/>
                        </a:rPr>
                        <a:t>Total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106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73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Arial"/>
                          <a:cs typeface="Arial"/>
                        </a:rPr>
                        <a:t>179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</a:tr>
              <a:tr h="370840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P(Patient has cancer/POS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test result)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= 88 / 124 =</a:t>
                      </a:r>
                      <a:r>
                        <a:rPr dirty="0" sz="12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71%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EBD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0839">
                <a:tc gridSpan="5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5" b="1">
                          <a:latin typeface="Arial"/>
                          <a:cs typeface="Arial"/>
                        </a:rPr>
                        <a:t>P(POS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+ 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test result/patient has no cancer)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= 36 /73 =</a:t>
                      </a:r>
                      <a:r>
                        <a:rPr dirty="0" sz="12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49%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889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F6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18403" y="3164664"/>
            <a:ext cx="1626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P(M|E) = P(M)</a:t>
            </a:r>
            <a:r>
              <a:rPr dirty="0" sz="1800" spc="-1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·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84007" y="3322320"/>
            <a:ext cx="863600" cy="0"/>
          </a:xfrm>
          <a:custGeom>
            <a:avLst/>
            <a:gdLst/>
            <a:ahLst/>
            <a:cxnLst/>
            <a:rect l="l" t="t" r="r" b="b"/>
            <a:pathLst>
              <a:path w="863600" h="0">
                <a:moveTo>
                  <a:pt x="0" y="0"/>
                </a:moveTo>
                <a:lnTo>
                  <a:pt x="863346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748492" y="2979999"/>
            <a:ext cx="732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P(E|M)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079" y="3349416"/>
            <a:ext cx="4832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P(E)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2809" y="3496055"/>
            <a:ext cx="187960" cy="360045"/>
          </a:xfrm>
          <a:custGeom>
            <a:avLst/>
            <a:gdLst/>
            <a:ahLst/>
            <a:cxnLst/>
            <a:rect l="l" t="t" r="r" b="b"/>
            <a:pathLst>
              <a:path w="187959" h="360045">
                <a:moveTo>
                  <a:pt x="187452" y="231394"/>
                </a:moveTo>
                <a:lnTo>
                  <a:pt x="0" y="231394"/>
                </a:lnTo>
                <a:lnTo>
                  <a:pt x="93726" y="359664"/>
                </a:lnTo>
                <a:lnTo>
                  <a:pt x="187452" y="231394"/>
                </a:lnTo>
                <a:close/>
              </a:path>
              <a:path w="187959" h="360045">
                <a:moveTo>
                  <a:pt x="135128" y="0"/>
                </a:moveTo>
                <a:lnTo>
                  <a:pt x="52324" y="0"/>
                </a:lnTo>
                <a:lnTo>
                  <a:pt x="52324" y="231394"/>
                </a:lnTo>
                <a:lnTo>
                  <a:pt x="135128" y="231394"/>
                </a:lnTo>
                <a:lnTo>
                  <a:pt x="135128" y="0"/>
                </a:lnTo>
                <a:close/>
              </a:path>
            </a:pathLst>
          </a:custGeom>
          <a:solidFill>
            <a:srgbClr val="2F36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209800" y="3639314"/>
            <a:ext cx="360045" cy="187960"/>
          </a:xfrm>
          <a:custGeom>
            <a:avLst/>
            <a:gdLst/>
            <a:ahLst/>
            <a:cxnLst/>
            <a:rect l="l" t="t" r="r" b="b"/>
            <a:pathLst>
              <a:path w="360044" h="187960">
                <a:moveTo>
                  <a:pt x="231394" y="0"/>
                </a:moveTo>
                <a:lnTo>
                  <a:pt x="231394" y="52324"/>
                </a:lnTo>
                <a:lnTo>
                  <a:pt x="0" y="52324"/>
                </a:lnTo>
                <a:lnTo>
                  <a:pt x="0" y="135128"/>
                </a:lnTo>
                <a:lnTo>
                  <a:pt x="231394" y="135128"/>
                </a:lnTo>
                <a:lnTo>
                  <a:pt x="231394" y="187452"/>
                </a:lnTo>
                <a:lnTo>
                  <a:pt x="359664" y="93726"/>
                </a:lnTo>
                <a:lnTo>
                  <a:pt x="231394" y="0"/>
                </a:lnTo>
                <a:close/>
              </a:path>
            </a:pathLst>
          </a:custGeom>
          <a:solidFill>
            <a:srgbClr val="2F36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64540" y="1985125"/>
            <a:ext cx="31038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Spinal</a:t>
            </a:r>
            <a:r>
              <a:rPr dirty="0" u="none" sz="4400" spc="-95"/>
              <a:t> </a:t>
            </a:r>
            <a:r>
              <a:rPr dirty="0" u="none" sz="4400"/>
              <a:t>Injury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764540" y="2916427"/>
            <a:ext cx="5576570" cy="14478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Pachinko, Logistic Regression,  and</a:t>
            </a:r>
            <a:r>
              <a:rPr dirty="0" sz="3200" spc="-19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01270" y="436880"/>
            <a:ext cx="354076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Arial"/>
                <a:cs typeface="Arial"/>
              </a:rPr>
              <a:t>Case</a:t>
            </a:r>
            <a:r>
              <a:rPr dirty="0" sz="4400" spc="-32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43103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Spinal surgery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predictor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527"/>
            <a:ext cx="8255000" cy="410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Spinal Surgery Can Often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Be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632460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2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Avoided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 Postponed </a:t>
            </a:r>
            <a:r>
              <a:rPr dirty="0" u="heavy" sz="32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Indefinitely</a:t>
            </a:r>
            <a:r>
              <a:rPr dirty="0" u="heavy" sz="3200" spc="-1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	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2825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15">
                <a:latin typeface="Arial"/>
                <a:cs typeface="Arial"/>
              </a:rPr>
              <a:t>Weight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loss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>
                <a:latin typeface="Arial"/>
                <a:cs typeface="Arial"/>
              </a:rPr>
              <a:t>Exercise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>
                <a:latin typeface="Arial"/>
                <a:cs typeface="Arial"/>
              </a:rPr>
              <a:t>Physical </a:t>
            </a:r>
            <a:r>
              <a:rPr dirty="0" sz="3200" spc="-5">
                <a:latin typeface="Arial"/>
                <a:cs typeface="Arial"/>
              </a:rPr>
              <a:t>therapy or occupational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therapy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Improved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mechanics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10">
                <a:latin typeface="Arial"/>
                <a:cs typeface="Arial"/>
              </a:rPr>
              <a:t>Medications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622" y="436880"/>
            <a:ext cx="1206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10"/>
              <a:t>G</a:t>
            </a:r>
            <a:r>
              <a:rPr dirty="0" u="none" sz="4400" spc="-5"/>
              <a:t>oal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Goal: identify and intercept with </a:t>
            </a:r>
            <a:r>
              <a:rPr dirty="0"/>
              <a:t>a </a:t>
            </a:r>
            <a:r>
              <a:rPr dirty="0" spc="-10"/>
              <a:t>high  </a:t>
            </a:r>
            <a:r>
              <a:rPr dirty="0" spc="-5"/>
              <a:t>propensity for spinal surgery and advise</a:t>
            </a:r>
            <a:r>
              <a:rPr dirty="0" spc="-100"/>
              <a:t> </a:t>
            </a:r>
            <a:r>
              <a:rPr dirty="0" spc="-10"/>
              <a:t>and  </a:t>
            </a:r>
            <a:r>
              <a:rPr dirty="0" spc="-5"/>
              <a:t>counsel them with alternative non-invasive,  non-surgical</a:t>
            </a:r>
            <a:r>
              <a:rPr dirty="0" spc="-35"/>
              <a:t> </a:t>
            </a:r>
            <a:r>
              <a:rPr dirty="0" spc="-5"/>
              <a:t>treatments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5247" y="436880"/>
            <a:ext cx="34137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8139" algn="l"/>
              </a:tabLst>
            </a:pPr>
            <a:r>
              <a:rPr dirty="0" u="none" sz="4400"/>
              <a:t>Unit</a:t>
            </a:r>
            <a:r>
              <a:rPr dirty="0" u="none" sz="4400" spc="-10"/>
              <a:t> </a:t>
            </a:r>
            <a:r>
              <a:rPr dirty="0" u="none" sz="4400"/>
              <a:t>9	</a:t>
            </a:r>
            <a:r>
              <a:rPr dirty="0" u="none" sz="4400" spc="-5"/>
              <a:t>Outline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7131050" cy="4156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Arial"/>
                <a:cs typeface="Arial"/>
              </a:rPr>
              <a:t>Minimizing readmittance: minimizing  </a:t>
            </a:r>
            <a:r>
              <a:rPr dirty="0" sz="3200" spc="-5" b="1" i="1">
                <a:latin typeface="Arial"/>
                <a:cs typeface="Arial"/>
              </a:rPr>
              <a:t>discomfort and saving</a:t>
            </a:r>
            <a:r>
              <a:rPr dirty="0" sz="3200" spc="-65" b="1" i="1">
                <a:latin typeface="Arial"/>
                <a:cs typeface="Arial"/>
              </a:rPr>
              <a:t> </a:t>
            </a:r>
            <a:r>
              <a:rPr dirty="0" sz="3200" spc="-5" b="1" i="1">
                <a:latin typeface="Arial"/>
                <a:cs typeface="Arial"/>
              </a:rPr>
              <a:t>money</a:t>
            </a:r>
            <a:endParaRPr sz="3200">
              <a:latin typeface="Arial"/>
              <a:cs typeface="Arial"/>
            </a:endParaRPr>
          </a:p>
          <a:p>
            <a:pPr marL="355600" marR="122237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Substance abuse </a:t>
            </a:r>
            <a:r>
              <a:rPr dirty="0" sz="3200" spc="-10">
                <a:latin typeface="Arial"/>
                <a:cs typeface="Arial"/>
              </a:rPr>
              <a:t>rehabilitation  </a:t>
            </a:r>
            <a:r>
              <a:rPr dirty="0" sz="3200" spc="-5">
                <a:latin typeface="Arial"/>
                <a:cs typeface="Arial"/>
              </a:rPr>
              <a:t>readmission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predictor</a:t>
            </a:r>
            <a:endParaRPr sz="3200">
              <a:latin typeface="Arial"/>
              <a:cs typeface="Arial"/>
            </a:endParaRPr>
          </a:p>
          <a:p>
            <a:pPr marL="355600" marR="83756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Evidence-based medicine: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spinal  surgery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predictor</a:t>
            </a:r>
            <a:endParaRPr sz="3200">
              <a:latin typeface="Arial"/>
              <a:cs typeface="Arial"/>
            </a:endParaRPr>
          </a:p>
          <a:p>
            <a:pPr marL="355600" marR="36576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Arial"/>
                <a:cs typeface="Arial"/>
              </a:rPr>
              <a:t>DR </a:t>
            </a:r>
            <a:r>
              <a:rPr dirty="0" sz="3200" spc="-5">
                <a:latin typeface="Arial"/>
                <a:cs typeface="Arial"/>
              </a:rPr>
              <a:t>probe and predicting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orthopedic  </a:t>
            </a:r>
            <a:r>
              <a:rPr dirty="0" sz="3200" spc="-5">
                <a:latin typeface="Arial"/>
                <a:cs typeface="Arial"/>
              </a:rPr>
              <a:t>surgery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readmission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527"/>
            <a:ext cx="8255000" cy="451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99794">
              <a:lnSpc>
                <a:spcPts val="384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Methods: Classifying and</a:t>
            </a:r>
            <a:r>
              <a:rPr dirty="0" sz="3200" spc="-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Predicting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97560" algn="l"/>
                <a:tab pos="82416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Patient Propensity for Spinal</a:t>
            </a:r>
            <a:r>
              <a:rPr dirty="0" u="heavy" sz="3200" spc="-8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Surgery	</a:t>
            </a:r>
            <a:endParaRPr sz="3200">
              <a:latin typeface="Arial"/>
              <a:cs typeface="Arial"/>
            </a:endParaRPr>
          </a:p>
          <a:p>
            <a:pPr marL="447040" marR="200660" indent="-342900">
              <a:lnSpc>
                <a:spcPct val="100000"/>
              </a:lnSpc>
              <a:spcBef>
                <a:spcPts val="2825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Classification, segmentation, propensity to  require spine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surgery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10">
                <a:latin typeface="Arial"/>
                <a:cs typeface="Arial"/>
              </a:rPr>
              <a:t>Latent </a:t>
            </a:r>
            <a:r>
              <a:rPr dirty="0" sz="3200">
                <a:latin typeface="Arial"/>
                <a:cs typeface="Arial"/>
              </a:rPr>
              <a:t>class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K-means clustering,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CART/CHAID</a:t>
            </a:r>
            <a:endParaRPr sz="3200">
              <a:latin typeface="Arial"/>
              <a:cs typeface="Arial"/>
            </a:endParaRPr>
          </a:p>
          <a:p>
            <a:pPr marL="447040" marR="114998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Logistic regression (odds of</a:t>
            </a:r>
            <a:r>
              <a:rPr dirty="0" sz="3200" spc="-10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requiring  spinal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surgery)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622" y="436880"/>
            <a:ext cx="12065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5"/>
              <a:t>Data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7766050" cy="3180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Medical history data including preexisting  and current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conditions</a:t>
            </a:r>
            <a:endParaRPr sz="3200">
              <a:latin typeface="Arial"/>
              <a:cs typeface="Arial"/>
            </a:endParaRPr>
          </a:p>
          <a:p>
            <a:pPr marL="355600" marR="570865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Demographic and psychographic</a:t>
            </a:r>
            <a:r>
              <a:rPr dirty="0" sz="3200" spc="-114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data  from</a:t>
            </a:r>
            <a:r>
              <a:rPr dirty="0" sz="3200" spc="-19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Acxiom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Prior readmission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Arial"/>
                <a:cs typeface="Arial"/>
              </a:rPr>
              <a:t>Work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history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87527"/>
            <a:ext cx="8255000" cy="451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sz="3200" spc="-5">
                <a:latin typeface="Arial"/>
                <a:cs typeface="Arial"/>
              </a:rPr>
              <a:t>Frame and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Solve: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tabLst>
                <a:tab pos="1597660" algn="l"/>
                <a:tab pos="8228965" algn="l"/>
              </a:tabLst>
            </a:pP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Analytics Solution</a:t>
            </a:r>
            <a:r>
              <a:rPr dirty="0" u="heavy" sz="3200" spc="-2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32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Approach	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2825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Healthcare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industry</a:t>
            </a:r>
            <a:endParaRPr sz="3200">
              <a:latin typeface="Arial"/>
              <a:cs typeface="Arial"/>
            </a:endParaRPr>
          </a:p>
          <a:p>
            <a:pPr marL="44704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446405" algn="l"/>
                <a:tab pos="447040" algn="l"/>
              </a:tabLst>
            </a:pPr>
            <a:r>
              <a:rPr dirty="0" sz="3200" spc="-5">
                <a:latin typeface="Arial"/>
                <a:cs typeface="Arial"/>
              </a:rPr>
              <a:t>Healthcare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insurer</a:t>
            </a:r>
            <a:endParaRPr sz="3200">
              <a:latin typeface="Arial"/>
              <a:cs typeface="Arial"/>
            </a:endParaRPr>
          </a:p>
          <a:p>
            <a:pPr marL="447040" marR="673735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dirty="0" sz="3200" spc="-5" i="1">
                <a:latin typeface="Arial"/>
                <a:cs typeface="Arial"/>
              </a:rPr>
              <a:t>“Spinal surgery </a:t>
            </a:r>
            <a:r>
              <a:rPr dirty="0" sz="3200" spc="-10" i="1">
                <a:latin typeface="Arial"/>
                <a:cs typeface="Arial"/>
              </a:rPr>
              <a:t>patients </a:t>
            </a:r>
            <a:r>
              <a:rPr dirty="0" sz="3200" spc="-5" i="1">
                <a:latin typeface="Arial"/>
                <a:cs typeface="Arial"/>
              </a:rPr>
              <a:t>have increased  </a:t>
            </a:r>
            <a:r>
              <a:rPr dirty="0" sz="3200" spc="-5" i="1">
                <a:latin typeface="Arial"/>
                <a:cs typeface="Arial"/>
              </a:rPr>
              <a:t>25%</a:t>
            </a:r>
            <a:r>
              <a:rPr dirty="0" sz="3200" spc="-75" i="1">
                <a:latin typeface="Arial"/>
                <a:cs typeface="Arial"/>
              </a:rPr>
              <a:t> </a:t>
            </a:r>
            <a:r>
              <a:rPr dirty="0" sz="3200" spc="-5" i="1">
                <a:latin typeface="Arial"/>
                <a:cs typeface="Arial"/>
              </a:rPr>
              <a:t>YOY”</a:t>
            </a:r>
            <a:endParaRPr sz="3200">
              <a:latin typeface="Arial"/>
              <a:cs typeface="Arial"/>
            </a:endParaRPr>
          </a:p>
          <a:p>
            <a:pPr marL="447040" marR="173355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446405" algn="l"/>
                <a:tab pos="447040" algn="l"/>
              </a:tabLst>
            </a:pPr>
            <a:r>
              <a:rPr dirty="0" sz="3200" spc="-5" i="1">
                <a:latin typeface="Arial"/>
                <a:cs typeface="Arial"/>
              </a:rPr>
              <a:t>“Spinal surgery typically results in  </a:t>
            </a:r>
            <a:r>
              <a:rPr dirty="0" sz="3200" spc="-10" i="1">
                <a:latin typeface="Arial"/>
                <a:cs typeface="Arial"/>
              </a:rPr>
              <a:t>additional </a:t>
            </a:r>
            <a:r>
              <a:rPr dirty="0" sz="3200" spc="-5" i="1">
                <a:latin typeface="Arial"/>
                <a:cs typeface="Arial"/>
              </a:rPr>
              <a:t>surgeries, creating</a:t>
            </a:r>
            <a:r>
              <a:rPr dirty="0" sz="3200" spc="-40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risk”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840"/>
              </a:lnSpc>
              <a:spcBef>
                <a:spcPts val="100"/>
              </a:spcBef>
            </a:pPr>
            <a:r>
              <a:rPr dirty="0" u="none" sz="3200" spc="-5"/>
              <a:t>Frame and</a:t>
            </a:r>
            <a:r>
              <a:rPr dirty="0" u="none" sz="3200" spc="-55"/>
              <a:t> </a:t>
            </a:r>
            <a:r>
              <a:rPr dirty="0" u="none" sz="3200" spc="-5"/>
              <a:t>Solve:</a:t>
            </a:r>
            <a:endParaRPr sz="3200"/>
          </a:p>
          <a:p>
            <a:pPr algn="ctr">
              <a:lnSpc>
                <a:spcPct val="100000"/>
              </a:lnSpc>
              <a:tabLst>
                <a:tab pos="1597660" algn="l"/>
                <a:tab pos="8228965" algn="l"/>
              </a:tabLst>
            </a:pPr>
            <a:r>
              <a:rPr dirty="0" sz="3200"/>
              <a:t> </a:t>
            </a:r>
            <a:r>
              <a:rPr dirty="0" sz="3200"/>
              <a:t>	</a:t>
            </a:r>
            <a:r>
              <a:rPr dirty="0" sz="3200" spc="-5"/>
              <a:t>Analytics Solution</a:t>
            </a:r>
            <a:r>
              <a:rPr dirty="0" sz="3200" spc="-245"/>
              <a:t> </a:t>
            </a:r>
            <a:r>
              <a:rPr dirty="0" sz="3200" spc="-5"/>
              <a:t>Approach	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93876" y="1635033"/>
            <a:ext cx="5556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“How can </a:t>
            </a:r>
            <a:r>
              <a:rPr dirty="0" sz="1800" i="1">
                <a:latin typeface="Arial"/>
                <a:cs typeface="Arial"/>
              </a:rPr>
              <a:t>we </a:t>
            </a:r>
            <a:r>
              <a:rPr dirty="0" sz="1800" spc="-10" i="1">
                <a:latin typeface="Arial"/>
                <a:cs typeface="Arial"/>
              </a:rPr>
              <a:t>prevent spinal </a:t>
            </a:r>
            <a:r>
              <a:rPr dirty="0" sz="1800" spc="-5" i="1">
                <a:latin typeface="Arial"/>
                <a:cs typeface="Arial"/>
              </a:rPr>
              <a:t>surgeries from</a:t>
            </a:r>
            <a:r>
              <a:rPr dirty="0" sz="1800" spc="7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occurring?”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69078" y="2161956"/>
            <a:ext cx="3134995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27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Identify </a:t>
            </a:r>
            <a:r>
              <a:rPr dirty="0" sz="1800" spc="-5" b="1" i="1">
                <a:latin typeface="Arial"/>
                <a:cs typeface="Arial"/>
              </a:rPr>
              <a:t>(predict) </a:t>
            </a:r>
            <a:r>
              <a:rPr dirty="0" sz="1800" spc="-10" i="1">
                <a:latin typeface="Arial"/>
                <a:cs typeface="Arial"/>
              </a:rPr>
              <a:t>patients </a:t>
            </a:r>
            <a:r>
              <a:rPr dirty="0" sz="1800" spc="-5" i="1">
                <a:latin typeface="Arial"/>
                <a:cs typeface="Arial"/>
              </a:rPr>
              <a:t>who  </a:t>
            </a:r>
            <a:r>
              <a:rPr dirty="0" sz="1800" spc="-10" i="1">
                <a:latin typeface="Arial"/>
                <a:cs typeface="Arial"/>
              </a:rPr>
              <a:t>may </a:t>
            </a:r>
            <a:r>
              <a:rPr dirty="0" sz="1800" spc="-5" i="1">
                <a:latin typeface="Arial"/>
                <a:cs typeface="Arial"/>
              </a:rPr>
              <a:t>be </a:t>
            </a:r>
            <a:r>
              <a:rPr dirty="0" sz="1800" spc="-10" i="1">
                <a:latin typeface="Arial"/>
                <a:cs typeface="Arial"/>
              </a:rPr>
              <a:t>prone </a:t>
            </a:r>
            <a:r>
              <a:rPr dirty="0" sz="1800" i="1">
                <a:latin typeface="Arial"/>
                <a:cs typeface="Arial"/>
              </a:rPr>
              <a:t>to </a:t>
            </a:r>
            <a:r>
              <a:rPr dirty="0" sz="1800" spc="-10" i="1">
                <a:latin typeface="Arial"/>
                <a:cs typeface="Arial"/>
              </a:rPr>
              <a:t>spinal  </a:t>
            </a:r>
            <a:r>
              <a:rPr dirty="0" sz="1800" spc="-5" i="1">
                <a:latin typeface="Arial"/>
                <a:cs typeface="Arial"/>
              </a:rPr>
              <a:t>surgery </a:t>
            </a:r>
            <a:r>
              <a:rPr dirty="0" sz="1800" spc="-10" i="1">
                <a:latin typeface="Arial"/>
                <a:cs typeface="Arial"/>
              </a:rPr>
              <a:t>and </a:t>
            </a:r>
            <a:r>
              <a:rPr dirty="0" sz="1800" spc="-5" i="1">
                <a:latin typeface="Arial"/>
                <a:cs typeface="Arial"/>
              </a:rPr>
              <a:t>intercept </a:t>
            </a:r>
            <a:r>
              <a:rPr dirty="0" sz="1800" spc="-10" i="1">
                <a:latin typeface="Arial"/>
                <a:cs typeface="Arial"/>
              </a:rPr>
              <a:t>and treat  </a:t>
            </a:r>
            <a:r>
              <a:rPr dirty="0" sz="1800" spc="-5" i="1">
                <a:latin typeface="Arial"/>
                <a:cs typeface="Arial"/>
              </a:rPr>
              <a:t>them </a:t>
            </a:r>
            <a:r>
              <a:rPr dirty="0" sz="1800" spc="-5" b="1" i="1">
                <a:latin typeface="Arial"/>
                <a:cs typeface="Arial"/>
              </a:rPr>
              <a:t>before </a:t>
            </a:r>
            <a:r>
              <a:rPr dirty="0" sz="1800" spc="-5" i="1">
                <a:latin typeface="Arial"/>
                <a:cs typeface="Arial"/>
              </a:rPr>
              <a:t>they </a:t>
            </a:r>
            <a:r>
              <a:rPr dirty="0" sz="1800" spc="-10" i="1">
                <a:latin typeface="Arial"/>
                <a:cs typeface="Arial"/>
              </a:rPr>
              <a:t>undertake  </a:t>
            </a:r>
            <a:r>
              <a:rPr dirty="0" sz="1800" spc="-5" i="1">
                <a:latin typeface="Arial"/>
                <a:cs typeface="Arial"/>
              </a:rPr>
              <a:t>surgery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8876" y="3224778"/>
            <a:ext cx="2746375" cy="1198245"/>
          </a:xfrm>
          <a:custGeom>
            <a:avLst/>
            <a:gdLst/>
            <a:ahLst/>
            <a:cxnLst/>
            <a:rect l="l" t="t" r="r" b="b"/>
            <a:pathLst>
              <a:path w="2746375" h="1198245">
                <a:moveTo>
                  <a:pt x="1312025" y="866622"/>
                </a:moveTo>
                <a:lnTo>
                  <a:pt x="980897" y="866622"/>
                </a:lnTo>
                <a:lnTo>
                  <a:pt x="1078788" y="1197864"/>
                </a:lnTo>
                <a:lnTo>
                  <a:pt x="1312025" y="866622"/>
                </a:lnTo>
                <a:close/>
              </a:path>
              <a:path w="2746375" h="1198245">
                <a:moveTo>
                  <a:pt x="1773624" y="828243"/>
                </a:moveTo>
                <a:lnTo>
                  <a:pt x="1339049" y="828243"/>
                </a:lnTo>
                <a:lnTo>
                  <a:pt x="1684235" y="1094549"/>
                </a:lnTo>
                <a:lnTo>
                  <a:pt x="1773624" y="828243"/>
                </a:lnTo>
                <a:close/>
              </a:path>
              <a:path w="2746375" h="1198245">
                <a:moveTo>
                  <a:pt x="2189565" y="801738"/>
                </a:moveTo>
                <a:lnTo>
                  <a:pt x="1782521" y="801738"/>
                </a:lnTo>
                <a:lnTo>
                  <a:pt x="2306980" y="1003490"/>
                </a:lnTo>
                <a:lnTo>
                  <a:pt x="2189565" y="801738"/>
                </a:lnTo>
                <a:close/>
              </a:path>
              <a:path w="2746375" h="1198245">
                <a:moveTo>
                  <a:pt x="2172788" y="772909"/>
                </a:moveTo>
                <a:lnTo>
                  <a:pt x="720509" y="772909"/>
                </a:lnTo>
                <a:lnTo>
                  <a:pt x="605447" y="976985"/>
                </a:lnTo>
                <a:lnTo>
                  <a:pt x="980897" y="866622"/>
                </a:lnTo>
                <a:lnTo>
                  <a:pt x="1312025" y="866622"/>
                </a:lnTo>
                <a:lnTo>
                  <a:pt x="1339049" y="828243"/>
                </a:lnTo>
                <a:lnTo>
                  <a:pt x="1773624" y="828243"/>
                </a:lnTo>
                <a:lnTo>
                  <a:pt x="1782521" y="801738"/>
                </a:lnTo>
                <a:lnTo>
                  <a:pt x="2189565" y="801738"/>
                </a:lnTo>
                <a:lnTo>
                  <a:pt x="2172788" y="772909"/>
                </a:lnTo>
                <a:close/>
              </a:path>
              <a:path w="2746375" h="1198245">
                <a:moveTo>
                  <a:pt x="47040" y="127279"/>
                </a:moveTo>
                <a:lnTo>
                  <a:pt x="588276" y="422414"/>
                </a:lnTo>
                <a:lnTo>
                  <a:pt x="0" y="477761"/>
                </a:lnTo>
                <a:lnTo>
                  <a:pt x="473214" y="653008"/>
                </a:lnTo>
                <a:lnTo>
                  <a:pt x="17157" y="808951"/>
                </a:lnTo>
                <a:lnTo>
                  <a:pt x="720509" y="772909"/>
                </a:lnTo>
                <a:lnTo>
                  <a:pt x="2172788" y="772909"/>
                </a:lnTo>
                <a:lnTo>
                  <a:pt x="2140673" y="717727"/>
                </a:lnTo>
                <a:lnTo>
                  <a:pt x="2683512" y="717727"/>
                </a:lnTo>
                <a:lnTo>
                  <a:pt x="2238578" y="580910"/>
                </a:lnTo>
                <a:lnTo>
                  <a:pt x="2682290" y="451256"/>
                </a:lnTo>
                <a:lnTo>
                  <a:pt x="2123516" y="405676"/>
                </a:lnTo>
                <a:lnTo>
                  <a:pt x="2197790" y="350494"/>
                </a:lnTo>
                <a:lnTo>
                  <a:pt x="929652" y="350494"/>
                </a:lnTo>
                <a:lnTo>
                  <a:pt x="47040" y="127279"/>
                </a:lnTo>
                <a:close/>
              </a:path>
              <a:path w="2746375" h="1198245">
                <a:moveTo>
                  <a:pt x="2683512" y="717727"/>
                </a:moveTo>
                <a:lnTo>
                  <a:pt x="2140673" y="717727"/>
                </a:lnTo>
                <a:lnTo>
                  <a:pt x="2746248" y="737019"/>
                </a:lnTo>
                <a:lnTo>
                  <a:pt x="2683512" y="717727"/>
                </a:lnTo>
                <a:close/>
              </a:path>
              <a:path w="2746375" h="1198245">
                <a:moveTo>
                  <a:pt x="1061885" y="127279"/>
                </a:moveTo>
                <a:lnTo>
                  <a:pt x="929652" y="350494"/>
                </a:lnTo>
                <a:lnTo>
                  <a:pt x="2197790" y="350494"/>
                </a:lnTo>
                <a:lnTo>
                  <a:pt x="2236610" y="321652"/>
                </a:lnTo>
                <a:lnTo>
                  <a:pt x="1373124" y="321652"/>
                </a:lnTo>
                <a:lnTo>
                  <a:pt x="1061885" y="127279"/>
                </a:lnTo>
                <a:close/>
              </a:path>
              <a:path w="2746375" h="1198245">
                <a:moveTo>
                  <a:pt x="1846338" y="0"/>
                </a:moveTo>
                <a:lnTo>
                  <a:pt x="1373124" y="321652"/>
                </a:lnTo>
                <a:lnTo>
                  <a:pt x="2236610" y="321652"/>
                </a:lnTo>
                <a:lnTo>
                  <a:pt x="2272064" y="295313"/>
                </a:lnTo>
                <a:lnTo>
                  <a:pt x="1799678" y="295313"/>
                </a:lnTo>
                <a:lnTo>
                  <a:pt x="1846338" y="0"/>
                </a:lnTo>
                <a:close/>
              </a:path>
              <a:path w="2746375" h="1198245">
                <a:moveTo>
                  <a:pt x="2336850" y="247180"/>
                </a:moveTo>
                <a:lnTo>
                  <a:pt x="1799678" y="295313"/>
                </a:lnTo>
                <a:lnTo>
                  <a:pt x="2272064" y="295313"/>
                </a:lnTo>
                <a:lnTo>
                  <a:pt x="2336850" y="247180"/>
                </a:lnTo>
                <a:close/>
              </a:path>
            </a:pathLst>
          </a:custGeom>
          <a:solidFill>
            <a:srgbClr val="C39D0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14458" y="3630459"/>
            <a:ext cx="1078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800" spc="-1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80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797" y="3133482"/>
            <a:ext cx="2792095" cy="2938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335280" indent="635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Arial"/>
                <a:cs typeface="Arial"/>
              </a:rPr>
              <a:t>There are </a:t>
            </a: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20" i="1">
                <a:latin typeface="Arial"/>
                <a:cs typeface="Arial"/>
              </a:rPr>
              <a:t>dozen </a:t>
            </a:r>
            <a:r>
              <a:rPr dirty="0" sz="1800" spc="-10" i="1">
                <a:latin typeface="Arial"/>
                <a:cs typeface="Arial"/>
              </a:rPr>
              <a:t>or  </a:t>
            </a:r>
            <a:r>
              <a:rPr dirty="0" sz="1800" spc="-10" i="1">
                <a:latin typeface="Arial"/>
                <a:cs typeface="Arial"/>
              </a:rPr>
              <a:t>more variables </a:t>
            </a:r>
            <a:r>
              <a:rPr dirty="0" sz="1800" spc="-5" i="1">
                <a:latin typeface="Arial"/>
                <a:cs typeface="Arial"/>
              </a:rPr>
              <a:t>that </a:t>
            </a:r>
            <a:r>
              <a:rPr dirty="0" sz="1800" spc="-10" i="1">
                <a:latin typeface="Arial"/>
                <a:cs typeface="Arial"/>
              </a:rPr>
              <a:t>can  influence </a:t>
            </a:r>
            <a:r>
              <a:rPr dirty="0" sz="1800" spc="-5" i="1">
                <a:latin typeface="Arial"/>
                <a:cs typeface="Arial"/>
              </a:rPr>
              <a:t>whether or </a:t>
            </a:r>
            <a:r>
              <a:rPr dirty="0" sz="1800" spc="-10" i="1">
                <a:latin typeface="Arial"/>
                <a:cs typeface="Arial"/>
              </a:rPr>
              <a:t>not  </a:t>
            </a: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10" i="1">
                <a:latin typeface="Arial"/>
                <a:cs typeface="Arial"/>
              </a:rPr>
              <a:t>patient </a:t>
            </a:r>
            <a:r>
              <a:rPr dirty="0" sz="1800" spc="-5" i="1">
                <a:latin typeface="Arial"/>
                <a:cs typeface="Arial"/>
              </a:rPr>
              <a:t>will require  </a:t>
            </a:r>
            <a:r>
              <a:rPr dirty="0" sz="1800" spc="-10" i="1">
                <a:latin typeface="Arial"/>
                <a:cs typeface="Arial"/>
              </a:rPr>
              <a:t>spinal</a:t>
            </a:r>
            <a:r>
              <a:rPr dirty="0" sz="1800" i="1">
                <a:latin typeface="Arial"/>
                <a:cs typeface="Arial"/>
              </a:rPr>
              <a:t> </a:t>
            </a:r>
            <a:r>
              <a:rPr dirty="0" sz="1800" spc="-5" i="1">
                <a:latin typeface="Arial"/>
                <a:cs typeface="Arial"/>
              </a:rPr>
              <a:t>surgery</a:t>
            </a:r>
            <a:endParaRPr sz="1800">
              <a:latin typeface="Arial"/>
              <a:cs typeface="Arial"/>
            </a:endParaRPr>
          </a:p>
          <a:p>
            <a:pPr algn="ctr" marL="38100" marR="5080" indent="-3175">
              <a:lnSpc>
                <a:spcPct val="100000"/>
              </a:lnSpc>
              <a:spcBef>
                <a:spcPts val="1340"/>
              </a:spcBef>
            </a:pPr>
            <a:r>
              <a:rPr dirty="0" sz="1800" spc="-5" i="1">
                <a:latin typeface="Arial"/>
                <a:cs typeface="Arial"/>
              </a:rPr>
              <a:t>Predicting </a:t>
            </a:r>
            <a:r>
              <a:rPr dirty="0" sz="1800" spc="-10" i="1">
                <a:latin typeface="Arial"/>
                <a:cs typeface="Arial"/>
              </a:rPr>
              <a:t>spinal </a:t>
            </a:r>
            <a:r>
              <a:rPr dirty="0" sz="1800" spc="-5" i="1">
                <a:latin typeface="Arial"/>
                <a:cs typeface="Arial"/>
              </a:rPr>
              <a:t>surgery  </a:t>
            </a:r>
            <a:r>
              <a:rPr dirty="0" sz="1800" i="1">
                <a:latin typeface="Arial"/>
                <a:cs typeface="Arial"/>
              </a:rPr>
              <a:t>with </a:t>
            </a:r>
            <a:r>
              <a:rPr dirty="0" sz="1800" spc="-5" i="1">
                <a:latin typeface="Arial"/>
                <a:cs typeface="Arial"/>
              </a:rPr>
              <a:t>certainty is </a:t>
            </a:r>
            <a:r>
              <a:rPr dirty="0" sz="1800" spc="-10" i="1">
                <a:latin typeface="Arial"/>
                <a:cs typeface="Arial"/>
              </a:rPr>
              <a:t>not  possible; </a:t>
            </a:r>
            <a:r>
              <a:rPr dirty="0" sz="1800" spc="-5" i="1">
                <a:latin typeface="Arial"/>
                <a:cs typeface="Arial"/>
              </a:rPr>
              <a:t>predict the </a:t>
            </a:r>
            <a:r>
              <a:rPr dirty="0" sz="1800" spc="-10" i="1">
                <a:latin typeface="Arial"/>
                <a:cs typeface="Arial"/>
              </a:rPr>
              <a:t>“odds”  </a:t>
            </a:r>
            <a:r>
              <a:rPr dirty="0" sz="1800" spc="-5" i="1">
                <a:latin typeface="Arial"/>
                <a:cs typeface="Arial"/>
              </a:rPr>
              <a:t>or “probability” of </a:t>
            </a:r>
            <a:r>
              <a:rPr dirty="0" sz="1800" i="1">
                <a:latin typeface="Arial"/>
                <a:cs typeface="Arial"/>
              </a:rPr>
              <a:t>a </a:t>
            </a:r>
            <a:r>
              <a:rPr dirty="0" sz="1800" spc="-10" i="1">
                <a:latin typeface="Arial"/>
                <a:cs typeface="Arial"/>
              </a:rPr>
              <a:t>patient  spinal </a:t>
            </a:r>
            <a:r>
              <a:rPr dirty="0" sz="1800" spc="-5" i="1">
                <a:latin typeface="Arial"/>
                <a:cs typeface="Arial"/>
              </a:rPr>
              <a:t>surgery</a:t>
            </a:r>
            <a:r>
              <a:rPr dirty="0" sz="1800" spc="1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event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7183" y="4810272"/>
            <a:ext cx="28867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i="1">
                <a:latin typeface="Arial"/>
                <a:cs typeface="Arial"/>
              </a:rPr>
              <a:t>Odds or [p/(1-p)]: Logistic  </a:t>
            </a:r>
            <a:r>
              <a:rPr dirty="0" sz="1800" spc="-10" i="1">
                <a:latin typeface="Arial"/>
                <a:cs typeface="Arial"/>
              </a:rPr>
              <a:t>Regression</a:t>
            </a:r>
            <a:endParaRPr sz="1800">
              <a:latin typeface="Arial"/>
              <a:cs typeface="Arial"/>
            </a:endParaRPr>
          </a:p>
          <a:p>
            <a:pPr marL="299085" marR="449580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1800" spc="-5" i="1">
                <a:latin typeface="Arial"/>
                <a:cs typeface="Arial"/>
              </a:rPr>
              <a:t>Probability: </a:t>
            </a:r>
            <a:r>
              <a:rPr dirty="0" sz="1800" spc="-10" i="1">
                <a:latin typeface="Arial"/>
                <a:cs typeface="Arial"/>
              </a:rPr>
              <a:t>Bayesian  </a:t>
            </a:r>
            <a:r>
              <a:rPr dirty="0" sz="1800" spc="-5" i="1">
                <a:latin typeface="Arial"/>
                <a:cs typeface="Arial"/>
              </a:rPr>
              <a:t>Inference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5552" y="5061203"/>
            <a:ext cx="1074420" cy="650875"/>
          </a:xfrm>
          <a:custGeom>
            <a:avLst/>
            <a:gdLst/>
            <a:ahLst/>
            <a:cxnLst/>
            <a:rect l="l" t="t" r="r" b="b"/>
            <a:pathLst>
              <a:path w="1074420" h="650875">
                <a:moveTo>
                  <a:pt x="749046" y="0"/>
                </a:moveTo>
                <a:lnTo>
                  <a:pt x="749046" y="162687"/>
                </a:lnTo>
                <a:lnTo>
                  <a:pt x="0" y="162687"/>
                </a:lnTo>
                <a:lnTo>
                  <a:pt x="0" y="488061"/>
                </a:lnTo>
                <a:lnTo>
                  <a:pt x="749046" y="488061"/>
                </a:lnTo>
                <a:lnTo>
                  <a:pt x="749046" y="650748"/>
                </a:lnTo>
                <a:lnTo>
                  <a:pt x="1074420" y="325374"/>
                </a:lnTo>
                <a:lnTo>
                  <a:pt x="749046" y="0"/>
                </a:lnTo>
                <a:close/>
              </a:path>
            </a:pathLst>
          </a:custGeom>
          <a:solidFill>
            <a:srgbClr val="438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06952" y="2372867"/>
            <a:ext cx="1511935" cy="725805"/>
          </a:xfrm>
          <a:prstGeom prst="rect">
            <a:avLst/>
          </a:prstGeom>
          <a:solidFill>
            <a:srgbClr val="8B8B8E"/>
          </a:solidFill>
        </p:spPr>
        <p:txBody>
          <a:bodyPr wrap="square" lIns="0" tIns="219075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725"/>
              </a:spcBef>
            </a:pPr>
            <a:r>
              <a:rPr dirty="0" sz="1800" spc="-5">
                <a:solidFill>
                  <a:srgbClr val="FFFFFF"/>
                </a:solidFill>
                <a:latin typeface="Arial"/>
                <a:cs typeface="Arial"/>
              </a:rPr>
              <a:t>Predictive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0286" y="436880"/>
            <a:ext cx="658368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Logistic Regression</a:t>
            </a:r>
            <a:r>
              <a:rPr dirty="0" u="none" sz="4400" spc="-110"/>
              <a:t> </a:t>
            </a:r>
            <a:r>
              <a:rPr dirty="0" u="none" sz="4400" spc="-5"/>
              <a:t>Model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9"/>
            <a:ext cx="6346825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840"/>
              </a:lnSpc>
              <a:spcBef>
                <a:spcPts val="105"/>
              </a:spcBef>
            </a:pP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>
                <a:latin typeface="Arial"/>
                <a:cs typeface="Arial"/>
              </a:rPr>
              <a:t>“Swiss Army </a:t>
            </a:r>
            <a:r>
              <a:rPr dirty="0" sz="3200" spc="-5">
                <a:latin typeface="Arial"/>
                <a:cs typeface="Arial"/>
              </a:rPr>
              <a:t>Knife” of</a:t>
            </a:r>
            <a:r>
              <a:rPr dirty="0" sz="3200" spc="-295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classical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statistical predictive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modeling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4210" y="3566538"/>
            <a:ext cx="20554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latin typeface="Arial"/>
                <a:cs typeface="Arial"/>
              </a:rPr>
              <a:t>Modeling propensity of</a:t>
            </a:r>
            <a:r>
              <a:rPr dirty="0" sz="1400" spc="-9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  </a:t>
            </a:r>
            <a:r>
              <a:rPr dirty="0" sz="1400">
                <a:latin typeface="Arial"/>
                <a:cs typeface="Arial"/>
              </a:rPr>
              <a:t>outcome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4210" y="3993258"/>
            <a:ext cx="2295525" cy="88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Heart </a:t>
            </a:r>
            <a:r>
              <a:rPr dirty="0" sz="1400">
                <a:latin typeface="Arial"/>
                <a:cs typeface="Arial"/>
              </a:rPr>
              <a:t>attack </a:t>
            </a:r>
            <a:r>
              <a:rPr dirty="0" sz="1400" spc="-5">
                <a:latin typeface="Arial"/>
                <a:cs typeface="Arial"/>
              </a:rPr>
              <a:t>or</a:t>
            </a:r>
            <a:r>
              <a:rPr dirty="0" sz="1400" spc="-8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stroke</a:t>
            </a:r>
            <a:endParaRPr sz="14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Hospital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readmission</a:t>
            </a:r>
            <a:endParaRPr sz="1400">
              <a:latin typeface="Arial"/>
              <a:cs typeface="Arial"/>
            </a:endParaRPr>
          </a:p>
          <a:p>
            <a:pPr marL="299085" marR="5080" indent="-286385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dirty="0" sz="1400" spc="-5">
                <a:latin typeface="Arial"/>
                <a:cs typeface="Arial"/>
              </a:rPr>
              <a:t>Consumer </a:t>
            </a:r>
            <a:r>
              <a:rPr dirty="0" sz="1400" spc="-15">
                <a:latin typeface="Arial"/>
                <a:cs typeface="Arial"/>
              </a:rPr>
              <a:t>behavior,</a:t>
            </a:r>
            <a:r>
              <a:rPr dirty="0" sz="1400" spc="-8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e.g.,  </a:t>
            </a:r>
            <a:r>
              <a:rPr dirty="0" sz="1400" spc="-5">
                <a:latin typeface="Arial"/>
                <a:cs typeface="Arial"/>
              </a:rPr>
              <a:t>product purchase,</a:t>
            </a:r>
            <a:r>
              <a:rPr dirty="0" sz="1400" spc="-10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churn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14181" y="5040310"/>
            <a:ext cx="2249170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i="1">
                <a:latin typeface="Arial"/>
                <a:cs typeface="Arial"/>
              </a:rPr>
              <a:t>Solve using </a:t>
            </a:r>
            <a:r>
              <a:rPr dirty="0" sz="1400" spc="-10" i="1">
                <a:latin typeface="Arial"/>
                <a:cs typeface="Arial"/>
              </a:rPr>
              <a:t>MS </a:t>
            </a:r>
            <a:r>
              <a:rPr dirty="0" sz="1400" i="1">
                <a:latin typeface="Arial"/>
                <a:cs typeface="Arial"/>
              </a:rPr>
              <a:t>excel</a:t>
            </a:r>
            <a:r>
              <a:rPr dirty="0" sz="1400" spc="-12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solver  </a:t>
            </a:r>
            <a:r>
              <a:rPr dirty="0" sz="1400" i="1">
                <a:latin typeface="Arial"/>
                <a:cs typeface="Arial"/>
              </a:rPr>
              <a:t>(GRG) for </a:t>
            </a:r>
            <a:r>
              <a:rPr dirty="0" sz="1400" spc="-5" i="1">
                <a:latin typeface="Arial"/>
                <a:cs typeface="Arial"/>
              </a:rPr>
              <a:t>nonlinear  programming or</a:t>
            </a:r>
            <a:r>
              <a:rPr dirty="0" sz="1400" spc="-75" i="1">
                <a:latin typeface="Arial"/>
                <a:cs typeface="Arial"/>
              </a:rPr>
              <a:t> </a:t>
            </a:r>
            <a:r>
              <a:rPr dirty="0" sz="1400" spc="-25" i="1">
                <a:latin typeface="Arial"/>
                <a:cs typeface="Arial"/>
              </a:rPr>
              <a:t>MATLAB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63" y="3974920"/>
            <a:ext cx="2215515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5" i="1">
                <a:latin typeface="Arial"/>
                <a:cs typeface="Arial"/>
              </a:rPr>
              <a:t>Nonlinear: No </a:t>
            </a:r>
            <a:r>
              <a:rPr dirty="0" sz="1400" i="1">
                <a:latin typeface="Arial"/>
                <a:cs typeface="Arial"/>
              </a:rPr>
              <a:t>closed form  </a:t>
            </a:r>
            <a:r>
              <a:rPr dirty="0" sz="1400" spc="-5" i="1">
                <a:latin typeface="Arial"/>
                <a:cs typeface="Arial"/>
              </a:rPr>
              <a:t>equations </a:t>
            </a:r>
            <a:r>
              <a:rPr dirty="0" sz="1400" i="1">
                <a:latin typeface="Arial"/>
                <a:cs typeface="Arial"/>
              </a:rPr>
              <a:t>for </a:t>
            </a:r>
            <a:r>
              <a:rPr dirty="0" sz="1400" spc="-5" i="1">
                <a:latin typeface="Arial"/>
                <a:cs typeface="Arial"/>
              </a:rPr>
              <a:t>model  parameters; must be</a:t>
            </a:r>
            <a:r>
              <a:rPr dirty="0" sz="1400" spc="-10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solved  using </a:t>
            </a:r>
            <a:r>
              <a:rPr dirty="0" sz="1400" spc="-5" i="1">
                <a:latin typeface="Arial"/>
                <a:cs typeface="Arial"/>
              </a:rPr>
              <a:t>maximum </a:t>
            </a:r>
            <a:r>
              <a:rPr dirty="0" sz="1400" i="1">
                <a:latin typeface="Arial"/>
                <a:cs typeface="Arial"/>
              </a:rPr>
              <a:t>likelihood  estimation</a:t>
            </a:r>
            <a:r>
              <a:rPr dirty="0" sz="1400" spc="-60" i="1">
                <a:latin typeface="Arial"/>
                <a:cs typeface="Arial"/>
              </a:rPr>
              <a:t> </a:t>
            </a:r>
            <a:r>
              <a:rPr dirty="0" sz="1400" spc="-5" i="1">
                <a:latin typeface="Arial"/>
                <a:cs typeface="Arial"/>
              </a:rPr>
              <a:t>(MLE)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147060" y="3627120"/>
            <a:ext cx="2710180" cy="1676400"/>
          </a:xfrm>
          <a:custGeom>
            <a:avLst/>
            <a:gdLst/>
            <a:ahLst/>
            <a:cxnLst/>
            <a:rect l="l" t="t" r="r" b="b"/>
            <a:pathLst>
              <a:path w="2710179" h="1676400">
                <a:moveTo>
                  <a:pt x="0" y="0"/>
                </a:moveTo>
                <a:lnTo>
                  <a:pt x="2709672" y="0"/>
                </a:lnTo>
                <a:lnTo>
                  <a:pt x="2709672" y="1676399"/>
                </a:lnTo>
                <a:lnTo>
                  <a:pt x="0" y="167639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9688" y="3627117"/>
            <a:ext cx="0" cy="1677035"/>
          </a:xfrm>
          <a:custGeom>
            <a:avLst/>
            <a:gdLst/>
            <a:ahLst/>
            <a:cxnLst/>
            <a:rect l="l" t="t" r="r" b="b"/>
            <a:pathLst>
              <a:path w="0" h="1677035">
                <a:moveTo>
                  <a:pt x="0" y="1676527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52315" y="3627117"/>
            <a:ext cx="0" cy="1677035"/>
          </a:xfrm>
          <a:custGeom>
            <a:avLst/>
            <a:gdLst/>
            <a:ahLst/>
            <a:cxnLst/>
            <a:rect l="l" t="t" r="r" b="b"/>
            <a:pathLst>
              <a:path w="0" h="1677035">
                <a:moveTo>
                  <a:pt x="0" y="1676527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954523" y="3627117"/>
            <a:ext cx="0" cy="1677035"/>
          </a:xfrm>
          <a:custGeom>
            <a:avLst/>
            <a:gdLst/>
            <a:ahLst/>
            <a:cxnLst/>
            <a:rect l="l" t="t" r="r" b="b"/>
            <a:pathLst>
              <a:path w="0" h="1677035">
                <a:moveTo>
                  <a:pt x="0" y="1676527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407152" y="3627117"/>
            <a:ext cx="0" cy="1677035"/>
          </a:xfrm>
          <a:custGeom>
            <a:avLst/>
            <a:gdLst/>
            <a:ahLst/>
            <a:cxnLst/>
            <a:rect l="l" t="t" r="r" b="b"/>
            <a:pathLst>
              <a:path w="0" h="1677035">
                <a:moveTo>
                  <a:pt x="0" y="1676527"/>
                </a:moveTo>
                <a:lnTo>
                  <a:pt x="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21123" y="4465320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 h="0">
                <a:moveTo>
                  <a:pt x="0" y="0"/>
                </a:moveTo>
                <a:lnTo>
                  <a:pt x="143579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47060" y="4465320"/>
            <a:ext cx="1004569" cy="0"/>
          </a:xfrm>
          <a:custGeom>
            <a:avLst/>
            <a:gdLst/>
            <a:ahLst/>
            <a:cxnLst/>
            <a:rect l="l" t="t" r="r" b="b"/>
            <a:pathLst>
              <a:path w="1004570" h="0">
                <a:moveTo>
                  <a:pt x="0" y="0"/>
                </a:moveTo>
                <a:lnTo>
                  <a:pt x="1004315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166842" y="4356422"/>
            <a:ext cx="238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0.5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0915" y="3509771"/>
            <a:ext cx="140335" cy="239395"/>
          </a:xfrm>
          <a:custGeom>
            <a:avLst/>
            <a:gdLst/>
            <a:ahLst/>
            <a:cxnLst/>
            <a:rect l="l" t="t" r="r" b="b"/>
            <a:pathLst>
              <a:path w="140335" h="239395">
                <a:moveTo>
                  <a:pt x="0" y="0"/>
                </a:moveTo>
                <a:lnTo>
                  <a:pt x="140208" y="0"/>
                </a:lnTo>
                <a:lnTo>
                  <a:pt x="140208" y="239268"/>
                </a:lnTo>
                <a:lnTo>
                  <a:pt x="0" y="2392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293558" y="3519413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34841" y="3627120"/>
            <a:ext cx="66675" cy="0"/>
          </a:xfrm>
          <a:custGeom>
            <a:avLst/>
            <a:gdLst/>
            <a:ahLst/>
            <a:cxnLst/>
            <a:rect l="l" t="t" r="r" b="b"/>
            <a:pathLst>
              <a:path w="66675" h="0">
                <a:moveTo>
                  <a:pt x="66675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497323" y="3627117"/>
            <a:ext cx="0" cy="1677035"/>
          </a:xfrm>
          <a:custGeom>
            <a:avLst/>
            <a:gdLst/>
            <a:ahLst/>
            <a:cxnLst/>
            <a:rect l="l" t="t" r="r" b="b"/>
            <a:pathLst>
              <a:path w="0" h="1677035">
                <a:moveTo>
                  <a:pt x="0" y="1676527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421123" y="5303520"/>
            <a:ext cx="1436370" cy="0"/>
          </a:xfrm>
          <a:custGeom>
            <a:avLst/>
            <a:gdLst/>
            <a:ahLst/>
            <a:cxnLst/>
            <a:rect l="l" t="t" r="r" b="b"/>
            <a:pathLst>
              <a:path w="1436370" h="0">
                <a:moveTo>
                  <a:pt x="0" y="0"/>
                </a:moveTo>
                <a:lnTo>
                  <a:pt x="1435912" y="0"/>
                </a:lnTo>
              </a:path>
            </a:pathLst>
          </a:custGeom>
          <a:ln w="9143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47060" y="5303520"/>
            <a:ext cx="1134110" cy="0"/>
          </a:xfrm>
          <a:custGeom>
            <a:avLst/>
            <a:gdLst/>
            <a:ahLst/>
            <a:cxnLst/>
            <a:rect l="l" t="t" r="r" b="b"/>
            <a:pathLst>
              <a:path w="1134110" h="0">
                <a:moveTo>
                  <a:pt x="0" y="0"/>
                </a:moveTo>
                <a:lnTo>
                  <a:pt x="1133855" y="0"/>
                </a:lnTo>
              </a:path>
            </a:pathLst>
          </a:custGeom>
          <a:ln w="9143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99688" y="52379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4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52315" y="52379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4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97323" y="52379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4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954523" y="52379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4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07152" y="52379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4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856732" y="52379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4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47060" y="5237989"/>
            <a:ext cx="0" cy="66675"/>
          </a:xfrm>
          <a:custGeom>
            <a:avLst/>
            <a:gdLst/>
            <a:ahLst/>
            <a:cxnLst/>
            <a:rect l="l" t="t" r="r" b="b"/>
            <a:pathLst>
              <a:path w="0" h="66675">
                <a:moveTo>
                  <a:pt x="0" y="66674"/>
                </a:moveTo>
                <a:lnTo>
                  <a:pt x="0" y="0"/>
                </a:lnTo>
              </a:path>
            </a:pathLst>
          </a:custGeom>
          <a:ln w="9144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898513" y="532712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50988" y="532712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801026" y="532712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70701" y="5327120"/>
            <a:ext cx="160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18226" y="5327120"/>
            <a:ext cx="160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5750" y="5327120"/>
            <a:ext cx="160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-</a:t>
            </a:r>
            <a:r>
              <a:rPr dirty="0" sz="120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80915" y="5178552"/>
            <a:ext cx="140335" cy="239395"/>
          </a:xfrm>
          <a:custGeom>
            <a:avLst/>
            <a:gdLst/>
            <a:ahLst/>
            <a:cxnLst/>
            <a:rect l="l" t="t" r="r" b="b"/>
            <a:pathLst>
              <a:path w="140335" h="239395">
                <a:moveTo>
                  <a:pt x="0" y="0"/>
                </a:moveTo>
                <a:lnTo>
                  <a:pt x="140208" y="0"/>
                </a:lnTo>
                <a:lnTo>
                  <a:pt x="140208" y="239268"/>
                </a:lnTo>
                <a:lnTo>
                  <a:pt x="0" y="2392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4293558" y="5188663"/>
            <a:ext cx="258445" cy="347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65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60020">
              <a:lnSpc>
                <a:spcPts val="1265"/>
              </a:lnSpc>
            </a:pPr>
            <a:r>
              <a:rPr dirty="0" sz="120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147822" y="3627882"/>
            <a:ext cx="2711450" cy="1675130"/>
          </a:xfrm>
          <a:custGeom>
            <a:avLst/>
            <a:gdLst/>
            <a:ahLst/>
            <a:cxnLst/>
            <a:rect l="l" t="t" r="r" b="b"/>
            <a:pathLst>
              <a:path w="2711450" h="1675129">
                <a:moveTo>
                  <a:pt x="0" y="1674876"/>
                </a:moveTo>
                <a:lnTo>
                  <a:pt x="54949" y="1672695"/>
                </a:lnTo>
                <a:lnTo>
                  <a:pt x="109767" y="1670387"/>
                </a:lnTo>
                <a:lnTo>
                  <a:pt x="164325" y="1667824"/>
                </a:lnTo>
                <a:lnTo>
                  <a:pt x="218489" y="1664880"/>
                </a:lnTo>
                <a:lnTo>
                  <a:pt x="272131" y="1661426"/>
                </a:lnTo>
                <a:lnTo>
                  <a:pt x="325119" y="1657335"/>
                </a:lnTo>
                <a:lnTo>
                  <a:pt x="377322" y="1652480"/>
                </a:lnTo>
                <a:lnTo>
                  <a:pt x="428610" y="1646734"/>
                </a:lnTo>
                <a:lnTo>
                  <a:pt x="478852" y="1639968"/>
                </a:lnTo>
                <a:lnTo>
                  <a:pt x="527917" y="1632057"/>
                </a:lnTo>
                <a:lnTo>
                  <a:pt x="575674" y="1622871"/>
                </a:lnTo>
                <a:lnTo>
                  <a:pt x="621993" y="1612284"/>
                </a:lnTo>
                <a:lnTo>
                  <a:pt x="666743" y="1600168"/>
                </a:lnTo>
                <a:lnTo>
                  <a:pt x="709793" y="1586396"/>
                </a:lnTo>
                <a:lnTo>
                  <a:pt x="751012" y="1570841"/>
                </a:lnTo>
                <a:lnTo>
                  <a:pt x="790270" y="1553375"/>
                </a:lnTo>
                <a:lnTo>
                  <a:pt x="835737" y="1528742"/>
                </a:lnTo>
                <a:lnTo>
                  <a:pt x="878203" y="1500587"/>
                </a:lnTo>
                <a:lnTo>
                  <a:pt x="917934" y="1469349"/>
                </a:lnTo>
                <a:lnTo>
                  <a:pt x="955198" y="1435467"/>
                </a:lnTo>
                <a:lnTo>
                  <a:pt x="990260" y="1399380"/>
                </a:lnTo>
                <a:lnTo>
                  <a:pt x="1023387" y="1361528"/>
                </a:lnTo>
                <a:lnTo>
                  <a:pt x="1054846" y="1322349"/>
                </a:lnTo>
                <a:lnTo>
                  <a:pt x="1084904" y="1282284"/>
                </a:lnTo>
                <a:lnTo>
                  <a:pt x="1113826" y="1241770"/>
                </a:lnTo>
                <a:lnTo>
                  <a:pt x="1141879" y="1201248"/>
                </a:lnTo>
                <a:lnTo>
                  <a:pt x="1169330" y="1161156"/>
                </a:lnTo>
                <a:lnTo>
                  <a:pt x="1196446" y="1121934"/>
                </a:lnTo>
                <a:lnTo>
                  <a:pt x="1223492" y="1084021"/>
                </a:lnTo>
                <a:lnTo>
                  <a:pt x="1254008" y="1039605"/>
                </a:lnTo>
                <a:lnTo>
                  <a:pt x="1281841" y="994258"/>
                </a:lnTo>
                <a:lnTo>
                  <a:pt x="1307496" y="948247"/>
                </a:lnTo>
                <a:lnTo>
                  <a:pt x="1331478" y="901840"/>
                </a:lnTo>
                <a:lnTo>
                  <a:pt x="1354291" y="855307"/>
                </a:lnTo>
                <a:lnTo>
                  <a:pt x="1376438" y="808915"/>
                </a:lnTo>
                <a:lnTo>
                  <a:pt x="1398425" y="762933"/>
                </a:lnTo>
                <a:lnTo>
                  <a:pt x="1420756" y="717628"/>
                </a:lnTo>
                <a:lnTo>
                  <a:pt x="1443935" y="673270"/>
                </a:lnTo>
                <a:lnTo>
                  <a:pt x="1468465" y="630127"/>
                </a:lnTo>
                <a:lnTo>
                  <a:pt x="1494853" y="588467"/>
                </a:lnTo>
                <a:lnTo>
                  <a:pt x="1525263" y="543304"/>
                </a:lnTo>
                <a:lnTo>
                  <a:pt x="1556092" y="497953"/>
                </a:lnTo>
                <a:lnTo>
                  <a:pt x="1587426" y="452893"/>
                </a:lnTo>
                <a:lnTo>
                  <a:pt x="1619350" y="408601"/>
                </a:lnTo>
                <a:lnTo>
                  <a:pt x="1651950" y="365558"/>
                </a:lnTo>
                <a:lnTo>
                  <a:pt x="1685312" y="324242"/>
                </a:lnTo>
                <a:lnTo>
                  <a:pt x="1719522" y="285131"/>
                </a:lnTo>
                <a:lnTo>
                  <a:pt x="1754664" y="248706"/>
                </a:lnTo>
                <a:lnTo>
                  <a:pt x="1790824" y="215445"/>
                </a:lnTo>
                <a:lnTo>
                  <a:pt x="1828088" y="185826"/>
                </a:lnTo>
                <a:lnTo>
                  <a:pt x="1871001" y="157438"/>
                </a:lnTo>
                <a:lnTo>
                  <a:pt x="1915480" y="133305"/>
                </a:lnTo>
                <a:lnTo>
                  <a:pt x="1961301" y="112858"/>
                </a:lnTo>
                <a:lnTo>
                  <a:pt x="2008238" y="95529"/>
                </a:lnTo>
                <a:lnTo>
                  <a:pt x="2056067" y="80747"/>
                </a:lnTo>
                <a:lnTo>
                  <a:pt x="2104561" y="67946"/>
                </a:lnTo>
                <a:lnTo>
                  <a:pt x="2153495" y="56557"/>
                </a:lnTo>
                <a:lnTo>
                  <a:pt x="2202646" y="46010"/>
                </a:lnTo>
                <a:lnTo>
                  <a:pt x="2251786" y="35737"/>
                </a:lnTo>
                <a:lnTo>
                  <a:pt x="2303721" y="26445"/>
                </a:lnTo>
                <a:lnTo>
                  <a:pt x="2360074" y="19056"/>
                </a:lnTo>
                <a:lnTo>
                  <a:pt x="2418856" y="13323"/>
                </a:lnTo>
                <a:lnTo>
                  <a:pt x="2478077" y="9003"/>
                </a:lnTo>
                <a:lnTo>
                  <a:pt x="2535751" y="5849"/>
                </a:lnTo>
                <a:lnTo>
                  <a:pt x="2589888" y="3618"/>
                </a:lnTo>
                <a:lnTo>
                  <a:pt x="2638500" y="2062"/>
                </a:lnTo>
                <a:lnTo>
                  <a:pt x="2679599" y="938"/>
                </a:lnTo>
                <a:lnTo>
                  <a:pt x="2711196" y="0"/>
                </a:lnTo>
              </a:path>
            </a:pathLst>
          </a:custGeom>
          <a:ln w="19812">
            <a:solidFill>
              <a:srgbClr val="1A25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4343191" y="2870911"/>
            <a:ext cx="175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8518" sz="1800" spc="-900">
                <a:solidFill>
                  <a:srgbClr val="171B28"/>
                </a:solidFill>
                <a:latin typeface="Cambria Math"/>
                <a:cs typeface="Cambria Math"/>
              </a:rPr>
              <a:t>𝑒</a:t>
            </a:r>
            <a:r>
              <a:rPr dirty="0" baseline="-18518" sz="1800" spc="-914">
                <a:solidFill>
                  <a:srgbClr val="171B28"/>
                </a:solidFill>
                <a:latin typeface="Cambria Math"/>
                <a:cs typeface="Cambria Math"/>
              </a:rPr>
              <a:t>𝑒</a:t>
            </a:r>
            <a:r>
              <a:rPr dirty="0" sz="800">
                <a:solidFill>
                  <a:srgbClr val="171B28"/>
                </a:solidFill>
                <a:latin typeface="Cambria Math"/>
                <a:cs typeface="Cambria Math"/>
              </a:rPr>
              <a:t>≈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00538" y="2925387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34201" y="3041953"/>
            <a:ext cx="1586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0">
                <a:solidFill>
                  <a:srgbClr val="171B28"/>
                </a:solidFill>
                <a:latin typeface="Cambria Math"/>
                <a:cs typeface="Cambria Math"/>
              </a:rPr>
              <a:t>𝑓𝑓</a:t>
            </a:r>
            <a:r>
              <a:rPr dirty="0" sz="1200" spc="-200">
                <a:solidFill>
                  <a:srgbClr val="171B28"/>
                </a:solidFill>
                <a:latin typeface="Arial"/>
                <a:cs typeface="Arial"/>
              </a:rPr>
              <a:t>(</a:t>
            </a:r>
            <a:r>
              <a:rPr dirty="0" sz="1200" spc="-200">
                <a:solidFill>
                  <a:srgbClr val="171B28"/>
                </a:solidFill>
                <a:latin typeface="Cambria Math"/>
                <a:cs typeface="Cambria Math"/>
              </a:rPr>
              <a:t>𝑧𝑧</a:t>
            </a:r>
            <a:r>
              <a:rPr dirty="0" sz="1200" spc="-200">
                <a:solidFill>
                  <a:srgbClr val="171B28"/>
                </a:solidFill>
                <a:latin typeface="Arial"/>
                <a:cs typeface="Arial"/>
              </a:rPr>
              <a:t>)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= </a:t>
            </a:r>
            <a:r>
              <a:rPr dirty="0" baseline="-32407" sz="1800" spc="-307">
                <a:solidFill>
                  <a:srgbClr val="171B28"/>
                </a:solidFill>
                <a:latin typeface="Cambria Math"/>
                <a:cs typeface="Cambria Math"/>
              </a:rPr>
              <a:t>𝑒𝑒</a:t>
            </a:r>
            <a:r>
              <a:rPr dirty="0" baseline="-17361" sz="1200" spc="-307">
                <a:solidFill>
                  <a:srgbClr val="171B28"/>
                </a:solidFill>
                <a:latin typeface="Cambria Math"/>
                <a:cs typeface="Cambria Math"/>
              </a:rPr>
              <a:t>≈</a:t>
            </a:r>
            <a:r>
              <a:rPr dirty="0" baseline="-17361" sz="1200" spc="7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baseline="-37037" sz="1800">
                <a:solidFill>
                  <a:srgbClr val="171B28"/>
                </a:solidFill>
                <a:latin typeface="Arial"/>
                <a:cs typeface="Arial"/>
              </a:rPr>
              <a:t>+ 1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= </a:t>
            </a:r>
            <a:r>
              <a:rPr dirty="0" baseline="-37037" sz="1800">
                <a:solidFill>
                  <a:srgbClr val="171B28"/>
                </a:solidFill>
                <a:latin typeface="Arial"/>
                <a:cs typeface="Arial"/>
              </a:rPr>
              <a:t>1 +</a:t>
            </a:r>
            <a:r>
              <a:rPr dirty="0" baseline="-37037" sz="1800" spc="-165">
                <a:solidFill>
                  <a:srgbClr val="171B28"/>
                </a:solidFill>
                <a:latin typeface="Arial"/>
                <a:cs typeface="Arial"/>
              </a:rPr>
              <a:t> </a:t>
            </a:r>
            <a:r>
              <a:rPr dirty="0" baseline="-32407" sz="1800" spc="-225">
                <a:solidFill>
                  <a:srgbClr val="171B28"/>
                </a:solidFill>
                <a:latin typeface="Cambria Math"/>
                <a:cs typeface="Cambria Math"/>
              </a:rPr>
              <a:t>𝑒𝑒</a:t>
            </a:r>
            <a:r>
              <a:rPr dirty="0" baseline="-17361" sz="1200" spc="-225">
                <a:solidFill>
                  <a:srgbClr val="171B28"/>
                </a:solidFill>
                <a:latin typeface="Cambria Math"/>
                <a:cs typeface="Cambria Math"/>
              </a:rPr>
              <a:t>−≈</a:t>
            </a:r>
            <a:endParaRPr baseline="-17361" sz="12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27576" y="315010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 h="0">
                <a:moveTo>
                  <a:pt x="0" y="0"/>
                </a:moveTo>
                <a:lnTo>
                  <a:pt x="39587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31079" y="3150107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4" h="0">
                <a:moveTo>
                  <a:pt x="0" y="0"/>
                </a:moveTo>
                <a:lnTo>
                  <a:pt x="46267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194415" y="5799545"/>
            <a:ext cx="2514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0">
                <a:solidFill>
                  <a:srgbClr val="171B28"/>
                </a:solidFill>
                <a:latin typeface="Cambria Math"/>
                <a:cs typeface="Cambria Math"/>
              </a:rPr>
              <a:t>𝑧𝑧</a:t>
            </a:r>
            <a:r>
              <a:rPr dirty="0" sz="1200" spc="15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= </a:t>
            </a:r>
            <a:r>
              <a:rPr dirty="0" sz="1200" spc="-24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67">
                <a:solidFill>
                  <a:srgbClr val="171B28"/>
                </a:solidFill>
                <a:latin typeface="Cambria Math"/>
                <a:cs typeface="Cambria Math"/>
              </a:rPr>
              <a:t>0</a:t>
            </a:r>
            <a:r>
              <a:rPr dirty="0" baseline="-20833" sz="1200" spc="52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sz="1200" spc="-229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45">
                <a:solidFill>
                  <a:srgbClr val="171B28"/>
                </a:solidFill>
                <a:latin typeface="Cambria Math"/>
                <a:cs typeface="Cambria Math"/>
              </a:rPr>
              <a:t>1</a:t>
            </a:r>
            <a:r>
              <a:rPr dirty="0" sz="1200" spc="-229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345">
                <a:solidFill>
                  <a:srgbClr val="171B28"/>
                </a:solidFill>
                <a:latin typeface="Cambria Math"/>
                <a:cs typeface="Cambria Math"/>
              </a:rPr>
              <a:t>1</a:t>
            </a:r>
            <a:r>
              <a:rPr dirty="0" baseline="-20833" sz="1200" spc="-37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2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2</a:t>
            </a:r>
            <a:r>
              <a:rPr dirty="0" baseline="-20833" sz="1200" spc="217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3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3</a:t>
            </a:r>
            <a:r>
              <a:rPr dirty="0" baseline="-20833" sz="1200" spc="-15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baseline="18518" sz="1800">
                <a:solidFill>
                  <a:srgbClr val="171B28"/>
                </a:solidFill>
                <a:latin typeface="Arial"/>
                <a:cs typeface="Arial"/>
              </a:rPr>
              <a:t>…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</a:t>
            </a:r>
            <a:r>
              <a:rPr dirty="0" sz="1200" spc="-60">
                <a:solidFill>
                  <a:srgbClr val="171B28"/>
                </a:solidFill>
                <a:latin typeface="Arial"/>
                <a:cs typeface="Arial"/>
              </a:rPr>
              <a:t> </a:t>
            </a:r>
            <a:r>
              <a:rPr dirty="0" sz="1200" spc="-28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427">
                <a:solidFill>
                  <a:srgbClr val="171B28"/>
                </a:solidFill>
                <a:latin typeface="Cambria Math"/>
                <a:cs typeface="Cambria Math"/>
              </a:rPr>
              <a:t>𝑘𝑘</a:t>
            </a:r>
            <a:r>
              <a:rPr dirty="0" sz="1200" spc="-285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427">
                <a:solidFill>
                  <a:srgbClr val="171B28"/>
                </a:solidFill>
                <a:latin typeface="Cambria Math"/>
                <a:cs typeface="Cambria Math"/>
              </a:rPr>
              <a:t>𝑘𝑘</a:t>
            </a:r>
            <a:endParaRPr baseline="-20833"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2234" y="531368"/>
            <a:ext cx="487616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3200" spc="-5"/>
              <a:t>Analytics Architecture</a:t>
            </a:r>
            <a:r>
              <a:rPr dirty="0" u="none" sz="3200" spc="-229"/>
              <a:t> </a:t>
            </a:r>
            <a:r>
              <a:rPr dirty="0" u="none" sz="3200" spc="-10"/>
              <a:t>Flow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7589519" y="3029712"/>
            <a:ext cx="1097279" cy="637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89519" y="2048255"/>
            <a:ext cx="1097279" cy="899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80276" y="2048255"/>
            <a:ext cx="731519" cy="4330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80276" y="3029712"/>
            <a:ext cx="731519" cy="43452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89576" y="5967728"/>
            <a:ext cx="101091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Analytical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models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8143" y="5125211"/>
            <a:ext cx="1233170" cy="756285"/>
          </a:xfrm>
          <a:custGeom>
            <a:avLst/>
            <a:gdLst/>
            <a:ahLst/>
            <a:cxnLst/>
            <a:rect l="l" t="t" r="r" b="b"/>
            <a:pathLst>
              <a:path w="1233170" h="756285">
                <a:moveTo>
                  <a:pt x="0" y="755904"/>
                </a:moveTo>
                <a:lnTo>
                  <a:pt x="53156" y="751502"/>
                </a:lnTo>
                <a:lnTo>
                  <a:pt x="106004" y="747541"/>
                </a:lnTo>
                <a:lnTo>
                  <a:pt x="157882" y="743228"/>
                </a:lnTo>
                <a:lnTo>
                  <a:pt x="208129" y="737770"/>
                </a:lnTo>
                <a:lnTo>
                  <a:pt x="256085" y="730375"/>
                </a:lnTo>
                <a:lnTo>
                  <a:pt x="301086" y="720251"/>
                </a:lnTo>
                <a:lnTo>
                  <a:pt x="342474" y="706606"/>
                </a:lnTo>
                <a:lnTo>
                  <a:pt x="379585" y="688647"/>
                </a:lnTo>
                <a:lnTo>
                  <a:pt x="411759" y="665581"/>
                </a:lnTo>
                <a:lnTo>
                  <a:pt x="455679" y="623652"/>
                </a:lnTo>
                <a:lnTo>
                  <a:pt x="492209" y="582514"/>
                </a:lnTo>
                <a:lnTo>
                  <a:pt x="522847" y="541792"/>
                </a:lnTo>
                <a:lnTo>
                  <a:pt x="549092" y="501111"/>
                </a:lnTo>
                <a:lnTo>
                  <a:pt x="572444" y="460098"/>
                </a:lnTo>
                <a:lnTo>
                  <a:pt x="594399" y="418378"/>
                </a:lnTo>
                <a:lnTo>
                  <a:pt x="616458" y="375577"/>
                </a:lnTo>
                <a:lnTo>
                  <a:pt x="644673" y="330115"/>
                </a:lnTo>
                <a:lnTo>
                  <a:pt x="672409" y="283641"/>
                </a:lnTo>
                <a:lnTo>
                  <a:pt x="700499" y="237569"/>
                </a:lnTo>
                <a:lnTo>
                  <a:pt x="729775" y="193312"/>
                </a:lnTo>
                <a:lnTo>
                  <a:pt x="761071" y="152284"/>
                </a:lnTo>
                <a:lnTo>
                  <a:pt x="795221" y="115900"/>
                </a:lnTo>
                <a:lnTo>
                  <a:pt x="833056" y="85572"/>
                </a:lnTo>
                <a:lnTo>
                  <a:pt x="874511" y="59292"/>
                </a:lnTo>
                <a:lnTo>
                  <a:pt x="922307" y="39276"/>
                </a:lnTo>
                <a:lnTo>
                  <a:pt x="974492" y="24617"/>
                </a:lnTo>
                <a:lnTo>
                  <a:pt x="1029114" y="14411"/>
                </a:lnTo>
                <a:lnTo>
                  <a:pt x="1084219" y="7751"/>
                </a:lnTo>
                <a:lnTo>
                  <a:pt x="1137857" y="3733"/>
                </a:lnTo>
                <a:lnTo>
                  <a:pt x="1188073" y="1451"/>
                </a:lnTo>
                <a:lnTo>
                  <a:pt x="1232916" y="0"/>
                </a:lnTo>
              </a:path>
            </a:pathLst>
          </a:custGeom>
          <a:ln w="12192">
            <a:solidFill>
              <a:srgbClr val="1A2551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245095" y="5117591"/>
          <a:ext cx="1242060" cy="763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"/>
                <a:gridCol w="204469"/>
                <a:gridCol w="205740"/>
                <a:gridCol w="205740"/>
                <a:gridCol w="205740"/>
                <a:gridCol w="205740"/>
              </a:tblGrid>
              <a:tr h="3779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3975">
                        <a:lnSpc>
                          <a:spcPts val="355"/>
                        </a:lnSpc>
                      </a:pPr>
                      <a:r>
                        <a:rPr dirty="0" sz="600">
                          <a:solidFill>
                            <a:srgbClr val="171B28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0D0D0D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D0D0D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D9D9D9"/>
                      </a:solidFill>
                      <a:prstDash val="solid"/>
                    </a:lnB>
                  </a:tcPr>
                </a:tc>
              </a:tr>
              <a:tr h="3794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365"/>
                        </a:lnSpc>
                      </a:pPr>
                      <a:r>
                        <a:rPr dirty="0" sz="600">
                          <a:solidFill>
                            <a:srgbClr val="171B28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0D0D0D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D0D0D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D9D9D9"/>
                      </a:solidFill>
                      <a:prstDash val="solid"/>
                    </a:lnL>
                    <a:lnR w="6350">
                      <a:solidFill>
                        <a:srgbClr val="D9D9D9"/>
                      </a:solidFill>
                      <a:prstDash val="solid"/>
                    </a:lnR>
                    <a:lnT w="6350">
                      <a:solidFill>
                        <a:srgbClr val="D9D9D9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754332" y="5822773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171B2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6361" y="5886629"/>
            <a:ext cx="68389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9575" algn="l"/>
                <a:tab pos="628015" algn="l"/>
              </a:tabLst>
            </a:pPr>
            <a:r>
              <a:rPr dirty="0" sz="600">
                <a:solidFill>
                  <a:srgbClr val="171B28"/>
                </a:solidFill>
                <a:latin typeface="Arial"/>
                <a:cs typeface="Arial"/>
              </a:rPr>
              <a:t>-6     </a:t>
            </a:r>
            <a:r>
              <a:rPr dirty="0" sz="600" spc="-45">
                <a:solidFill>
                  <a:srgbClr val="171B28"/>
                </a:solidFill>
                <a:latin typeface="Arial"/>
                <a:cs typeface="Arial"/>
              </a:rPr>
              <a:t> </a:t>
            </a:r>
            <a:r>
              <a:rPr dirty="0" sz="600">
                <a:solidFill>
                  <a:srgbClr val="171B28"/>
                </a:solidFill>
                <a:latin typeface="Arial"/>
                <a:cs typeface="Arial"/>
              </a:rPr>
              <a:t>-4	-2	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6653" y="5886629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171B28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3003" y="5886629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171B28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7524" y="5886629"/>
            <a:ext cx="67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171B28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1464" y="4112810"/>
            <a:ext cx="175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8518" sz="1800" spc="-900">
                <a:solidFill>
                  <a:srgbClr val="171B28"/>
                </a:solidFill>
                <a:latin typeface="Cambria Math"/>
                <a:cs typeface="Cambria Math"/>
              </a:rPr>
              <a:t>𝑒</a:t>
            </a:r>
            <a:r>
              <a:rPr dirty="0" baseline="-18518" sz="1800" spc="-914">
                <a:solidFill>
                  <a:srgbClr val="171B28"/>
                </a:solidFill>
                <a:latin typeface="Cambria Math"/>
                <a:cs typeface="Cambria Math"/>
              </a:rPr>
              <a:t>𝑒</a:t>
            </a:r>
            <a:r>
              <a:rPr dirty="0" sz="800">
                <a:solidFill>
                  <a:srgbClr val="171B28"/>
                </a:solidFill>
                <a:latin typeface="Cambria Math"/>
                <a:cs typeface="Cambria Math"/>
              </a:rPr>
              <a:t>≈</a:t>
            </a:r>
            <a:endParaRPr sz="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58809" y="4167289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2473" y="4283854"/>
            <a:ext cx="1586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0">
                <a:solidFill>
                  <a:srgbClr val="171B28"/>
                </a:solidFill>
                <a:latin typeface="Cambria Math"/>
                <a:cs typeface="Cambria Math"/>
              </a:rPr>
              <a:t>𝑓𝑓</a:t>
            </a:r>
            <a:r>
              <a:rPr dirty="0" sz="1200" spc="-200">
                <a:solidFill>
                  <a:srgbClr val="171B28"/>
                </a:solidFill>
                <a:latin typeface="Arial"/>
                <a:cs typeface="Arial"/>
              </a:rPr>
              <a:t>(</a:t>
            </a:r>
            <a:r>
              <a:rPr dirty="0" sz="1200" spc="-200">
                <a:solidFill>
                  <a:srgbClr val="171B28"/>
                </a:solidFill>
                <a:latin typeface="Cambria Math"/>
                <a:cs typeface="Cambria Math"/>
              </a:rPr>
              <a:t>𝑧𝑧</a:t>
            </a:r>
            <a:r>
              <a:rPr dirty="0" sz="1200" spc="-200">
                <a:solidFill>
                  <a:srgbClr val="171B28"/>
                </a:solidFill>
                <a:latin typeface="Arial"/>
                <a:cs typeface="Arial"/>
              </a:rPr>
              <a:t>)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= </a:t>
            </a:r>
            <a:r>
              <a:rPr dirty="0" baseline="-32407" sz="1800" spc="-307">
                <a:solidFill>
                  <a:srgbClr val="171B28"/>
                </a:solidFill>
                <a:latin typeface="Cambria Math"/>
                <a:cs typeface="Cambria Math"/>
              </a:rPr>
              <a:t>𝑒𝑒</a:t>
            </a:r>
            <a:r>
              <a:rPr dirty="0" baseline="-17361" sz="1200" spc="-307">
                <a:solidFill>
                  <a:srgbClr val="171B28"/>
                </a:solidFill>
                <a:latin typeface="Cambria Math"/>
                <a:cs typeface="Cambria Math"/>
              </a:rPr>
              <a:t>≈</a:t>
            </a:r>
            <a:r>
              <a:rPr dirty="0" baseline="-17361" sz="1200" spc="7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baseline="-37037" sz="1800">
                <a:solidFill>
                  <a:srgbClr val="171B28"/>
                </a:solidFill>
                <a:latin typeface="Arial"/>
                <a:cs typeface="Arial"/>
              </a:rPr>
              <a:t>+ 1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= </a:t>
            </a:r>
            <a:r>
              <a:rPr dirty="0" baseline="-37037" sz="1800">
                <a:solidFill>
                  <a:srgbClr val="171B28"/>
                </a:solidFill>
                <a:latin typeface="Arial"/>
                <a:cs typeface="Arial"/>
              </a:rPr>
              <a:t>1 +</a:t>
            </a:r>
            <a:r>
              <a:rPr dirty="0" baseline="-37037" sz="1800" spc="-165">
                <a:solidFill>
                  <a:srgbClr val="171B28"/>
                </a:solidFill>
                <a:latin typeface="Arial"/>
                <a:cs typeface="Arial"/>
              </a:rPr>
              <a:t> </a:t>
            </a:r>
            <a:r>
              <a:rPr dirty="0" baseline="-32407" sz="1800" spc="-225">
                <a:solidFill>
                  <a:srgbClr val="171B28"/>
                </a:solidFill>
                <a:latin typeface="Cambria Math"/>
                <a:cs typeface="Cambria Math"/>
              </a:rPr>
              <a:t>𝑒𝑒</a:t>
            </a:r>
            <a:r>
              <a:rPr dirty="0" baseline="-17361" sz="1200" spc="-225">
                <a:solidFill>
                  <a:srgbClr val="171B28"/>
                </a:solidFill>
                <a:latin typeface="Cambria Math"/>
                <a:cs typeface="Cambria Math"/>
              </a:rPr>
              <a:t>−≈</a:t>
            </a:r>
            <a:endParaRPr baseline="-17361"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85888" y="439216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 h="0">
                <a:moveTo>
                  <a:pt x="0" y="0"/>
                </a:moveTo>
                <a:lnTo>
                  <a:pt x="39587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89392" y="4392167"/>
            <a:ext cx="462915" cy="0"/>
          </a:xfrm>
          <a:custGeom>
            <a:avLst/>
            <a:gdLst/>
            <a:ahLst/>
            <a:cxnLst/>
            <a:rect l="l" t="t" r="r" b="b"/>
            <a:pathLst>
              <a:path w="462915" h="0">
                <a:moveTo>
                  <a:pt x="0" y="0"/>
                </a:moveTo>
                <a:lnTo>
                  <a:pt x="46267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68437" y="4796396"/>
            <a:ext cx="2514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0">
                <a:solidFill>
                  <a:srgbClr val="171B28"/>
                </a:solidFill>
                <a:latin typeface="Cambria Math"/>
                <a:cs typeface="Cambria Math"/>
              </a:rPr>
              <a:t>𝑧𝑧</a:t>
            </a:r>
            <a:r>
              <a:rPr dirty="0" sz="1200" spc="15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= </a:t>
            </a:r>
            <a:r>
              <a:rPr dirty="0" sz="1200" spc="-24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67">
                <a:solidFill>
                  <a:srgbClr val="171B28"/>
                </a:solidFill>
                <a:latin typeface="Cambria Math"/>
                <a:cs typeface="Cambria Math"/>
              </a:rPr>
              <a:t>0</a:t>
            </a:r>
            <a:r>
              <a:rPr dirty="0" baseline="-20833" sz="1200" spc="52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sz="1200" spc="-229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45">
                <a:solidFill>
                  <a:srgbClr val="171B28"/>
                </a:solidFill>
                <a:latin typeface="Cambria Math"/>
                <a:cs typeface="Cambria Math"/>
              </a:rPr>
              <a:t>1</a:t>
            </a:r>
            <a:r>
              <a:rPr dirty="0" sz="1200" spc="-229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345">
                <a:solidFill>
                  <a:srgbClr val="171B28"/>
                </a:solidFill>
                <a:latin typeface="Cambria Math"/>
                <a:cs typeface="Cambria Math"/>
              </a:rPr>
              <a:t>1</a:t>
            </a:r>
            <a:r>
              <a:rPr dirty="0" baseline="-20833" sz="1200" spc="-37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2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2</a:t>
            </a:r>
            <a:r>
              <a:rPr dirty="0" baseline="-20833" sz="1200" spc="217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3</a:t>
            </a:r>
            <a:r>
              <a:rPr dirty="0" sz="1200" spc="-235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352">
                <a:solidFill>
                  <a:srgbClr val="171B28"/>
                </a:solidFill>
                <a:latin typeface="Cambria Math"/>
                <a:cs typeface="Cambria Math"/>
              </a:rPr>
              <a:t>3</a:t>
            </a:r>
            <a:r>
              <a:rPr dirty="0" baseline="-20833" sz="1200" spc="-15">
                <a:solidFill>
                  <a:srgbClr val="171B28"/>
                </a:solidFill>
                <a:latin typeface="Cambria Math"/>
                <a:cs typeface="Cambria Math"/>
              </a:rPr>
              <a:t>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 </a:t>
            </a:r>
            <a:r>
              <a:rPr dirty="0" baseline="18518" sz="1800">
                <a:solidFill>
                  <a:srgbClr val="171B28"/>
                </a:solidFill>
                <a:latin typeface="Arial"/>
                <a:cs typeface="Arial"/>
              </a:rPr>
              <a:t>… </a:t>
            </a:r>
            <a:r>
              <a:rPr dirty="0" sz="1200">
                <a:solidFill>
                  <a:srgbClr val="171B28"/>
                </a:solidFill>
                <a:latin typeface="Arial"/>
                <a:cs typeface="Arial"/>
              </a:rPr>
              <a:t>+</a:t>
            </a:r>
            <a:r>
              <a:rPr dirty="0" sz="1200" spc="-60">
                <a:solidFill>
                  <a:srgbClr val="171B28"/>
                </a:solidFill>
                <a:latin typeface="Arial"/>
                <a:cs typeface="Arial"/>
              </a:rPr>
              <a:t> </a:t>
            </a:r>
            <a:r>
              <a:rPr dirty="0" sz="1200" spc="-285">
                <a:solidFill>
                  <a:srgbClr val="171B28"/>
                </a:solidFill>
                <a:latin typeface="Cambria Math"/>
                <a:cs typeface="Cambria Math"/>
              </a:rPr>
              <a:t>𝛽𝛽</a:t>
            </a:r>
            <a:r>
              <a:rPr dirty="0" baseline="-20833" sz="1200" spc="-427">
                <a:solidFill>
                  <a:srgbClr val="171B28"/>
                </a:solidFill>
                <a:latin typeface="Cambria Math"/>
                <a:cs typeface="Cambria Math"/>
              </a:rPr>
              <a:t>𝑘𝑘</a:t>
            </a:r>
            <a:r>
              <a:rPr dirty="0" sz="1200" spc="-285">
                <a:solidFill>
                  <a:srgbClr val="171B28"/>
                </a:solidFill>
                <a:latin typeface="Cambria Math"/>
                <a:cs typeface="Cambria Math"/>
              </a:rPr>
              <a:t>𝑥𝑥</a:t>
            </a:r>
            <a:r>
              <a:rPr dirty="0" baseline="-20833" sz="1200" spc="-427">
                <a:solidFill>
                  <a:srgbClr val="171B28"/>
                </a:solidFill>
                <a:latin typeface="Cambria Math"/>
                <a:cs typeface="Cambria Math"/>
              </a:rPr>
              <a:t>𝑘𝑘</a:t>
            </a:r>
            <a:endParaRPr baseline="-20833" sz="12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51889" y="1842516"/>
            <a:ext cx="15875" cy="4304665"/>
          </a:xfrm>
          <a:custGeom>
            <a:avLst/>
            <a:gdLst/>
            <a:ahLst/>
            <a:cxnLst/>
            <a:rect l="l" t="t" r="r" b="b"/>
            <a:pathLst>
              <a:path w="15875" h="4304665">
                <a:moveTo>
                  <a:pt x="15595" y="0"/>
                </a:moveTo>
                <a:lnTo>
                  <a:pt x="0" y="43046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93988" y="1871266"/>
            <a:ext cx="950594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Arial"/>
                <a:cs typeface="Arial"/>
              </a:rPr>
              <a:t>E</a:t>
            </a:r>
            <a:r>
              <a:rPr dirty="0" sz="1600" spc="-10">
                <a:latin typeface="Arial"/>
                <a:cs typeface="Arial"/>
              </a:rPr>
              <a:t>nterpr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5">
                <a:latin typeface="Arial"/>
                <a:cs typeface="Arial"/>
              </a:rPr>
              <a:t>e  </a:t>
            </a:r>
            <a:r>
              <a:rPr dirty="0" sz="1600" spc="-5">
                <a:latin typeface="Arial"/>
                <a:cs typeface="Arial"/>
              </a:rPr>
              <a:t>systems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164079" y="2318004"/>
            <a:ext cx="327660" cy="1519555"/>
          </a:xfrm>
          <a:custGeom>
            <a:avLst/>
            <a:gdLst/>
            <a:ahLst/>
            <a:cxnLst/>
            <a:rect l="l" t="t" r="r" b="b"/>
            <a:pathLst>
              <a:path w="327660" h="1519554">
                <a:moveTo>
                  <a:pt x="0" y="0"/>
                </a:moveTo>
                <a:lnTo>
                  <a:pt x="63772" y="2146"/>
                </a:lnTo>
                <a:lnTo>
                  <a:pt x="115847" y="7999"/>
                </a:lnTo>
                <a:lnTo>
                  <a:pt x="150956" y="16678"/>
                </a:lnTo>
                <a:lnTo>
                  <a:pt x="163830" y="27305"/>
                </a:lnTo>
                <a:lnTo>
                  <a:pt x="163830" y="732409"/>
                </a:lnTo>
                <a:lnTo>
                  <a:pt x="176705" y="743035"/>
                </a:lnTo>
                <a:lnTo>
                  <a:pt x="211816" y="751714"/>
                </a:lnTo>
                <a:lnTo>
                  <a:pt x="263892" y="757567"/>
                </a:lnTo>
                <a:lnTo>
                  <a:pt x="327660" y="759714"/>
                </a:lnTo>
                <a:lnTo>
                  <a:pt x="263892" y="761860"/>
                </a:lnTo>
                <a:lnTo>
                  <a:pt x="211816" y="767713"/>
                </a:lnTo>
                <a:lnTo>
                  <a:pt x="176705" y="776392"/>
                </a:lnTo>
                <a:lnTo>
                  <a:pt x="163830" y="787019"/>
                </a:lnTo>
                <a:lnTo>
                  <a:pt x="163830" y="1492123"/>
                </a:lnTo>
                <a:lnTo>
                  <a:pt x="150956" y="1502749"/>
                </a:lnTo>
                <a:lnTo>
                  <a:pt x="115847" y="1511428"/>
                </a:lnTo>
                <a:lnTo>
                  <a:pt x="63772" y="1517281"/>
                </a:lnTo>
                <a:lnTo>
                  <a:pt x="0" y="15194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609088" y="2979420"/>
            <a:ext cx="320040" cy="182880"/>
          </a:xfrm>
          <a:custGeom>
            <a:avLst/>
            <a:gdLst/>
            <a:ahLst/>
            <a:cxnLst/>
            <a:rect l="l" t="t" r="r" b="b"/>
            <a:pathLst>
              <a:path w="320039" h="182880">
                <a:moveTo>
                  <a:pt x="228600" y="0"/>
                </a:moveTo>
                <a:lnTo>
                  <a:pt x="228600" y="45720"/>
                </a:lnTo>
                <a:lnTo>
                  <a:pt x="0" y="45720"/>
                </a:lnTo>
                <a:lnTo>
                  <a:pt x="0" y="137160"/>
                </a:lnTo>
                <a:lnTo>
                  <a:pt x="228600" y="137160"/>
                </a:lnTo>
                <a:lnTo>
                  <a:pt x="228600" y="182880"/>
                </a:lnTo>
                <a:lnTo>
                  <a:pt x="320040" y="9144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3239" y="2782823"/>
            <a:ext cx="628015" cy="576580"/>
          </a:xfrm>
          <a:custGeom>
            <a:avLst/>
            <a:gdLst/>
            <a:ahLst/>
            <a:cxnLst/>
            <a:rect l="l" t="t" r="r" b="b"/>
            <a:pathLst>
              <a:path w="628014" h="576579">
                <a:moveTo>
                  <a:pt x="313944" y="0"/>
                </a:moveTo>
                <a:lnTo>
                  <a:pt x="241961" y="2535"/>
                </a:lnTo>
                <a:lnTo>
                  <a:pt x="175882" y="9759"/>
                </a:lnTo>
                <a:lnTo>
                  <a:pt x="117590" y="21093"/>
                </a:lnTo>
                <a:lnTo>
                  <a:pt x="68971" y="35962"/>
                </a:lnTo>
                <a:lnTo>
                  <a:pt x="31910" y="53789"/>
                </a:lnTo>
                <a:lnTo>
                  <a:pt x="0" y="96012"/>
                </a:lnTo>
                <a:lnTo>
                  <a:pt x="0" y="480059"/>
                </a:lnTo>
                <a:lnTo>
                  <a:pt x="31910" y="522282"/>
                </a:lnTo>
                <a:lnTo>
                  <a:pt x="68971" y="540109"/>
                </a:lnTo>
                <a:lnTo>
                  <a:pt x="117590" y="554978"/>
                </a:lnTo>
                <a:lnTo>
                  <a:pt x="175882" y="566312"/>
                </a:lnTo>
                <a:lnTo>
                  <a:pt x="241961" y="573536"/>
                </a:lnTo>
                <a:lnTo>
                  <a:pt x="313944" y="576072"/>
                </a:lnTo>
                <a:lnTo>
                  <a:pt x="385926" y="573536"/>
                </a:lnTo>
                <a:lnTo>
                  <a:pt x="452005" y="566312"/>
                </a:lnTo>
                <a:lnTo>
                  <a:pt x="510297" y="554978"/>
                </a:lnTo>
                <a:lnTo>
                  <a:pt x="558916" y="540109"/>
                </a:lnTo>
                <a:lnTo>
                  <a:pt x="595977" y="522282"/>
                </a:lnTo>
                <a:lnTo>
                  <a:pt x="627888" y="480059"/>
                </a:lnTo>
                <a:lnTo>
                  <a:pt x="627888" y="96012"/>
                </a:lnTo>
                <a:lnTo>
                  <a:pt x="595977" y="53789"/>
                </a:lnTo>
                <a:lnTo>
                  <a:pt x="558916" y="35962"/>
                </a:lnTo>
                <a:lnTo>
                  <a:pt x="510297" y="21093"/>
                </a:lnTo>
                <a:lnTo>
                  <a:pt x="452005" y="9759"/>
                </a:lnTo>
                <a:lnTo>
                  <a:pt x="385926" y="2535"/>
                </a:lnTo>
                <a:lnTo>
                  <a:pt x="313944" y="0"/>
                </a:lnTo>
                <a:close/>
              </a:path>
            </a:pathLst>
          </a:custGeom>
          <a:solidFill>
            <a:srgbClr val="8EB8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63239" y="2878835"/>
            <a:ext cx="628015" cy="96520"/>
          </a:xfrm>
          <a:custGeom>
            <a:avLst/>
            <a:gdLst/>
            <a:ahLst/>
            <a:cxnLst/>
            <a:rect l="l" t="t" r="r" b="b"/>
            <a:pathLst>
              <a:path w="628014" h="96519">
                <a:moveTo>
                  <a:pt x="627888" y="0"/>
                </a:moveTo>
                <a:lnTo>
                  <a:pt x="595977" y="42222"/>
                </a:lnTo>
                <a:lnTo>
                  <a:pt x="558916" y="60049"/>
                </a:lnTo>
                <a:lnTo>
                  <a:pt x="510297" y="74918"/>
                </a:lnTo>
                <a:lnTo>
                  <a:pt x="452005" y="86252"/>
                </a:lnTo>
                <a:lnTo>
                  <a:pt x="385926" y="93476"/>
                </a:lnTo>
                <a:lnTo>
                  <a:pt x="313944" y="96012"/>
                </a:lnTo>
                <a:lnTo>
                  <a:pt x="241961" y="93476"/>
                </a:lnTo>
                <a:lnTo>
                  <a:pt x="175882" y="86252"/>
                </a:lnTo>
                <a:lnTo>
                  <a:pt x="117590" y="74918"/>
                </a:lnTo>
                <a:lnTo>
                  <a:pt x="68971" y="60049"/>
                </a:lnTo>
                <a:lnTo>
                  <a:pt x="31910" y="42222"/>
                </a:lnTo>
                <a:lnTo>
                  <a:pt x="8291" y="22013"/>
                </a:lnTo>
                <a:lnTo>
                  <a:pt x="0" y="0"/>
                </a:lnTo>
              </a:path>
            </a:pathLst>
          </a:custGeom>
          <a:ln w="6096">
            <a:solidFill>
              <a:srgbClr val="22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63239" y="2782823"/>
            <a:ext cx="628015" cy="576580"/>
          </a:xfrm>
          <a:custGeom>
            <a:avLst/>
            <a:gdLst/>
            <a:ahLst/>
            <a:cxnLst/>
            <a:rect l="l" t="t" r="r" b="b"/>
            <a:pathLst>
              <a:path w="628014" h="576579">
                <a:moveTo>
                  <a:pt x="0" y="96012"/>
                </a:moveTo>
                <a:lnTo>
                  <a:pt x="31910" y="53789"/>
                </a:lnTo>
                <a:lnTo>
                  <a:pt x="68971" y="35962"/>
                </a:lnTo>
                <a:lnTo>
                  <a:pt x="117590" y="21093"/>
                </a:lnTo>
                <a:lnTo>
                  <a:pt x="175882" y="9759"/>
                </a:lnTo>
                <a:lnTo>
                  <a:pt x="241961" y="2535"/>
                </a:lnTo>
                <a:lnTo>
                  <a:pt x="313944" y="0"/>
                </a:lnTo>
                <a:lnTo>
                  <a:pt x="385926" y="2535"/>
                </a:lnTo>
                <a:lnTo>
                  <a:pt x="452005" y="9759"/>
                </a:lnTo>
                <a:lnTo>
                  <a:pt x="510297" y="21093"/>
                </a:lnTo>
                <a:lnTo>
                  <a:pt x="558916" y="35962"/>
                </a:lnTo>
                <a:lnTo>
                  <a:pt x="595977" y="53789"/>
                </a:lnTo>
                <a:lnTo>
                  <a:pt x="627888" y="96012"/>
                </a:lnTo>
                <a:lnTo>
                  <a:pt x="627888" y="480059"/>
                </a:lnTo>
                <a:lnTo>
                  <a:pt x="595977" y="522282"/>
                </a:lnTo>
                <a:lnTo>
                  <a:pt x="558916" y="540109"/>
                </a:lnTo>
                <a:lnTo>
                  <a:pt x="510297" y="554978"/>
                </a:lnTo>
                <a:lnTo>
                  <a:pt x="452005" y="566312"/>
                </a:lnTo>
                <a:lnTo>
                  <a:pt x="385926" y="573536"/>
                </a:lnTo>
                <a:lnTo>
                  <a:pt x="313944" y="576072"/>
                </a:lnTo>
                <a:lnTo>
                  <a:pt x="241961" y="573536"/>
                </a:lnTo>
                <a:lnTo>
                  <a:pt x="175882" y="566312"/>
                </a:lnTo>
                <a:lnTo>
                  <a:pt x="117590" y="554978"/>
                </a:lnTo>
                <a:lnTo>
                  <a:pt x="68971" y="540109"/>
                </a:lnTo>
                <a:lnTo>
                  <a:pt x="31910" y="522282"/>
                </a:lnTo>
                <a:lnTo>
                  <a:pt x="0" y="480059"/>
                </a:lnTo>
                <a:lnTo>
                  <a:pt x="0" y="96012"/>
                </a:lnTo>
                <a:close/>
              </a:path>
            </a:pathLst>
          </a:custGeom>
          <a:ln w="6096">
            <a:solidFill>
              <a:srgbClr val="225B9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39767" y="2782823"/>
            <a:ext cx="628015" cy="576580"/>
          </a:xfrm>
          <a:custGeom>
            <a:avLst/>
            <a:gdLst/>
            <a:ahLst/>
            <a:cxnLst/>
            <a:rect l="l" t="t" r="r" b="b"/>
            <a:pathLst>
              <a:path w="628014" h="576579">
                <a:moveTo>
                  <a:pt x="313944" y="0"/>
                </a:moveTo>
                <a:lnTo>
                  <a:pt x="241961" y="2535"/>
                </a:lnTo>
                <a:lnTo>
                  <a:pt x="175882" y="9759"/>
                </a:lnTo>
                <a:lnTo>
                  <a:pt x="117590" y="21093"/>
                </a:lnTo>
                <a:lnTo>
                  <a:pt x="68971" y="35962"/>
                </a:lnTo>
                <a:lnTo>
                  <a:pt x="31910" y="53789"/>
                </a:lnTo>
                <a:lnTo>
                  <a:pt x="0" y="96012"/>
                </a:lnTo>
                <a:lnTo>
                  <a:pt x="0" y="480059"/>
                </a:lnTo>
                <a:lnTo>
                  <a:pt x="31910" y="522282"/>
                </a:lnTo>
                <a:lnTo>
                  <a:pt x="68971" y="540109"/>
                </a:lnTo>
                <a:lnTo>
                  <a:pt x="117590" y="554978"/>
                </a:lnTo>
                <a:lnTo>
                  <a:pt x="175882" y="566312"/>
                </a:lnTo>
                <a:lnTo>
                  <a:pt x="241961" y="573536"/>
                </a:lnTo>
                <a:lnTo>
                  <a:pt x="313944" y="576072"/>
                </a:lnTo>
                <a:lnTo>
                  <a:pt x="385926" y="573536"/>
                </a:lnTo>
                <a:lnTo>
                  <a:pt x="452005" y="566312"/>
                </a:lnTo>
                <a:lnTo>
                  <a:pt x="510297" y="554978"/>
                </a:lnTo>
                <a:lnTo>
                  <a:pt x="558916" y="540109"/>
                </a:lnTo>
                <a:lnTo>
                  <a:pt x="595977" y="522282"/>
                </a:lnTo>
                <a:lnTo>
                  <a:pt x="627888" y="480059"/>
                </a:lnTo>
                <a:lnTo>
                  <a:pt x="627888" y="96012"/>
                </a:lnTo>
                <a:lnTo>
                  <a:pt x="595977" y="53789"/>
                </a:lnTo>
                <a:lnTo>
                  <a:pt x="558916" y="35962"/>
                </a:lnTo>
                <a:lnTo>
                  <a:pt x="510297" y="21093"/>
                </a:lnTo>
                <a:lnTo>
                  <a:pt x="452005" y="9759"/>
                </a:lnTo>
                <a:lnTo>
                  <a:pt x="385926" y="2535"/>
                </a:lnTo>
                <a:lnTo>
                  <a:pt x="313944" y="0"/>
                </a:lnTo>
                <a:close/>
              </a:path>
            </a:pathLst>
          </a:custGeom>
          <a:solidFill>
            <a:srgbClr val="6E79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39767" y="2878835"/>
            <a:ext cx="628015" cy="96520"/>
          </a:xfrm>
          <a:custGeom>
            <a:avLst/>
            <a:gdLst/>
            <a:ahLst/>
            <a:cxnLst/>
            <a:rect l="l" t="t" r="r" b="b"/>
            <a:pathLst>
              <a:path w="628014" h="96519">
                <a:moveTo>
                  <a:pt x="627888" y="0"/>
                </a:moveTo>
                <a:lnTo>
                  <a:pt x="595977" y="42222"/>
                </a:lnTo>
                <a:lnTo>
                  <a:pt x="558916" y="60049"/>
                </a:lnTo>
                <a:lnTo>
                  <a:pt x="510297" y="74918"/>
                </a:lnTo>
                <a:lnTo>
                  <a:pt x="452005" y="86252"/>
                </a:lnTo>
                <a:lnTo>
                  <a:pt x="385926" y="93476"/>
                </a:lnTo>
                <a:lnTo>
                  <a:pt x="313944" y="96012"/>
                </a:lnTo>
                <a:lnTo>
                  <a:pt x="241961" y="93476"/>
                </a:lnTo>
                <a:lnTo>
                  <a:pt x="175882" y="86252"/>
                </a:lnTo>
                <a:lnTo>
                  <a:pt x="117590" y="74918"/>
                </a:lnTo>
                <a:lnTo>
                  <a:pt x="68971" y="60049"/>
                </a:lnTo>
                <a:lnTo>
                  <a:pt x="31910" y="42222"/>
                </a:lnTo>
                <a:lnTo>
                  <a:pt x="8291" y="22013"/>
                </a:lnTo>
                <a:lnTo>
                  <a:pt x="0" y="0"/>
                </a:lnTo>
              </a:path>
            </a:pathLst>
          </a:custGeom>
          <a:ln w="6096">
            <a:solidFill>
              <a:srgbClr val="2328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239767" y="2782823"/>
            <a:ext cx="628015" cy="576580"/>
          </a:xfrm>
          <a:custGeom>
            <a:avLst/>
            <a:gdLst/>
            <a:ahLst/>
            <a:cxnLst/>
            <a:rect l="l" t="t" r="r" b="b"/>
            <a:pathLst>
              <a:path w="628014" h="576579">
                <a:moveTo>
                  <a:pt x="0" y="96012"/>
                </a:moveTo>
                <a:lnTo>
                  <a:pt x="31910" y="53789"/>
                </a:lnTo>
                <a:lnTo>
                  <a:pt x="68971" y="35962"/>
                </a:lnTo>
                <a:lnTo>
                  <a:pt x="117590" y="21093"/>
                </a:lnTo>
                <a:lnTo>
                  <a:pt x="175882" y="9759"/>
                </a:lnTo>
                <a:lnTo>
                  <a:pt x="241961" y="2535"/>
                </a:lnTo>
                <a:lnTo>
                  <a:pt x="313944" y="0"/>
                </a:lnTo>
                <a:lnTo>
                  <a:pt x="385926" y="2535"/>
                </a:lnTo>
                <a:lnTo>
                  <a:pt x="452005" y="9759"/>
                </a:lnTo>
                <a:lnTo>
                  <a:pt x="510297" y="21093"/>
                </a:lnTo>
                <a:lnTo>
                  <a:pt x="558916" y="35962"/>
                </a:lnTo>
                <a:lnTo>
                  <a:pt x="595977" y="53789"/>
                </a:lnTo>
                <a:lnTo>
                  <a:pt x="627888" y="96012"/>
                </a:lnTo>
                <a:lnTo>
                  <a:pt x="627888" y="480059"/>
                </a:lnTo>
                <a:lnTo>
                  <a:pt x="595977" y="522282"/>
                </a:lnTo>
                <a:lnTo>
                  <a:pt x="558916" y="540109"/>
                </a:lnTo>
                <a:lnTo>
                  <a:pt x="510297" y="554978"/>
                </a:lnTo>
                <a:lnTo>
                  <a:pt x="452005" y="566312"/>
                </a:lnTo>
                <a:lnTo>
                  <a:pt x="385926" y="573536"/>
                </a:lnTo>
                <a:lnTo>
                  <a:pt x="313944" y="576072"/>
                </a:lnTo>
                <a:lnTo>
                  <a:pt x="241961" y="573536"/>
                </a:lnTo>
                <a:lnTo>
                  <a:pt x="175882" y="566312"/>
                </a:lnTo>
                <a:lnTo>
                  <a:pt x="117590" y="554978"/>
                </a:lnTo>
                <a:lnTo>
                  <a:pt x="68971" y="540109"/>
                </a:lnTo>
                <a:lnTo>
                  <a:pt x="31910" y="522282"/>
                </a:lnTo>
                <a:lnTo>
                  <a:pt x="0" y="480059"/>
                </a:lnTo>
                <a:lnTo>
                  <a:pt x="0" y="96012"/>
                </a:lnTo>
                <a:close/>
              </a:path>
            </a:pathLst>
          </a:custGeom>
          <a:ln w="6096">
            <a:solidFill>
              <a:srgbClr val="2328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4231961" y="2241312"/>
            <a:ext cx="64325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2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Analytics  data  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ehou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200" y="5396484"/>
            <a:ext cx="1008887" cy="757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494280" y="5094363"/>
            <a:ext cx="5099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450" marR="5080" indent="-32384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on  </a:t>
            </a:r>
            <a:r>
              <a:rPr dirty="0" sz="1000">
                <a:latin typeface="Arial"/>
                <a:cs typeface="Arial"/>
              </a:rPr>
              <a:t>makers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34534" y="4726525"/>
            <a:ext cx="10928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Patient </a:t>
            </a:r>
            <a:r>
              <a:rPr dirty="0" sz="1000" spc="-5">
                <a:latin typeface="Arial"/>
                <a:cs typeface="Arial"/>
              </a:rPr>
              <a:t>risk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profiles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810682" y="5031370"/>
            <a:ext cx="939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Patient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outcome  </a:t>
            </a:r>
            <a:r>
              <a:rPr dirty="0" sz="1000" spc="-10">
                <a:latin typeface="Arial"/>
                <a:cs typeface="Arial"/>
              </a:rPr>
              <a:t>predictions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10682" y="5488639"/>
            <a:ext cx="9398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260" marR="5080" indent="-16319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Patient</a:t>
            </a:r>
            <a:r>
              <a:rPr dirty="0" sz="1000" spc="-5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outcome  </a:t>
            </a:r>
            <a:r>
              <a:rPr dirty="0" sz="1000" spc="-10">
                <a:latin typeface="Arial"/>
                <a:cs typeface="Arial"/>
              </a:rPr>
              <a:t>likelihoods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0753" y="3372807"/>
            <a:ext cx="1111885" cy="73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215" marR="5080" indent="-55244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Arial"/>
                <a:cs typeface="Arial"/>
              </a:rPr>
              <a:t>44</a:t>
            </a:r>
            <a:r>
              <a:rPr dirty="0" sz="1000" spc="-9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Source  systems</a:t>
            </a:r>
            <a:endParaRPr sz="1000">
              <a:latin typeface="Arial"/>
              <a:cs typeface="Arial"/>
            </a:endParaRPr>
          </a:p>
          <a:p>
            <a:pPr marL="202565" marR="22225" indent="-190500">
              <a:lnSpc>
                <a:spcPct val="100000"/>
              </a:lnSpc>
              <a:spcBef>
                <a:spcPts val="790"/>
              </a:spcBef>
            </a:pPr>
            <a:r>
              <a:rPr dirty="0" sz="1000" spc="-5">
                <a:latin typeface="Arial"/>
                <a:cs typeface="Arial"/>
              </a:rPr>
              <a:t>Business</a:t>
            </a:r>
            <a:r>
              <a:rPr dirty="0" sz="1000" spc="-8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problems  or</a:t>
            </a:r>
            <a:r>
              <a:rPr dirty="0" sz="1000" spc="-10">
                <a:latin typeface="Arial"/>
                <a:cs typeface="Arial"/>
              </a:rPr>
              <a:t> questions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51560" y="2558795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69">
                <a:moveTo>
                  <a:pt x="137922" y="0"/>
                </a:moveTo>
                <a:lnTo>
                  <a:pt x="84235" y="4170"/>
                </a:lnTo>
                <a:lnTo>
                  <a:pt x="40395" y="15546"/>
                </a:lnTo>
                <a:lnTo>
                  <a:pt x="10838" y="32420"/>
                </a:lnTo>
                <a:lnTo>
                  <a:pt x="0" y="53086"/>
                </a:lnTo>
                <a:lnTo>
                  <a:pt x="0" y="265430"/>
                </a:lnTo>
                <a:lnTo>
                  <a:pt x="10838" y="286095"/>
                </a:lnTo>
                <a:lnTo>
                  <a:pt x="40395" y="302969"/>
                </a:lnTo>
                <a:lnTo>
                  <a:pt x="84235" y="314345"/>
                </a:lnTo>
                <a:lnTo>
                  <a:pt x="137922" y="318516"/>
                </a:lnTo>
                <a:lnTo>
                  <a:pt x="191608" y="314345"/>
                </a:lnTo>
                <a:lnTo>
                  <a:pt x="235448" y="302969"/>
                </a:lnTo>
                <a:lnTo>
                  <a:pt x="265005" y="286095"/>
                </a:lnTo>
                <a:lnTo>
                  <a:pt x="275844" y="265430"/>
                </a:lnTo>
                <a:lnTo>
                  <a:pt x="275844" y="53086"/>
                </a:lnTo>
                <a:lnTo>
                  <a:pt x="265005" y="32420"/>
                </a:lnTo>
                <a:lnTo>
                  <a:pt x="235448" y="15546"/>
                </a:lnTo>
                <a:lnTo>
                  <a:pt x="191608" y="4170"/>
                </a:lnTo>
                <a:lnTo>
                  <a:pt x="137922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51560" y="2611882"/>
            <a:ext cx="276225" cy="53340"/>
          </a:xfrm>
          <a:custGeom>
            <a:avLst/>
            <a:gdLst/>
            <a:ahLst/>
            <a:cxnLst/>
            <a:rect l="l" t="t" r="r" b="b"/>
            <a:pathLst>
              <a:path w="276225" h="53339">
                <a:moveTo>
                  <a:pt x="275844" y="0"/>
                </a:moveTo>
                <a:lnTo>
                  <a:pt x="265005" y="20665"/>
                </a:lnTo>
                <a:lnTo>
                  <a:pt x="235448" y="37539"/>
                </a:lnTo>
                <a:lnTo>
                  <a:pt x="191608" y="48915"/>
                </a:lnTo>
                <a:lnTo>
                  <a:pt x="137922" y="53086"/>
                </a:lnTo>
                <a:lnTo>
                  <a:pt x="84235" y="48915"/>
                </a:lnTo>
                <a:lnTo>
                  <a:pt x="40395" y="37539"/>
                </a:lnTo>
                <a:lnTo>
                  <a:pt x="10838" y="20665"/>
                </a:lnTo>
                <a:lnTo>
                  <a:pt x="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51560" y="2558795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69">
                <a:moveTo>
                  <a:pt x="0" y="53086"/>
                </a:moveTo>
                <a:lnTo>
                  <a:pt x="10838" y="32420"/>
                </a:lnTo>
                <a:lnTo>
                  <a:pt x="40395" y="15546"/>
                </a:lnTo>
                <a:lnTo>
                  <a:pt x="84235" y="4170"/>
                </a:lnTo>
                <a:lnTo>
                  <a:pt x="137922" y="0"/>
                </a:lnTo>
                <a:lnTo>
                  <a:pt x="191608" y="4170"/>
                </a:lnTo>
                <a:lnTo>
                  <a:pt x="235448" y="15546"/>
                </a:lnTo>
                <a:lnTo>
                  <a:pt x="265005" y="32420"/>
                </a:lnTo>
                <a:lnTo>
                  <a:pt x="275844" y="53086"/>
                </a:lnTo>
                <a:lnTo>
                  <a:pt x="275844" y="265430"/>
                </a:lnTo>
                <a:lnTo>
                  <a:pt x="265005" y="286095"/>
                </a:lnTo>
                <a:lnTo>
                  <a:pt x="235448" y="302969"/>
                </a:lnTo>
                <a:lnTo>
                  <a:pt x="191608" y="314345"/>
                </a:lnTo>
                <a:lnTo>
                  <a:pt x="137922" y="318516"/>
                </a:lnTo>
                <a:lnTo>
                  <a:pt x="84235" y="314345"/>
                </a:lnTo>
                <a:lnTo>
                  <a:pt x="40395" y="302969"/>
                </a:lnTo>
                <a:lnTo>
                  <a:pt x="10838" y="286095"/>
                </a:lnTo>
                <a:lnTo>
                  <a:pt x="0" y="265430"/>
                </a:lnTo>
                <a:lnTo>
                  <a:pt x="0" y="53086"/>
                </a:lnTo>
                <a:close/>
              </a:path>
            </a:pathLst>
          </a:custGeom>
          <a:ln w="6095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51560" y="2968751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70">
                <a:moveTo>
                  <a:pt x="137922" y="0"/>
                </a:moveTo>
                <a:lnTo>
                  <a:pt x="84235" y="4170"/>
                </a:lnTo>
                <a:lnTo>
                  <a:pt x="40395" y="15546"/>
                </a:lnTo>
                <a:lnTo>
                  <a:pt x="10838" y="32420"/>
                </a:lnTo>
                <a:lnTo>
                  <a:pt x="0" y="53086"/>
                </a:lnTo>
                <a:lnTo>
                  <a:pt x="0" y="265430"/>
                </a:lnTo>
                <a:lnTo>
                  <a:pt x="10838" y="286095"/>
                </a:lnTo>
                <a:lnTo>
                  <a:pt x="40395" y="302969"/>
                </a:lnTo>
                <a:lnTo>
                  <a:pt x="84235" y="314345"/>
                </a:lnTo>
                <a:lnTo>
                  <a:pt x="137922" y="318516"/>
                </a:lnTo>
                <a:lnTo>
                  <a:pt x="191608" y="314345"/>
                </a:lnTo>
                <a:lnTo>
                  <a:pt x="235448" y="302969"/>
                </a:lnTo>
                <a:lnTo>
                  <a:pt x="265005" y="286095"/>
                </a:lnTo>
                <a:lnTo>
                  <a:pt x="275844" y="265430"/>
                </a:lnTo>
                <a:lnTo>
                  <a:pt x="275844" y="53086"/>
                </a:lnTo>
                <a:lnTo>
                  <a:pt x="265005" y="32420"/>
                </a:lnTo>
                <a:lnTo>
                  <a:pt x="235448" y="15546"/>
                </a:lnTo>
                <a:lnTo>
                  <a:pt x="191608" y="4170"/>
                </a:lnTo>
                <a:lnTo>
                  <a:pt x="137922" y="0"/>
                </a:lnTo>
                <a:close/>
              </a:path>
            </a:pathLst>
          </a:custGeom>
          <a:solidFill>
            <a:srgbClr val="D2E2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51560" y="3021838"/>
            <a:ext cx="276225" cy="53340"/>
          </a:xfrm>
          <a:custGeom>
            <a:avLst/>
            <a:gdLst/>
            <a:ahLst/>
            <a:cxnLst/>
            <a:rect l="l" t="t" r="r" b="b"/>
            <a:pathLst>
              <a:path w="276225" h="53339">
                <a:moveTo>
                  <a:pt x="275844" y="0"/>
                </a:moveTo>
                <a:lnTo>
                  <a:pt x="265005" y="20665"/>
                </a:lnTo>
                <a:lnTo>
                  <a:pt x="235448" y="37539"/>
                </a:lnTo>
                <a:lnTo>
                  <a:pt x="191608" y="48915"/>
                </a:lnTo>
                <a:lnTo>
                  <a:pt x="137922" y="53086"/>
                </a:lnTo>
                <a:lnTo>
                  <a:pt x="84235" y="48915"/>
                </a:lnTo>
                <a:lnTo>
                  <a:pt x="40395" y="37539"/>
                </a:lnTo>
                <a:lnTo>
                  <a:pt x="10838" y="20665"/>
                </a:lnTo>
                <a:lnTo>
                  <a:pt x="0" y="0"/>
                </a:lnTo>
              </a:path>
            </a:pathLst>
          </a:custGeom>
          <a:ln w="6096">
            <a:solidFill>
              <a:srgbClr val="4388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051560" y="2968751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70">
                <a:moveTo>
                  <a:pt x="0" y="53086"/>
                </a:moveTo>
                <a:lnTo>
                  <a:pt x="10838" y="32420"/>
                </a:lnTo>
                <a:lnTo>
                  <a:pt x="40395" y="15546"/>
                </a:lnTo>
                <a:lnTo>
                  <a:pt x="84235" y="4170"/>
                </a:lnTo>
                <a:lnTo>
                  <a:pt x="137922" y="0"/>
                </a:lnTo>
                <a:lnTo>
                  <a:pt x="191608" y="4170"/>
                </a:lnTo>
                <a:lnTo>
                  <a:pt x="235448" y="15546"/>
                </a:lnTo>
                <a:lnTo>
                  <a:pt x="265005" y="32420"/>
                </a:lnTo>
                <a:lnTo>
                  <a:pt x="275844" y="53086"/>
                </a:lnTo>
                <a:lnTo>
                  <a:pt x="275844" y="265430"/>
                </a:lnTo>
                <a:lnTo>
                  <a:pt x="265005" y="286095"/>
                </a:lnTo>
                <a:lnTo>
                  <a:pt x="235448" y="302969"/>
                </a:lnTo>
                <a:lnTo>
                  <a:pt x="191608" y="314345"/>
                </a:lnTo>
                <a:lnTo>
                  <a:pt x="137922" y="318516"/>
                </a:lnTo>
                <a:lnTo>
                  <a:pt x="84235" y="314345"/>
                </a:lnTo>
                <a:lnTo>
                  <a:pt x="40395" y="302969"/>
                </a:lnTo>
                <a:lnTo>
                  <a:pt x="10838" y="286095"/>
                </a:lnTo>
                <a:lnTo>
                  <a:pt x="0" y="265430"/>
                </a:lnTo>
                <a:lnTo>
                  <a:pt x="0" y="53086"/>
                </a:lnTo>
                <a:close/>
              </a:path>
            </a:pathLst>
          </a:custGeom>
          <a:ln w="6095">
            <a:solidFill>
              <a:srgbClr val="4388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429511" y="2558795"/>
            <a:ext cx="274320" cy="318770"/>
          </a:xfrm>
          <a:custGeom>
            <a:avLst/>
            <a:gdLst/>
            <a:ahLst/>
            <a:cxnLst/>
            <a:rect l="l" t="t" r="r" b="b"/>
            <a:pathLst>
              <a:path w="274319" h="318769">
                <a:moveTo>
                  <a:pt x="137160" y="0"/>
                </a:moveTo>
                <a:lnTo>
                  <a:pt x="83769" y="4170"/>
                </a:lnTo>
                <a:lnTo>
                  <a:pt x="40171" y="15546"/>
                </a:lnTo>
                <a:lnTo>
                  <a:pt x="10778" y="32420"/>
                </a:lnTo>
                <a:lnTo>
                  <a:pt x="0" y="53086"/>
                </a:lnTo>
                <a:lnTo>
                  <a:pt x="0" y="265430"/>
                </a:lnTo>
                <a:lnTo>
                  <a:pt x="10778" y="286095"/>
                </a:lnTo>
                <a:lnTo>
                  <a:pt x="40171" y="302969"/>
                </a:lnTo>
                <a:lnTo>
                  <a:pt x="83769" y="314345"/>
                </a:lnTo>
                <a:lnTo>
                  <a:pt x="137160" y="318516"/>
                </a:lnTo>
                <a:lnTo>
                  <a:pt x="190550" y="314345"/>
                </a:lnTo>
                <a:lnTo>
                  <a:pt x="234148" y="302969"/>
                </a:lnTo>
                <a:lnTo>
                  <a:pt x="263541" y="286095"/>
                </a:lnTo>
                <a:lnTo>
                  <a:pt x="274320" y="265430"/>
                </a:lnTo>
                <a:lnTo>
                  <a:pt x="274320" y="53086"/>
                </a:lnTo>
                <a:lnTo>
                  <a:pt x="263541" y="32420"/>
                </a:lnTo>
                <a:lnTo>
                  <a:pt x="234148" y="15546"/>
                </a:lnTo>
                <a:lnTo>
                  <a:pt x="190550" y="4170"/>
                </a:lnTo>
                <a:lnTo>
                  <a:pt x="137160" y="0"/>
                </a:lnTo>
                <a:close/>
              </a:path>
            </a:pathLst>
          </a:custGeom>
          <a:solidFill>
            <a:srgbClr val="FADF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429511" y="2611882"/>
            <a:ext cx="274320" cy="53340"/>
          </a:xfrm>
          <a:custGeom>
            <a:avLst/>
            <a:gdLst/>
            <a:ahLst/>
            <a:cxnLst/>
            <a:rect l="l" t="t" r="r" b="b"/>
            <a:pathLst>
              <a:path w="274319" h="53339">
                <a:moveTo>
                  <a:pt x="274319" y="0"/>
                </a:moveTo>
                <a:lnTo>
                  <a:pt x="263541" y="20665"/>
                </a:lnTo>
                <a:lnTo>
                  <a:pt x="234148" y="37539"/>
                </a:lnTo>
                <a:lnTo>
                  <a:pt x="190550" y="48915"/>
                </a:lnTo>
                <a:lnTo>
                  <a:pt x="137159" y="53086"/>
                </a:lnTo>
                <a:lnTo>
                  <a:pt x="83769" y="48915"/>
                </a:lnTo>
                <a:lnTo>
                  <a:pt x="40171" y="37539"/>
                </a:lnTo>
                <a:lnTo>
                  <a:pt x="10778" y="20665"/>
                </a:lnTo>
                <a:lnTo>
                  <a:pt x="0" y="0"/>
                </a:lnTo>
              </a:path>
            </a:pathLst>
          </a:custGeom>
          <a:ln w="6096">
            <a:solidFill>
              <a:srgbClr val="C39D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29511" y="2558795"/>
            <a:ext cx="274320" cy="318770"/>
          </a:xfrm>
          <a:custGeom>
            <a:avLst/>
            <a:gdLst/>
            <a:ahLst/>
            <a:cxnLst/>
            <a:rect l="l" t="t" r="r" b="b"/>
            <a:pathLst>
              <a:path w="274319" h="318769">
                <a:moveTo>
                  <a:pt x="0" y="53086"/>
                </a:moveTo>
                <a:lnTo>
                  <a:pt x="10778" y="32420"/>
                </a:lnTo>
                <a:lnTo>
                  <a:pt x="40171" y="15546"/>
                </a:lnTo>
                <a:lnTo>
                  <a:pt x="83769" y="4170"/>
                </a:lnTo>
                <a:lnTo>
                  <a:pt x="137160" y="0"/>
                </a:lnTo>
                <a:lnTo>
                  <a:pt x="190550" y="4170"/>
                </a:lnTo>
                <a:lnTo>
                  <a:pt x="234148" y="15546"/>
                </a:lnTo>
                <a:lnTo>
                  <a:pt x="263541" y="32420"/>
                </a:lnTo>
                <a:lnTo>
                  <a:pt x="274320" y="53086"/>
                </a:lnTo>
                <a:lnTo>
                  <a:pt x="274320" y="265430"/>
                </a:lnTo>
                <a:lnTo>
                  <a:pt x="263541" y="286095"/>
                </a:lnTo>
                <a:lnTo>
                  <a:pt x="234148" y="302969"/>
                </a:lnTo>
                <a:lnTo>
                  <a:pt x="190550" y="314345"/>
                </a:lnTo>
                <a:lnTo>
                  <a:pt x="137160" y="318516"/>
                </a:lnTo>
                <a:lnTo>
                  <a:pt x="83769" y="314345"/>
                </a:lnTo>
                <a:lnTo>
                  <a:pt x="40171" y="302969"/>
                </a:lnTo>
                <a:lnTo>
                  <a:pt x="10778" y="286095"/>
                </a:lnTo>
                <a:lnTo>
                  <a:pt x="0" y="265430"/>
                </a:lnTo>
                <a:lnTo>
                  <a:pt x="0" y="53086"/>
                </a:lnTo>
                <a:close/>
              </a:path>
            </a:pathLst>
          </a:custGeom>
          <a:ln w="6096">
            <a:solidFill>
              <a:srgbClr val="C39D0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29511" y="2968751"/>
            <a:ext cx="274320" cy="318770"/>
          </a:xfrm>
          <a:custGeom>
            <a:avLst/>
            <a:gdLst/>
            <a:ahLst/>
            <a:cxnLst/>
            <a:rect l="l" t="t" r="r" b="b"/>
            <a:pathLst>
              <a:path w="274319" h="318770">
                <a:moveTo>
                  <a:pt x="137160" y="0"/>
                </a:moveTo>
                <a:lnTo>
                  <a:pt x="83769" y="4170"/>
                </a:lnTo>
                <a:lnTo>
                  <a:pt x="40171" y="15546"/>
                </a:lnTo>
                <a:lnTo>
                  <a:pt x="10778" y="32420"/>
                </a:lnTo>
                <a:lnTo>
                  <a:pt x="0" y="53086"/>
                </a:lnTo>
                <a:lnTo>
                  <a:pt x="0" y="265430"/>
                </a:lnTo>
                <a:lnTo>
                  <a:pt x="10778" y="286095"/>
                </a:lnTo>
                <a:lnTo>
                  <a:pt x="40171" y="302969"/>
                </a:lnTo>
                <a:lnTo>
                  <a:pt x="83769" y="314345"/>
                </a:lnTo>
                <a:lnTo>
                  <a:pt x="137160" y="318516"/>
                </a:lnTo>
                <a:lnTo>
                  <a:pt x="190550" y="314345"/>
                </a:lnTo>
                <a:lnTo>
                  <a:pt x="234148" y="302969"/>
                </a:lnTo>
                <a:lnTo>
                  <a:pt x="263541" y="286095"/>
                </a:lnTo>
                <a:lnTo>
                  <a:pt x="274320" y="265430"/>
                </a:lnTo>
                <a:lnTo>
                  <a:pt x="274320" y="53086"/>
                </a:lnTo>
                <a:lnTo>
                  <a:pt x="263541" y="32420"/>
                </a:lnTo>
                <a:lnTo>
                  <a:pt x="234148" y="15546"/>
                </a:lnTo>
                <a:lnTo>
                  <a:pt x="190550" y="4170"/>
                </a:lnTo>
                <a:lnTo>
                  <a:pt x="137160" y="0"/>
                </a:lnTo>
                <a:close/>
              </a:path>
            </a:pathLst>
          </a:custGeom>
          <a:solidFill>
            <a:srgbClr val="FF467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429511" y="3021838"/>
            <a:ext cx="274320" cy="53340"/>
          </a:xfrm>
          <a:custGeom>
            <a:avLst/>
            <a:gdLst/>
            <a:ahLst/>
            <a:cxnLst/>
            <a:rect l="l" t="t" r="r" b="b"/>
            <a:pathLst>
              <a:path w="274319" h="53339">
                <a:moveTo>
                  <a:pt x="274319" y="0"/>
                </a:moveTo>
                <a:lnTo>
                  <a:pt x="263541" y="20665"/>
                </a:lnTo>
                <a:lnTo>
                  <a:pt x="234148" y="37539"/>
                </a:lnTo>
                <a:lnTo>
                  <a:pt x="190550" y="48915"/>
                </a:lnTo>
                <a:lnTo>
                  <a:pt x="137159" y="53086"/>
                </a:lnTo>
                <a:lnTo>
                  <a:pt x="83769" y="48915"/>
                </a:lnTo>
                <a:lnTo>
                  <a:pt x="40171" y="37539"/>
                </a:lnTo>
                <a:lnTo>
                  <a:pt x="10778" y="20665"/>
                </a:lnTo>
                <a:lnTo>
                  <a:pt x="0" y="0"/>
                </a:lnTo>
              </a:path>
            </a:pathLst>
          </a:custGeom>
          <a:ln w="6096">
            <a:solidFill>
              <a:srgbClr val="9900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1429511" y="2968751"/>
            <a:ext cx="274320" cy="318770"/>
          </a:xfrm>
          <a:custGeom>
            <a:avLst/>
            <a:gdLst/>
            <a:ahLst/>
            <a:cxnLst/>
            <a:rect l="l" t="t" r="r" b="b"/>
            <a:pathLst>
              <a:path w="274319" h="318770">
                <a:moveTo>
                  <a:pt x="0" y="53086"/>
                </a:moveTo>
                <a:lnTo>
                  <a:pt x="10778" y="32420"/>
                </a:lnTo>
                <a:lnTo>
                  <a:pt x="40171" y="15546"/>
                </a:lnTo>
                <a:lnTo>
                  <a:pt x="83769" y="4170"/>
                </a:lnTo>
                <a:lnTo>
                  <a:pt x="137160" y="0"/>
                </a:lnTo>
                <a:lnTo>
                  <a:pt x="190550" y="4170"/>
                </a:lnTo>
                <a:lnTo>
                  <a:pt x="234148" y="15546"/>
                </a:lnTo>
                <a:lnTo>
                  <a:pt x="263541" y="32420"/>
                </a:lnTo>
                <a:lnTo>
                  <a:pt x="274320" y="53086"/>
                </a:lnTo>
                <a:lnTo>
                  <a:pt x="274320" y="265430"/>
                </a:lnTo>
                <a:lnTo>
                  <a:pt x="263541" y="286095"/>
                </a:lnTo>
                <a:lnTo>
                  <a:pt x="234148" y="302969"/>
                </a:lnTo>
                <a:lnTo>
                  <a:pt x="190550" y="314345"/>
                </a:lnTo>
                <a:lnTo>
                  <a:pt x="137160" y="318516"/>
                </a:lnTo>
                <a:lnTo>
                  <a:pt x="83769" y="314345"/>
                </a:lnTo>
                <a:lnTo>
                  <a:pt x="40171" y="302969"/>
                </a:lnTo>
                <a:lnTo>
                  <a:pt x="10778" y="286095"/>
                </a:lnTo>
                <a:lnTo>
                  <a:pt x="0" y="265430"/>
                </a:lnTo>
                <a:lnTo>
                  <a:pt x="0" y="53086"/>
                </a:lnTo>
                <a:close/>
              </a:path>
            </a:pathLst>
          </a:custGeom>
          <a:ln w="6096">
            <a:solidFill>
              <a:srgbClr val="99002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805939" y="2558795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69">
                <a:moveTo>
                  <a:pt x="137922" y="0"/>
                </a:moveTo>
                <a:lnTo>
                  <a:pt x="84235" y="4170"/>
                </a:lnTo>
                <a:lnTo>
                  <a:pt x="40395" y="15546"/>
                </a:lnTo>
                <a:lnTo>
                  <a:pt x="10838" y="32420"/>
                </a:lnTo>
                <a:lnTo>
                  <a:pt x="0" y="53086"/>
                </a:lnTo>
                <a:lnTo>
                  <a:pt x="0" y="265430"/>
                </a:lnTo>
                <a:lnTo>
                  <a:pt x="10838" y="286095"/>
                </a:lnTo>
                <a:lnTo>
                  <a:pt x="40395" y="302969"/>
                </a:lnTo>
                <a:lnTo>
                  <a:pt x="84235" y="314345"/>
                </a:lnTo>
                <a:lnTo>
                  <a:pt x="137922" y="318516"/>
                </a:lnTo>
                <a:lnTo>
                  <a:pt x="191608" y="314345"/>
                </a:lnTo>
                <a:lnTo>
                  <a:pt x="235448" y="302969"/>
                </a:lnTo>
                <a:lnTo>
                  <a:pt x="265005" y="286095"/>
                </a:lnTo>
                <a:lnTo>
                  <a:pt x="275844" y="265430"/>
                </a:lnTo>
                <a:lnTo>
                  <a:pt x="275844" y="53086"/>
                </a:lnTo>
                <a:lnTo>
                  <a:pt x="265005" y="32420"/>
                </a:lnTo>
                <a:lnTo>
                  <a:pt x="235448" y="15546"/>
                </a:lnTo>
                <a:lnTo>
                  <a:pt x="191608" y="4170"/>
                </a:lnTo>
                <a:lnTo>
                  <a:pt x="137922" y="0"/>
                </a:lnTo>
                <a:close/>
              </a:path>
            </a:pathLst>
          </a:custGeom>
          <a:solidFill>
            <a:srgbClr val="C3A25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805939" y="2611882"/>
            <a:ext cx="276225" cy="53340"/>
          </a:xfrm>
          <a:custGeom>
            <a:avLst/>
            <a:gdLst/>
            <a:ahLst/>
            <a:cxnLst/>
            <a:rect l="l" t="t" r="r" b="b"/>
            <a:pathLst>
              <a:path w="276225" h="53339">
                <a:moveTo>
                  <a:pt x="275844" y="0"/>
                </a:moveTo>
                <a:lnTo>
                  <a:pt x="265005" y="20665"/>
                </a:lnTo>
                <a:lnTo>
                  <a:pt x="235448" y="37539"/>
                </a:lnTo>
                <a:lnTo>
                  <a:pt x="191608" y="48915"/>
                </a:lnTo>
                <a:lnTo>
                  <a:pt x="137922" y="53086"/>
                </a:lnTo>
                <a:lnTo>
                  <a:pt x="84235" y="48915"/>
                </a:lnTo>
                <a:lnTo>
                  <a:pt x="40395" y="37539"/>
                </a:lnTo>
                <a:lnTo>
                  <a:pt x="10838" y="20665"/>
                </a:lnTo>
                <a:lnTo>
                  <a:pt x="0" y="0"/>
                </a:lnTo>
              </a:path>
            </a:pathLst>
          </a:custGeom>
          <a:ln w="6096">
            <a:solidFill>
              <a:srgbClr val="8B70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1805939" y="2558795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69">
                <a:moveTo>
                  <a:pt x="0" y="53086"/>
                </a:moveTo>
                <a:lnTo>
                  <a:pt x="10838" y="32420"/>
                </a:lnTo>
                <a:lnTo>
                  <a:pt x="40395" y="15546"/>
                </a:lnTo>
                <a:lnTo>
                  <a:pt x="84235" y="4170"/>
                </a:lnTo>
                <a:lnTo>
                  <a:pt x="137922" y="0"/>
                </a:lnTo>
                <a:lnTo>
                  <a:pt x="191608" y="4170"/>
                </a:lnTo>
                <a:lnTo>
                  <a:pt x="235448" y="15546"/>
                </a:lnTo>
                <a:lnTo>
                  <a:pt x="265005" y="32420"/>
                </a:lnTo>
                <a:lnTo>
                  <a:pt x="275844" y="53086"/>
                </a:lnTo>
                <a:lnTo>
                  <a:pt x="275844" y="265430"/>
                </a:lnTo>
                <a:lnTo>
                  <a:pt x="265005" y="286095"/>
                </a:lnTo>
                <a:lnTo>
                  <a:pt x="235448" y="302969"/>
                </a:lnTo>
                <a:lnTo>
                  <a:pt x="191608" y="314345"/>
                </a:lnTo>
                <a:lnTo>
                  <a:pt x="137922" y="318516"/>
                </a:lnTo>
                <a:lnTo>
                  <a:pt x="84235" y="314345"/>
                </a:lnTo>
                <a:lnTo>
                  <a:pt x="40395" y="302969"/>
                </a:lnTo>
                <a:lnTo>
                  <a:pt x="10838" y="286095"/>
                </a:lnTo>
                <a:lnTo>
                  <a:pt x="0" y="265430"/>
                </a:lnTo>
                <a:lnTo>
                  <a:pt x="0" y="53086"/>
                </a:lnTo>
                <a:close/>
              </a:path>
            </a:pathLst>
          </a:custGeom>
          <a:ln w="6095">
            <a:solidFill>
              <a:srgbClr val="8B70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805939" y="2968751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70">
                <a:moveTo>
                  <a:pt x="137922" y="0"/>
                </a:moveTo>
                <a:lnTo>
                  <a:pt x="84235" y="4170"/>
                </a:lnTo>
                <a:lnTo>
                  <a:pt x="40395" y="15546"/>
                </a:lnTo>
                <a:lnTo>
                  <a:pt x="10838" y="32420"/>
                </a:lnTo>
                <a:lnTo>
                  <a:pt x="0" y="53086"/>
                </a:lnTo>
                <a:lnTo>
                  <a:pt x="0" y="265430"/>
                </a:lnTo>
                <a:lnTo>
                  <a:pt x="10838" y="286095"/>
                </a:lnTo>
                <a:lnTo>
                  <a:pt x="40395" y="302969"/>
                </a:lnTo>
                <a:lnTo>
                  <a:pt x="84235" y="314345"/>
                </a:lnTo>
                <a:lnTo>
                  <a:pt x="137922" y="318516"/>
                </a:lnTo>
                <a:lnTo>
                  <a:pt x="191608" y="314345"/>
                </a:lnTo>
                <a:lnTo>
                  <a:pt x="235448" y="302969"/>
                </a:lnTo>
                <a:lnTo>
                  <a:pt x="265005" y="286095"/>
                </a:lnTo>
                <a:lnTo>
                  <a:pt x="275844" y="265430"/>
                </a:lnTo>
                <a:lnTo>
                  <a:pt x="275844" y="53086"/>
                </a:lnTo>
                <a:lnTo>
                  <a:pt x="265005" y="32420"/>
                </a:lnTo>
                <a:lnTo>
                  <a:pt x="235448" y="15546"/>
                </a:lnTo>
                <a:lnTo>
                  <a:pt x="191608" y="4170"/>
                </a:lnTo>
                <a:lnTo>
                  <a:pt x="137922" y="0"/>
                </a:lnTo>
                <a:close/>
              </a:path>
            </a:pathLst>
          </a:custGeom>
          <a:solidFill>
            <a:srgbClr val="4388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05939" y="3021838"/>
            <a:ext cx="276225" cy="53340"/>
          </a:xfrm>
          <a:custGeom>
            <a:avLst/>
            <a:gdLst/>
            <a:ahLst/>
            <a:cxnLst/>
            <a:rect l="l" t="t" r="r" b="b"/>
            <a:pathLst>
              <a:path w="276225" h="53339">
                <a:moveTo>
                  <a:pt x="275844" y="0"/>
                </a:moveTo>
                <a:lnTo>
                  <a:pt x="265005" y="20665"/>
                </a:lnTo>
                <a:lnTo>
                  <a:pt x="235448" y="37539"/>
                </a:lnTo>
                <a:lnTo>
                  <a:pt x="191608" y="48915"/>
                </a:lnTo>
                <a:lnTo>
                  <a:pt x="137922" y="53086"/>
                </a:lnTo>
                <a:lnTo>
                  <a:pt x="84235" y="48915"/>
                </a:lnTo>
                <a:lnTo>
                  <a:pt x="40395" y="37539"/>
                </a:lnTo>
                <a:lnTo>
                  <a:pt x="10838" y="20665"/>
                </a:lnTo>
                <a:lnTo>
                  <a:pt x="0" y="0"/>
                </a:lnTo>
              </a:path>
            </a:pathLst>
          </a:custGeom>
          <a:ln w="6096">
            <a:solidFill>
              <a:srgbClr val="171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805939" y="2968751"/>
            <a:ext cx="276225" cy="318770"/>
          </a:xfrm>
          <a:custGeom>
            <a:avLst/>
            <a:gdLst/>
            <a:ahLst/>
            <a:cxnLst/>
            <a:rect l="l" t="t" r="r" b="b"/>
            <a:pathLst>
              <a:path w="276225" h="318770">
                <a:moveTo>
                  <a:pt x="0" y="53086"/>
                </a:moveTo>
                <a:lnTo>
                  <a:pt x="10838" y="32420"/>
                </a:lnTo>
                <a:lnTo>
                  <a:pt x="40395" y="15546"/>
                </a:lnTo>
                <a:lnTo>
                  <a:pt x="84235" y="4170"/>
                </a:lnTo>
                <a:lnTo>
                  <a:pt x="137922" y="0"/>
                </a:lnTo>
                <a:lnTo>
                  <a:pt x="191608" y="4170"/>
                </a:lnTo>
                <a:lnTo>
                  <a:pt x="235448" y="15546"/>
                </a:lnTo>
                <a:lnTo>
                  <a:pt x="265005" y="32420"/>
                </a:lnTo>
                <a:lnTo>
                  <a:pt x="275844" y="53086"/>
                </a:lnTo>
                <a:lnTo>
                  <a:pt x="275844" y="265430"/>
                </a:lnTo>
                <a:lnTo>
                  <a:pt x="265005" y="286095"/>
                </a:lnTo>
                <a:lnTo>
                  <a:pt x="235448" y="302969"/>
                </a:lnTo>
                <a:lnTo>
                  <a:pt x="191608" y="314345"/>
                </a:lnTo>
                <a:lnTo>
                  <a:pt x="137922" y="318516"/>
                </a:lnTo>
                <a:lnTo>
                  <a:pt x="84235" y="314345"/>
                </a:lnTo>
                <a:lnTo>
                  <a:pt x="40395" y="302969"/>
                </a:lnTo>
                <a:lnTo>
                  <a:pt x="10838" y="286095"/>
                </a:lnTo>
                <a:lnTo>
                  <a:pt x="0" y="265430"/>
                </a:lnTo>
                <a:lnTo>
                  <a:pt x="0" y="53086"/>
                </a:lnTo>
                <a:close/>
              </a:path>
            </a:pathLst>
          </a:custGeom>
          <a:ln w="6095">
            <a:solidFill>
              <a:srgbClr val="171B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8723" y="2525267"/>
            <a:ext cx="533399" cy="8000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7868" y="4501895"/>
            <a:ext cx="548639" cy="548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1075944" y="4547615"/>
            <a:ext cx="566928" cy="457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1702307" y="4593335"/>
            <a:ext cx="356615" cy="3657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41776" y="3678935"/>
            <a:ext cx="1162811" cy="7238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963203" y="3870461"/>
            <a:ext cx="432434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937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"/>
                <a:cs typeface="Arial"/>
              </a:rPr>
              <a:t>Cloud  </a:t>
            </a:r>
            <a:r>
              <a:rPr dirty="0" sz="1000" spc="-10">
                <a:latin typeface="Arial"/>
                <a:cs typeface="Arial"/>
              </a:rPr>
              <a:t>ho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51792" y="5568754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39D05"/>
                </a:solidFill>
                <a:latin typeface="Arial"/>
                <a:cs typeface="Arial"/>
              </a:rPr>
              <a:t>$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3295" y="4288535"/>
            <a:ext cx="1689100" cy="0"/>
          </a:xfrm>
          <a:custGeom>
            <a:avLst/>
            <a:gdLst/>
            <a:ahLst/>
            <a:cxnLst/>
            <a:rect l="l" t="t" r="r" b="b"/>
            <a:pathLst>
              <a:path w="1689100" h="0">
                <a:moveTo>
                  <a:pt x="0" y="0"/>
                </a:moveTo>
                <a:lnTo>
                  <a:pt x="1689023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810000" y="2979420"/>
            <a:ext cx="320040" cy="182880"/>
          </a:xfrm>
          <a:custGeom>
            <a:avLst/>
            <a:gdLst/>
            <a:ahLst/>
            <a:cxnLst/>
            <a:rect l="l" t="t" r="r" b="b"/>
            <a:pathLst>
              <a:path w="320039" h="182880">
                <a:moveTo>
                  <a:pt x="228600" y="0"/>
                </a:moveTo>
                <a:lnTo>
                  <a:pt x="228600" y="45720"/>
                </a:lnTo>
                <a:lnTo>
                  <a:pt x="0" y="45720"/>
                </a:lnTo>
                <a:lnTo>
                  <a:pt x="0" y="137160"/>
                </a:lnTo>
                <a:lnTo>
                  <a:pt x="228600" y="137160"/>
                </a:lnTo>
                <a:lnTo>
                  <a:pt x="228600" y="182880"/>
                </a:lnTo>
                <a:lnTo>
                  <a:pt x="320040" y="9144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07864" y="2979420"/>
            <a:ext cx="320040" cy="182880"/>
          </a:xfrm>
          <a:custGeom>
            <a:avLst/>
            <a:gdLst/>
            <a:ahLst/>
            <a:cxnLst/>
            <a:rect l="l" t="t" r="r" b="b"/>
            <a:pathLst>
              <a:path w="320039" h="182880">
                <a:moveTo>
                  <a:pt x="228600" y="0"/>
                </a:moveTo>
                <a:lnTo>
                  <a:pt x="228600" y="45720"/>
                </a:lnTo>
                <a:lnTo>
                  <a:pt x="0" y="45720"/>
                </a:lnTo>
                <a:lnTo>
                  <a:pt x="0" y="137160"/>
                </a:lnTo>
                <a:lnTo>
                  <a:pt x="228600" y="137160"/>
                </a:lnTo>
                <a:lnTo>
                  <a:pt x="228600" y="182880"/>
                </a:lnTo>
                <a:lnTo>
                  <a:pt x="320040" y="91440"/>
                </a:lnTo>
                <a:lnTo>
                  <a:pt x="228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29611" y="5178552"/>
            <a:ext cx="320040" cy="182880"/>
          </a:xfrm>
          <a:custGeom>
            <a:avLst/>
            <a:gdLst/>
            <a:ahLst/>
            <a:cxnLst/>
            <a:rect l="l" t="t" r="r" b="b"/>
            <a:pathLst>
              <a:path w="320039" h="182879">
                <a:moveTo>
                  <a:pt x="91439" y="0"/>
                </a:moveTo>
                <a:lnTo>
                  <a:pt x="0" y="91440"/>
                </a:lnTo>
                <a:lnTo>
                  <a:pt x="91439" y="182880"/>
                </a:lnTo>
                <a:lnTo>
                  <a:pt x="91439" y="137160"/>
                </a:lnTo>
                <a:lnTo>
                  <a:pt x="320039" y="137160"/>
                </a:lnTo>
                <a:lnTo>
                  <a:pt x="320039" y="45720"/>
                </a:lnTo>
                <a:lnTo>
                  <a:pt x="91439" y="45720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41164" y="4922520"/>
            <a:ext cx="704087" cy="7056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098035" y="5321808"/>
            <a:ext cx="723899" cy="51358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166615" y="4715255"/>
            <a:ext cx="574547" cy="5074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162044" y="4710684"/>
            <a:ext cx="584200" cy="516890"/>
          </a:xfrm>
          <a:custGeom>
            <a:avLst/>
            <a:gdLst/>
            <a:ahLst/>
            <a:cxnLst/>
            <a:rect l="l" t="t" r="r" b="b"/>
            <a:pathLst>
              <a:path w="584200" h="516889">
                <a:moveTo>
                  <a:pt x="0" y="0"/>
                </a:moveTo>
                <a:lnTo>
                  <a:pt x="583691" y="0"/>
                </a:lnTo>
                <a:lnTo>
                  <a:pt x="583691" y="516636"/>
                </a:lnTo>
                <a:lnTo>
                  <a:pt x="0" y="516636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81828" y="5178552"/>
            <a:ext cx="320040" cy="182880"/>
          </a:xfrm>
          <a:custGeom>
            <a:avLst/>
            <a:gdLst/>
            <a:ahLst/>
            <a:cxnLst/>
            <a:rect l="l" t="t" r="r" b="b"/>
            <a:pathLst>
              <a:path w="320039" h="182879">
                <a:moveTo>
                  <a:pt x="91439" y="0"/>
                </a:moveTo>
                <a:lnTo>
                  <a:pt x="0" y="91440"/>
                </a:lnTo>
                <a:lnTo>
                  <a:pt x="91439" y="182880"/>
                </a:lnTo>
                <a:lnTo>
                  <a:pt x="91439" y="137160"/>
                </a:lnTo>
                <a:lnTo>
                  <a:pt x="320039" y="137160"/>
                </a:lnTo>
                <a:lnTo>
                  <a:pt x="320039" y="45720"/>
                </a:lnTo>
                <a:lnTo>
                  <a:pt x="91439" y="45720"/>
                </a:lnTo>
                <a:lnTo>
                  <a:pt x="91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618339" y="1871266"/>
            <a:ext cx="1437005" cy="949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F3651"/>
                </a:solidFill>
                <a:latin typeface="Arial"/>
                <a:cs typeface="Arial"/>
              </a:rPr>
              <a:t>IBM </a:t>
            </a:r>
            <a:r>
              <a:rPr dirty="0" sz="1600" spc="-10" b="1">
                <a:solidFill>
                  <a:srgbClr val="2F3651"/>
                </a:solidFill>
                <a:latin typeface="Arial"/>
                <a:cs typeface="Arial"/>
              </a:rPr>
              <a:t>DB2</a:t>
            </a:r>
            <a:r>
              <a:rPr dirty="0" sz="1600" spc="-55" b="1">
                <a:solidFill>
                  <a:srgbClr val="2F3651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F3651"/>
                </a:solidFill>
                <a:latin typeface="Arial"/>
                <a:cs typeface="Arial"/>
              </a:rPr>
              <a:t>UDB</a:t>
            </a:r>
            <a:endParaRPr sz="1600">
              <a:latin typeface="Arial"/>
              <a:cs typeface="Arial"/>
            </a:endParaRPr>
          </a:p>
          <a:p>
            <a:pPr algn="ctr" marL="449580" marR="361950" indent="1270">
              <a:lnSpc>
                <a:spcPct val="100000"/>
              </a:lnSpc>
              <a:spcBef>
                <a:spcPts val="960"/>
              </a:spcBef>
            </a:pPr>
            <a:r>
              <a:rPr dirty="0" sz="1000" spc="-5">
                <a:latin typeface="Arial"/>
                <a:cs typeface="Arial"/>
              </a:rPr>
              <a:t>Enterprise  </a:t>
            </a:r>
            <a:r>
              <a:rPr dirty="0" sz="1000" spc="-10">
                <a:latin typeface="Arial"/>
                <a:cs typeface="Arial"/>
              </a:rPr>
              <a:t>data  </a:t>
            </a:r>
            <a:r>
              <a:rPr dirty="0" sz="1000" spc="-20">
                <a:latin typeface="Arial"/>
                <a:cs typeface="Arial"/>
              </a:rPr>
              <a:t>w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ehou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795"/>
              </a:lnSpc>
            </a:pPr>
            <a:r>
              <a:rPr dirty="0" sz="1000">
                <a:latin typeface="Arial"/>
                <a:cs typeface="Arial"/>
              </a:rPr>
              <a:t>ETL</a:t>
            </a:r>
            <a:endParaRPr sz="10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5398008" y="2938272"/>
            <a:ext cx="1371599" cy="2255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5585347" y="3194555"/>
            <a:ext cx="99821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2F3651"/>
                </a:solidFill>
                <a:latin typeface="Arial"/>
                <a:cs typeface="Arial"/>
              </a:rPr>
              <a:t>IBM</a:t>
            </a:r>
            <a:r>
              <a:rPr dirty="0" sz="1600" spc="-55" b="1">
                <a:solidFill>
                  <a:srgbClr val="2F3651"/>
                </a:solidFill>
                <a:latin typeface="Arial"/>
                <a:cs typeface="Arial"/>
              </a:rPr>
              <a:t> </a:t>
            </a:r>
            <a:r>
              <a:rPr dirty="0" sz="1600" spc="-5" b="1">
                <a:solidFill>
                  <a:srgbClr val="2F3651"/>
                </a:solidFill>
                <a:latin typeface="Arial"/>
                <a:cs typeface="Arial"/>
              </a:rPr>
              <a:t>SPSS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007863" y="2162555"/>
            <a:ext cx="640080" cy="6400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516806" y="5454556"/>
            <a:ext cx="109474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25" i="1">
                <a:latin typeface="Cambria Math"/>
                <a:cs typeface="Cambria Math"/>
              </a:rPr>
              <a:t>P(M|E) </a:t>
            </a:r>
            <a:r>
              <a:rPr dirty="0" sz="1250" spc="-40" i="1">
                <a:latin typeface="Cambria Math"/>
                <a:cs typeface="Cambria Math"/>
              </a:rPr>
              <a:t>= </a:t>
            </a:r>
            <a:r>
              <a:rPr dirty="0" sz="1250" spc="-30" i="1">
                <a:latin typeface="Cambria Math"/>
                <a:cs typeface="Cambria Math"/>
              </a:rPr>
              <a:t>P(M)</a:t>
            </a:r>
            <a:r>
              <a:rPr dirty="0" sz="1250" spc="-70" i="1">
                <a:latin typeface="Cambria Math"/>
                <a:cs typeface="Cambria Math"/>
              </a:rPr>
              <a:t> </a:t>
            </a:r>
            <a:r>
              <a:rPr dirty="0" sz="1250" spc="-15" i="1">
                <a:latin typeface="Cambria Math"/>
                <a:cs typeface="Cambria Math"/>
              </a:rPr>
              <a:t>·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6647688" y="5593079"/>
            <a:ext cx="515620" cy="0"/>
          </a:xfrm>
          <a:custGeom>
            <a:avLst/>
            <a:gdLst/>
            <a:ahLst/>
            <a:cxnLst/>
            <a:rect l="l" t="t" r="r" b="b"/>
            <a:pathLst>
              <a:path w="515620" h="0">
                <a:moveTo>
                  <a:pt x="0" y="0"/>
                </a:moveTo>
                <a:lnTo>
                  <a:pt x="515594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6654133" y="5344179"/>
            <a:ext cx="50292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30" i="1">
                <a:latin typeface="Cambria Math"/>
                <a:cs typeface="Cambria Math"/>
              </a:rPr>
              <a:t>P</a:t>
            </a:r>
            <a:r>
              <a:rPr dirty="0" sz="1250" spc="-20" i="1">
                <a:latin typeface="Cambria Math"/>
                <a:cs typeface="Cambria Math"/>
              </a:rPr>
              <a:t>(E</a:t>
            </a:r>
            <a:r>
              <a:rPr dirty="0" sz="1250" spc="-20" i="1">
                <a:latin typeface="Cambria Math"/>
                <a:cs typeface="Cambria Math"/>
              </a:rPr>
              <a:t>|</a:t>
            </a:r>
            <a:r>
              <a:rPr dirty="0" sz="1250" spc="-30" i="1">
                <a:latin typeface="Cambria Math"/>
                <a:cs typeface="Cambria Math"/>
              </a:rPr>
              <a:t>M)</a:t>
            </a:r>
            <a:endParaRPr sz="1250"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40035" y="5582076"/>
            <a:ext cx="328930" cy="2184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50" spc="-30" i="1">
                <a:latin typeface="Cambria Math"/>
                <a:cs typeface="Cambria Math"/>
              </a:rPr>
              <a:t>P</a:t>
            </a:r>
            <a:r>
              <a:rPr dirty="0" sz="1250" spc="-20" i="1">
                <a:latin typeface="Cambria Math"/>
                <a:cs typeface="Cambria Math"/>
              </a:rPr>
              <a:t>(E)</a:t>
            </a:r>
            <a:endParaRPr sz="12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980809"/>
            <a:ext cx="7139940" cy="12439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u="none" sz="4000" spc="-5"/>
              <a:t>Orthopedic Surgery (Hip, </a:t>
            </a:r>
            <a:r>
              <a:rPr dirty="0" u="none" sz="4000" spc="-10"/>
              <a:t>Knee)  </a:t>
            </a:r>
            <a:r>
              <a:rPr dirty="0" u="none" sz="4000" spc="-5"/>
              <a:t>Re-admission</a:t>
            </a:r>
            <a:r>
              <a:rPr dirty="0" u="none" sz="4000" spc="25"/>
              <a:t> </a:t>
            </a:r>
            <a:r>
              <a:rPr dirty="0" u="none" sz="4000" spc="-5"/>
              <a:t>Predictor</a:t>
            </a:r>
            <a:endParaRPr sz="4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03962" y="436880"/>
            <a:ext cx="313499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>
                <a:latin typeface="Arial"/>
                <a:cs typeface="Arial"/>
              </a:rPr>
              <a:t>Final</a:t>
            </a:r>
            <a:r>
              <a:rPr dirty="0" sz="4400" spc="-7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Project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1130" y="6133591"/>
            <a:ext cx="6132195" cy="467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Arial"/>
                <a:cs typeface="Arial"/>
              </a:rPr>
              <a:t>Following Joint Replacement</a:t>
            </a:r>
            <a:r>
              <a:rPr dirty="0" sz="2900" spc="-140">
                <a:latin typeface="Arial"/>
                <a:cs typeface="Arial"/>
              </a:rPr>
              <a:t> </a:t>
            </a:r>
            <a:r>
              <a:rPr dirty="0" sz="2900" spc="5">
                <a:latin typeface="Arial"/>
                <a:cs typeface="Arial"/>
              </a:rPr>
              <a:t>Surgery</a:t>
            </a:r>
            <a:endParaRPr sz="2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8452" y="1658111"/>
            <a:ext cx="2177795" cy="3067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1375" y="4815840"/>
            <a:ext cx="2632075" cy="137160"/>
          </a:xfrm>
          <a:custGeom>
            <a:avLst/>
            <a:gdLst/>
            <a:ahLst/>
            <a:cxnLst/>
            <a:rect l="l" t="t" r="r" b="b"/>
            <a:pathLst>
              <a:path w="2632075" h="137160">
                <a:moveTo>
                  <a:pt x="0" y="137160"/>
                </a:moveTo>
                <a:lnTo>
                  <a:pt x="2631948" y="137160"/>
                </a:lnTo>
                <a:lnTo>
                  <a:pt x="2631948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1375" y="1568450"/>
            <a:ext cx="137160" cy="3247390"/>
          </a:xfrm>
          <a:custGeom>
            <a:avLst/>
            <a:gdLst/>
            <a:ahLst/>
            <a:cxnLst/>
            <a:rect l="l" t="t" r="r" b="b"/>
            <a:pathLst>
              <a:path w="137159" h="3247390">
                <a:moveTo>
                  <a:pt x="0" y="3247390"/>
                </a:moveTo>
                <a:lnTo>
                  <a:pt x="137160" y="3247390"/>
                </a:lnTo>
                <a:lnTo>
                  <a:pt x="137160" y="0"/>
                </a:lnTo>
                <a:lnTo>
                  <a:pt x="0" y="0"/>
                </a:lnTo>
                <a:lnTo>
                  <a:pt x="0" y="3247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1375" y="1431289"/>
            <a:ext cx="2632075" cy="137160"/>
          </a:xfrm>
          <a:custGeom>
            <a:avLst/>
            <a:gdLst/>
            <a:ahLst/>
            <a:cxnLst/>
            <a:rect l="l" t="t" r="r" b="b"/>
            <a:pathLst>
              <a:path w="2632075" h="137159">
                <a:moveTo>
                  <a:pt x="0" y="137160"/>
                </a:moveTo>
                <a:lnTo>
                  <a:pt x="2631948" y="137160"/>
                </a:lnTo>
                <a:lnTo>
                  <a:pt x="2631948" y="0"/>
                </a:lnTo>
                <a:lnTo>
                  <a:pt x="0" y="0"/>
                </a:lnTo>
                <a:lnTo>
                  <a:pt x="0" y="137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36164" y="1568196"/>
            <a:ext cx="137160" cy="3248025"/>
          </a:xfrm>
          <a:custGeom>
            <a:avLst/>
            <a:gdLst/>
            <a:ahLst/>
            <a:cxnLst/>
            <a:rect l="l" t="t" r="r" b="b"/>
            <a:pathLst>
              <a:path w="137160" h="3248025">
                <a:moveTo>
                  <a:pt x="137160" y="0"/>
                </a:moveTo>
                <a:lnTo>
                  <a:pt x="0" y="0"/>
                </a:lnTo>
                <a:lnTo>
                  <a:pt x="0" y="3247644"/>
                </a:lnTo>
                <a:lnTo>
                  <a:pt x="137160" y="3247644"/>
                </a:lnTo>
                <a:lnTo>
                  <a:pt x="137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4255" y="4747259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6188" y="0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47116" y="1659889"/>
            <a:ext cx="0" cy="3064510"/>
          </a:xfrm>
          <a:custGeom>
            <a:avLst/>
            <a:gdLst/>
            <a:ahLst/>
            <a:cxnLst/>
            <a:rect l="l" t="t" r="r" b="b"/>
            <a:pathLst>
              <a:path w="0" h="3064510">
                <a:moveTo>
                  <a:pt x="0" y="0"/>
                </a:moveTo>
                <a:lnTo>
                  <a:pt x="0" y="306451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4255" y="1637029"/>
            <a:ext cx="2266315" cy="0"/>
          </a:xfrm>
          <a:custGeom>
            <a:avLst/>
            <a:gdLst/>
            <a:ahLst/>
            <a:cxnLst/>
            <a:rect l="l" t="t" r="r" b="b"/>
            <a:pathLst>
              <a:path w="2266315" h="0">
                <a:moveTo>
                  <a:pt x="0" y="0"/>
                </a:moveTo>
                <a:lnTo>
                  <a:pt x="2266188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67583" y="1659635"/>
            <a:ext cx="0" cy="3065145"/>
          </a:xfrm>
          <a:custGeom>
            <a:avLst/>
            <a:gdLst/>
            <a:ahLst/>
            <a:cxnLst/>
            <a:rect l="l" t="t" r="r" b="b"/>
            <a:pathLst>
              <a:path w="0" h="3065145">
                <a:moveTo>
                  <a:pt x="0" y="0"/>
                </a:moveTo>
                <a:lnTo>
                  <a:pt x="0" y="3064764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798563" y="1674876"/>
            <a:ext cx="1717548" cy="2979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571488" y="4744720"/>
            <a:ext cx="2171700" cy="137160"/>
          </a:xfrm>
          <a:custGeom>
            <a:avLst/>
            <a:gdLst/>
            <a:ahLst/>
            <a:cxnLst/>
            <a:rect l="l" t="t" r="r" b="b"/>
            <a:pathLst>
              <a:path w="2171700" h="137160">
                <a:moveTo>
                  <a:pt x="0" y="137159"/>
                </a:moveTo>
                <a:lnTo>
                  <a:pt x="2171700" y="137159"/>
                </a:lnTo>
                <a:lnTo>
                  <a:pt x="21717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71488" y="1584960"/>
            <a:ext cx="137160" cy="3159760"/>
          </a:xfrm>
          <a:custGeom>
            <a:avLst/>
            <a:gdLst/>
            <a:ahLst/>
            <a:cxnLst/>
            <a:rect l="l" t="t" r="r" b="b"/>
            <a:pathLst>
              <a:path w="137159" h="3159760">
                <a:moveTo>
                  <a:pt x="0" y="3159760"/>
                </a:moveTo>
                <a:lnTo>
                  <a:pt x="137159" y="3159760"/>
                </a:lnTo>
                <a:lnTo>
                  <a:pt x="137159" y="0"/>
                </a:lnTo>
                <a:lnTo>
                  <a:pt x="0" y="0"/>
                </a:lnTo>
                <a:lnTo>
                  <a:pt x="0" y="31597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571488" y="1447800"/>
            <a:ext cx="2171700" cy="137160"/>
          </a:xfrm>
          <a:custGeom>
            <a:avLst/>
            <a:gdLst/>
            <a:ahLst/>
            <a:cxnLst/>
            <a:rect l="l" t="t" r="r" b="b"/>
            <a:pathLst>
              <a:path w="2171700" h="137159">
                <a:moveTo>
                  <a:pt x="0" y="137159"/>
                </a:moveTo>
                <a:lnTo>
                  <a:pt x="2171700" y="137159"/>
                </a:lnTo>
                <a:lnTo>
                  <a:pt x="2171700" y="0"/>
                </a:lnTo>
                <a:lnTo>
                  <a:pt x="0" y="0"/>
                </a:lnTo>
                <a:lnTo>
                  <a:pt x="0" y="137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606028" y="1584960"/>
            <a:ext cx="137160" cy="3159760"/>
          </a:xfrm>
          <a:custGeom>
            <a:avLst/>
            <a:gdLst/>
            <a:ahLst/>
            <a:cxnLst/>
            <a:rect l="l" t="t" r="r" b="b"/>
            <a:pathLst>
              <a:path w="137159" h="3159760">
                <a:moveTo>
                  <a:pt x="137160" y="0"/>
                </a:moveTo>
                <a:lnTo>
                  <a:pt x="0" y="0"/>
                </a:lnTo>
                <a:lnTo>
                  <a:pt x="0" y="3159252"/>
                </a:lnTo>
                <a:lnTo>
                  <a:pt x="137160" y="3159252"/>
                </a:lnTo>
                <a:lnTo>
                  <a:pt x="1371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54368" y="4676140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 h="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77228" y="1676400"/>
            <a:ext cx="0" cy="2976880"/>
          </a:xfrm>
          <a:custGeom>
            <a:avLst/>
            <a:gdLst/>
            <a:ahLst/>
            <a:cxnLst/>
            <a:rect l="l" t="t" r="r" b="b"/>
            <a:pathLst>
              <a:path w="0" h="2976879">
                <a:moveTo>
                  <a:pt x="0" y="0"/>
                </a:moveTo>
                <a:lnTo>
                  <a:pt x="0" y="2976879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754368" y="1653539"/>
            <a:ext cx="1805939" cy="0"/>
          </a:xfrm>
          <a:custGeom>
            <a:avLst/>
            <a:gdLst/>
            <a:ahLst/>
            <a:cxnLst/>
            <a:rect l="l" t="t" r="r" b="b"/>
            <a:pathLst>
              <a:path w="1805940" h="0">
                <a:moveTo>
                  <a:pt x="0" y="0"/>
                </a:moveTo>
                <a:lnTo>
                  <a:pt x="1805939" y="0"/>
                </a:lnTo>
              </a:path>
            </a:pathLst>
          </a:custGeom>
          <a:ln w="457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537447" y="1676400"/>
            <a:ext cx="0" cy="2976880"/>
          </a:xfrm>
          <a:custGeom>
            <a:avLst/>
            <a:gdLst/>
            <a:ahLst/>
            <a:cxnLst/>
            <a:rect l="l" t="t" r="r" b="b"/>
            <a:pathLst>
              <a:path w="0" h="2976879">
                <a:moveTo>
                  <a:pt x="0" y="0"/>
                </a:moveTo>
                <a:lnTo>
                  <a:pt x="0" y="2976372"/>
                </a:lnTo>
              </a:path>
            </a:pathLst>
          </a:custGeom>
          <a:ln w="457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59740" y="4776737"/>
            <a:ext cx="8225790" cy="1245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>
                <a:latin typeface="Wingdings"/>
                <a:cs typeface="Wingdings"/>
              </a:rPr>
              <a:t></a:t>
            </a:r>
            <a:r>
              <a:rPr dirty="0" sz="5400">
                <a:latin typeface="Times New Roman"/>
                <a:cs typeface="Times New Roman"/>
              </a:rPr>
              <a:t> </a:t>
            </a:r>
            <a:r>
              <a:rPr dirty="0" sz="8000" spc="-5">
                <a:latin typeface="Arial"/>
                <a:cs typeface="Arial"/>
              </a:rPr>
              <a:t>Readmissions</a:t>
            </a:r>
            <a:r>
              <a:rPr dirty="0" sz="8000" spc="90">
                <a:latin typeface="Arial"/>
                <a:cs typeface="Arial"/>
              </a:rPr>
              <a:t> </a:t>
            </a:r>
            <a:r>
              <a:rPr dirty="0" sz="5400">
                <a:latin typeface="Wingdings"/>
                <a:cs typeface="Wingdings"/>
              </a:rPr>
              <a:t></a:t>
            </a:r>
            <a:endParaRPr sz="540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278911" y="1504712"/>
            <a:ext cx="3073400" cy="2616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2735" marR="5080" indent="-280670">
              <a:lnSpc>
                <a:spcPct val="157400"/>
              </a:lnSpc>
              <a:spcBef>
                <a:spcPts val="100"/>
              </a:spcBef>
            </a:pPr>
            <a:r>
              <a:rPr dirty="0" u="none" sz="5400"/>
              <a:t>Pre</a:t>
            </a:r>
            <a:r>
              <a:rPr dirty="0" u="none" sz="5400" spc="-5"/>
              <a:t>dicting  </a:t>
            </a:r>
            <a:r>
              <a:rPr dirty="0" u="none" sz="5400" spc="-5">
                <a:solidFill>
                  <a:srgbClr val="FF0000"/>
                </a:solidFill>
              </a:rPr>
              <a:t>Hospital</a:t>
            </a:r>
            <a:endParaRPr sz="5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142" y="404876"/>
            <a:ext cx="5076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10"/>
              <a:t>Meet... </a:t>
            </a:r>
            <a:r>
              <a:rPr dirty="0" u="none" sz="4800"/>
              <a:t>Jim &amp;</a:t>
            </a:r>
            <a:r>
              <a:rPr dirty="0" u="none" sz="4800" spc="-15"/>
              <a:t> </a:t>
            </a:r>
            <a:r>
              <a:rPr dirty="0" u="none" sz="4800" spc="-5"/>
              <a:t>John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1882901" y="1828038"/>
            <a:ext cx="2484120" cy="1242060"/>
          </a:xfrm>
          <a:custGeom>
            <a:avLst/>
            <a:gdLst/>
            <a:ahLst/>
            <a:cxnLst/>
            <a:rect l="l" t="t" r="r" b="b"/>
            <a:pathLst>
              <a:path w="2484120" h="1242060">
                <a:moveTo>
                  <a:pt x="2359914" y="0"/>
                </a:moveTo>
                <a:lnTo>
                  <a:pt x="124205" y="0"/>
                </a:lnTo>
                <a:lnTo>
                  <a:pt x="75861" y="9761"/>
                </a:lnTo>
                <a:lnTo>
                  <a:pt x="36380" y="36380"/>
                </a:lnTo>
                <a:lnTo>
                  <a:pt x="9761" y="75861"/>
                </a:lnTo>
                <a:lnTo>
                  <a:pt x="0" y="124205"/>
                </a:lnTo>
                <a:lnTo>
                  <a:pt x="0" y="1117853"/>
                </a:lnTo>
                <a:lnTo>
                  <a:pt x="9761" y="1166198"/>
                </a:lnTo>
                <a:lnTo>
                  <a:pt x="36380" y="1205679"/>
                </a:lnTo>
                <a:lnTo>
                  <a:pt x="75861" y="1232298"/>
                </a:lnTo>
                <a:lnTo>
                  <a:pt x="124205" y="1242059"/>
                </a:lnTo>
                <a:lnTo>
                  <a:pt x="2359914" y="1242059"/>
                </a:lnTo>
                <a:lnTo>
                  <a:pt x="2408258" y="1232298"/>
                </a:lnTo>
                <a:lnTo>
                  <a:pt x="2447739" y="1205679"/>
                </a:lnTo>
                <a:lnTo>
                  <a:pt x="2474358" y="1166198"/>
                </a:lnTo>
                <a:lnTo>
                  <a:pt x="2484120" y="1117853"/>
                </a:lnTo>
                <a:lnTo>
                  <a:pt x="2484120" y="124205"/>
                </a:lnTo>
                <a:lnTo>
                  <a:pt x="2474358" y="75861"/>
                </a:lnTo>
                <a:lnTo>
                  <a:pt x="2447739" y="36380"/>
                </a:lnTo>
                <a:lnTo>
                  <a:pt x="2408258" y="9761"/>
                </a:lnTo>
                <a:lnTo>
                  <a:pt x="2359914" y="0"/>
                </a:lnTo>
                <a:close/>
              </a:path>
            </a:pathLst>
          </a:custGeom>
          <a:solidFill>
            <a:srgbClr val="34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2901" y="1828038"/>
            <a:ext cx="2484120" cy="1242060"/>
          </a:xfrm>
          <a:custGeom>
            <a:avLst/>
            <a:gdLst/>
            <a:ahLst/>
            <a:cxnLst/>
            <a:rect l="l" t="t" r="r" b="b"/>
            <a:pathLst>
              <a:path w="2484120" h="1242060">
                <a:moveTo>
                  <a:pt x="0" y="124205"/>
                </a:moveTo>
                <a:lnTo>
                  <a:pt x="9761" y="75861"/>
                </a:lnTo>
                <a:lnTo>
                  <a:pt x="36380" y="36380"/>
                </a:lnTo>
                <a:lnTo>
                  <a:pt x="75861" y="9761"/>
                </a:lnTo>
                <a:lnTo>
                  <a:pt x="124205" y="0"/>
                </a:lnTo>
                <a:lnTo>
                  <a:pt x="2359914" y="0"/>
                </a:lnTo>
                <a:lnTo>
                  <a:pt x="2408258" y="9761"/>
                </a:lnTo>
                <a:lnTo>
                  <a:pt x="2447739" y="36380"/>
                </a:lnTo>
                <a:lnTo>
                  <a:pt x="2474358" y="75861"/>
                </a:lnTo>
                <a:lnTo>
                  <a:pt x="2484120" y="124205"/>
                </a:lnTo>
                <a:lnTo>
                  <a:pt x="2484120" y="1117853"/>
                </a:lnTo>
                <a:lnTo>
                  <a:pt x="2474358" y="1166198"/>
                </a:lnTo>
                <a:lnTo>
                  <a:pt x="2447739" y="1205679"/>
                </a:lnTo>
                <a:lnTo>
                  <a:pt x="2408258" y="1232298"/>
                </a:lnTo>
                <a:lnTo>
                  <a:pt x="2359914" y="1242059"/>
                </a:lnTo>
                <a:lnTo>
                  <a:pt x="124205" y="1242059"/>
                </a:lnTo>
                <a:lnTo>
                  <a:pt x="75861" y="1232298"/>
                </a:lnTo>
                <a:lnTo>
                  <a:pt x="36380" y="1205679"/>
                </a:lnTo>
                <a:lnTo>
                  <a:pt x="9761" y="1166198"/>
                </a:lnTo>
                <a:lnTo>
                  <a:pt x="0" y="1117853"/>
                </a:lnTo>
                <a:lnTo>
                  <a:pt x="0" y="12420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31314" y="3070098"/>
            <a:ext cx="248920" cy="932180"/>
          </a:xfrm>
          <a:custGeom>
            <a:avLst/>
            <a:gdLst/>
            <a:ahLst/>
            <a:cxnLst/>
            <a:rect l="l" t="t" r="r" b="b"/>
            <a:pathLst>
              <a:path w="248919" h="932179">
                <a:moveTo>
                  <a:pt x="0" y="0"/>
                </a:moveTo>
                <a:lnTo>
                  <a:pt x="0" y="931799"/>
                </a:lnTo>
                <a:lnTo>
                  <a:pt x="248475" y="931799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79726" y="3380994"/>
            <a:ext cx="1987550" cy="1242060"/>
          </a:xfrm>
          <a:custGeom>
            <a:avLst/>
            <a:gdLst/>
            <a:ahLst/>
            <a:cxnLst/>
            <a:rect l="l" t="t" r="r" b="b"/>
            <a:pathLst>
              <a:path w="1987550" h="1242060">
                <a:moveTo>
                  <a:pt x="1863089" y="0"/>
                </a:moveTo>
                <a:lnTo>
                  <a:pt x="124205" y="0"/>
                </a:lnTo>
                <a:lnTo>
                  <a:pt x="75861" y="9761"/>
                </a:lnTo>
                <a:lnTo>
                  <a:pt x="36380" y="36380"/>
                </a:lnTo>
                <a:lnTo>
                  <a:pt x="9761" y="75861"/>
                </a:lnTo>
                <a:lnTo>
                  <a:pt x="0" y="124205"/>
                </a:lnTo>
                <a:lnTo>
                  <a:pt x="0" y="1117853"/>
                </a:lnTo>
                <a:lnTo>
                  <a:pt x="9761" y="1166198"/>
                </a:lnTo>
                <a:lnTo>
                  <a:pt x="36380" y="1205679"/>
                </a:lnTo>
                <a:lnTo>
                  <a:pt x="75861" y="1232298"/>
                </a:lnTo>
                <a:lnTo>
                  <a:pt x="124205" y="1242059"/>
                </a:lnTo>
                <a:lnTo>
                  <a:pt x="1863089" y="1242059"/>
                </a:lnTo>
                <a:lnTo>
                  <a:pt x="1911434" y="1232298"/>
                </a:lnTo>
                <a:lnTo>
                  <a:pt x="1950915" y="1205679"/>
                </a:lnTo>
                <a:lnTo>
                  <a:pt x="1977534" y="1166198"/>
                </a:lnTo>
                <a:lnTo>
                  <a:pt x="1987295" y="1117853"/>
                </a:lnTo>
                <a:lnTo>
                  <a:pt x="1987295" y="124205"/>
                </a:lnTo>
                <a:lnTo>
                  <a:pt x="1977534" y="75861"/>
                </a:lnTo>
                <a:lnTo>
                  <a:pt x="1950915" y="36380"/>
                </a:lnTo>
                <a:lnTo>
                  <a:pt x="1911434" y="9761"/>
                </a:lnTo>
                <a:lnTo>
                  <a:pt x="186308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9726" y="3380994"/>
            <a:ext cx="1987550" cy="1242060"/>
          </a:xfrm>
          <a:custGeom>
            <a:avLst/>
            <a:gdLst/>
            <a:ahLst/>
            <a:cxnLst/>
            <a:rect l="l" t="t" r="r" b="b"/>
            <a:pathLst>
              <a:path w="1987550" h="1242060">
                <a:moveTo>
                  <a:pt x="0" y="124205"/>
                </a:moveTo>
                <a:lnTo>
                  <a:pt x="9761" y="75861"/>
                </a:lnTo>
                <a:lnTo>
                  <a:pt x="36380" y="36380"/>
                </a:lnTo>
                <a:lnTo>
                  <a:pt x="75861" y="9761"/>
                </a:lnTo>
                <a:lnTo>
                  <a:pt x="124205" y="0"/>
                </a:lnTo>
                <a:lnTo>
                  <a:pt x="1863089" y="0"/>
                </a:lnTo>
                <a:lnTo>
                  <a:pt x="1911434" y="9761"/>
                </a:lnTo>
                <a:lnTo>
                  <a:pt x="1950915" y="36380"/>
                </a:lnTo>
                <a:lnTo>
                  <a:pt x="1977534" y="75861"/>
                </a:lnTo>
                <a:lnTo>
                  <a:pt x="1987295" y="124205"/>
                </a:lnTo>
                <a:lnTo>
                  <a:pt x="1987295" y="1117853"/>
                </a:lnTo>
                <a:lnTo>
                  <a:pt x="1977534" y="1166198"/>
                </a:lnTo>
                <a:lnTo>
                  <a:pt x="1950915" y="1205679"/>
                </a:lnTo>
                <a:lnTo>
                  <a:pt x="1911434" y="1232298"/>
                </a:lnTo>
                <a:lnTo>
                  <a:pt x="1863089" y="1242059"/>
                </a:lnTo>
                <a:lnTo>
                  <a:pt x="124205" y="1242059"/>
                </a:lnTo>
                <a:lnTo>
                  <a:pt x="75861" y="1232298"/>
                </a:lnTo>
                <a:lnTo>
                  <a:pt x="36380" y="1205679"/>
                </a:lnTo>
                <a:lnTo>
                  <a:pt x="9761" y="1166198"/>
                </a:lnTo>
                <a:lnTo>
                  <a:pt x="0" y="1117853"/>
                </a:lnTo>
                <a:lnTo>
                  <a:pt x="0" y="124205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63783" y="1862115"/>
            <a:ext cx="1818639" cy="2622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dirty="0" sz="6500" spc="-5">
                <a:solidFill>
                  <a:srgbClr val="FFFFFF"/>
                </a:solidFill>
                <a:latin typeface="Arial"/>
                <a:cs typeface="Arial"/>
              </a:rPr>
              <a:t>Jim</a:t>
            </a:r>
            <a:endParaRPr sz="6500">
              <a:latin typeface="Arial"/>
              <a:cs typeface="Arial"/>
            </a:endParaRPr>
          </a:p>
          <a:p>
            <a:pPr algn="ctr" marL="12065" marR="5080" indent="635">
              <a:lnSpc>
                <a:spcPts val="2480"/>
              </a:lnSpc>
              <a:spcBef>
                <a:spcPts val="5209"/>
              </a:spcBef>
            </a:pPr>
            <a:r>
              <a:rPr dirty="0" sz="2400" spc="-55">
                <a:latin typeface="Arial"/>
                <a:cs typeface="Arial"/>
              </a:rPr>
              <a:t>Total </a:t>
            </a:r>
            <a:r>
              <a:rPr dirty="0" sz="2400" spc="-10">
                <a:latin typeface="Arial"/>
                <a:cs typeface="Arial"/>
              </a:rPr>
              <a:t>Hip  R</a:t>
            </a:r>
            <a:r>
              <a:rPr dirty="0" sz="2400" spc="-5">
                <a:latin typeface="Arial"/>
                <a:cs typeface="Arial"/>
              </a:rPr>
              <a:t>ep</a:t>
            </a:r>
            <a:r>
              <a:rPr dirty="0" sz="2400" spc="-10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ace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ent  Surgery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1314" y="3070098"/>
            <a:ext cx="248920" cy="2485390"/>
          </a:xfrm>
          <a:custGeom>
            <a:avLst/>
            <a:gdLst/>
            <a:ahLst/>
            <a:cxnLst/>
            <a:rect l="l" t="t" r="r" b="b"/>
            <a:pathLst>
              <a:path w="248919" h="2485390">
                <a:moveTo>
                  <a:pt x="0" y="0"/>
                </a:moveTo>
                <a:lnTo>
                  <a:pt x="0" y="2484818"/>
                </a:lnTo>
                <a:lnTo>
                  <a:pt x="248475" y="2484818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379726" y="4933950"/>
            <a:ext cx="1987550" cy="1242060"/>
          </a:xfrm>
          <a:custGeom>
            <a:avLst/>
            <a:gdLst/>
            <a:ahLst/>
            <a:cxnLst/>
            <a:rect l="l" t="t" r="r" b="b"/>
            <a:pathLst>
              <a:path w="1987550" h="1242060">
                <a:moveTo>
                  <a:pt x="1863089" y="0"/>
                </a:moveTo>
                <a:lnTo>
                  <a:pt x="124205" y="0"/>
                </a:lnTo>
                <a:lnTo>
                  <a:pt x="75861" y="9761"/>
                </a:lnTo>
                <a:lnTo>
                  <a:pt x="36380" y="36380"/>
                </a:lnTo>
                <a:lnTo>
                  <a:pt x="9761" y="75861"/>
                </a:lnTo>
                <a:lnTo>
                  <a:pt x="0" y="124206"/>
                </a:lnTo>
                <a:lnTo>
                  <a:pt x="0" y="1117854"/>
                </a:lnTo>
                <a:lnTo>
                  <a:pt x="9761" y="1166198"/>
                </a:lnTo>
                <a:lnTo>
                  <a:pt x="36380" y="1205679"/>
                </a:lnTo>
                <a:lnTo>
                  <a:pt x="75861" y="1232298"/>
                </a:lnTo>
                <a:lnTo>
                  <a:pt x="124205" y="1242060"/>
                </a:lnTo>
                <a:lnTo>
                  <a:pt x="1863089" y="1242060"/>
                </a:lnTo>
                <a:lnTo>
                  <a:pt x="1911434" y="1232298"/>
                </a:lnTo>
                <a:lnTo>
                  <a:pt x="1950915" y="1205679"/>
                </a:lnTo>
                <a:lnTo>
                  <a:pt x="1977534" y="1166198"/>
                </a:lnTo>
                <a:lnTo>
                  <a:pt x="1987295" y="1117854"/>
                </a:lnTo>
                <a:lnTo>
                  <a:pt x="1987295" y="124206"/>
                </a:lnTo>
                <a:lnTo>
                  <a:pt x="1977534" y="75861"/>
                </a:lnTo>
                <a:lnTo>
                  <a:pt x="1950915" y="36380"/>
                </a:lnTo>
                <a:lnTo>
                  <a:pt x="1911434" y="9761"/>
                </a:lnTo>
                <a:lnTo>
                  <a:pt x="1863089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379726" y="4933950"/>
            <a:ext cx="1987550" cy="1242060"/>
          </a:xfrm>
          <a:custGeom>
            <a:avLst/>
            <a:gdLst/>
            <a:ahLst/>
            <a:cxnLst/>
            <a:rect l="l" t="t" r="r" b="b"/>
            <a:pathLst>
              <a:path w="1987550" h="1242060">
                <a:moveTo>
                  <a:pt x="0" y="124206"/>
                </a:moveTo>
                <a:lnTo>
                  <a:pt x="9761" y="75861"/>
                </a:lnTo>
                <a:lnTo>
                  <a:pt x="36380" y="36380"/>
                </a:lnTo>
                <a:lnTo>
                  <a:pt x="75861" y="9761"/>
                </a:lnTo>
                <a:lnTo>
                  <a:pt x="124205" y="0"/>
                </a:lnTo>
                <a:lnTo>
                  <a:pt x="1863089" y="0"/>
                </a:lnTo>
                <a:lnTo>
                  <a:pt x="1911434" y="9761"/>
                </a:lnTo>
                <a:lnTo>
                  <a:pt x="1950915" y="36380"/>
                </a:lnTo>
                <a:lnTo>
                  <a:pt x="1977534" y="75861"/>
                </a:lnTo>
                <a:lnTo>
                  <a:pt x="1987295" y="124206"/>
                </a:lnTo>
                <a:lnTo>
                  <a:pt x="1987295" y="1117854"/>
                </a:lnTo>
                <a:lnTo>
                  <a:pt x="1977534" y="1166198"/>
                </a:lnTo>
                <a:lnTo>
                  <a:pt x="1950915" y="1205679"/>
                </a:lnTo>
                <a:lnTo>
                  <a:pt x="1911434" y="1232298"/>
                </a:lnTo>
                <a:lnTo>
                  <a:pt x="1863089" y="1242060"/>
                </a:lnTo>
                <a:lnTo>
                  <a:pt x="124205" y="1242060"/>
                </a:lnTo>
                <a:lnTo>
                  <a:pt x="75861" y="1232298"/>
                </a:lnTo>
                <a:lnTo>
                  <a:pt x="36380" y="1205679"/>
                </a:lnTo>
                <a:lnTo>
                  <a:pt x="9761" y="1166198"/>
                </a:lnTo>
                <a:lnTo>
                  <a:pt x="0" y="1117854"/>
                </a:lnTo>
                <a:lnTo>
                  <a:pt x="0" y="124206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581131" y="5172855"/>
            <a:ext cx="1583055" cy="706755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 marR="5080" indent="542290">
              <a:lnSpc>
                <a:spcPts val="2480"/>
              </a:lnSpc>
              <a:spcBef>
                <a:spcPts val="515"/>
              </a:spcBef>
            </a:pPr>
            <a:r>
              <a:rPr dirty="0" sz="2400" spc="-5">
                <a:latin typeface="Arial"/>
                <a:cs typeface="Arial"/>
              </a:rPr>
              <a:t>Not  </a:t>
            </a:r>
            <a:r>
              <a:rPr dirty="0" sz="2400" spc="-1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ead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 spc="5">
                <a:latin typeface="Arial"/>
                <a:cs typeface="Arial"/>
              </a:rPr>
              <a:t>tt</a:t>
            </a:r>
            <a:r>
              <a:rPr dirty="0" sz="2400" spc="-5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88814" y="1828038"/>
            <a:ext cx="2486025" cy="1242060"/>
          </a:xfrm>
          <a:custGeom>
            <a:avLst/>
            <a:gdLst/>
            <a:ahLst/>
            <a:cxnLst/>
            <a:rect l="l" t="t" r="r" b="b"/>
            <a:pathLst>
              <a:path w="2486025" h="1242060">
                <a:moveTo>
                  <a:pt x="2361438" y="0"/>
                </a:moveTo>
                <a:lnTo>
                  <a:pt x="124205" y="0"/>
                </a:lnTo>
                <a:lnTo>
                  <a:pt x="75861" y="9761"/>
                </a:lnTo>
                <a:lnTo>
                  <a:pt x="36380" y="36380"/>
                </a:lnTo>
                <a:lnTo>
                  <a:pt x="9761" y="75861"/>
                </a:lnTo>
                <a:lnTo>
                  <a:pt x="0" y="124205"/>
                </a:lnTo>
                <a:lnTo>
                  <a:pt x="0" y="1117853"/>
                </a:lnTo>
                <a:lnTo>
                  <a:pt x="9761" y="1166198"/>
                </a:lnTo>
                <a:lnTo>
                  <a:pt x="36380" y="1205679"/>
                </a:lnTo>
                <a:lnTo>
                  <a:pt x="75861" y="1232298"/>
                </a:lnTo>
                <a:lnTo>
                  <a:pt x="124205" y="1242059"/>
                </a:lnTo>
                <a:lnTo>
                  <a:pt x="2361438" y="1242059"/>
                </a:lnTo>
                <a:lnTo>
                  <a:pt x="2409782" y="1232298"/>
                </a:lnTo>
                <a:lnTo>
                  <a:pt x="2449263" y="1205679"/>
                </a:lnTo>
                <a:lnTo>
                  <a:pt x="2475882" y="1166198"/>
                </a:lnTo>
                <a:lnTo>
                  <a:pt x="2485644" y="1117853"/>
                </a:lnTo>
                <a:lnTo>
                  <a:pt x="2485644" y="124205"/>
                </a:lnTo>
                <a:lnTo>
                  <a:pt x="2475882" y="75861"/>
                </a:lnTo>
                <a:lnTo>
                  <a:pt x="2449263" y="36380"/>
                </a:lnTo>
                <a:lnTo>
                  <a:pt x="2409782" y="9761"/>
                </a:lnTo>
                <a:lnTo>
                  <a:pt x="2361438" y="0"/>
                </a:lnTo>
                <a:close/>
              </a:path>
            </a:pathLst>
          </a:custGeom>
          <a:solidFill>
            <a:srgbClr val="34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88814" y="1828038"/>
            <a:ext cx="2486025" cy="1242060"/>
          </a:xfrm>
          <a:custGeom>
            <a:avLst/>
            <a:gdLst/>
            <a:ahLst/>
            <a:cxnLst/>
            <a:rect l="l" t="t" r="r" b="b"/>
            <a:pathLst>
              <a:path w="2486025" h="1242060">
                <a:moveTo>
                  <a:pt x="0" y="124205"/>
                </a:moveTo>
                <a:lnTo>
                  <a:pt x="9761" y="75861"/>
                </a:lnTo>
                <a:lnTo>
                  <a:pt x="36380" y="36380"/>
                </a:lnTo>
                <a:lnTo>
                  <a:pt x="75861" y="9761"/>
                </a:lnTo>
                <a:lnTo>
                  <a:pt x="124205" y="0"/>
                </a:lnTo>
                <a:lnTo>
                  <a:pt x="2361438" y="0"/>
                </a:lnTo>
                <a:lnTo>
                  <a:pt x="2409782" y="9761"/>
                </a:lnTo>
                <a:lnTo>
                  <a:pt x="2449263" y="36380"/>
                </a:lnTo>
                <a:lnTo>
                  <a:pt x="2475882" y="75861"/>
                </a:lnTo>
                <a:lnTo>
                  <a:pt x="2485644" y="124205"/>
                </a:lnTo>
                <a:lnTo>
                  <a:pt x="2485644" y="1117853"/>
                </a:lnTo>
                <a:lnTo>
                  <a:pt x="2475882" y="1166198"/>
                </a:lnTo>
                <a:lnTo>
                  <a:pt x="2449263" y="1205679"/>
                </a:lnTo>
                <a:lnTo>
                  <a:pt x="2409782" y="1232298"/>
                </a:lnTo>
                <a:lnTo>
                  <a:pt x="2361438" y="1242059"/>
                </a:lnTo>
                <a:lnTo>
                  <a:pt x="124205" y="1242059"/>
                </a:lnTo>
                <a:lnTo>
                  <a:pt x="75861" y="1232298"/>
                </a:lnTo>
                <a:lnTo>
                  <a:pt x="36380" y="1205679"/>
                </a:lnTo>
                <a:lnTo>
                  <a:pt x="9761" y="1166198"/>
                </a:lnTo>
                <a:lnTo>
                  <a:pt x="0" y="1117853"/>
                </a:lnTo>
                <a:lnTo>
                  <a:pt x="0" y="12420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37226" y="3070098"/>
            <a:ext cx="248920" cy="932180"/>
          </a:xfrm>
          <a:custGeom>
            <a:avLst/>
            <a:gdLst/>
            <a:ahLst/>
            <a:cxnLst/>
            <a:rect l="l" t="t" r="r" b="b"/>
            <a:pathLst>
              <a:path w="248920" h="932179">
                <a:moveTo>
                  <a:pt x="0" y="0"/>
                </a:moveTo>
                <a:lnTo>
                  <a:pt x="0" y="931799"/>
                </a:lnTo>
                <a:lnTo>
                  <a:pt x="248475" y="931799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85638" y="3380994"/>
            <a:ext cx="1988820" cy="1242060"/>
          </a:xfrm>
          <a:custGeom>
            <a:avLst/>
            <a:gdLst/>
            <a:ahLst/>
            <a:cxnLst/>
            <a:rect l="l" t="t" r="r" b="b"/>
            <a:pathLst>
              <a:path w="1988820" h="1242060">
                <a:moveTo>
                  <a:pt x="1864614" y="0"/>
                </a:moveTo>
                <a:lnTo>
                  <a:pt x="124205" y="0"/>
                </a:lnTo>
                <a:lnTo>
                  <a:pt x="75861" y="9761"/>
                </a:lnTo>
                <a:lnTo>
                  <a:pt x="36380" y="36380"/>
                </a:lnTo>
                <a:lnTo>
                  <a:pt x="9761" y="75861"/>
                </a:lnTo>
                <a:lnTo>
                  <a:pt x="0" y="124205"/>
                </a:lnTo>
                <a:lnTo>
                  <a:pt x="0" y="1117853"/>
                </a:lnTo>
                <a:lnTo>
                  <a:pt x="9761" y="1166198"/>
                </a:lnTo>
                <a:lnTo>
                  <a:pt x="36380" y="1205679"/>
                </a:lnTo>
                <a:lnTo>
                  <a:pt x="75861" y="1232298"/>
                </a:lnTo>
                <a:lnTo>
                  <a:pt x="124205" y="1242059"/>
                </a:lnTo>
                <a:lnTo>
                  <a:pt x="1864614" y="1242059"/>
                </a:lnTo>
                <a:lnTo>
                  <a:pt x="1912958" y="1232298"/>
                </a:lnTo>
                <a:lnTo>
                  <a:pt x="1952439" y="1205679"/>
                </a:lnTo>
                <a:lnTo>
                  <a:pt x="1979058" y="1166198"/>
                </a:lnTo>
                <a:lnTo>
                  <a:pt x="1988820" y="1117853"/>
                </a:lnTo>
                <a:lnTo>
                  <a:pt x="1988820" y="124205"/>
                </a:lnTo>
                <a:lnTo>
                  <a:pt x="1979058" y="75861"/>
                </a:lnTo>
                <a:lnTo>
                  <a:pt x="1952439" y="36380"/>
                </a:lnTo>
                <a:lnTo>
                  <a:pt x="1912958" y="9761"/>
                </a:lnTo>
                <a:lnTo>
                  <a:pt x="1864614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85638" y="3380994"/>
            <a:ext cx="1988820" cy="1242060"/>
          </a:xfrm>
          <a:custGeom>
            <a:avLst/>
            <a:gdLst/>
            <a:ahLst/>
            <a:cxnLst/>
            <a:rect l="l" t="t" r="r" b="b"/>
            <a:pathLst>
              <a:path w="1988820" h="1242060">
                <a:moveTo>
                  <a:pt x="0" y="124205"/>
                </a:moveTo>
                <a:lnTo>
                  <a:pt x="9761" y="75861"/>
                </a:lnTo>
                <a:lnTo>
                  <a:pt x="36380" y="36380"/>
                </a:lnTo>
                <a:lnTo>
                  <a:pt x="75861" y="9761"/>
                </a:lnTo>
                <a:lnTo>
                  <a:pt x="124205" y="0"/>
                </a:lnTo>
                <a:lnTo>
                  <a:pt x="1864614" y="0"/>
                </a:lnTo>
                <a:lnTo>
                  <a:pt x="1912958" y="9761"/>
                </a:lnTo>
                <a:lnTo>
                  <a:pt x="1952439" y="36380"/>
                </a:lnTo>
                <a:lnTo>
                  <a:pt x="1979058" y="75861"/>
                </a:lnTo>
                <a:lnTo>
                  <a:pt x="1988820" y="124205"/>
                </a:lnTo>
                <a:lnTo>
                  <a:pt x="1988820" y="1117853"/>
                </a:lnTo>
                <a:lnTo>
                  <a:pt x="1979058" y="1166198"/>
                </a:lnTo>
                <a:lnTo>
                  <a:pt x="1952439" y="1205679"/>
                </a:lnTo>
                <a:lnTo>
                  <a:pt x="1912958" y="1232298"/>
                </a:lnTo>
                <a:lnTo>
                  <a:pt x="1864614" y="1242059"/>
                </a:lnTo>
                <a:lnTo>
                  <a:pt x="124205" y="1242059"/>
                </a:lnTo>
                <a:lnTo>
                  <a:pt x="75861" y="1232298"/>
                </a:lnTo>
                <a:lnTo>
                  <a:pt x="36380" y="1205679"/>
                </a:lnTo>
                <a:lnTo>
                  <a:pt x="9761" y="1166198"/>
                </a:lnTo>
                <a:lnTo>
                  <a:pt x="0" y="1117853"/>
                </a:lnTo>
                <a:lnTo>
                  <a:pt x="0" y="124205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323160" y="1862115"/>
            <a:ext cx="2065020" cy="2622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0" spc="-10">
                <a:solidFill>
                  <a:srgbClr val="FFFFFF"/>
                </a:solidFill>
                <a:latin typeface="Arial"/>
                <a:cs typeface="Arial"/>
              </a:rPr>
              <a:t>John</a:t>
            </a:r>
            <a:endParaRPr sz="6500">
              <a:latin typeface="Arial"/>
              <a:cs typeface="Arial"/>
            </a:endParaRPr>
          </a:p>
          <a:p>
            <a:pPr algn="ctr" marL="259079" marR="5080" indent="635">
              <a:lnSpc>
                <a:spcPts val="2480"/>
              </a:lnSpc>
              <a:spcBef>
                <a:spcPts val="5209"/>
              </a:spcBef>
            </a:pPr>
            <a:r>
              <a:rPr dirty="0" sz="2400" spc="-55">
                <a:latin typeface="Arial"/>
                <a:cs typeface="Arial"/>
              </a:rPr>
              <a:t>Total </a:t>
            </a:r>
            <a:r>
              <a:rPr dirty="0" sz="2400" spc="-10">
                <a:latin typeface="Arial"/>
                <a:cs typeface="Arial"/>
              </a:rPr>
              <a:t>Hip  R</a:t>
            </a:r>
            <a:r>
              <a:rPr dirty="0" sz="2400" spc="-5">
                <a:latin typeface="Arial"/>
                <a:cs typeface="Arial"/>
              </a:rPr>
              <a:t>ep</a:t>
            </a:r>
            <a:r>
              <a:rPr dirty="0" sz="2400" spc="-10">
                <a:latin typeface="Arial"/>
                <a:cs typeface="Arial"/>
              </a:rPr>
              <a:t>l</a:t>
            </a:r>
            <a:r>
              <a:rPr dirty="0" sz="2400" spc="-5">
                <a:latin typeface="Arial"/>
                <a:cs typeface="Arial"/>
              </a:rPr>
              <a:t>ace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">
                <a:latin typeface="Arial"/>
                <a:cs typeface="Arial"/>
              </a:rPr>
              <a:t>ent  Surgery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37226" y="3070098"/>
            <a:ext cx="248920" cy="2485390"/>
          </a:xfrm>
          <a:custGeom>
            <a:avLst/>
            <a:gdLst/>
            <a:ahLst/>
            <a:cxnLst/>
            <a:rect l="l" t="t" r="r" b="b"/>
            <a:pathLst>
              <a:path w="248920" h="2485390">
                <a:moveTo>
                  <a:pt x="0" y="0"/>
                </a:moveTo>
                <a:lnTo>
                  <a:pt x="0" y="2484818"/>
                </a:lnTo>
                <a:lnTo>
                  <a:pt x="248475" y="2484818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85638" y="4933950"/>
            <a:ext cx="1988820" cy="1242060"/>
          </a:xfrm>
          <a:custGeom>
            <a:avLst/>
            <a:gdLst/>
            <a:ahLst/>
            <a:cxnLst/>
            <a:rect l="l" t="t" r="r" b="b"/>
            <a:pathLst>
              <a:path w="1988820" h="1242060">
                <a:moveTo>
                  <a:pt x="1864614" y="0"/>
                </a:moveTo>
                <a:lnTo>
                  <a:pt x="124205" y="0"/>
                </a:lnTo>
                <a:lnTo>
                  <a:pt x="75861" y="9761"/>
                </a:lnTo>
                <a:lnTo>
                  <a:pt x="36380" y="36380"/>
                </a:lnTo>
                <a:lnTo>
                  <a:pt x="9761" y="75861"/>
                </a:lnTo>
                <a:lnTo>
                  <a:pt x="0" y="124206"/>
                </a:lnTo>
                <a:lnTo>
                  <a:pt x="0" y="1117854"/>
                </a:lnTo>
                <a:lnTo>
                  <a:pt x="9761" y="1166198"/>
                </a:lnTo>
                <a:lnTo>
                  <a:pt x="36380" y="1205679"/>
                </a:lnTo>
                <a:lnTo>
                  <a:pt x="75861" y="1232298"/>
                </a:lnTo>
                <a:lnTo>
                  <a:pt x="124205" y="1242060"/>
                </a:lnTo>
                <a:lnTo>
                  <a:pt x="1864614" y="1242060"/>
                </a:lnTo>
                <a:lnTo>
                  <a:pt x="1912958" y="1232298"/>
                </a:lnTo>
                <a:lnTo>
                  <a:pt x="1952439" y="1205679"/>
                </a:lnTo>
                <a:lnTo>
                  <a:pt x="1979058" y="1166198"/>
                </a:lnTo>
                <a:lnTo>
                  <a:pt x="1988820" y="1117854"/>
                </a:lnTo>
                <a:lnTo>
                  <a:pt x="1988820" y="124206"/>
                </a:lnTo>
                <a:lnTo>
                  <a:pt x="1979058" y="75861"/>
                </a:lnTo>
                <a:lnTo>
                  <a:pt x="1952439" y="36380"/>
                </a:lnTo>
                <a:lnTo>
                  <a:pt x="1912958" y="9761"/>
                </a:lnTo>
                <a:lnTo>
                  <a:pt x="1864614" y="0"/>
                </a:lnTo>
                <a:close/>
              </a:path>
            </a:pathLst>
          </a:custGeom>
          <a:solidFill>
            <a:srgbClr val="FFC000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85638" y="4933950"/>
            <a:ext cx="1988820" cy="1242060"/>
          </a:xfrm>
          <a:custGeom>
            <a:avLst/>
            <a:gdLst/>
            <a:ahLst/>
            <a:cxnLst/>
            <a:rect l="l" t="t" r="r" b="b"/>
            <a:pathLst>
              <a:path w="1988820" h="1242060">
                <a:moveTo>
                  <a:pt x="0" y="124206"/>
                </a:moveTo>
                <a:lnTo>
                  <a:pt x="9761" y="75861"/>
                </a:lnTo>
                <a:lnTo>
                  <a:pt x="36380" y="36380"/>
                </a:lnTo>
                <a:lnTo>
                  <a:pt x="75861" y="9761"/>
                </a:lnTo>
                <a:lnTo>
                  <a:pt x="124205" y="0"/>
                </a:lnTo>
                <a:lnTo>
                  <a:pt x="1864614" y="0"/>
                </a:lnTo>
                <a:lnTo>
                  <a:pt x="1912958" y="9761"/>
                </a:lnTo>
                <a:lnTo>
                  <a:pt x="1952439" y="36380"/>
                </a:lnTo>
                <a:lnTo>
                  <a:pt x="1979058" y="75861"/>
                </a:lnTo>
                <a:lnTo>
                  <a:pt x="1988820" y="124206"/>
                </a:lnTo>
                <a:lnTo>
                  <a:pt x="1988820" y="1117854"/>
                </a:lnTo>
                <a:lnTo>
                  <a:pt x="1979058" y="1166198"/>
                </a:lnTo>
                <a:lnTo>
                  <a:pt x="1952439" y="1205679"/>
                </a:lnTo>
                <a:lnTo>
                  <a:pt x="1912958" y="1232298"/>
                </a:lnTo>
                <a:lnTo>
                  <a:pt x="1864614" y="1242060"/>
                </a:lnTo>
                <a:lnTo>
                  <a:pt x="124205" y="1242060"/>
                </a:lnTo>
                <a:lnTo>
                  <a:pt x="75861" y="1232298"/>
                </a:lnTo>
                <a:lnTo>
                  <a:pt x="36380" y="1205679"/>
                </a:lnTo>
                <a:lnTo>
                  <a:pt x="9761" y="1166198"/>
                </a:lnTo>
                <a:lnTo>
                  <a:pt x="0" y="1117854"/>
                </a:lnTo>
                <a:lnTo>
                  <a:pt x="0" y="124206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87148" y="5330558"/>
            <a:ext cx="1583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R</a:t>
            </a:r>
            <a:r>
              <a:rPr dirty="0" sz="2400" spc="-5">
                <a:latin typeface="Arial"/>
                <a:cs typeface="Arial"/>
              </a:rPr>
              <a:t>ead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10">
                <a:latin typeface="Arial"/>
                <a:cs typeface="Arial"/>
              </a:rPr>
              <a:t>i</a:t>
            </a:r>
            <a:r>
              <a:rPr dirty="0" sz="2400" spc="5">
                <a:latin typeface="Arial"/>
                <a:cs typeface="Arial"/>
              </a:rPr>
              <a:t>tt</a:t>
            </a:r>
            <a:r>
              <a:rPr dirty="0" sz="2400" spc="-5">
                <a:latin typeface="Arial"/>
                <a:cs typeface="Arial"/>
              </a:rPr>
              <a:t>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518" y="696691"/>
            <a:ext cx="89662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90"/>
              <a:t>W</a:t>
            </a:r>
            <a:r>
              <a:rPr dirty="0" sz="4000" spc="-90"/>
              <a:t>HY... </a:t>
            </a:r>
            <a:r>
              <a:rPr dirty="0" sz="4000" spc="-5"/>
              <a:t>focus on Joint </a:t>
            </a:r>
            <a:r>
              <a:rPr dirty="0" sz="4000" spc="-10"/>
              <a:t>Replacement</a:t>
            </a:r>
            <a:r>
              <a:rPr dirty="0" sz="4000" spc="170"/>
              <a:t> </a:t>
            </a:r>
            <a:r>
              <a:rPr dirty="0" sz="4000" spc="-10"/>
              <a:t>??</a:t>
            </a:r>
            <a:r>
              <a:rPr dirty="0" u="none" sz="4000" spc="-10"/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534342"/>
            <a:ext cx="4634230" cy="168656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By </a:t>
            </a:r>
            <a:r>
              <a:rPr dirty="0" sz="2400" spc="-5" b="1">
                <a:latin typeface="Arial"/>
                <a:cs typeface="Arial"/>
              </a:rPr>
              <a:t>80 </a:t>
            </a:r>
            <a:r>
              <a:rPr dirty="0" sz="2400" spc="-10" b="1">
                <a:latin typeface="Arial"/>
                <a:cs typeface="Arial"/>
              </a:rPr>
              <a:t>years </a:t>
            </a:r>
            <a:r>
              <a:rPr dirty="0" sz="2400" spc="-5">
                <a:latin typeface="Arial"/>
                <a:cs typeface="Arial"/>
              </a:rPr>
              <a:t>of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age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5" b="1">
                <a:latin typeface="Arial"/>
                <a:cs typeface="Arial"/>
              </a:rPr>
              <a:t>6% </a:t>
            </a:r>
            <a:r>
              <a:rPr dirty="0" sz="2000" spc="-5">
                <a:latin typeface="Arial"/>
                <a:cs typeface="Arial"/>
              </a:rPr>
              <a:t>will have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Arial"/>
                <a:cs typeface="Arial"/>
              </a:rPr>
              <a:t>artificial</a:t>
            </a:r>
            <a:r>
              <a:rPr dirty="0" sz="2000" spc="4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hip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1800" spc="-10" b="1">
                <a:latin typeface="Arial"/>
                <a:cs typeface="Arial"/>
              </a:rPr>
              <a:t>10% </a:t>
            </a:r>
            <a:r>
              <a:rPr dirty="0" sz="2000" spc="-5">
                <a:latin typeface="Arial"/>
                <a:cs typeface="Arial"/>
              </a:rPr>
              <a:t>will have </a:t>
            </a:r>
            <a:r>
              <a:rPr dirty="0" sz="2000">
                <a:latin typeface="Arial"/>
                <a:cs typeface="Arial"/>
              </a:rPr>
              <a:t>an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Arial"/>
                <a:cs typeface="Arial"/>
              </a:rPr>
              <a:t>artificial</a:t>
            </a:r>
            <a:r>
              <a:rPr dirty="0" sz="2000" spc="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knee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Arial"/>
                <a:cs typeface="Arial"/>
              </a:rPr>
              <a:t>Growth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rate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3195929"/>
            <a:ext cx="103441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Hips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Arial"/>
                <a:cs typeface="Arial"/>
              </a:rPr>
              <a:t>K</a:t>
            </a:r>
            <a:r>
              <a:rPr dirty="0" sz="2000">
                <a:latin typeface="Arial"/>
                <a:cs typeface="Arial"/>
              </a:rPr>
              <a:t>nees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8932" y="3195929"/>
            <a:ext cx="2684145" cy="122936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700"/>
              </a:spcBef>
              <a:tabLst>
                <a:tab pos="812165" algn="l"/>
              </a:tabLst>
            </a:pPr>
            <a:r>
              <a:rPr dirty="0" sz="1800" spc="-5" b="1">
                <a:latin typeface="Arial"/>
                <a:cs typeface="Arial"/>
              </a:rPr>
              <a:t>7.4%	</a:t>
            </a:r>
            <a:r>
              <a:rPr dirty="0" sz="2000">
                <a:latin typeface="Arial"/>
                <a:cs typeface="Arial"/>
              </a:rPr>
              <a:t>CAGR</a:t>
            </a:r>
            <a:endParaRPr sz="200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  <a:spcBef>
                <a:spcPts val="600"/>
              </a:spcBef>
              <a:tabLst>
                <a:tab pos="940435" algn="l"/>
              </a:tabLst>
            </a:pPr>
            <a:r>
              <a:rPr dirty="0" sz="1800" spc="-10" b="1">
                <a:latin typeface="Arial"/>
                <a:cs typeface="Arial"/>
              </a:rPr>
              <a:t>15.7%	</a:t>
            </a:r>
            <a:r>
              <a:rPr dirty="0" sz="2000">
                <a:latin typeface="Arial"/>
                <a:cs typeface="Arial"/>
              </a:rPr>
              <a:t>CAGR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 spc="-5">
                <a:latin typeface="Arial"/>
                <a:cs typeface="Arial"/>
              </a:rPr>
              <a:t>total knee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957320"/>
            <a:ext cx="2373630" cy="13512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latin typeface="Arial"/>
                <a:cs typeface="Arial"/>
              </a:rPr>
              <a:t>Average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cost: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1626235" algn="l"/>
              </a:tabLst>
            </a:pPr>
            <a:r>
              <a:rPr dirty="0" sz="2400" spc="-5" b="1">
                <a:latin typeface="Arial"/>
                <a:cs typeface="Arial"/>
              </a:rPr>
              <a:t>$28,184	</a:t>
            </a:r>
            <a:r>
              <a:rPr dirty="0" sz="2400" spc="-10">
                <a:latin typeface="Arial"/>
                <a:cs typeface="Arial"/>
              </a:rPr>
              <a:t>US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  <a:tab pos="1542415" algn="l"/>
              </a:tabLst>
            </a:pPr>
            <a:r>
              <a:rPr dirty="0" sz="2400" spc="-5" b="1">
                <a:latin typeface="Arial"/>
                <a:cs typeface="Arial"/>
              </a:rPr>
              <a:t>$6,687	</a:t>
            </a:r>
            <a:r>
              <a:rPr dirty="0" sz="2400" spc="-10">
                <a:latin typeface="Arial"/>
                <a:cs typeface="Arial"/>
              </a:rPr>
              <a:t>Spain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04459" y="4607052"/>
            <a:ext cx="3749039" cy="21137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med">
    <p:fade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6334" y="444499"/>
            <a:ext cx="7851775" cy="6807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300" spc="-5"/>
              <a:t>Evolution of Medicare</a:t>
            </a:r>
            <a:r>
              <a:rPr dirty="0" u="none" sz="4300" spc="-20"/>
              <a:t> </a:t>
            </a:r>
            <a:r>
              <a:rPr dirty="0" u="none" sz="4300" spc="-10"/>
              <a:t>Payments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813065" y="1538231"/>
            <a:ext cx="7167245" cy="29362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Medicare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created.........................1965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Inpatient prospective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payment............1984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DRG (diagnosis </a:t>
            </a:r>
            <a:r>
              <a:rPr dirty="0" sz="2000" spc="-5">
                <a:latin typeface="Arial"/>
                <a:cs typeface="Arial"/>
              </a:rPr>
              <a:t>related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groups)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MS-DRGs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APR-DRGs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Optional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Bundled</a:t>
            </a:r>
            <a:r>
              <a:rPr dirty="0" sz="2000" spc="1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Payment</a:t>
            </a:r>
            <a:r>
              <a:rPr dirty="0" sz="2400" spc="-5" b="1">
                <a:latin typeface="Arial"/>
                <a:cs typeface="Arial"/>
              </a:rPr>
              <a:t>....................2013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Pilot </a:t>
            </a:r>
            <a:r>
              <a:rPr dirty="0" u="heavy" sz="24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Mandatory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Bundled </a:t>
            </a:r>
            <a:r>
              <a:rPr dirty="0" sz="2000" spc="-5" b="1">
                <a:latin typeface="Arial"/>
                <a:cs typeface="Arial"/>
              </a:rPr>
              <a:t>Payment</a:t>
            </a:r>
            <a:r>
              <a:rPr dirty="0" sz="2400" spc="-5">
                <a:latin typeface="Arial"/>
                <a:cs typeface="Arial"/>
              </a:rPr>
              <a:t>.....................</a:t>
            </a:r>
            <a:r>
              <a:rPr dirty="0" sz="2400" spc="-5" b="1">
                <a:latin typeface="Arial"/>
                <a:cs typeface="Arial"/>
              </a:rPr>
              <a:t>2016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1511" y="4572000"/>
            <a:ext cx="4448555" cy="2068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0550" y="476503"/>
            <a:ext cx="744220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900" spc="-5"/>
              <a:t>Bundles: Reimbursement</a:t>
            </a:r>
            <a:r>
              <a:rPr dirty="0" u="none" sz="3900" spc="30"/>
              <a:t> </a:t>
            </a:r>
            <a:r>
              <a:rPr dirty="0" u="none" sz="3900" spc="-5"/>
              <a:t>Future?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649108" y="1251656"/>
            <a:ext cx="7567295" cy="451993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>
                <a:latin typeface="Garamond"/>
                <a:cs typeface="Garamond"/>
              </a:rPr>
              <a:t>Bundled </a:t>
            </a:r>
            <a:r>
              <a:rPr dirty="0" sz="2200" spc="-20">
                <a:latin typeface="Garamond"/>
                <a:cs typeface="Garamond"/>
              </a:rPr>
              <a:t>Payment </a:t>
            </a:r>
            <a:r>
              <a:rPr dirty="0" sz="2200" spc="-5">
                <a:latin typeface="Garamond"/>
                <a:cs typeface="Garamond"/>
              </a:rPr>
              <a:t>for Care </a:t>
            </a:r>
            <a:r>
              <a:rPr dirty="0" sz="2200" spc="-15">
                <a:latin typeface="Garamond"/>
                <a:cs typeface="Garamond"/>
              </a:rPr>
              <a:t>Improvement</a:t>
            </a:r>
            <a:r>
              <a:rPr dirty="0" sz="2200" spc="135">
                <a:latin typeface="Garamond"/>
                <a:cs typeface="Garamond"/>
              </a:rPr>
              <a:t> </a:t>
            </a:r>
            <a:r>
              <a:rPr dirty="0" sz="2200" spc="-10">
                <a:latin typeface="Garamond"/>
                <a:cs typeface="Garamond"/>
              </a:rPr>
              <a:t>(BPCI)</a:t>
            </a:r>
            <a:endParaRPr sz="2200">
              <a:latin typeface="Garamond"/>
              <a:cs typeface="Garamond"/>
            </a:endParaRPr>
          </a:p>
          <a:p>
            <a:pPr lvl="1" marL="756285" indent="-28638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5">
                <a:latin typeface="Garamond"/>
                <a:cs typeface="Garamond"/>
              </a:rPr>
              <a:t>Volunteer </a:t>
            </a:r>
            <a:r>
              <a:rPr dirty="0" sz="2000" spc="5">
                <a:latin typeface="Garamond"/>
                <a:cs typeface="Garamond"/>
              </a:rPr>
              <a:t>Program Started </a:t>
            </a:r>
            <a:r>
              <a:rPr dirty="0" sz="2000" spc="-5">
                <a:latin typeface="Garamond"/>
                <a:cs typeface="Garamond"/>
              </a:rPr>
              <a:t>in </a:t>
            </a:r>
            <a:r>
              <a:rPr dirty="0" sz="2000">
                <a:latin typeface="Garamond"/>
                <a:cs typeface="Garamond"/>
              </a:rPr>
              <a:t>October</a:t>
            </a:r>
            <a:r>
              <a:rPr dirty="0" sz="2000" spc="-35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2013</a:t>
            </a:r>
            <a:endParaRPr sz="2000">
              <a:latin typeface="Garamond"/>
              <a:cs typeface="Garamond"/>
            </a:endParaRPr>
          </a:p>
          <a:p>
            <a:pPr lvl="1" marL="756285" indent="-2863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>
                <a:latin typeface="Garamond"/>
                <a:cs typeface="Garamond"/>
              </a:rPr>
              <a:t>48 </a:t>
            </a:r>
            <a:r>
              <a:rPr dirty="0" sz="2000">
                <a:latin typeface="Garamond"/>
                <a:cs typeface="Garamond"/>
              </a:rPr>
              <a:t>Episode </a:t>
            </a:r>
            <a:r>
              <a:rPr dirty="0" sz="2000" spc="-25">
                <a:latin typeface="Garamond"/>
                <a:cs typeface="Garamond"/>
              </a:rPr>
              <a:t>Types </a:t>
            </a:r>
            <a:r>
              <a:rPr dirty="0" sz="2000">
                <a:latin typeface="Garamond"/>
                <a:cs typeface="Garamond"/>
              </a:rPr>
              <a:t>Made </a:t>
            </a:r>
            <a:r>
              <a:rPr dirty="0" sz="2000" spc="-5">
                <a:latin typeface="Garamond"/>
                <a:cs typeface="Garamond"/>
              </a:rPr>
              <a:t>Up Of </a:t>
            </a:r>
            <a:r>
              <a:rPr dirty="0" sz="2000" spc="-20">
                <a:latin typeface="Garamond"/>
                <a:cs typeface="Garamond"/>
              </a:rPr>
              <a:t>DRG</a:t>
            </a:r>
            <a:r>
              <a:rPr dirty="0" sz="2000" spc="-280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“Families”</a:t>
            </a:r>
            <a:endParaRPr sz="2000">
              <a:latin typeface="Garamond"/>
              <a:cs typeface="Garamond"/>
            </a:endParaRPr>
          </a:p>
          <a:p>
            <a:pPr lvl="1" marL="756285" indent="-2863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Garamond"/>
                <a:cs typeface="Garamond"/>
              </a:rPr>
              <a:t>Account </a:t>
            </a:r>
            <a:r>
              <a:rPr dirty="0" sz="2000" spc="-5">
                <a:latin typeface="Garamond"/>
                <a:cs typeface="Garamond"/>
              </a:rPr>
              <a:t>for 70% of </a:t>
            </a:r>
            <a:r>
              <a:rPr dirty="0" sz="2000" spc="-35">
                <a:latin typeface="Garamond"/>
                <a:cs typeface="Garamond"/>
              </a:rPr>
              <a:t>Total </a:t>
            </a:r>
            <a:r>
              <a:rPr dirty="0" sz="2000">
                <a:latin typeface="Garamond"/>
                <a:cs typeface="Garamond"/>
              </a:rPr>
              <a:t>Medicare</a:t>
            </a:r>
            <a:r>
              <a:rPr dirty="0" sz="2000" spc="-215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Spend</a:t>
            </a:r>
            <a:endParaRPr sz="2000">
              <a:latin typeface="Garamond"/>
              <a:cs typeface="Garamond"/>
            </a:endParaRPr>
          </a:p>
          <a:p>
            <a:pPr lvl="1" marL="756285" marR="431800" indent="-286385">
              <a:lnSpc>
                <a:spcPct val="80000"/>
              </a:lnSpc>
              <a:spcBef>
                <a:spcPts val="60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5">
                <a:latin typeface="Garamond"/>
                <a:cs typeface="Garamond"/>
              </a:rPr>
              <a:t>Most </a:t>
            </a:r>
            <a:r>
              <a:rPr dirty="0" sz="2000" spc="-15">
                <a:latin typeface="Garamond"/>
                <a:cs typeface="Garamond"/>
              </a:rPr>
              <a:t>Volunteered </a:t>
            </a:r>
            <a:r>
              <a:rPr dirty="0" sz="2000" spc="-5">
                <a:latin typeface="Garamond"/>
                <a:cs typeface="Garamond"/>
              </a:rPr>
              <a:t>for </a:t>
            </a:r>
            <a:r>
              <a:rPr dirty="0" sz="2000" spc="-15">
                <a:latin typeface="Garamond"/>
                <a:cs typeface="Garamond"/>
              </a:rPr>
              <a:t>by </a:t>
            </a:r>
            <a:r>
              <a:rPr dirty="0" sz="2000" spc="-5">
                <a:latin typeface="Garamond"/>
                <a:cs typeface="Garamond"/>
              </a:rPr>
              <a:t>Participants </a:t>
            </a:r>
            <a:r>
              <a:rPr dirty="0" sz="2000">
                <a:latin typeface="Garamond"/>
                <a:cs typeface="Garamond"/>
              </a:rPr>
              <a:t>- </a:t>
            </a:r>
            <a:r>
              <a:rPr dirty="0" sz="2000" spc="-5">
                <a:latin typeface="Garamond"/>
                <a:cs typeface="Garamond"/>
              </a:rPr>
              <a:t>Major </a:t>
            </a:r>
            <a:r>
              <a:rPr dirty="0" sz="2000" spc="-15">
                <a:latin typeface="Garamond"/>
                <a:cs typeface="Garamond"/>
              </a:rPr>
              <a:t>Joint </a:t>
            </a:r>
            <a:r>
              <a:rPr dirty="0" sz="2000" spc="-5">
                <a:latin typeface="Garamond"/>
                <a:cs typeface="Garamond"/>
              </a:rPr>
              <a:t>Replacement,  Congestive </a:t>
            </a:r>
            <a:r>
              <a:rPr dirty="0" sz="2000" spc="5">
                <a:latin typeface="Garamond"/>
                <a:cs typeface="Garamond"/>
              </a:rPr>
              <a:t>Heart </a:t>
            </a:r>
            <a:r>
              <a:rPr dirty="0" sz="2000" spc="-10">
                <a:latin typeface="Garamond"/>
                <a:cs typeface="Garamond"/>
              </a:rPr>
              <a:t>Failure, </a:t>
            </a:r>
            <a:r>
              <a:rPr dirty="0" sz="2000" spc="-5">
                <a:latin typeface="Garamond"/>
                <a:cs typeface="Garamond"/>
              </a:rPr>
              <a:t>Simple Pneumonia, COPD </a:t>
            </a:r>
            <a:r>
              <a:rPr dirty="0" sz="2000">
                <a:latin typeface="Garamond"/>
                <a:cs typeface="Garamond"/>
              </a:rPr>
              <a:t>&amp;</a:t>
            </a:r>
            <a:r>
              <a:rPr dirty="0" sz="2000" spc="30">
                <a:latin typeface="Garamond"/>
                <a:cs typeface="Garamond"/>
              </a:rPr>
              <a:t> </a:t>
            </a:r>
            <a:r>
              <a:rPr dirty="0" sz="2000">
                <a:latin typeface="Garamond"/>
                <a:cs typeface="Garamond"/>
              </a:rPr>
              <a:t>Sepsis</a:t>
            </a:r>
            <a:endParaRPr sz="2000">
              <a:latin typeface="Garamond"/>
              <a:cs typeface="Garamond"/>
            </a:endParaRPr>
          </a:p>
          <a:p>
            <a:pPr marL="355600" indent="-342900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20">
                <a:latin typeface="Garamond"/>
                <a:cs typeface="Garamond"/>
              </a:rPr>
              <a:t>Joints </a:t>
            </a:r>
            <a:r>
              <a:rPr dirty="0" sz="2200" spc="-10">
                <a:latin typeface="Garamond"/>
                <a:cs typeface="Garamond"/>
              </a:rPr>
              <a:t>(CJR) </a:t>
            </a:r>
            <a:r>
              <a:rPr dirty="0" sz="2200" spc="-5">
                <a:latin typeface="Garamond"/>
                <a:cs typeface="Garamond"/>
              </a:rPr>
              <a:t>First </a:t>
            </a:r>
            <a:r>
              <a:rPr dirty="0" sz="2200" spc="-10">
                <a:latin typeface="Garamond"/>
                <a:cs typeface="Garamond"/>
              </a:rPr>
              <a:t>BPCI </a:t>
            </a:r>
            <a:r>
              <a:rPr dirty="0" sz="2200" spc="-5">
                <a:latin typeface="Garamond"/>
                <a:cs typeface="Garamond"/>
              </a:rPr>
              <a:t>to </a:t>
            </a:r>
            <a:r>
              <a:rPr dirty="0" sz="2200" spc="-10">
                <a:latin typeface="Garamond"/>
                <a:cs typeface="Garamond"/>
              </a:rPr>
              <a:t>be</a:t>
            </a:r>
            <a:r>
              <a:rPr dirty="0" sz="2200" spc="95">
                <a:latin typeface="Garamond"/>
                <a:cs typeface="Garamond"/>
              </a:rPr>
              <a:t> </a:t>
            </a:r>
            <a:r>
              <a:rPr dirty="0" sz="2200" spc="-5">
                <a:latin typeface="Garamond"/>
                <a:cs typeface="Garamond"/>
              </a:rPr>
              <a:t>Mandated</a:t>
            </a:r>
            <a:endParaRPr sz="2200">
              <a:latin typeface="Garamond"/>
              <a:cs typeface="Garamond"/>
            </a:endParaRPr>
          </a:p>
          <a:p>
            <a:pPr lvl="1" marL="756285" marR="5080" indent="-286385">
              <a:lnSpc>
                <a:spcPct val="79700"/>
              </a:lnSpc>
              <a:spcBef>
                <a:spcPts val="540"/>
              </a:spcBef>
              <a:buSzPct val="95238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100" spc="-60" b="1" i="1">
                <a:latin typeface="Garamond"/>
                <a:cs typeface="Garamond"/>
              </a:rPr>
              <a:t>Hospitals </a:t>
            </a:r>
            <a:r>
              <a:rPr dirty="0" sz="2100" spc="-80" b="1" i="1">
                <a:latin typeface="Garamond"/>
                <a:cs typeface="Garamond"/>
              </a:rPr>
              <a:t>held </a:t>
            </a:r>
            <a:r>
              <a:rPr dirty="0" sz="2100" spc="-55" b="1" i="1">
                <a:latin typeface="Garamond"/>
                <a:cs typeface="Garamond"/>
              </a:rPr>
              <a:t>responsible </a:t>
            </a:r>
            <a:r>
              <a:rPr dirty="0" sz="2000" spc="-5">
                <a:latin typeface="Garamond"/>
                <a:cs typeface="Garamond"/>
              </a:rPr>
              <a:t>for </a:t>
            </a:r>
            <a:r>
              <a:rPr dirty="0" u="sng" sz="2100" spc="-70" b="1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Costs</a:t>
            </a:r>
            <a:r>
              <a:rPr dirty="0" sz="2100" spc="-70" b="1" i="1">
                <a:latin typeface="Garamond"/>
                <a:cs typeface="Garamond"/>
              </a:rPr>
              <a:t> </a:t>
            </a:r>
            <a:r>
              <a:rPr dirty="0" sz="2000">
                <a:latin typeface="Garamond"/>
                <a:cs typeface="Garamond"/>
              </a:rPr>
              <a:t>and </a:t>
            </a:r>
            <a:r>
              <a:rPr dirty="0" u="sng" sz="2100" spc="-65" b="1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Quality</a:t>
            </a:r>
            <a:r>
              <a:rPr dirty="0" sz="2100" spc="-65" b="1" i="1">
                <a:latin typeface="Garamond"/>
                <a:cs typeface="Garamond"/>
              </a:rPr>
              <a:t> </a:t>
            </a:r>
            <a:r>
              <a:rPr dirty="0" sz="2000" spc="-5">
                <a:latin typeface="Garamond"/>
                <a:cs typeface="Garamond"/>
              </a:rPr>
              <a:t>for </a:t>
            </a:r>
            <a:r>
              <a:rPr dirty="0" sz="2000" spc="-15">
                <a:latin typeface="Garamond"/>
                <a:cs typeface="Garamond"/>
              </a:rPr>
              <a:t>lower  </a:t>
            </a:r>
            <a:r>
              <a:rPr dirty="0" sz="2000">
                <a:latin typeface="Garamond"/>
                <a:cs typeface="Garamond"/>
              </a:rPr>
              <a:t>extremity </a:t>
            </a:r>
            <a:r>
              <a:rPr dirty="0" sz="2000" spc="-5">
                <a:latin typeface="Garamond"/>
                <a:cs typeface="Garamond"/>
              </a:rPr>
              <a:t>joint </a:t>
            </a:r>
            <a:r>
              <a:rPr dirty="0" sz="2000">
                <a:latin typeface="Garamond"/>
                <a:cs typeface="Garamond"/>
              </a:rPr>
              <a:t>replacement (LEJR) procedures – </a:t>
            </a:r>
            <a:r>
              <a:rPr dirty="0" sz="2000" spc="-15">
                <a:latin typeface="Garamond"/>
                <a:cs typeface="Garamond"/>
              </a:rPr>
              <a:t>DRGs </a:t>
            </a:r>
            <a:r>
              <a:rPr dirty="0" sz="2000" spc="-5">
                <a:latin typeface="Garamond"/>
                <a:cs typeface="Garamond"/>
              </a:rPr>
              <a:t>469 </a:t>
            </a:r>
            <a:r>
              <a:rPr dirty="0" sz="2000">
                <a:latin typeface="Garamond"/>
                <a:cs typeface="Garamond"/>
              </a:rPr>
              <a:t>&amp; </a:t>
            </a:r>
            <a:r>
              <a:rPr dirty="0" sz="2000" spc="-5">
                <a:latin typeface="Garamond"/>
                <a:cs typeface="Garamond"/>
              </a:rPr>
              <a:t>470 </a:t>
            </a:r>
            <a:r>
              <a:rPr dirty="0" sz="2000">
                <a:latin typeface="Garamond"/>
                <a:cs typeface="Garamond"/>
              </a:rPr>
              <a:t>–  includes</a:t>
            </a:r>
            <a:r>
              <a:rPr dirty="0" sz="2000" spc="-15">
                <a:latin typeface="Garamond"/>
                <a:cs typeface="Garamond"/>
              </a:rPr>
              <a:t> </a:t>
            </a:r>
            <a:r>
              <a:rPr dirty="0" sz="2000">
                <a:latin typeface="Garamond"/>
                <a:cs typeface="Garamond"/>
              </a:rPr>
              <a:t>fractures</a:t>
            </a:r>
            <a:endParaRPr sz="2000">
              <a:latin typeface="Garamond"/>
              <a:cs typeface="Garamond"/>
            </a:endParaRPr>
          </a:p>
          <a:p>
            <a:pPr lvl="2" marL="1155700" marR="214629" indent="-228600">
              <a:lnSpc>
                <a:spcPts val="1630"/>
              </a:lnSpc>
              <a:spcBef>
                <a:spcPts val="60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 spc="-5">
                <a:latin typeface="Garamond"/>
                <a:cs typeface="Garamond"/>
              </a:rPr>
              <a:t>Costs: </a:t>
            </a:r>
            <a:r>
              <a:rPr dirty="0" sz="1700" spc="-5" b="1">
                <a:latin typeface="Garamond"/>
                <a:cs typeface="Garamond"/>
              </a:rPr>
              <a:t>All </a:t>
            </a:r>
            <a:r>
              <a:rPr dirty="0" sz="1700" b="1">
                <a:latin typeface="Garamond"/>
                <a:cs typeface="Garamond"/>
              </a:rPr>
              <a:t>Part A and B costs </a:t>
            </a:r>
            <a:r>
              <a:rPr dirty="0" sz="1700" spc="-5">
                <a:latin typeface="Garamond"/>
                <a:cs typeface="Garamond"/>
              </a:rPr>
              <a:t>of care </a:t>
            </a:r>
            <a:r>
              <a:rPr dirty="0" sz="1700">
                <a:latin typeface="Garamond"/>
                <a:cs typeface="Garamond"/>
              </a:rPr>
              <a:t>during </a:t>
            </a:r>
            <a:r>
              <a:rPr dirty="0" sz="1700" spc="-5">
                <a:latin typeface="Garamond"/>
                <a:cs typeface="Garamond"/>
              </a:rPr>
              <a:t>stay </a:t>
            </a:r>
            <a:r>
              <a:rPr dirty="0" sz="1700">
                <a:latin typeface="Garamond"/>
                <a:cs typeface="Garamond"/>
              </a:rPr>
              <a:t>plus </a:t>
            </a:r>
            <a:r>
              <a:rPr dirty="0" sz="1700" spc="-5">
                <a:latin typeface="Garamond"/>
                <a:cs typeface="Garamond"/>
              </a:rPr>
              <a:t>Medicare costs </a:t>
            </a:r>
            <a:r>
              <a:rPr dirty="0" sz="1700" spc="-10">
                <a:latin typeface="Garamond"/>
                <a:cs typeface="Garamond"/>
              </a:rPr>
              <a:t>for  </a:t>
            </a:r>
            <a:r>
              <a:rPr dirty="0" sz="1700" spc="10">
                <a:latin typeface="Garamond"/>
                <a:cs typeface="Garamond"/>
              </a:rPr>
              <a:t>surgery </a:t>
            </a:r>
            <a:r>
              <a:rPr dirty="0" sz="1700">
                <a:latin typeface="Garamond"/>
                <a:cs typeface="Garamond"/>
              </a:rPr>
              <a:t>plus </a:t>
            </a:r>
            <a:r>
              <a:rPr dirty="0" sz="1700" b="1">
                <a:latin typeface="Garamond"/>
                <a:cs typeface="Garamond"/>
              </a:rPr>
              <a:t>90 </a:t>
            </a:r>
            <a:r>
              <a:rPr dirty="0" sz="1700" spc="-5" b="1">
                <a:latin typeface="Garamond"/>
                <a:cs typeface="Garamond"/>
              </a:rPr>
              <a:t>days post hospital discharge </a:t>
            </a:r>
            <a:r>
              <a:rPr dirty="0" sz="1700">
                <a:latin typeface="Garamond"/>
                <a:cs typeface="Garamond"/>
              </a:rPr>
              <a:t>w/very </a:t>
            </a:r>
            <a:r>
              <a:rPr dirty="0" sz="1700" b="1">
                <a:latin typeface="Garamond"/>
                <a:cs typeface="Garamond"/>
              </a:rPr>
              <a:t>few</a:t>
            </a:r>
            <a:r>
              <a:rPr dirty="0" sz="1700" spc="10" b="1">
                <a:latin typeface="Garamond"/>
                <a:cs typeface="Garamond"/>
              </a:rPr>
              <a:t> </a:t>
            </a:r>
            <a:r>
              <a:rPr dirty="0" sz="1700" spc="-5" b="1">
                <a:latin typeface="Garamond"/>
                <a:cs typeface="Garamond"/>
              </a:rPr>
              <a:t>exclusions</a:t>
            </a:r>
            <a:endParaRPr sz="1700">
              <a:latin typeface="Garamond"/>
              <a:cs typeface="Garamond"/>
            </a:endParaRPr>
          </a:p>
          <a:p>
            <a:pPr lvl="2" marL="11557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1700">
                <a:latin typeface="Garamond"/>
                <a:cs typeface="Garamond"/>
              </a:rPr>
              <a:t>Quality: RSCR, HCAHPS &amp; </a:t>
            </a:r>
            <a:r>
              <a:rPr dirty="0" sz="1700" spc="-10">
                <a:latin typeface="Garamond"/>
                <a:cs typeface="Garamond"/>
              </a:rPr>
              <a:t>Patient </a:t>
            </a:r>
            <a:r>
              <a:rPr dirty="0" sz="1700" spc="-5">
                <a:latin typeface="Garamond"/>
                <a:cs typeface="Garamond"/>
              </a:rPr>
              <a:t>Reported Outcomes</a:t>
            </a:r>
            <a:r>
              <a:rPr dirty="0" sz="1700" spc="-55">
                <a:latin typeface="Garamond"/>
                <a:cs typeface="Garamond"/>
              </a:rPr>
              <a:t> </a:t>
            </a:r>
            <a:r>
              <a:rPr dirty="0" sz="1700" spc="-10">
                <a:latin typeface="Garamond"/>
                <a:cs typeface="Garamond"/>
              </a:rPr>
              <a:t>(PRO)</a:t>
            </a:r>
            <a:endParaRPr sz="1700">
              <a:latin typeface="Garamond"/>
              <a:cs typeface="Garamond"/>
            </a:endParaRPr>
          </a:p>
          <a:p>
            <a:pPr marL="355600" indent="-342900">
              <a:lnSpc>
                <a:spcPts val="2625"/>
              </a:lnSpc>
              <a:spcBef>
                <a:spcPts val="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1800" spc="-10" b="1">
                <a:latin typeface="Garamond"/>
                <a:cs typeface="Garamond"/>
              </a:rPr>
              <a:t>Average </a:t>
            </a:r>
            <a:r>
              <a:rPr dirty="0" sz="1800" spc="-5" b="1">
                <a:latin typeface="Garamond"/>
                <a:cs typeface="Garamond"/>
              </a:rPr>
              <a:t>Cost </a:t>
            </a:r>
            <a:r>
              <a:rPr dirty="0" sz="1800">
                <a:latin typeface="Garamond"/>
                <a:cs typeface="Garamond"/>
              </a:rPr>
              <a:t>of </a:t>
            </a:r>
            <a:r>
              <a:rPr dirty="0" sz="1800" spc="-5" b="1">
                <a:latin typeface="Garamond"/>
                <a:cs typeface="Garamond"/>
              </a:rPr>
              <a:t>Each</a:t>
            </a:r>
            <a:r>
              <a:rPr dirty="0" sz="1800" spc="-185" b="1">
                <a:latin typeface="Garamond"/>
                <a:cs typeface="Garamond"/>
              </a:rPr>
              <a:t> </a:t>
            </a:r>
            <a:r>
              <a:rPr dirty="0" sz="1800" spc="-5" b="1">
                <a:latin typeface="Garamond"/>
                <a:cs typeface="Garamond"/>
              </a:rPr>
              <a:t>Readmission</a:t>
            </a:r>
            <a:r>
              <a:rPr dirty="0" sz="2200" spc="-5" b="1">
                <a:latin typeface="Garamond"/>
                <a:cs typeface="Garamond"/>
              </a:rPr>
              <a:t>:</a:t>
            </a:r>
            <a:endParaRPr sz="2200">
              <a:latin typeface="Garamond"/>
              <a:cs typeface="Garamond"/>
            </a:endParaRPr>
          </a:p>
          <a:p>
            <a:pPr marL="220979">
              <a:lnSpc>
                <a:spcPts val="2745"/>
              </a:lnSpc>
              <a:tabLst>
                <a:tab pos="2806065" algn="l"/>
                <a:tab pos="4032250" algn="l"/>
              </a:tabLst>
            </a:pPr>
            <a:r>
              <a:rPr dirty="0" sz="2300" spc="-105" i="1">
                <a:latin typeface="Wingdings"/>
                <a:cs typeface="Wingdings"/>
              </a:rPr>
              <a:t></a:t>
            </a:r>
            <a:r>
              <a:rPr dirty="0" sz="2300" spc="-25" i="1">
                <a:latin typeface="Times New Roman"/>
                <a:cs typeface="Times New Roman"/>
              </a:rPr>
              <a:t> </a:t>
            </a:r>
            <a:r>
              <a:rPr dirty="0" sz="2300" spc="-50" b="1" i="1">
                <a:latin typeface="Garamond"/>
                <a:cs typeface="Garamond"/>
              </a:rPr>
              <a:t>$19,000</a:t>
            </a:r>
            <a:r>
              <a:rPr dirty="0" sz="2300" spc="20" b="1" i="1">
                <a:latin typeface="Garamond"/>
                <a:cs typeface="Garamond"/>
              </a:rPr>
              <a:t> </a:t>
            </a:r>
            <a:r>
              <a:rPr dirty="0" u="heavy" sz="2300" spc="-75" b="1" i="1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ABOVE...</a:t>
            </a:r>
            <a:r>
              <a:rPr dirty="0" sz="2300" spc="-75" b="1" i="1">
                <a:latin typeface="Garamond"/>
                <a:cs typeface="Garamond"/>
              </a:rPr>
              <a:t>	</a:t>
            </a:r>
            <a:r>
              <a:rPr dirty="0" sz="2200" spc="-10" b="1">
                <a:latin typeface="Garamond"/>
                <a:cs typeface="Garamond"/>
              </a:rPr>
              <a:t>(Original	</a:t>
            </a:r>
            <a:r>
              <a:rPr dirty="0" sz="2200" spc="-5" b="1">
                <a:latin typeface="Garamond"/>
                <a:cs typeface="Garamond"/>
              </a:rPr>
              <a:t>$28,184</a:t>
            </a:r>
            <a:r>
              <a:rPr dirty="0" sz="2200" spc="35" b="1">
                <a:latin typeface="Garamond"/>
                <a:cs typeface="Garamond"/>
              </a:rPr>
              <a:t> </a:t>
            </a:r>
            <a:r>
              <a:rPr dirty="0" sz="2200" b="1">
                <a:latin typeface="Garamond"/>
                <a:cs typeface="Garamond"/>
              </a:rPr>
              <a:t>Care)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0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42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fade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1308" y="374079"/>
            <a:ext cx="59804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  <a:tab pos="4646295" algn="l"/>
              </a:tabLst>
            </a:pPr>
            <a:r>
              <a:rPr dirty="0" u="none" sz="4800"/>
              <a:t>B</a:t>
            </a:r>
            <a:r>
              <a:rPr dirty="0" u="none" sz="4800" spc="-10"/>
              <a:t>a</a:t>
            </a:r>
            <a:r>
              <a:rPr dirty="0" u="none" sz="4800" spc="-5"/>
              <a:t>c</a:t>
            </a:r>
            <a:r>
              <a:rPr dirty="0" u="none" sz="4800"/>
              <a:t>k</a:t>
            </a:r>
            <a:r>
              <a:rPr dirty="0" u="none" sz="4800" spc="-100"/>
              <a:t> </a:t>
            </a:r>
            <a:r>
              <a:rPr dirty="0" u="none" sz="4400"/>
              <a:t>to...</a:t>
            </a:r>
            <a:r>
              <a:rPr dirty="0" u="none" sz="4400" spc="-5"/>
              <a:t> </a:t>
            </a:r>
            <a:r>
              <a:rPr dirty="0" u="none" sz="4800"/>
              <a:t>Jim	&amp;	J</a:t>
            </a:r>
            <a:r>
              <a:rPr dirty="0" u="none" sz="4800" spc="-5"/>
              <a:t>o</a:t>
            </a:r>
            <a:r>
              <a:rPr dirty="0" u="none" sz="4800" spc="-10"/>
              <a:t>h</a:t>
            </a:r>
            <a:r>
              <a:rPr dirty="0" u="none" sz="4800"/>
              <a:t>n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3220973" y="1482089"/>
            <a:ext cx="1295400" cy="646430"/>
          </a:xfrm>
          <a:custGeom>
            <a:avLst/>
            <a:gdLst/>
            <a:ahLst/>
            <a:cxnLst/>
            <a:rect l="l" t="t" r="r" b="b"/>
            <a:pathLst>
              <a:path w="1295400" h="646430">
                <a:moveTo>
                  <a:pt x="123078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1230782" y="646176"/>
                </a:lnTo>
                <a:lnTo>
                  <a:pt x="1255934" y="641097"/>
                </a:lnTo>
                <a:lnTo>
                  <a:pt x="1276473" y="627249"/>
                </a:lnTo>
                <a:lnTo>
                  <a:pt x="1290321" y="606710"/>
                </a:lnTo>
                <a:lnTo>
                  <a:pt x="1295400" y="581558"/>
                </a:lnTo>
                <a:lnTo>
                  <a:pt x="1295400" y="64617"/>
                </a:lnTo>
                <a:lnTo>
                  <a:pt x="1290321" y="39465"/>
                </a:lnTo>
                <a:lnTo>
                  <a:pt x="1276473" y="18926"/>
                </a:lnTo>
                <a:lnTo>
                  <a:pt x="1255934" y="5078"/>
                </a:lnTo>
                <a:lnTo>
                  <a:pt x="1230782" y="0"/>
                </a:lnTo>
                <a:close/>
              </a:path>
            </a:pathLst>
          </a:custGeom>
          <a:solidFill>
            <a:srgbClr val="34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20973" y="1482089"/>
            <a:ext cx="1295400" cy="646430"/>
          </a:xfrm>
          <a:custGeom>
            <a:avLst/>
            <a:gdLst/>
            <a:ahLst/>
            <a:cxnLst/>
            <a:rect l="l" t="t" r="r" b="b"/>
            <a:pathLst>
              <a:path w="1295400" h="646430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1230782" y="0"/>
                </a:lnTo>
                <a:lnTo>
                  <a:pt x="1255934" y="5078"/>
                </a:lnTo>
                <a:lnTo>
                  <a:pt x="1276473" y="18926"/>
                </a:lnTo>
                <a:lnTo>
                  <a:pt x="1290321" y="39465"/>
                </a:lnTo>
                <a:lnTo>
                  <a:pt x="1295400" y="64617"/>
                </a:lnTo>
                <a:lnTo>
                  <a:pt x="1295400" y="581558"/>
                </a:lnTo>
                <a:lnTo>
                  <a:pt x="1290321" y="606710"/>
                </a:lnTo>
                <a:lnTo>
                  <a:pt x="1276473" y="627249"/>
                </a:lnTo>
                <a:lnTo>
                  <a:pt x="1255934" y="641097"/>
                </a:lnTo>
                <a:lnTo>
                  <a:pt x="123078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50514" y="2128266"/>
            <a:ext cx="129539" cy="485775"/>
          </a:xfrm>
          <a:custGeom>
            <a:avLst/>
            <a:gdLst/>
            <a:ahLst/>
            <a:cxnLst/>
            <a:rect l="l" t="t" r="r" b="b"/>
            <a:pathLst>
              <a:path w="129539" h="485775">
                <a:moveTo>
                  <a:pt x="0" y="0"/>
                </a:moveTo>
                <a:lnTo>
                  <a:pt x="0" y="485571"/>
                </a:lnTo>
                <a:lnTo>
                  <a:pt x="129489" y="485571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80053" y="2291333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30">
                <a:moveTo>
                  <a:pt x="97170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971702" y="646176"/>
                </a:lnTo>
                <a:lnTo>
                  <a:pt x="996854" y="641097"/>
                </a:lnTo>
                <a:lnTo>
                  <a:pt x="1017393" y="627249"/>
                </a:lnTo>
                <a:lnTo>
                  <a:pt x="1031241" y="606710"/>
                </a:lnTo>
                <a:lnTo>
                  <a:pt x="1036319" y="581558"/>
                </a:lnTo>
                <a:lnTo>
                  <a:pt x="1036319" y="64617"/>
                </a:lnTo>
                <a:lnTo>
                  <a:pt x="1031241" y="39465"/>
                </a:lnTo>
                <a:lnTo>
                  <a:pt x="1017393" y="18926"/>
                </a:lnTo>
                <a:lnTo>
                  <a:pt x="996854" y="5078"/>
                </a:lnTo>
                <a:lnTo>
                  <a:pt x="971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0053" y="2291333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30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971702" y="0"/>
                </a:lnTo>
                <a:lnTo>
                  <a:pt x="996854" y="5078"/>
                </a:lnTo>
                <a:lnTo>
                  <a:pt x="1017393" y="18926"/>
                </a:lnTo>
                <a:lnTo>
                  <a:pt x="1031241" y="39465"/>
                </a:lnTo>
                <a:lnTo>
                  <a:pt x="1036319" y="64617"/>
                </a:lnTo>
                <a:lnTo>
                  <a:pt x="1036319" y="581558"/>
                </a:lnTo>
                <a:lnTo>
                  <a:pt x="1031241" y="606710"/>
                </a:lnTo>
                <a:lnTo>
                  <a:pt x="1017393" y="627249"/>
                </a:lnTo>
                <a:lnTo>
                  <a:pt x="996854" y="641097"/>
                </a:lnTo>
                <a:lnTo>
                  <a:pt x="97170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479365" y="1456587"/>
            <a:ext cx="982344" cy="1404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>
                <a:solidFill>
                  <a:srgbClr val="FFFFFF"/>
                </a:solidFill>
                <a:latin typeface="Arial"/>
                <a:cs typeface="Arial"/>
              </a:rPr>
              <a:t>Jim</a:t>
            </a:r>
            <a:endParaRPr sz="3800">
              <a:latin typeface="Arial"/>
              <a:cs typeface="Arial"/>
            </a:endParaRPr>
          </a:p>
          <a:p>
            <a:pPr algn="ctr" marL="66040" marR="5080">
              <a:lnSpc>
                <a:spcPct val="86200"/>
              </a:lnSpc>
              <a:spcBef>
                <a:spcPts val="2565"/>
              </a:spcBef>
            </a:pPr>
            <a:r>
              <a:rPr dirty="0" sz="1200" spc="-25">
                <a:latin typeface="Arial"/>
                <a:cs typeface="Arial"/>
              </a:rPr>
              <a:t>Total </a:t>
            </a:r>
            <a:r>
              <a:rPr dirty="0" sz="1200" spc="-5">
                <a:latin typeface="Arial"/>
                <a:cs typeface="Arial"/>
              </a:rPr>
              <a:t>Hip  R</a:t>
            </a:r>
            <a:r>
              <a:rPr dirty="0" sz="1200">
                <a:latin typeface="Arial"/>
                <a:cs typeface="Arial"/>
              </a:rPr>
              <a:t>ep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ent  </a:t>
            </a:r>
            <a:r>
              <a:rPr dirty="0" sz="1200" spc="-5">
                <a:latin typeface="Arial"/>
                <a:cs typeface="Arial"/>
              </a:rPr>
              <a:t>Surgery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50514" y="2128266"/>
            <a:ext cx="129539" cy="1295400"/>
          </a:xfrm>
          <a:custGeom>
            <a:avLst/>
            <a:gdLst/>
            <a:ahLst/>
            <a:cxnLst/>
            <a:rect l="l" t="t" r="r" b="b"/>
            <a:pathLst>
              <a:path w="129539" h="1295400">
                <a:moveTo>
                  <a:pt x="0" y="0"/>
                </a:moveTo>
                <a:lnTo>
                  <a:pt x="0" y="1294879"/>
                </a:lnTo>
                <a:lnTo>
                  <a:pt x="129489" y="1294879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80053" y="3100579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97170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971702" y="646176"/>
                </a:lnTo>
                <a:lnTo>
                  <a:pt x="996854" y="641097"/>
                </a:lnTo>
                <a:lnTo>
                  <a:pt x="1017393" y="627249"/>
                </a:lnTo>
                <a:lnTo>
                  <a:pt x="1031241" y="606710"/>
                </a:lnTo>
                <a:lnTo>
                  <a:pt x="1036319" y="581558"/>
                </a:lnTo>
                <a:lnTo>
                  <a:pt x="1036319" y="64617"/>
                </a:lnTo>
                <a:lnTo>
                  <a:pt x="1031241" y="39465"/>
                </a:lnTo>
                <a:lnTo>
                  <a:pt x="1017393" y="18926"/>
                </a:lnTo>
                <a:lnTo>
                  <a:pt x="996854" y="5078"/>
                </a:lnTo>
                <a:lnTo>
                  <a:pt x="971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80053" y="3100579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971702" y="0"/>
                </a:lnTo>
                <a:lnTo>
                  <a:pt x="996854" y="5078"/>
                </a:lnTo>
                <a:lnTo>
                  <a:pt x="1017393" y="18926"/>
                </a:lnTo>
                <a:lnTo>
                  <a:pt x="1031241" y="39465"/>
                </a:lnTo>
                <a:lnTo>
                  <a:pt x="1036319" y="64617"/>
                </a:lnTo>
                <a:lnTo>
                  <a:pt x="1036319" y="581558"/>
                </a:lnTo>
                <a:lnTo>
                  <a:pt x="1031241" y="606710"/>
                </a:lnTo>
                <a:lnTo>
                  <a:pt x="1017393" y="627249"/>
                </a:lnTo>
                <a:lnTo>
                  <a:pt x="996854" y="641097"/>
                </a:lnTo>
                <a:lnTo>
                  <a:pt x="97170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69894" y="3303940"/>
            <a:ext cx="8553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65 </a:t>
            </a:r>
            <a:r>
              <a:rPr dirty="0" sz="1200" spc="-5">
                <a:latin typeface="Arial"/>
                <a:cs typeface="Arial"/>
              </a:rPr>
              <a:t>years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50514" y="2128266"/>
            <a:ext cx="129539" cy="2104390"/>
          </a:xfrm>
          <a:custGeom>
            <a:avLst/>
            <a:gdLst/>
            <a:ahLst/>
            <a:cxnLst/>
            <a:rect l="l" t="t" r="r" b="b"/>
            <a:pathLst>
              <a:path w="129539" h="2104390">
                <a:moveTo>
                  <a:pt x="0" y="0"/>
                </a:moveTo>
                <a:lnTo>
                  <a:pt x="0" y="2104174"/>
                </a:lnTo>
                <a:lnTo>
                  <a:pt x="129489" y="2104174"/>
                </a:lnTo>
              </a:path>
            </a:pathLst>
          </a:custGeom>
          <a:ln w="25907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0053" y="3909821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97170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971702" y="646176"/>
                </a:lnTo>
                <a:lnTo>
                  <a:pt x="996854" y="641097"/>
                </a:lnTo>
                <a:lnTo>
                  <a:pt x="1017393" y="627249"/>
                </a:lnTo>
                <a:lnTo>
                  <a:pt x="1031241" y="606710"/>
                </a:lnTo>
                <a:lnTo>
                  <a:pt x="1036319" y="581558"/>
                </a:lnTo>
                <a:lnTo>
                  <a:pt x="1036319" y="64617"/>
                </a:lnTo>
                <a:lnTo>
                  <a:pt x="1031241" y="39465"/>
                </a:lnTo>
                <a:lnTo>
                  <a:pt x="1017393" y="18926"/>
                </a:lnTo>
                <a:lnTo>
                  <a:pt x="996854" y="5078"/>
                </a:lnTo>
                <a:lnTo>
                  <a:pt x="971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80053" y="3909821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971702" y="0"/>
                </a:lnTo>
                <a:lnTo>
                  <a:pt x="996854" y="5078"/>
                </a:lnTo>
                <a:lnTo>
                  <a:pt x="1017393" y="18926"/>
                </a:lnTo>
                <a:lnTo>
                  <a:pt x="1031241" y="39465"/>
                </a:lnTo>
                <a:lnTo>
                  <a:pt x="1036319" y="64617"/>
                </a:lnTo>
                <a:lnTo>
                  <a:pt x="1036319" y="581558"/>
                </a:lnTo>
                <a:lnTo>
                  <a:pt x="1031241" y="606710"/>
                </a:lnTo>
                <a:lnTo>
                  <a:pt x="1017393" y="627249"/>
                </a:lnTo>
                <a:lnTo>
                  <a:pt x="996854" y="641097"/>
                </a:lnTo>
                <a:lnTo>
                  <a:pt x="97170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518079" y="3955441"/>
            <a:ext cx="958850" cy="5238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86200"/>
              </a:lnSpc>
              <a:spcBef>
                <a:spcPts val="295"/>
              </a:spcBef>
            </a:pPr>
            <a:r>
              <a:rPr dirty="0" sz="1200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Days in  Hospital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post-  </a:t>
            </a:r>
            <a:r>
              <a:rPr dirty="0" sz="1200">
                <a:latin typeface="Arial"/>
                <a:cs typeface="Arial"/>
              </a:rPr>
              <a:t>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350514" y="2128266"/>
            <a:ext cx="129539" cy="2914015"/>
          </a:xfrm>
          <a:custGeom>
            <a:avLst/>
            <a:gdLst/>
            <a:ahLst/>
            <a:cxnLst/>
            <a:rect l="l" t="t" r="r" b="b"/>
            <a:pathLst>
              <a:path w="129539" h="2914015">
                <a:moveTo>
                  <a:pt x="0" y="0"/>
                </a:moveTo>
                <a:lnTo>
                  <a:pt x="0" y="2913468"/>
                </a:lnTo>
                <a:lnTo>
                  <a:pt x="129489" y="2913468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80053" y="4719065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971550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582929"/>
                </a:lnTo>
                <a:lnTo>
                  <a:pt x="5089" y="608143"/>
                </a:lnTo>
                <a:lnTo>
                  <a:pt x="18969" y="628730"/>
                </a:lnTo>
                <a:lnTo>
                  <a:pt x="39556" y="642610"/>
                </a:lnTo>
                <a:lnTo>
                  <a:pt x="64769" y="647699"/>
                </a:lnTo>
                <a:lnTo>
                  <a:pt x="971550" y="647699"/>
                </a:lnTo>
                <a:lnTo>
                  <a:pt x="996763" y="642610"/>
                </a:lnTo>
                <a:lnTo>
                  <a:pt x="1017350" y="628730"/>
                </a:lnTo>
                <a:lnTo>
                  <a:pt x="1031230" y="608143"/>
                </a:lnTo>
                <a:lnTo>
                  <a:pt x="1036319" y="582929"/>
                </a:lnTo>
                <a:lnTo>
                  <a:pt x="1036319" y="64769"/>
                </a:lnTo>
                <a:lnTo>
                  <a:pt x="1031230" y="39556"/>
                </a:lnTo>
                <a:lnTo>
                  <a:pt x="1017350" y="18969"/>
                </a:lnTo>
                <a:lnTo>
                  <a:pt x="996763" y="5089"/>
                </a:lnTo>
                <a:lnTo>
                  <a:pt x="97155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80053" y="4719065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0" y="64769"/>
                </a:moveTo>
                <a:lnTo>
                  <a:pt x="5089" y="39556"/>
                </a:lnTo>
                <a:lnTo>
                  <a:pt x="18969" y="18969"/>
                </a:lnTo>
                <a:lnTo>
                  <a:pt x="39556" y="5089"/>
                </a:lnTo>
                <a:lnTo>
                  <a:pt x="64769" y="0"/>
                </a:lnTo>
                <a:lnTo>
                  <a:pt x="971550" y="0"/>
                </a:lnTo>
                <a:lnTo>
                  <a:pt x="996763" y="5089"/>
                </a:lnTo>
                <a:lnTo>
                  <a:pt x="1017350" y="18969"/>
                </a:lnTo>
                <a:lnTo>
                  <a:pt x="1031230" y="39556"/>
                </a:lnTo>
                <a:lnTo>
                  <a:pt x="1036319" y="64769"/>
                </a:lnTo>
                <a:lnTo>
                  <a:pt x="1036319" y="582929"/>
                </a:lnTo>
                <a:lnTo>
                  <a:pt x="1031230" y="608143"/>
                </a:lnTo>
                <a:lnTo>
                  <a:pt x="1017350" y="628730"/>
                </a:lnTo>
                <a:lnTo>
                  <a:pt x="996763" y="642610"/>
                </a:lnTo>
                <a:lnTo>
                  <a:pt x="971550" y="647699"/>
                </a:lnTo>
                <a:lnTo>
                  <a:pt x="64769" y="647699"/>
                </a:lnTo>
                <a:lnTo>
                  <a:pt x="39556" y="642610"/>
                </a:lnTo>
                <a:lnTo>
                  <a:pt x="18969" y="628730"/>
                </a:lnTo>
                <a:lnTo>
                  <a:pt x="5089" y="608143"/>
                </a:lnTo>
                <a:lnTo>
                  <a:pt x="0" y="582929"/>
                </a:lnTo>
                <a:lnTo>
                  <a:pt x="0" y="64769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539446" y="4922535"/>
            <a:ext cx="916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Home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Health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350514" y="2128266"/>
            <a:ext cx="129539" cy="3723004"/>
          </a:xfrm>
          <a:custGeom>
            <a:avLst/>
            <a:gdLst/>
            <a:ahLst/>
            <a:cxnLst/>
            <a:rect l="l" t="t" r="r" b="b"/>
            <a:pathLst>
              <a:path w="129539" h="3723004">
                <a:moveTo>
                  <a:pt x="0" y="0"/>
                </a:moveTo>
                <a:lnTo>
                  <a:pt x="0" y="3722763"/>
                </a:lnTo>
                <a:lnTo>
                  <a:pt x="129489" y="3722763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80053" y="5528309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971550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582929"/>
                </a:lnTo>
                <a:lnTo>
                  <a:pt x="5089" y="608143"/>
                </a:lnTo>
                <a:lnTo>
                  <a:pt x="18969" y="628730"/>
                </a:lnTo>
                <a:lnTo>
                  <a:pt x="39556" y="642610"/>
                </a:lnTo>
                <a:lnTo>
                  <a:pt x="64769" y="647699"/>
                </a:lnTo>
                <a:lnTo>
                  <a:pt x="971550" y="647699"/>
                </a:lnTo>
                <a:lnTo>
                  <a:pt x="996763" y="642610"/>
                </a:lnTo>
                <a:lnTo>
                  <a:pt x="1017350" y="628730"/>
                </a:lnTo>
                <a:lnTo>
                  <a:pt x="1031230" y="608143"/>
                </a:lnTo>
                <a:lnTo>
                  <a:pt x="1036319" y="582929"/>
                </a:lnTo>
                <a:lnTo>
                  <a:pt x="1036319" y="64769"/>
                </a:lnTo>
                <a:lnTo>
                  <a:pt x="1031230" y="39556"/>
                </a:lnTo>
                <a:lnTo>
                  <a:pt x="1017350" y="18969"/>
                </a:lnTo>
                <a:lnTo>
                  <a:pt x="996763" y="5089"/>
                </a:lnTo>
                <a:lnTo>
                  <a:pt x="97155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80053" y="5528309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0" y="64769"/>
                </a:moveTo>
                <a:lnTo>
                  <a:pt x="5089" y="39556"/>
                </a:lnTo>
                <a:lnTo>
                  <a:pt x="18969" y="18969"/>
                </a:lnTo>
                <a:lnTo>
                  <a:pt x="39556" y="5089"/>
                </a:lnTo>
                <a:lnTo>
                  <a:pt x="64769" y="0"/>
                </a:lnTo>
                <a:lnTo>
                  <a:pt x="971550" y="0"/>
                </a:lnTo>
                <a:lnTo>
                  <a:pt x="996763" y="5089"/>
                </a:lnTo>
                <a:lnTo>
                  <a:pt x="1017350" y="18969"/>
                </a:lnTo>
                <a:lnTo>
                  <a:pt x="1031230" y="39556"/>
                </a:lnTo>
                <a:lnTo>
                  <a:pt x="1036319" y="64769"/>
                </a:lnTo>
                <a:lnTo>
                  <a:pt x="1036319" y="582929"/>
                </a:lnTo>
                <a:lnTo>
                  <a:pt x="1031230" y="608143"/>
                </a:lnTo>
                <a:lnTo>
                  <a:pt x="1017350" y="628730"/>
                </a:lnTo>
                <a:lnTo>
                  <a:pt x="996763" y="642610"/>
                </a:lnTo>
                <a:lnTo>
                  <a:pt x="971550" y="647699"/>
                </a:lnTo>
                <a:lnTo>
                  <a:pt x="64769" y="647699"/>
                </a:lnTo>
                <a:lnTo>
                  <a:pt x="39556" y="642610"/>
                </a:lnTo>
                <a:lnTo>
                  <a:pt x="18969" y="628730"/>
                </a:lnTo>
                <a:lnTo>
                  <a:pt x="5089" y="608143"/>
                </a:lnTo>
                <a:lnTo>
                  <a:pt x="0" y="582929"/>
                </a:lnTo>
                <a:lnTo>
                  <a:pt x="0" y="64769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3592755" y="5652935"/>
            <a:ext cx="808990" cy="3670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 marR="5080" indent="272415">
              <a:lnSpc>
                <a:spcPts val="1250"/>
              </a:lnSpc>
              <a:spcBef>
                <a:spcPts val="300"/>
              </a:spcBef>
            </a:pPr>
            <a:r>
              <a:rPr dirty="0" sz="1200" spc="-5">
                <a:latin typeface="Arial"/>
                <a:cs typeface="Arial"/>
              </a:rPr>
              <a:t>Not  R</a:t>
            </a:r>
            <a:r>
              <a:rPr dirty="0" sz="1200">
                <a:latin typeface="Arial"/>
                <a:cs typeface="Arial"/>
              </a:rPr>
              <a:t>ead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 spc="-5">
                <a:latin typeface="Arial"/>
                <a:cs typeface="Arial"/>
              </a:rPr>
              <a:t>i</a:t>
            </a:r>
            <a:r>
              <a:rPr dirty="0" sz="1200">
                <a:latin typeface="Arial"/>
                <a:cs typeface="Arial"/>
              </a:rPr>
              <a:t>tted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839461" y="1482089"/>
            <a:ext cx="1295400" cy="646430"/>
          </a:xfrm>
          <a:custGeom>
            <a:avLst/>
            <a:gdLst/>
            <a:ahLst/>
            <a:cxnLst/>
            <a:rect l="l" t="t" r="r" b="b"/>
            <a:pathLst>
              <a:path w="1295400" h="646430">
                <a:moveTo>
                  <a:pt x="123078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1230782" y="646176"/>
                </a:lnTo>
                <a:lnTo>
                  <a:pt x="1255934" y="641097"/>
                </a:lnTo>
                <a:lnTo>
                  <a:pt x="1276473" y="627249"/>
                </a:lnTo>
                <a:lnTo>
                  <a:pt x="1290321" y="606710"/>
                </a:lnTo>
                <a:lnTo>
                  <a:pt x="1295400" y="581558"/>
                </a:lnTo>
                <a:lnTo>
                  <a:pt x="1295400" y="64617"/>
                </a:lnTo>
                <a:lnTo>
                  <a:pt x="1290321" y="39465"/>
                </a:lnTo>
                <a:lnTo>
                  <a:pt x="1276473" y="18926"/>
                </a:lnTo>
                <a:lnTo>
                  <a:pt x="1255934" y="5078"/>
                </a:lnTo>
                <a:lnTo>
                  <a:pt x="1230782" y="0"/>
                </a:lnTo>
                <a:close/>
              </a:path>
            </a:pathLst>
          </a:custGeom>
          <a:solidFill>
            <a:srgbClr val="34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39461" y="1482089"/>
            <a:ext cx="1295400" cy="646430"/>
          </a:xfrm>
          <a:custGeom>
            <a:avLst/>
            <a:gdLst/>
            <a:ahLst/>
            <a:cxnLst/>
            <a:rect l="l" t="t" r="r" b="b"/>
            <a:pathLst>
              <a:path w="1295400" h="646430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1230782" y="0"/>
                </a:lnTo>
                <a:lnTo>
                  <a:pt x="1255934" y="5078"/>
                </a:lnTo>
                <a:lnTo>
                  <a:pt x="1276473" y="18926"/>
                </a:lnTo>
                <a:lnTo>
                  <a:pt x="1290321" y="39465"/>
                </a:lnTo>
                <a:lnTo>
                  <a:pt x="1295400" y="64617"/>
                </a:lnTo>
                <a:lnTo>
                  <a:pt x="1295400" y="581558"/>
                </a:lnTo>
                <a:lnTo>
                  <a:pt x="1290321" y="606710"/>
                </a:lnTo>
                <a:lnTo>
                  <a:pt x="1276473" y="627249"/>
                </a:lnTo>
                <a:lnTo>
                  <a:pt x="1255934" y="641097"/>
                </a:lnTo>
                <a:lnTo>
                  <a:pt x="123078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950132" y="1456587"/>
            <a:ext cx="1072515" cy="605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5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z="3800" spc="-5">
                <a:solidFill>
                  <a:srgbClr val="FFFFFF"/>
                </a:solidFill>
                <a:latin typeface="Arial"/>
                <a:cs typeface="Arial"/>
              </a:rPr>
              <a:t>ohn</a:t>
            </a:r>
            <a:endParaRPr sz="3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969002" y="2128266"/>
            <a:ext cx="129539" cy="485775"/>
          </a:xfrm>
          <a:custGeom>
            <a:avLst/>
            <a:gdLst/>
            <a:ahLst/>
            <a:cxnLst/>
            <a:rect l="l" t="t" r="r" b="b"/>
            <a:pathLst>
              <a:path w="129539" h="485775">
                <a:moveTo>
                  <a:pt x="0" y="0"/>
                </a:moveTo>
                <a:lnTo>
                  <a:pt x="0" y="485571"/>
                </a:lnTo>
                <a:lnTo>
                  <a:pt x="129489" y="485571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98541" y="2291333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30">
                <a:moveTo>
                  <a:pt x="97170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971702" y="646176"/>
                </a:lnTo>
                <a:lnTo>
                  <a:pt x="996854" y="641097"/>
                </a:lnTo>
                <a:lnTo>
                  <a:pt x="1017393" y="627249"/>
                </a:lnTo>
                <a:lnTo>
                  <a:pt x="1031241" y="606710"/>
                </a:lnTo>
                <a:lnTo>
                  <a:pt x="1036319" y="581558"/>
                </a:lnTo>
                <a:lnTo>
                  <a:pt x="1036319" y="64617"/>
                </a:lnTo>
                <a:lnTo>
                  <a:pt x="1031241" y="39465"/>
                </a:lnTo>
                <a:lnTo>
                  <a:pt x="1017393" y="18926"/>
                </a:lnTo>
                <a:lnTo>
                  <a:pt x="996854" y="5078"/>
                </a:lnTo>
                <a:lnTo>
                  <a:pt x="971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98541" y="2291333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30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971702" y="0"/>
                </a:lnTo>
                <a:lnTo>
                  <a:pt x="996854" y="5078"/>
                </a:lnTo>
                <a:lnTo>
                  <a:pt x="1017393" y="18926"/>
                </a:lnTo>
                <a:lnTo>
                  <a:pt x="1031241" y="39465"/>
                </a:lnTo>
                <a:lnTo>
                  <a:pt x="1036319" y="64617"/>
                </a:lnTo>
                <a:lnTo>
                  <a:pt x="1036319" y="581558"/>
                </a:lnTo>
                <a:lnTo>
                  <a:pt x="1031241" y="606710"/>
                </a:lnTo>
                <a:lnTo>
                  <a:pt x="1017393" y="627249"/>
                </a:lnTo>
                <a:lnTo>
                  <a:pt x="996854" y="641097"/>
                </a:lnTo>
                <a:lnTo>
                  <a:pt x="97170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151913" y="2336845"/>
            <a:ext cx="928369" cy="5238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065" marR="5080">
              <a:lnSpc>
                <a:spcPct val="86200"/>
              </a:lnSpc>
              <a:spcBef>
                <a:spcPts val="295"/>
              </a:spcBef>
            </a:pPr>
            <a:r>
              <a:rPr dirty="0" sz="1200" spc="-25">
                <a:latin typeface="Arial"/>
                <a:cs typeface="Arial"/>
              </a:rPr>
              <a:t>Total </a:t>
            </a:r>
            <a:r>
              <a:rPr dirty="0" sz="1200" spc="-5">
                <a:latin typeface="Arial"/>
                <a:cs typeface="Arial"/>
              </a:rPr>
              <a:t>Hip  R</a:t>
            </a:r>
            <a:r>
              <a:rPr dirty="0" sz="1200">
                <a:latin typeface="Arial"/>
                <a:cs typeface="Arial"/>
              </a:rPr>
              <a:t>ep</a:t>
            </a:r>
            <a:r>
              <a:rPr dirty="0" sz="1200" spc="-5">
                <a:latin typeface="Arial"/>
                <a:cs typeface="Arial"/>
              </a:rPr>
              <a:t>l</a:t>
            </a:r>
            <a:r>
              <a:rPr dirty="0" sz="1200">
                <a:latin typeface="Arial"/>
                <a:cs typeface="Arial"/>
              </a:rPr>
              <a:t>a</a:t>
            </a:r>
            <a:r>
              <a:rPr dirty="0" sz="1200" spc="-5">
                <a:latin typeface="Arial"/>
                <a:cs typeface="Arial"/>
              </a:rPr>
              <a:t>c</a:t>
            </a:r>
            <a:r>
              <a:rPr dirty="0" sz="1200">
                <a:latin typeface="Arial"/>
                <a:cs typeface="Arial"/>
              </a:rPr>
              <a:t>e</a:t>
            </a:r>
            <a:r>
              <a:rPr dirty="0" sz="1200" spc="5">
                <a:latin typeface="Arial"/>
                <a:cs typeface="Arial"/>
              </a:rPr>
              <a:t>m</a:t>
            </a:r>
            <a:r>
              <a:rPr dirty="0" sz="1200">
                <a:latin typeface="Arial"/>
                <a:cs typeface="Arial"/>
              </a:rPr>
              <a:t>ent  </a:t>
            </a:r>
            <a:r>
              <a:rPr dirty="0" sz="1200" spc="-5">
                <a:latin typeface="Arial"/>
                <a:cs typeface="Arial"/>
              </a:rPr>
              <a:t>Surgery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69002" y="2128266"/>
            <a:ext cx="129539" cy="1295400"/>
          </a:xfrm>
          <a:custGeom>
            <a:avLst/>
            <a:gdLst/>
            <a:ahLst/>
            <a:cxnLst/>
            <a:rect l="l" t="t" r="r" b="b"/>
            <a:pathLst>
              <a:path w="129539" h="1295400">
                <a:moveTo>
                  <a:pt x="0" y="0"/>
                </a:moveTo>
                <a:lnTo>
                  <a:pt x="0" y="1294879"/>
                </a:lnTo>
                <a:lnTo>
                  <a:pt x="129489" y="1294879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098541" y="3100579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97170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971702" y="646176"/>
                </a:lnTo>
                <a:lnTo>
                  <a:pt x="996854" y="641097"/>
                </a:lnTo>
                <a:lnTo>
                  <a:pt x="1017393" y="627249"/>
                </a:lnTo>
                <a:lnTo>
                  <a:pt x="1031241" y="606710"/>
                </a:lnTo>
                <a:lnTo>
                  <a:pt x="1036319" y="581558"/>
                </a:lnTo>
                <a:lnTo>
                  <a:pt x="1036319" y="64617"/>
                </a:lnTo>
                <a:lnTo>
                  <a:pt x="1031241" y="39465"/>
                </a:lnTo>
                <a:lnTo>
                  <a:pt x="1017393" y="18926"/>
                </a:lnTo>
                <a:lnTo>
                  <a:pt x="996854" y="5078"/>
                </a:lnTo>
                <a:lnTo>
                  <a:pt x="971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98541" y="3100579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971702" y="0"/>
                </a:lnTo>
                <a:lnTo>
                  <a:pt x="996854" y="5078"/>
                </a:lnTo>
                <a:lnTo>
                  <a:pt x="1017393" y="18926"/>
                </a:lnTo>
                <a:lnTo>
                  <a:pt x="1031241" y="39465"/>
                </a:lnTo>
                <a:lnTo>
                  <a:pt x="1036319" y="64617"/>
                </a:lnTo>
                <a:lnTo>
                  <a:pt x="1036319" y="581558"/>
                </a:lnTo>
                <a:lnTo>
                  <a:pt x="1031241" y="606710"/>
                </a:lnTo>
                <a:lnTo>
                  <a:pt x="1017393" y="627249"/>
                </a:lnTo>
                <a:lnTo>
                  <a:pt x="996854" y="641097"/>
                </a:lnTo>
                <a:lnTo>
                  <a:pt x="97170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188491" y="3303940"/>
            <a:ext cx="855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65 </a:t>
            </a:r>
            <a:r>
              <a:rPr dirty="0" sz="1200" spc="-5">
                <a:latin typeface="Arial"/>
                <a:cs typeface="Arial"/>
              </a:rPr>
              <a:t>years</a:t>
            </a:r>
            <a:r>
              <a:rPr dirty="0" sz="1200" spc="-8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old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969002" y="2128266"/>
            <a:ext cx="129539" cy="2104390"/>
          </a:xfrm>
          <a:custGeom>
            <a:avLst/>
            <a:gdLst/>
            <a:ahLst/>
            <a:cxnLst/>
            <a:rect l="l" t="t" r="r" b="b"/>
            <a:pathLst>
              <a:path w="129539" h="2104390">
                <a:moveTo>
                  <a:pt x="0" y="0"/>
                </a:moveTo>
                <a:lnTo>
                  <a:pt x="0" y="2104174"/>
                </a:lnTo>
                <a:lnTo>
                  <a:pt x="129489" y="2104174"/>
                </a:lnTo>
              </a:path>
            </a:pathLst>
          </a:custGeom>
          <a:ln w="25907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98541" y="3909821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971702" y="0"/>
                </a:moveTo>
                <a:lnTo>
                  <a:pt x="64617" y="0"/>
                </a:lnTo>
                <a:lnTo>
                  <a:pt x="39465" y="5078"/>
                </a:lnTo>
                <a:lnTo>
                  <a:pt x="18926" y="18926"/>
                </a:lnTo>
                <a:lnTo>
                  <a:pt x="5078" y="39465"/>
                </a:lnTo>
                <a:lnTo>
                  <a:pt x="0" y="64617"/>
                </a:lnTo>
                <a:lnTo>
                  <a:pt x="0" y="581558"/>
                </a:lnTo>
                <a:lnTo>
                  <a:pt x="5078" y="606710"/>
                </a:lnTo>
                <a:lnTo>
                  <a:pt x="18926" y="627249"/>
                </a:lnTo>
                <a:lnTo>
                  <a:pt x="39465" y="641097"/>
                </a:lnTo>
                <a:lnTo>
                  <a:pt x="64617" y="646176"/>
                </a:lnTo>
                <a:lnTo>
                  <a:pt x="971702" y="646176"/>
                </a:lnTo>
                <a:lnTo>
                  <a:pt x="996854" y="641097"/>
                </a:lnTo>
                <a:lnTo>
                  <a:pt x="1017393" y="627249"/>
                </a:lnTo>
                <a:lnTo>
                  <a:pt x="1031241" y="606710"/>
                </a:lnTo>
                <a:lnTo>
                  <a:pt x="1036319" y="581558"/>
                </a:lnTo>
                <a:lnTo>
                  <a:pt x="1036319" y="64617"/>
                </a:lnTo>
                <a:lnTo>
                  <a:pt x="1031241" y="39465"/>
                </a:lnTo>
                <a:lnTo>
                  <a:pt x="1017393" y="18926"/>
                </a:lnTo>
                <a:lnTo>
                  <a:pt x="996854" y="5078"/>
                </a:lnTo>
                <a:lnTo>
                  <a:pt x="97170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98541" y="3909821"/>
            <a:ext cx="1036319" cy="646430"/>
          </a:xfrm>
          <a:custGeom>
            <a:avLst/>
            <a:gdLst/>
            <a:ahLst/>
            <a:cxnLst/>
            <a:rect l="l" t="t" r="r" b="b"/>
            <a:pathLst>
              <a:path w="1036320" h="646429">
                <a:moveTo>
                  <a:pt x="0" y="64617"/>
                </a:moveTo>
                <a:lnTo>
                  <a:pt x="5078" y="39465"/>
                </a:lnTo>
                <a:lnTo>
                  <a:pt x="18926" y="18926"/>
                </a:lnTo>
                <a:lnTo>
                  <a:pt x="39465" y="5078"/>
                </a:lnTo>
                <a:lnTo>
                  <a:pt x="64617" y="0"/>
                </a:lnTo>
                <a:lnTo>
                  <a:pt x="971702" y="0"/>
                </a:lnTo>
                <a:lnTo>
                  <a:pt x="996854" y="5078"/>
                </a:lnTo>
                <a:lnTo>
                  <a:pt x="1017393" y="18926"/>
                </a:lnTo>
                <a:lnTo>
                  <a:pt x="1031241" y="39465"/>
                </a:lnTo>
                <a:lnTo>
                  <a:pt x="1036319" y="64617"/>
                </a:lnTo>
                <a:lnTo>
                  <a:pt x="1036319" y="581558"/>
                </a:lnTo>
                <a:lnTo>
                  <a:pt x="1031241" y="606710"/>
                </a:lnTo>
                <a:lnTo>
                  <a:pt x="1017393" y="627249"/>
                </a:lnTo>
                <a:lnTo>
                  <a:pt x="996854" y="641097"/>
                </a:lnTo>
                <a:lnTo>
                  <a:pt x="971702" y="646176"/>
                </a:lnTo>
                <a:lnTo>
                  <a:pt x="64617" y="646176"/>
                </a:lnTo>
                <a:lnTo>
                  <a:pt x="39465" y="641097"/>
                </a:lnTo>
                <a:lnTo>
                  <a:pt x="18926" y="627249"/>
                </a:lnTo>
                <a:lnTo>
                  <a:pt x="5078" y="606710"/>
                </a:lnTo>
                <a:lnTo>
                  <a:pt x="0" y="581558"/>
                </a:lnTo>
                <a:lnTo>
                  <a:pt x="0" y="64617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5136673" y="3955441"/>
            <a:ext cx="958850" cy="52387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>
              <a:lnSpc>
                <a:spcPct val="86200"/>
              </a:lnSpc>
              <a:spcBef>
                <a:spcPts val="295"/>
              </a:spcBef>
            </a:pPr>
            <a:r>
              <a:rPr dirty="0" sz="1200">
                <a:latin typeface="Arial"/>
                <a:cs typeface="Arial"/>
              </a:rPr>
              <a:t>3 </a:t>
            </a:r>
            <a:r>
              <a:rPr dirty="0" sz="1200" spc="-5">
                <a:latin typeface="Arial"/>
                <a:cs typeface="Arial"/>
              </a:rPr>
              <a:t>Days in  Hospital</a:t>
            </a:r>
            <a:r>
              <a:rPr dirty="0" sz="1200" spc="-70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post-  </a:t>
            </a:r>
            <a:r>
              <a:rPr dirty="0" sz="1200">
                <a:latin typeface="Arial"/>
                <a:cs typeface="Arial"/>
              </a:rPr>
              <a:t>op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69002" y="2128266"/>
            <a:ext cx="129539" cy="2914015"/>
          </a:xfrm>
          <a:custGeom>
            <a:avLst/>
            <a:gdLst/>
            <a:ahLst/>
            <a:cxnLst/>
            <a:rect l="l" t="t" r="r" b="b"/>
            <a:pathLst>
              <a:path w="129539" h="2914015">
                <a:moveTo>
                  <a:pt x="0" y="0"/>
                </a:moveTo>
                <a:lnTo>
                  <a:pt x="0" y="2913468"/>
                </a:lnTo>
                <a:lnTo>
                  <a:pt x="129489" y="2913468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098541" y="4719065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971550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582929"/>
                </a:lnTo>
                <a:lnTo>
                  <a:pt x="5089" y="608143"/>
                </a:lnTo>
                <a:lnTo>
                  <a:pt x="18969" y="628730"/>
                </a:lnTo>
                <a:lnTo>
                  <a:pt x="39556" y="642610"/>
                </a:lnTo>
                <a:lnTo>
                  <a:pt x="64769" y="647699"/>
                </a:lnTo>
                <a:lnTo>
                  <a:pt x="971550" y="647699"/>
                </a:lnTo>
                <a:lnTo>
                  <a:pt x="996763" y="642610"/>
                </a:lnTo>
                <a:lnTo>
                  <a:pt x="1017350" y="628730"/>
                </a:lnTo>
                <a:lnTo>
                  <a:pt x="1031230" y="608143"/>
                </a:lnTo>
                <a:lnTo>
                  <a:pt x="1036319" y="582929"/>
                </a:lnTo>
                <a:lnTo>
                  <a:pt x="1036319" y="64769"/>
                </a:lnTo>
                <a:lnTo>
                  <a:pt x="1031230" y="39556"/>
                </a:lnTo>
                <a:lnTo>
                  <a:pt x="1017350" y="18969"/>
                </a:lnTo>
                <a:lnTo>
                  <a:pt x="996763" y="5089"/>
                </a:lnTo>
                <a:lnTo>
                  <a:pt x="97155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98541" y="4719065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0" y="64769"/>
                </a:moveTo>
                <a:lnTo>
                  <a:pt x="5089" y="39556"/>
                </a:lnTo>
                <a:lnTo>
                  <a:pt x="18969" y="18969"/>
                </a:lnTo>
                <a:lnTo>
                  <a:pt x="39556" y="5089"/>
                </a:lnTo>
                <a:lnTo>
                  <a:pt x="64769" y="0"/>
                </a:lnTo>
                <a:lnTo>
                  <a:pt x="971550" y="0"/>
                </a:lnTo>
                <a:lnTo>
                  <a:pt x="996763" y="5089"/>
                </a:lnTo>
                <a:lnTo>
                  <a:pt x="1017350" y="18969"/>
                </a:lnTo>
                <a:lnTo>
                  <a:pt x="1031230" y="39556"/>
                </a:lnTo>
                <a:lnTo>
                  <a:pt x="1036319" y="64769"/>
                </a:lnTo>
                <a:lnTo>
                  <a:pt x="1036319" y="582929"/>
                </a:lnTo>
                <a:lnTo>
                  <a:pt x="1031230" y="608143"/>
                </a:lnTo>
                <a:lnTo>
                  <a:pt x="1017350" y="628730"/>
                </a:lnTo>
                <a:lnTo>
                  <a:pt x="996763" y="642610"/>
                </a:lnTo>
                <a:lnTo>
                  <a:pt x="971550" y="647699"/>
                </a:lnTo>
                <a:lnTo>
                  <a:pt x="64769" y="647699"/>
                </a:lnTo>
                <a:lnTo>
                  <a:pt x="39556" y="642610"/>
                </a:lnTo>
                <a:lnTo>
                  <a:pt x="18969" y="628730"/>
                </a:lnTo>
                <a:lnTo>
                  <a:pt x="5089" y="608143"/>
                </a:lnTo>
                <a:lnTo>
                  <a:pt x="0" y="582929"/>
                </a:lnTo>
                <a:lnTo>
                  <a:pt x="0" y="64769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158041" y="4922535"/>
            <a:ext cx="9163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Home</a:t>
            </a:r>
            <a:r>
              <a:rPr dirty="0" sz="1200" spc="-65">
                <a:latin typeface="Arial"/>
                <a:cs typeface="Arial"/>
              </a:rPr>
              <a:t> </a:t>
            </a:r>
            <a:r>
              <a:rPr dirty="0" sz="1200" spc="-5">
                <a:latin typeface="Arial"/>
                <a:cs typeface="Arial"/>
              </a:rPr>
              <a:t>Health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69002" y="2128266"/>
            <a:ext cx="129539" cy="3723004"/>
          </a:xfrm>
          <a:custGeom>
            <a:avLst/>
            <a:gdLst/>
            <a:ahLst/>
            <a:cxnLst/>
            <a:rect l="l" t="t" r="r" b="b"/>
            <a:pathLst>
              <a:path w="129539" h="3723004">
                <a:moveTo>
                  <a:pt x="0" y="0"/>
                </a:moveTo>
                <a:lnTo>
                  <a:pt x="0" y="3722763"/>
                </a:lnTo>
                <a:lnTo>
                  <a:pt x="129489" y="3722763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098541" y="5528309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971550" y="0"/>
                </a:moveTo>
                <a:lnTo>
                  <a:pt x="64769" y="0"/>
                </a:lnTo>
                <a:lnTo>
                  <a:pt x="39556" y="5089"/>
                </a:lnTo>
                <a:lnTo>
                  <a:pt x="18969" y="18969"/>
                </a:lnTo>
                <a:lnTo>
                  <a:pt x="5089" y="39556"/>
                </a:lnTo>
                <a:lnTo>
                  <a:pt x="0" y="64769"/>
                </a:lnTo>
                <a:lnTo>
                  <a:pt x="0" y="582929"/>
                </a:lnTo>
                <a:lnTo>
                  <a:pt x="5089" y="608143"/>
                </a:lnTo>
                <a:lnTo>
                  <a:pt x="18969" y="628730"/>
                </a:lnTo>
                <a:lnTo>
                  <a:pt x="39556" y="642610"/>
                </a:lnTo>
                <a:lnTo>
                  <a:pt x="64769" y="647699"/>
                </a:lnTo>
                <a:lnTo>
                  <a:pt x="971550" y="647699"/>
                </a:lnTo>
                <a:lnTo>
                  <a:pt x="996763" y="642610"/>
                </a:lnTo>
                <a:lnTo>
                  <a:pt x="1017350" y="628730"/>
                </a:lnTo>
                <a:lnTo>
                  <a:pt x="1031230" y="608143"/>
                </a:lnTo>
                <a:lnTo>
                  <a:pt x="1036319" y="582929"/>
                </a:lnTo>
                <a:lnTo>
                  <a:pt x="1036319" y="64769"/>
                </a:lnTo>
                <a:lnTo>
                  <a:pt x="1031230" y="39556"/>
                </a:lnTo>
                <a:lnTo>
                  <a:pt x="1017350" y="18969"/>
                </a:lnTo>
                <a:lnTo>
                  <a:pt x="996763" y="5089"/>
                </a:lnTo>
                <a:lnTo>
                  <a:pt x="971550" y="0"/>
                </a:lnTo>
                <a:close/>
              </a:path>
            </a:pathLst>
          </a:custGeom>
          <a:solidFill>
            <a:srgbClr val="FFC000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098541" y="5528309"/>
            <a:ext cx="1036319" cy="647700"/>
          </a:xfrm>
          <a:custGeom>
            <a:avLst/>
            <a:gdLst/>
            <a:ahLst/>
            <a:cxnLst/>
            <a:rect l="l" t="t" r="r" b="b"/>
            <a:pathLst>
              <a:path w="1036320" h="647700">
                <a:moveTo>
                  <a:pt x="0" y="64769"/>
                </a:moveTo>
                <a:lnTo>
                  <a:pt x="5089" y="39556"/>
                </a:lnTo>
                <a:lnTo>
                  <a:pt x="18969" y="18969"/>
                </a:lnTo>
                <a:lnTo>
                  <a:pt x="39556" y="5089"/>
                </a:lnTo>
                <a:lnTo>
                  <a:pt x="64769" y="0"/>
                </a:lnTo>
                <a:lnTo>
                  <a:pt x="971550" y="0"/>
                </a:lnTo>
                <a:lnTo>
                  <a:pt x="996763" y="5089"/>
                </a:lnTo>
                <a:lnTo>
                  <a:pt x="1017350" y="18969"/>
                </a:lnTo>
                <a:lnTo>
                  <a:pt x="1031230" y="39556"/>
                </a:lnTo>
                <a:lnTo>
                  <a:pt x="1036319" y="64769"/>
                </a:lnTo>
                <a:lnTo>
                  <a:pt x="1036319" y="582929"/>
                </a:lnTo>
                <a:lnTo>
                  <a:pt x="1031230" y="608143"/>
                </a:lnTo>
                <a:lnTo>
                  <a:pt x="1017350" y="628730"/>
                </a:lnTo>
                <a:lnTo>
                  <a:pt x="996763" y="642610"/>
                </a:lnTo>
                <a:lnTo>
                  <a:pt x="971550" y="647699"/>
                </a:lnTo>
                <a:lnTo>
                  <a:pt x="64769" y="647699"/>
                </a:lnTo>
                <a:lnTo>
                  <a:pt x="39556" y="642610"/>
                </a:lnTo>
                <a:lnTo>
                  <a:pt x="18969" y="628730"/>
                </a:lnTo>
                <a:lnTo>
                  <a:pt x="5089" y="608143"/>
                </a:lnTo>
                <a:lnTo>
                  <a:pt x="0" y="582929"/>
                </a:lnTo>
                <a:lnTo>
                  <a:pt x="0" y="64769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5211349" y="5731833"/>
            <a:ext cx="8089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Arial"/>
                <a:cs typeface="Arial"/>
              </a:rPr>
              <a:t>Readmitted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5536" y="2459073"/>
            <a:ext cx="19297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SAME: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Procedure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1514" y="3222368"/>
            <a:ext cx="1289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SAME:</a:t>
            </a:r>
            <a:r>
              <a:rPr dirty="0" sz="1800" spc="405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7345" y="3899253"/>
            <a:ext cx="2451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SAME: </a:t>
            </a:r>
            <a:r>
              <a:rPr dirty="0" sz="1800" spc="-5" b="1">
                <a:latin typeface="Arial"/>
                <a:cs typeface="Arial"/>
              </a:rPr>
              <a:t>Length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Stay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57825" y="5218901"/>
            <a:ext cx="2827020" cy="1362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0">
              <a:lnSpc>
                <a:spcPts val="1770"/>
              </a:lnSpc>
              <a:spcBef>
                <a:spcPts val="105"/>
              </a:spcBef>
              <a:tabLst>
                <a:tab pos="2248535" algn="l"/>
              </a:tabLst>
            </a:pPr>
            <a:r>
              <a:rPr dirty="0" sz="1800">
                <a:latin typeface="Arial"/>
                <a:cs typeface="Arial"/>
              </a:rPr>
              <a:t>r</a:t>
            </a:r>
            <a:r>
              <a:rPr dirty="0" sz="1800" spc="-10">
                <a:latin typeface="Arial"/>
                <a:cs typeface="Arial"/>
              </a:rPr>
              <a:t>ead</a:t>
            </a:r>
            <a:r>
              <a:rPr dirty="0" sz="1800">
                <a:latin typeface="Arial"/>
                <a:cs typeface="Arial"/>
              </a:rPr>
              <a:t>m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t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an</a:t>
            </a:r>
            <a:r>
              <a:rPr dirty="0" sz="1800">
                <a:latin typeface="Arial"/>
                <a:cs typeface="Arial"/>
              </a:rPr>
              <a:t>d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J</a:t>
            </a:r>
            <a:r>
              <a:rPr dirty="0" sz="1800" spc="-5">
                <a:latin typeface="Arial"/>
                <a:cs typeface="Arial"/>
              </a:rPr>
              <a:t>i</a:t>
            </a:r>
            <a:r>
              <a:rPr dirty="0" sz="1800">
                <a:latin typeface="Arial"/>
                <a:cs typeface="Arial"/>
              </a:rPr>
              <a:t>m	</a:t>
            </a:r>
            <a:r>
              <a:rPr dirty="0" sz="8000">
                <a:latin typeface="Arial"/>
                <a:cs typeface="Arial"/>
              </a:rPr>
              <a:t>?</a:t>
            </a:r>
            <a:endParaRPr sz="8000">
              <a:latin typeface="Arial"/>
              <a:cs typeface="Arial"/>
            </a:endParaRPr>
          </a:p>
          <a:p>
            <a:pPr marL="329565">
              <a:lnSpc>
                <a:spcPts val="1055"/>
              </a:lnSpc>
            </a:pPr>
            <a:r>
              <a:rPr dirty="0" sz="1800" spc="-5">
                <a:latin typeface="Arial"/>
                <a:cs typeface="Arial"/>
              </a:rPr>
              <a:t>SO</a:t>
            </a:r>
            <a:r>
              <a:rPr dirty="0" sz="1800" spc="46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THEN...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3345"/>
              </a:lnSpc>
            </a:pPr>
            <a:r>
              <a:rPr dirty="0" sz="2800" spc="-10" b="1">
                <a:latin typeface="Arial"/>
                <a:cs typeface="Arial"/>
              </a:rPr>
              <a:t>WHY</a:t>
            </a:r>
            <a:r>
              <a:rPr dirty="0" sz="1800" spc="-10">
                <a:latin typeface="Arial"/>
                <a:cs typeface="Arial"/>
              </a:rPr>
              <a:t>does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John</a:t>
            </a:r>
            <a:endParaRPr sz="2400">
              <a:latin typeface="Arial"/>
              <a:cs typeface="Arial"/>
            </a:endParaRPr>
          </a:p>
          <a:p>
            <a:pPr marL="127000">
              <a:lnSpc>
                <a:spcPct val="100000"/>
              </a:lnSpc>
              <a:spcBef>
                <a:spcPts val="2185"/>
              </a:spcBef>
            </a:pPr>
            <a:r>
              <a:rPr dirty="0" sz="1800" spc="-10">
                <a:latin typeface="Arial"/>
                <a:cs typeface="Arial"/>
              </a:rPr>
              <a:t>doesn’t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1140" y="4697965"/>
            <a:ext cx="2484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SAME: </a:t>
            </a:r>
            <a:r>
              <a:rPr dirty="0" sz="1800" spc="-5" b="1">
                <a:latin typeface="Arial"/>
                <a:cs typeface="Arial"/>
              </a:rPr>
              <a:t>Discharge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spc="-40" b="1"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1140" y="5441373"/>
            <a:ext cx="2540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DIFFERENT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OUTCOME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8866" y="436880"/>
            <a:ext cx="23863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5" b="1">
                <a:latin typeface="Arial"/>
                <a:cs typeface="Arial"/>
              </a:rPr>
              <a:t>The</a:t>
            </a:r>
            <a:r>
              <a:rPr dirty="0" u="none" sz="4400" spc="-70" b="1">
                <a:latin typeface="Arial"/>
                <a:cs typeface="Arial"/>
              </a:rPr>
              <a:t> </a:t>
            </a:r>
            <a:r>
              <a:rPr dirty="0" u="none" sz="4400" spc="-5" b="1">
                <a:latin typeface="Arial"/>
                <a:cs typeface="Arial"/>
              </a:rPr>
              <a:t>Data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8739" y="1770672"/>
            <a:ext cx="7171055" cy="217551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July 2014 – June 2016 (2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years)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7192 hip and knee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replacements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341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Readmissions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20">
                <a:latin typeface="Arial"/>
                <a:cs typeface="Arial"/>
              </a:rPr>
              <a:t>Variable</a:t>
            </a:r>
            <a:endParaRPr sz="2000">
              <a:latin typeface="Arial"/>
              <a:cs typeface="Arial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0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1800" spc="-10">
                <a:latin typeface="Arial"/>
                <a:cs typeface="Arial"/>
              </a:rPr>
              <a:t>Age, Race, </a:t>
            </a:r>
            <a:r>
              <a:rPr dirty="0" sz="1800" spc="-20">
                <a:latin typeface="Arial"/>
                <a:cs typeface="Arial"/>
              </a:rPr>
              <a:t>Ethnicity, </a:t>
            </a:r>
            <a:r>
              <a:rPr dirty="0" sz="1800" spc="-10">
                <a:latin typeface="Arial"/>
                <a:cs typeface="Arial"/>
              </a:rPr>
              <a:t>Payment </a:t>
            </a:r>
            <a:r>
              <a:rPr dirty="0" sz="1800" spc="-25">
                <a:latin typeface="Arial"/>
                <a:cs typeface="Arial"/>
              </a:rPr>
              <a:t>Type, </a:t>
            </a:r>
            <a:r>
              <a:rPr dirty="0" sz="1800" spc="-5">
                <a:latin typeface="Arial"/>
                <a:cs typeface="Arial"/>
              </a:rPr>
              <a:t>Discharge Date, </a:t>
            </a:r>
            <a:r>
              <a:rPr dirty="0" sz="1800" spc="-10">
                <a:latin typeface="Arial"/>
                <a:cs typeface="Arial"/>
              </a:rPr>
              <a:t>Length of  </a:t>
            </a:r>
            <a:r>
              <a:rPr dirty="0" sz="1800" spc="-35">
                <a:latin typeface="Arial"/>
                <a:cs typeface="Arial"/>
              </a:rPr>
              <a:t>Stay, </a:t>
            </a:r>
            <a:r>
              <a:rPr dirty="0" sz="1800" spc="-5">
                <a:latin typeface="Arial"/>
                <a:cs typeface="Arial"/>
              </a:rPr>
              <a:t>Discharge Instructions, </a:t>
            </a:r>
            <a:r>
              <a:rPr dirty="0" sz="1800" spc="-10">
                <a:latin typeface="Arial"/>
                <a:cs typeface="Arial"/>
              </a:rPr>
              <a:t>Hospital System, and</a:t>
            </a:r>
            <a:r>
              <a:rPr dirty="0" sz="1800" spc="140">
                <a:latin typeface="Arial"/>
                <a:cs typeface="Arial"/>
              </a:rPr>
              <a:t> </a:t>
            </a:r>
            <a:r>
              <a:rPr dirty="0" sz="1800" spc="-5">
                <a:latin typeface="Arial"/>
                <a:cs typeface="Arial"/>
              </a:rPr>
              <a:t>MORE.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462271"/>
            <a:ext cx="9143999" cy="171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31066" y="404876"/>
            <a:ext cx="52806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5"/>
              <a:t>Expand the</a:t>
            </a:r>
            <a:r>
              <a:rPr dirty="0" u="none" sz="4800" spc="-20"/>
              <a:t> </a:t>
            </a:r>
            <a:r>
              <a:rPr dirty="0" u="none" sz="4800" spc="-10"/>
              <a:t>dataset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18739" y="1783968"/>
            <a:ext cx="3320415" cy="417131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 i="1">
                <a:latin typeface="Arial"/>
                <a:cs typeface="Arial"/>
              </a:rPr>
              <a:t>Boosted model </a:t>
            </a:r>
            <a:r>
              <a:rPr dirty="0" sz="2200" spc="-5">
                <a:latin typeface="Arial"/>
                <a:cs typeface="Arial"/>
              </a:rPr>
              <a:t>ran to  determine key variables  in dataset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 i="1">
                <a:latin typeface="Arial"/>
                <a:cs typeface="Arial"/>
              </a:rPr>
              <a:t>Expected</a:t>
            </a:r>
            <a:r>
              <a:rPr dirty="0" sz="2200" spc="-10" b="1" i="1">
                <a:latin typeface="Arial"/>
                <a:cs typeface="Arial"/>
              </a:rPr>
              <a:t> </a:t>
            </a:r>
            <a:r>
              <a:rPr dirty="0" sz="2200" spc="-5" b="1" i="1">
                <a:latin typeface="Arial"/>
                <a:cs typeface="Arial"/>
              </a:rPr>
              <a:t>importance</a:t>
            </a:r>
            <a:r>
              <a:rPr dirty="0" sz="2200" spc="-5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2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Length of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Stay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Discharge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30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2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Age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200" spc="-5" b="1" i="1">
                <a:latin typeface="Arial"/>
                <a:cs typeface="Arial"/>
              </a:rPr>
              <a:t>Unexpected</a:t>
            </a:r>
            <a:endParaRPr sz="22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b="1">
                <a:latin typeface="Arial"/>
                <a:cs typeface="Arial"/>
              </a:rPr>
              <a:t>Release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Month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b="1">
                <a:latin typeface="Arial"/>
                <a:cs typeface="Arial"/>
              </a:rPr>
              <a:t>Release Day </a:t>
            </a:r>
            <a:r>
              <a:rPr dirty="0" sz="2000" spc="-5" b="1">
                <a:latin typeface="Arial"/>
                <a:cs typeface="Arial"/>
              </a:rPr>
              <a:t>of</a:t>
            </a:r>
            <a:r>
              <a:rPr dirty="0" sz="2000" spc="-114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Week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 spc="-10" b="1">
                <a:latin typeface="Arial"/>
                <a:cs typeface="Arial"/>
              </a:rPr>
              <a:t>Payment</a:t>
            </a:r>
            <a:r>
              <a:rPr dirty="0" sz="2000" spc="15" b="1">
                <a:latin typeface="Arial"/>
                <a:cs typeface="Arial"/>
              </a:rPr>
              <a:t> </a:t>
            </a:r>
            <a:r>
              <a:rPr dirty="0" sz="2000" spc="-45" b="1">
                <a:latin typeface="Arial"/>
                <a:cs typeface="Arial"/>
              </a:rPr>
              <a:t>Type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67520" y="1825752"/>
            <a:ext cx="3776606" cy="3861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2847" y="404876"/>
            <a:ext cx="37160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5">
                <a:solidFill>
                  <a:srgbClr val="C3A25D"/>
                </a:solidFill>
              </a:rPr>
              <a:t>Alteryx</a:t>
            </a:r>
            <a:r>
              <a:rPr dirty="0" u="none" sz="4800" spc="-55">
                <a:solidFill>
                  <a:srgbClr val="C3A25D"/>
                </a:solidFill>
              </a:rPr>
              <a:t> </a:t>
            </a:r>
            <a:r>
              <a:rPr dirty="0" u="none" sz="4800" spc="-10">
                <a:solidFill>
                  <a:srgbClr val="C3A25D"/>
                </a:solidFill>
              </a:rPr>
              <a:t>Model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408431" y="1690116"/>
            <a:ext cx="8229599" cy="4069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41962" y="436880"/>
            <a:ext cx="46596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 spc="-125">
                <a:solidFill>
                  <a:srgbClr val="C3A25D"/>
                </a:solidFill>
              </a:rPr>
              <a:t>Test </a:t>
            </a:r>
            <a:r>
              <a:rPr dirty="0" u="none" sz="4400">
                <a:solidFill>
                  <a:srgbClr val="C3A25D"/>
                </a:solidFill>
              </a:rPr>
              <a:t>Batch</a:t>
            </a:r>
            <a:r>
              <a:rPr dirty="0" u="none" sz="4400" spc="55">
                <a:solidFill>
                  <a:srgbClr val="C3A25D"/>
                </a:solidFill>
              </a:rPr>
              <a:t> </a:t>
            </a:r>
            <a:r>
              <a:rPr dirty="0" u="none" sz="4400">
                <a:solidFill>
                  <a:srgbClr val="C3A25D"/>
                </a:solidFill>
              </a:rPr>
              <a:t>Results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00260" y="3304607"/>
            <a:ext cx="24155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latin typeface="Arial"/>
                <a:cs typeface="Arial"/>
              </a:rPr>
              <a:t>Naïve</a:t>
            </a:r>
            <a:r>
              <a:rPr dirty="0" sz="3200" spc="-8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Bayes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27870" y="3860007"/>
          <a:ext cx="7694930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970"/>
                <a:gridCol w="1918970"/>
                <a:gridCol w="1918969"/>
                <a:gridCol w="1918970"/>
              </a:tblGrid>
              <a:tr h="182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Suc-Obs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Fail-Obs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Suc-Pred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Fail-Pred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1053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1136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Accuracy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12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13%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94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21%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74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56%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8661" y="2176029"/>
          <a:ext cx="7694930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970"/>
                <a:gridCol w="1918970"/>
                <a:gridCol w="1918969"/>
                <a:gridCol w="1918970"/>
              </a:tblGrid>
              <a:tr h="182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Suc-Obs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Fail-Obs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Suc-Pred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171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299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470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Fail-Pred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101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565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666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1136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Accuracy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62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87%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65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39%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64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79%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661" y="5531727"/>
          <a:ext cx="7694930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970"/>
                <a:gridCol w="1918970"/>
                <a:gridCol w="1918969"/>
                <a:gridCol w="1918970"/>
              </a:tblGrid>
              <a:tr h="182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Suc-Obs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Fail-Obs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Suc-Pred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43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Fail-Pred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186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821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1007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272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864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1136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182172">
                <a:tc>
                  <a:txBody>
                    <a:bodyPr/>
                    <a:lstStyle/>
                    <a:p>
                      <a:pPr marL="889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>
                          <a:latin typeface="Arial"/>
                          <a:cs typeface="Arial"/>
                        </a:rPr>
                        <a:t>Accuracy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31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62%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95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02%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50"/>
                        </a:lnSpc>
                        <a:spcBef>
                          <a:spcPts val="80"/>
                        </a:spcBef>
                      </a:pPr>
                      <a:r>
                        <a:rPr dirty="0" sz="1100" spc="-5">
                          <a:latin typeface="Arial"/>
                          <a:cs typeface="Arial"/>
                        </a:rPr>
                        <a:t>79</a:t>
                      </a:r>
                      <a:r>
                        <a:rPr dirty="0" sz="110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100" spc="-5">
                          <a:latin typeface="Arial"/>
                          <a:cs typeface="Arial"/>
                        </a:rPr>
                        <a:t>84%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00260" y="1585907"/>
            <a:ext cx="691959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3472" sz="4800" spc="-7" b="1">
                <a:latin typeface="Arial"/>
                <a:cs typeface="Arial"/>
              </a:rPr>
              <a:t>Logistic Regression</a:t>
            </a:r>
            <a:r>
              <a:rPr dirty="0" baseline="-3472" sz="4800" spc="-727" b="1">
                <a:latin typeface="Arial"/>
                <a:cs typeface="Arial"/>
              </a:rPr>
              <a:t> </a:t>
            </a: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latin typeface="Arial"/>
                <a:cs typeface="Arial"/>
              </a:rPr>
              <a:t>Most False </a:t>
            </a:r>
            <a:r>
              <a:rPr dirty="0" sz="1800" spc="-10" b="1">
                <a:latin typeface="Arial"/>
                <a:cs typeface="Arial"/>
              </a:rPr>
              <a:t>Positives </a:t>
            </a:r>
            <a:r>
              <a:rPr dirty="0" sz="1800" b="1">
                <a:latin typeface="Arial"/>
                <a:cs typeface="Arial"/>
              </a:rPr>
              <a:t>X </a:t>
            </a:r>
            <a:r>
              <a:rPr dirty="0" sz="180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260" y="4948384"/>
            <a:ext cx="529209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6944" sz="4800" spc="-7" b="1">
                <a:latin typeface="Arial"/>
                <a:cs typeface="Arial"/>
              </a:rPr>
              <a:t>Neural </a:t>
            </a:r>
            <a:r>
              <a:rPr dirty="0" baseline="-6944" sz="4800" spc="37" b="1">
                <a:latin typeface="Arial"/>
                <a:cs typeface="Arial"/>
              </a:rPr>
              <a:t>Network</a:t>
            </a:r>
            <a:r>
              <a:rPr dirty="0" sz="1800" spc="25">
                <a:latin typeface="Wingdings"/>
                <a:cs typeface="Wingdings"/>
              </a:rPr>
              <a:t>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Arial"/>
                <a:cs typeface="Arial"/>
              </a:rPr>
              <a:t>(</a:t>
            </a:r>
            <a:r>
              <a:rPr dirty="0" sz="1800" spc="-5" b="1">
                <a:latin typeface="Arial"/>
                <a:cs typeface="Arial"/>
              </a:rPr>
              <a:t>Most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Accurate</a:t>
            </a:r>
            <a:r>
              <a:rPr dirty="0" sz="2000" spc="-10" b="1">
                <a:latin typeface="Arial"/>
                <a:cs typeface="Arial"/>
              </a:rPr>
              <a:t>!!!</a:t>
            </a:r>
            <a:r>
              <a:rPr dirty="0" sz="1800" spc="-1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538" y="500888"/>
            <a:ext cx="86461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5"/>
              <a:t>Sensitivity, </a:t>
            </a:r>
            <a:r>
              <a:rPr dirty="0" u="none" sz="3600" spc="-5"/>
              <a:t>Specificity </a:t>
            </a:r>
            <a:r>
              <a:rPr dirty="0" u="none" sz="3600"/>
              <a:t>and </a:t>
            </a:r>
            <a:r>
              <a:rPr dirty="0" u="none" sz="3600" spc="-5"/>
              <a:t>Predictive</a:t>
            </a:r>
            <a:r>
              <a:rPr dirty="0" u="none" sz="3600" spc="-70"/>
              <a:t> </a:t>
            </a:r>
            <a:r>
              <a:rPr dirty="0" u="none" sz="3600" spc="-55"/>
              <a:t>Value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3051048" y="4364737"/>
            <a:ext cx="1181100" cy="325120"/>
          </a:xfrm>
          <a:custGeom>
            <a:avLst/>
            <a:gdLst/>
            <a:ahLst/>
            <a:cxnLst/>
            <a:rect l="l" t="t" r="r" b="b"/>
            <a:pathLst>
              <a:path w="1181100" h="325120">
                <a:moveTo>
                  <a:pt x="0" y="54101"/>
                </a:moveTo>
                <a:lnTo>
                  <a:pt x="4251" y="33041"/>
                </a:lnTo>
                <a:lnTo>
                  <a:pt x="15844" y="15844"/>
                </a:lnTo>
                <a:lnTo>
                  <a:pt x="33041" y="4251"/>
                </a:lnTo>
                <a:lnTo>
                  <a:pt x="54102" y="0"/>
                </a:lnTo>
                <a:lnTo>
                  <a:pt x="1126998" y="0"/>
                </a:lnTo>
                <a:lnTo>
                  <a:pt x="1148058" y="4251"/>
                </a:lnTo>
                <a:lnTo>
                  <a:pt x="1165255" y="15844"/>
                </a:lnTo>
                <a:lnTo>
                  <a:pt x="1176848" y="33041"/>
                </a:lnTo>
                <a:lnTo>
                  <a:pt x="1181100" y="54101"/>
                </a:lnTo>
                <a:lnTo>
                  <a:pt x="1181100" y="270509"/>
                </a:lnTo>
                <a:lnTo>
                  <a:pt x="1176848" y="291570"/>
                </a:lnTo>
                <a:lnTo>
                  <a:pt x="1165255" y="308767"/>
                </a:lnTo>
                <a:lnTo>
                  <a:pt x="1148058" y="320360"/>
                </a:lnTo>
                <a:lnTo>
                  <a:pt x="1126998" y="324611"/>
                </a:lnTo>
                <a:lnTo>
                  <a:pt x="54102" y="324611"/>
                </a:lnTo>
                <a:lnTo>
                  <a:pt x="33041" y="320360"/>
                </a:lnTo>
                <a:lnTo>
                  <a:pt x="15844" y="308767"/>
                </a:lnTo>
                <a:lnTo>
                  <a:pt x="4251" y="291570"/>
                </a:lnTo>
                <a:lnTo>
                  <a:pt x="0" y="270509"/>
                </a:lnTo>
                <a:lnTo>
                  <a:pt x="0" y="54101"/>
                </a:lnTo>
                <a:close/>
              </a:path>
            </a:pathLst>
          </a:custGeom>
          <a:ln w="57912">
            <a:solidFill>
              <a:srgbClr val="2235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08292" y="5237989"/>
            <a:ext cx="1181100" cy="326390"/>
          </a:xfrm>
          <a:custGeom>
            <a:avLst/>
            <a:gdLst/>
            <a:ahLst/>
            <a:cxnLst/>
            <a:rect l="l" t="t" r="r" b="b"/>
            <a:pathLst>
              <a:path w="1181100" h="326389">
                <a:moveTo>
                  <a:pt x="0" y="54355"/>
                </a:moveTo>
                <a:lnTo>
                  <a:pt x="4271" y="33197"/>
                </a:lnTo>
                <a:lnTo>
                  <a:pt x="15919" y="15919"/>
                </a:lnTo>
                <a:lnTo>
                  <a:pt x="33197" y="4271"/>
                </a:lnTo>
                <a:lnTo>
                  <a:pt x="54356" y="0"/>
                </a:lnTo>
                <a:lnTo>
                  <a:pt x="1126744" y="0"/>
                </a:lnTo>
                <a:lnTo>
                  <a:pt x="1147902" y="4271"/>
                </a:lnTo>
                <a:lnTo>
                  <a:pt x="1165180" y="15919"/>
                </a:lnTo>
                <a:lnTo>
                  <a:pt x="1176828" y="33197"/>
                </a:lnTo>
                <a:lnTo>
                  <a:pt x="1181100" y="54355"/>
                </a:lnTo>
                <a:lnTo>
                  <a:pt x="1181100" y="271779"/>
                </a:lnTo>
                <a:lnTo>
                  <a:pt x="1176828" y="292938"/>
                </a:lnTo>
                <a:lnTo>
                  <a:pt x="1165180" y="310216"/>
                </a:lnTo>
                <a:lnTo>
                  <a:pt x="1147902" y="321864"/>
                </a:lnTo>
                <a:lnTo>
                  <a:pt x="1126744" y="326135"/>
                </a:lnTo>
                <a:lnTo>
                  <a:pt x="54356" y="326135"/>
                </a:lnTo>
                <a:lnTo>
                  <a:pt x="33197" y="321864"/>
                </a:lnTo>
                <a:lnTo>
                  <a:pt x="15919" y="310216"/>
                </a:lnTo>
                <a:lnTo>
                  <a:pt x="4271" y="292938"/>
                </a:lnTo>
                <a:lnTo>
                  <a:pt x="0" y="271779"/>
                </a:lnTo>
                <a:lnTo>
                  <a:pt x="0" y="54355"/>
                </a:lnTo>
                <a:close/>
              </a:path>
            </a:pathLst>
          </a:custGeom>
          <a:ln w="57912">
            <a:solidFill>
              <a:srgbClr val="223575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8661" y="1659333"/>
          <a:ext cx="7694930" cy="3961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8970"/>
                <a:gridCol w="1918970"/>
                <a:gridCol w="404495"/>
                <a:gridCol w="1181100"/>
                <a:gridCol w="333375"/>
                <a:gridCol w="416560"/>
                <a:gridCol w="1502409"/>
              </a:tblGrid>
              <a:tr h="43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Logistic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 Regression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0198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Naïve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5">
                          <a:latin typeface="Arial"/>
                          <a:cs typeface="Arial"/>
                        </a:rPr>
                        <a:t>Bayes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2260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Neural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Network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Positive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171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33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False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186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False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 Positive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299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43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6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True</a:t>
                      </a:r>
                      <a:r>
                        <a:rPr dirty="0" sz="1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565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814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821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Sensitivity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62.87%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12.13%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31.62%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9438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 marL="3810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Specificity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65.39%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4287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223575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marL="3403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94.21%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76200">
                      <a:solidFill>
                        <a:srgbClr val="223575"/>
                      </a:solidFill>
                      <a:prstDash val="solid"/>
                    </a:lnL>
                    <a:lnB w="12700">
                      <a:solidFill>
                        <a:srgbClr val="223575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223575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95.02%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43815">
                    <a:lnL w="76200">
                      <a:solidFill>
                        <a:srgbClr val="223575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223575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</a:tr>
              <a:tr h="4386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Positive Predictive</a:t>
                      </a:r>
                      <a:r>
                        <a:rPr dirty="0" sz="1000" spc="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10">
                          <a:latin typeface="Arial"/>
                          <a:cs typeface="Arial"/>
                        </a:rPr>
                        <a:t>Value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36.38%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39.76%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23575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000" spc="-10">
                          <a:latin typeface="Arial"/>
                          <a:cs typeface="Arial"/>
                        </a:rPr>
                        <a:t>66.67%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69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223575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54430" y="5639136"/>
            <a:ext cx="8521065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Arial"/>
                <a:cs typeface="Arial"/>
              </a:rPr>
              <a:t>Sensitivity </a:t>
            </a:r>
            <a:r>
              <a:rPr dirty="0" sz="2000">
                <a:latin typeface="Arial"/>
                <a:cs typeface="Arial"/>
              </a:rPr>
              <a:t>– The </a:t>
            </a:r>
            <a:r>
              <a:rPr dirty="0" sz="2000" spc="-5">
                <a:latin typeface="Arial"/>
                <a:cs typeface="Arial"/>
              </a:rPr>
              <a:t>ability to determine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MAXIMUM </a:t>
            </a:r>
            <a:r>
              <a:rPr dirty="0" sz="2000">
                <a:latin typeface="Arial"/>
                <a:cs typeface="Arial"/>
              </a:rPr>
              <a:t>number of </a:t>
            </a:r>
            <a:r>
              <a:rPr dirty="0" sz="2000" spc="-5">
                <a:latin typeface="Arial"/>
                <a:cs typeface="Arial"/>
              </a:rPr>
              <a:t>POSITIVES  Specificity </a:t>
            </a:r>
            <a:r>
              <a:rPr dirty="0" sz="2000">
                <a:latin typeface="Arial"/>
                <a:cs typeface="Arial"/>
              </a:rPr>
              <a:t>– The </a:t>
            </a:r>
            <a:r>
              <a:rPr dirty="0" sz="2000" spc="-5">
                <a:latin typeface="Arial"/>
                <a:cs typeface="Arial"/>
              </a:rPr>
              <a:t>ability to determine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MAXIMUM </a:t>
            </a:r>
            <a:r>
              <a:rPr dirty="0" sz="2000">
                <a:latin typeface="Arial"/>
                <a:cs typeface="Arial"/>
              </a:rPr>
              <a:t>number of </a:t>
            </a:r>
            <a:r>
              <a:rPr dirty="0" sz="2000" spc="-20">
                <a:latin typeface="Arial"/>
                <a:cs typeface="Arial"/>
              </a:rPr>
              <a:t>NEGATIVES  </a:t>
            </a:r>
            <a:r>
              <a:rPr dirty="0" sz="2000" spc="-5">
                <a:latin typeface="Arial"/>
                <a:cs typeface="Arial"/>
              </a:rPr>
              <a:t>Predictive </a:t>
            </a:r>
            <a:r>
              <a:rPr dirty="0" sz="2000" spc="-30">
                <a:latin typeface="Arial"/>
                <a:cs typeface="Arial"/>
              </a:rPr>
              <a:t>Value </a:t>
            </a:r>
            <a:r>
              <a:rPr dirty="0" sz="2000">
                <a:latin typeface="Arial"/>
                <a:cs typeface="Arial"/>
              </a:rPr>
              <a:t>- How accurate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POSITIVE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prediction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0702" y="404876"/>
            <a:ext cx="60229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4800" spc="-5"/>
              <a:t>Back to</a:t>
            </a:r>
            <a:r>
              <a:rPr dirty="0" u="none" sz="4400" spc="-5"/>
              <a:t>..... </a:t>
            </a:r>
            <a:r>
              <a:rPr dirty="0" u="none" sz="4800"/>
              <a:t>Jim &amp;</a:t>
            </a:r>
            <a:r>
              <a:rPr dirty="0" u="none" sz="4800" spc="100"/>
              <a:t> </a:t>
            </a:r>
            <a:r>
              <a:rPr dirty="0" u="none" sz="4800" spc="-5"/>
              <a:t>John</a:t>
            </a:r>
            <a:endParaRPr sz="4800"/>
          </a:p>
        </p:txBody>
      </p:sp>
      <p:sp>
        <p:nvSpPr>
          <p:cNvPr id="4" name="object 4"/>
          <p:cNvSpPr/>
          <p:nvPr/>
        </p:nvSpPr>
        <p:spPr>
          <a:xfrm>
            <a:off x="3329178" y="1828038"/>
            <a:ext cx="1199515" cy="600710"/>
          </a:xfrm>
          <a:custGeom>
            <a:avLst/>
            <a:gdLst/>
            <a:ahLst/>
            <a:cxnLst/>
            <a:rect l="l" t="t" r="r" b="b"/>
            <a:pathLst>
              <a:path w="1199514" h="600710">
                <a:moveTo>
                  <a:pt x="1139342" y="0"/>
                </a:moveTo>
                <a:lnTo>
                  <a:pt x="60045" y="0"/>
                </a:lnTo>
                <a:lnTo>
                  <a:pt x="36674" y="4719"/>
                </a:lnTo>
                <a:lnTo>
                  <a:pt x="17587" y="17587"/>
                </a:lnTo>
                <a:lnTo>
                  <a:pt x="4719" y="36674"/>
                </a:lnTo>
                <a:lnTo>
                  <a:pt x="0" y="60045"/>
                </a:lnTo>
                <a:lnTo>
                  <a:pt x="0" y="540410"/>
                </a:lnTo>
                <a:lnTo>
                  <a:pt x="4719" y="563781"/>
                </a:lnTo>
                <a:lnTo>
                  <a:pt x="17587" y="582868"/>
                </a:lnTo>
                <a:lnTo>
                  <a:pt x="36674" y="595736"/>
                </a:lnTo>
                <a:lnTo>
                  <a:pt x="60045" y="600456"/>
                </a:lnTo>
                <a:lnTo>
                  <a:pt x="1139342" y="600456"/>
                </a:lnTo>
                <a:lnTo>
                  <a:pt x="1162713" y="595736"/>
                </a:lnTo>
                <a:lnTo>
                  <a:pt x="1181800" y="582868"/>
                </a:lnTo>
                <a:lnTo>
                  <a:pt x="1194668" y="563781"/>
                </a:lnTo>
                <a:lnTo>
                  <a:pt x="1199388" y="540410"/>
                </a:lnTo>
                <a:lnTo>
                  <a:pt x="1199388" y="60045"/>
                </a:lnTo>
                <a:lnTo>
                  <a:pt x="1194668" y="36674"/>
                </a:lnTo>
                <a:lnTo>
                  <a:pt x="1181800" y="17587"/>
                </a:lnTo>
                <a:lnTo>
                  <a:pt x="1162713" y="4719"/>
                </a:lnTo>
                <a:lnTo>
                  <a:pt x="1139342" y="0"/>
                </a:lnTo>
                <a:close/>
              </a:path>
            </a:pathLst>
          </a:custGeom>
          <a:solidFill>
            <a:srgbClr val="34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29178" y="1828038"/>
            <a:ext cx="1199515" cy="600710"/>
          </a:xfrm>
          <a:custGeom>
            <a:avLst/>
            <a:gdLst/>
            <a:ahLst/>
            <a:cxnLst/>
            <a:rect l="l" t="t" r="r" b="b"/>
            <a:pathLst>
              <a:path w="1199514" h="600710">
                <a:moveTo>
                  <a:pt x="0" y="60045"/>
                </a:moveTo>
                <a:lnTo>
                  <a:pt x="4719" y="36674"/>
                </a:lnTo>
                <a:lnTo>
                  <a:pt x="17587" y="17587"/>
                </a:lnTo>
                <a:lnTo>
                  <a:pt x="36674" y="4719"/>
                </a:lnTo>
                <a:lnTo>
                  <a:pt x="60045" y="0"/>
                </a:lnTo>
                <a:lnTo>
                  <a:pt x="1139342" y="0"/>
                </a:lnTo>
                <a:lnTo>
                  <a:pt x="1162713" y="4719"/>
                </a:lnTo>
                <a:lnTo>
                  <a:pt x="1181800" y="17587"/>
                </a:lnTo>
                <a:lnTo>
                  <a:pt x="1194668" y="36674"/>
                </a:lnTo>
                <a:lnTo>
                  <a:pt x="1199388" y="60045"/>
                </a:lnTo>
                <a:lnTo>
                  <a:pt x="1199388" y="540410"/>
                </a:lnTo>
                <a:lnTo>
                  <a:pt x="1194668" y="563781"/>
                </a:lnTo>
                <a:lnTo>
                  <a:pt x="1181800" y="582868"/>
                </a:lnTo>
                <a:lnTo>
                  <a:pt x="1162713" y="595736"/>
                </a:lnTo>
                <a:lnTo>
                  <a:pt x="1139342" y="600456"/>
                </a:lnTo>
                <a:lnTo>
                  <a:pt x="60045" y="600456"/>
                </a:lnTo>
                <a:lnTo>
                  <a:pt x="36674" y="595736"/>
                </a:lnTo>
                <a:lnTo>
                  <a:pt x="17587" y="582868"/>
                </a:lnTo>
                <a:lnTo>
                  <a:pt x="4719" y="563781"/>
                </a:lnTo>
                <a:lnTo>
                  <a:pt x="0" y="540410"/>
                </a:lnTo>
                <a:lnTo>
                  <a:pt x="0" y="6004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393776" y="1883981"/>
            <a:ext cx="1068070" cy="4508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 indent="165735">
              <a:lnSpc>
                <a:spcPts val="1550"/>
              </a:lnSpc>
              <a:spcBef>
                <a:spcPts val="360"/>
              </a:spcBef>
            </a:pP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Jim (Not  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ead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itt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ed)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9573" y="2428494"/>
            <a:ext cx="120014" cy="450215"/>
          </a:xfrm>
          <a:custGeom>
            <a:avLst/>
            <a:gdLst/>
            <a:ahLst/>
            <a:cxnLst/>
            <a:rect l="l" t="t" r="r" b="b"/>
            <a:pathLst>
              <a:path w="120014" h="450214">
                <a:moveTo>
                  <a:pt x="0" y="0"/>
                </a:moveTo>
                <a:lnTo>
                  <a:pt x="0" y="449745"/>
                </a:lnTo>
                <a:lnTo>
                  <a:pt x="119926" y="449745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68446" y="2577845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2"/>
                </a:lnTo>
                <a:lnTo>
                  <a:pt x="900226" y="598932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CC0034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68446" y="2577845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2"/>
                </a:lnTo>
                <a:lnTo>
                  <a:pt x="59893" y="598932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47165" y="2664409"/>
            <a:ext cx="601345" cy="3937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133985">
              <a:lnSpc>
                <a:spcPts val="1340"/>
              </a:lnSpc>
              <a:spcBef>
                <a:spcPts val="320"/>
              </a:spcBef>
            </a:pPr>
            <a:r>
              <a:rPr dirty="0" sz="1300" spc="-10">
                <a:latin typeface="Arial"/>
                <a:cs typeface="Arial"/>
              </a:rPr>
              <a:t>May  </a:t>
            </a:r>
            <a:r>
              <a:rPr dirty="0" sz="1300" spc="-10">
                <a:latin typeface="Arial"/>
                <a:cs typeface="Arial"/>
              </a:rPr>
              <a:t>Su</a:t>
            </a:r>
            <a:r>
              <a:rPr dirty="0" sz="1300" spc="-5">
                <a:latin typeface="Arial"/>
                <a:cs typeface="Arial"/>
              </a:rPr>
              <a:t>r</a:t>
            </a:r>
            <a:r>
              <a:rPr dirty="0" sz="1300" spc="-10">
                <a:latin typeface="Arial"/>
                <a:cs typeface="Arial"/>
              </a:rPr>
              <a:t>ge</a:t>
            </a:r>
            <a:r>
              <a:rPr dirty="0" sz="1300" spc="-5">
                <a:latin typeface="Arial"/>
                <a:cs typeface="Arial"/>
              </a:rPr>
              <a:t>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9573" y="2428494"/>
            <a:ext cx="120014" cy="1199515"/>
          </a:xfrm>
          <a:custGeom>
            <a:avLst/>
            <a:gdLst/>
            <a:ahLst/>
            <a:cxnLst/>
            <a:rect l="l" t="t" r="r" b="b"/>
            <a:pathLst>
              <a:path w="120014" h="1199514">
                <a:moveTo>
                  <a:pt x="0" y="0"/>
                </a:moveTo>
                <a:lnTo>
                  <a:pt x="0" y="1199311"/>
                </a:lnTo>
                <a:lnTo>
                  <a:pt x="119926" y="1199311"/>
                </a:lnTo>
              </a:path>
            </a:pathLst>
          </a:custGeom>
          <a:ln w="25907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68446" y="3327653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2"/>
                </a:lnTo>
                <a:lnTo>
                  <a:pt x="900226" y="598932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CC0034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68446" y="3327653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2"/>
                </a:lnTo>
                <a:lnTo>
                  <a:pt x="59893" y="598932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642003" y="3413976"/>
            <a:ext cx="813435" cy="3937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45720">
              <a:lnSpc>
                <a:spcPts val="1340"/>
              </a:lnSpc>
              <a:spcBef>
                <a:spcPts val="320"/>
              </a:spcBef>
            </a:pPr>
            <a:r>
              <a:rPr dirty="0" sz="1300" spc="-10">
                <a:latin typeface="Arial"/>
                <a:cs typeface="Arial"/>
              </a:rPr>
              <a:t>Released  </a:t>
            </a:r>
            <a:r>
              <a:rPr dirty="0" sz="1300" spc="-5">
                <a:latin typeface="Arial"/>
                <a:cs typeface="Arial"/>
              </a:rPr>
              <a:t>on</a:t>
            </a:r>
            <a:r>
              <a:rPr dirty="0" sz="1300" spc="-65">
                <a:latin typeface="Arial"/>
                <a:cs typeface="Arial"/>
              </a:rPr>
              <a:t> </a:t>
            </a:r>
            <a:r>
              <a:rPr dirty="0" sz="1300" spc="-10">
                <a:latin typeface="Arial"/>
                <a:cs typeface="Arial"/>
              </a:rPr>
              <a:t>Sunday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49573" y="2428494"/>
            <a:ext cx="120014" cy="1949450"/>
          </a:xfrm>
          <a:custGeom>
            <a:avLst/>
            <a:gdLst/>
            <a:ahLst/>
            <a:cxnLst/>
            <a:rect l="l" t="t" r="r" b="b"/>
            <a:pathLst>
              <a:path w="120014" h="1949450">
                <a:moveTo>
                  <a:pt x="0" y="0"/>
                </a:moveTo>
                <a:lnTo>
                  <a:pt x="0" y="1948878"/>
                </a:lnTo>
                <a:lnTo>
                  <a:pt x="119926" y="1948878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68446" y="4077461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2"/>
                </a:lnTo>
                <a:lnTo>
                  <a:pt x="900226" y="598932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E8E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68446" y="4077461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2"/>
                </a:lnTo>
                <a:lnTo>
                  <a:pt x="59893" y="598932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3696903" y="4248980"/>
            <a:ext cx="701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Arial"/>
                <a:cs typeface="Arial"/>
              </a:rPr>
              <a:t>Medicare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49573" y="2428494"/>
            <a:ext cx="120014" cy="2698750"/>
          </a:xfrm>
          <a:custGeom>
            <a:avLst/>
            <a:gdLst/>
            <a:ahLst/>
            <a:cxnLst/>
            <a:rect l="l" t="t" r="r" b="b"/>
            <a:pathLst>
              <a:path w="120014" h="2698750">
                <a:moveTo>
                  <a:pt x="0" y="0"/>
                </a:moveTo>
                <a:lnTo>
                  <a:pt x="0" y="2698445"/>
                </a:lnTo>
                <a:lnTo>
                  <a:pt x="119926" y="2698445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68446" y="4827270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1"/>
                </a:lnTo>
                <a:lnTo>
                  <a:pt x="900226" y="598931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CC0034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68446" y="4827270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1"/>
                </a:lnTo>
                <a:lnTo>
                  <a:pt x="59893" y="598931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666423" y="4913109"/>
            <a:ext cx="763270" cy="3937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207645" marR="5080" indent="-195580">
              <a:lnSpc>
                <a:spcPts val="1340"/>
              </a:lnSpc>
              <a:spcBef>
                <a:spcPts val="325"/>
              </a:spcBef>
            </a:pPr>
            <a:r>
              <a:rPr dirty="0" sz="1300" spc="-10">
                <a:latin typeface="Arial"/>
                <a:cs typeface="Arial"/>
              </a:rPr>
              <a:t>Hospital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=  </a:t>
            </a:r>
            <a:r>
              <a:rPr dirty="0" sz="1300" spc="-10">
                <a:latin typeface="Arial"/>
                <a:cs typeface="Arial"/>
              </a:rPr>
              <a:t>TMP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49573" y="2428494"/>
            <a:ext cx="120014" cy="3448050"/>
          </a:xfrm>
          <a:custGeom>
            <a:avLst/>
            <a:gdLst/>
            <a:ahLst/>
            <a:cxnLst/>
            <a:rect l="l" t="t" r="r" b="b"/>
            <a:pathLst>
              <a:path w="120014" h="3448050">
                <a:moveTo>
                  <a:pt x="0" y="0"/>
                </a:moveTo>
                <a:lnTo>
                  <a:pt x="0" y="3448011"/>
                </a:lnTo>
                <a:lnTo>
                  <a:pt x="119926" y="3448011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68446" y="5575553"/>
            <a:ext cx="960119" cy="600710"/>
          </a:xfrm>
          <a:custGeom>
            <a:avLst/>
            <a:gdLst/>
            <a:ahLst/>
            <a:cxnLst/>
            <a:rect l="l" t="t" r="r" b="b"/>
            <a:pathLst>
              <a:path w="960120" h="600710">
                <a:moveTo>
                  <a:pt x="900074" y="0"/>
                </a:moveTo>
                <a:lnTo>
                  <a:pt x="60045" y="0"/>
                </a:lnTo>
                <a:lnTo>
                  <a:pt x="36674" y="4719"/>
                </a:lnTo>
                <a:lnTo>
                  <a:pt x="17587" y="17587"/>
                </a:lnTo>
                <a:lnTo>
                  <a:pt x="4719" y="36674"/>
                </a:lnTo>
                <a:lnTo>
                  <a:pt x="0" y="60045"/>
                </a:lnTo>
                <a:lnTo>
                  <a:pt x="0" y="540410"/>
                </a:lnTo>
                <a:lnTo>
                  <a:pt x="4719" y="563781"/>
                </a:lnTo>
                <a:lnTo>
                  <a:pt x="17587" y="582868"/>
                </a:lnTo>
                <a:lnTo>
                  <a:pt x="36674" y="595736"/>
                </a:lnTo>
                <a:lnTo>
                  <a:pt x="60045" y="600456"/>
                </a:lnTo>
                <a:lnTo>
                  <a:pt x="900074" y="600456"/>
                </a:lnTo>
                <a:lnTo>
                  <a:pt x="923445" y="595736"/>
                </a:lnTo>
                <a:lnTo>
                  <a:pt x="942532" y="582868"/>
                </a:lnTo>
                <a:lnTo>
                  <a:pt x="955400" y="563781"/>
                </a:lnTo>
                <a:lnTo>
                  <a:pt x="960119" y="540410"/>
                </a:lnTo>
                <a:lnTo>
                  <a:pt x="960119" y="60045"/>
                </a:lnTo>
                <a:lnTo>
                  <a:pt x="955400" y="36674"/>
                </a:lnTo>
                <a:lnTo>
                  <a:pt x="942532" y="17587"/>
                </a:lnTo>
                <a:lnTo>
                  <a:pt x="923445" y="4719"/>
                </a:lnTo>
                <a:lnTo>
                  <a:pt x="900074" y="0"/>
                </a:lnTo>
                <a:close/>
              </a:path>
            </a:pathLst>
          </a:custGeom>
          <a:solidFill>
            <a:srgbClr val="E8E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68446" y="5575553"/>
            <a:ext cx="960119" cy="600710"/>
          </a:xfrm>
          <a:custGeom>
            <a:avLst/>
            <a:gdLst/>
            <a:ahLst/>
            <a:cxnLst/>
            <a:rect l="l" t="t" r="r" b="b"/>
            <a:pathLst>
              <a:path w="960120" h="600710">
                <a:moveTo>
                  <a:pt x="0" y="60045"/>
                </a:moveTo>
                <a:lnTo>
                  <a:pt x="4719" y="36674"/>
                </a:lnTo>
                <a:lnTo>
                  <a:pt x="17587" y="17587"/>
                </a:lnTo>
                <a:lnTo>
                  <a:pt x="36674" y="4719"/>
                </a:lnTo>
                <a:lnTo>
                  <a:pt x="60045" y="0"/>
                </a:lnTo>
                <a:lnTo>
                  <a:pt x="900074" y="0"/>
                </a:lnTo>
                <a:lnTo>
                  <a:pt x="923445" y="4719"/>
                </a:lnTo>
                <a:lnTo>
                  <a:pt x="942532" y="17587"/>
                </a:lnTo>
                <a:lnTo>
                  <a:pt x="955400" y="36674"/>
                </a:lnTo>
                <a:lnTo>
                  <a:pt x="960119" y="60045"/>
                </a:lnTo>
                <a:lnTo>
                  <a:pt x="960119" y="540410"/>
                </a:lnTo>
                <a:lnTo>
                  <a:pt x="955400" y="563781"/>
                </a:lnTo>
                <a:lnTo>
                  <a:pt x="942532" y="582868"/>
                </a:lnTo>
                <a:lnTo>
                  <a:pt x="923445" y="595736"/>
                </a:lnTo>
                <a:lnTo>
                  <a:pt x="900074" y="600456"/>
                </a:lnTo>
                <a:lnTo>
                  <a:pt x="60045" y="600456"/>
                </a:lnTo>
                <a:lnTo>
                  <a:pt x="36674" y="595736"/>
                </a:lnTo>
                <a:lnTo>
                  <a:pt x="17587" y="582868"/>
                </a:lnTo>
                <a:lnTo>
                  <a:pt x="4719" y="563781"/>
                </a:lnTo>
                <a:lnTo>
                  <a:pt x="0" y="540410"/>
                </a:lnTo>
                <a:lnTo>
                  <a:pt x="0" y="60045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719745" y="5662674"/>
            <a:ext cx="656590" cy="3937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 indent="187325">
              <a:lnSpc>
                <a:spcPts val="1340"/>
              </a:lnSpc>
              <a:spcBef>
                <a:spcPts val="325"/>
              </a:spcBef>
            </a:pPr>
            <a:r>
              <a:rPr dirty="0" sz="1300" spc="-10">
                <a:latin typeface="Arial"/>
                <a:cs typeface="Arial"/>
              </a:rPr>
              <a:t>Not  </a:t>
            </a:r>
            <a:r>
              <a:rPr dirty="0" sz="1300" spc="-10">
                <a:latin typeface="Arial"/>
                <a:cs typeface="Arial"/>
              </a:rPr>
              <a:t>Hispanic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828794" y="1828038"/>
            <a:ext cx="1199515" cy="600710"/>
          </a:xfrm>
          <a:custGeom>
            <a:avLst/>
            <a:gdLst/>
            <a:ahLst/>
            <a:cxnLst/>
            <a:rect l="l" t="t" r="r" b="b"/>
            <a:pathLst>
              <a:path w="1199514" h="600710">
                <a:moveTo>
                  <a:pt x="1139342" y="0"/>
                </a:moveTo>
                <a:lnTo>
                  <a:pt x="60045" y="0"/>
                </a:lnTo>
                <a:lnTo>
                  <a:pt x="36674" y="4719"/>
                </a:lnTo>
                <a:lnTo>
                  <a:pt x="17587" y="17587"/>
                </a:lnTo>
                <a:lnTo>
                  <a:pt x="4719" y="36674"/>
                </a:lnTo>
                <a:lnTo>
                  <a:pt x="0" y="60045"/>
                </a:lnTo>
                <a:lnTo>
                  <a:pt x="0" y="540410"/>
                </a:lnTo>
                <a:lnTo>
                  <a:pt x="4719" y="563781"/>
                </a:lnTo>
                <a:lnTo>
                  <a:pt x="17587" y="582868"/>
                </a:lnTo>
                <a:lnTo>
                  <a:pt x="36674" y="595736"/>
                </a:lnTo>
                <a:lnTo>
                  <a:pt x="60045" y="600456"/>
                </a:lnTo>
                <a:lnTo>
                  <a:pt x="1139342" y="600456"/>
                </a:lnTo>
                <a:lnTo>
                  <a:pt x="1162713" y="595736"/>
                </a:lnTo>
                <a:lnTo>
                  <a:pt x="1181800" y="582868"/>
                </a:lnTo>
                <a:lnTo>
                  <a:pt x="1194668" y="563781"/>
                </a:lnTo>
                <a:lnTo>
                  <a:pt x="1199388" y="540410"/>
                </a:lnTo>
                <a:lnTo>
                  <a:pt x="1199388" y="60045"/>
                </a:lnTo>
                <a:lnTo>
                  <a:pt x="1194668" y="36674"/>
                </a:lnTo>
                <a:lnTo>
                  <a:pt x="1181800" y="17587"/>
                </a:lnTo>
                <a:lnTo>
                  <a:pt x="1162713" y="4719"/>
                </a:lnTo>
                <a:lnTo>
                  <a:pt x="1139342" y="0"/>
                </a:lnTo>
                <a:close/>
              </a:path>
            </a:pathLst>
          </a:custGeom>
          <a:solidFill>
            <a:srgbClr val="344B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828794" y="1828038"/>
            <a:ext cx="1199515" cy="600710"/>
          </a:xfrm>
          <a:custGeom>
            <a:avLst/>
            <a:gdLst/>
            <a:ahLst/>
            <a:cxnLst/>
            <a:rect l="l" t="t" r="r" b="b"/>
            <a:pathLst>
              <a:path w="1199514" h="600710">
                <a:moveTo>
                  <a:pt x="0" y="60045"/>
                </a:moveTo>
                <a:lnTo>
                  <a:pt x="4719" y="36674"/>
                </a:lnTo>
                <a:lnTo>
                  <a:pt x="17587" y="17587"/>
                </a:lnTo>
                <a:lnTo>
                  <a:pt x="36674" y="4719"/>
                </a:lnTo>
                <a:lnTo>
                  <a:pt x="60045" y="0"/>
                </a:lnTo>
                <a:lnTo>
                  <a:pt x="1139342" y="0"/>
                </a:lnTo>
                <a:lnTo>
                  <a:pt x="1162713" y="4719"/>
                </a:lnTo>
                <a:lnTo>
                  <a:pt x="1181800" y="17587"/>
                </a:lnTo>
                <a:lnTo>
                  <a:pt x="1194668" y="36674"/>
                </a:lnTo>
                <a:lnTo>
                  <a:pt x="1199388" y="60045"/>
                </a:lnTo>
                <a:lnTo>
                  <a:pt x="1199388" y="540410"/>
                </a:lnTo>
                <a:lnTo>
                  <a:pt x="1194668" y="563781"/>
                </a:lnTo>
                <a:lnTo>
                  <a:pt x="1181800" y="582868"/>
                </a:lnTo>
                <a:lnTo>
                  <a:pt x="1162713" y="595736"/>
                </a:lnTo>
                <a:lnTo>
                  <a:pt x="1139342" y="600456"/>
                </a:lnTo>
                <a:lnTo>
                  <a:pt x="60045" y="600456"/>
                </a:lnTo>
                <a:lnTo>
                  <a:pt x="36674" y="595736"/>
                </a:lnTo>
                <a:lnTo>
                  <a:pt x="17587" y="582868"/>
                </a:lnTo>
                <a:lnTo>
                  <a:pt x="4719" y="563781"/>
                </a:lnTo>
                <a:lnTo>
                  <a:pt x="0" y="540410"/>
                </a:lnTo>
                <a:lnTo>
                  <a:pt x="0" y="60045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4897512" y="1883981"/>
            <a:ext cx="1056640" cy="45085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 indent="307340">
              <a:lnSpc>
                <a:spcPts val="1550"/>
              </a:lnSpc>
              <a:spcBef>
                <a:spcPts val="360"/>
              </a:spcBef>
            </a:pP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John  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(r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ead</a:t>
            </a:r>
            <a:r>
              <a:rPr dirty="0" sz="15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itt</a:t>
            </a:r>
            <a:r>
              <a:rPr dirty="0" sz="15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15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150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47665" y="2428494"/>
            <a:ext cx="120014" cy="450215"/>
          </a:xfrm>
          <a:custGeom>
            <a:avLst/>
            <a:gdLst/>
            <a:ahLst/>
            <a:cxnLst/>
            <a:rect l="l" t="t" r="r" b="b"/>
            <a:pathLst>
              <a:path w="120014" h="450214">
                <a:moveTo>
                  <a:pt x="0" y="0"/>
                </a:moveTo>
                <a:lnTo>
                  <a:pt x="0" y="449745"/>
                </a:lnTo>
                <a:lnTo>
                  <a:pt x="119926" y="449745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68061" y="2577845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2"/>
                </a:lnTo>
                <a:lnTo>
                  <a:pt x="900226" y="598932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40404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8061" y="2577845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2"/>
                </a:lnTo>
                <a:lnTo>
                  <a:pt x="59893" y="598932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246402" y="2664409"/>
            <a:ext cx="601345" cy="3937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12700" marR="5080" indent="31750">
              <a:lnSpc>
                <a:spcPts val="1340"/>
              </a:lnSpc>
              <a:spcBef>
                <a:spcPts val="320"/>
              </a:spcBef>
            </a:pPr>
            <a:r>
              <a:rPr dirty="0" sz="1300" spc="-10">
                <a:latin typeface="Arial"/>
                <a:cs typeface="Arial"/>
              </a:rPr>
              <a:t>August  </a:t>
            </a:r>
            <a:r>
              <a:rPr dirty="0" sz="1300" spc="-10">
                <a:latin typeface="Arial"/>
                <a:cs typeface="Arial"/>
              </a:rPr>
              <a:t>Su</a:t>
            </a:r>
            <a:r>
              <a:rPr dirty="0" sz="1300" spc="-5">
                <a:latin typeface="Arial"/>
                <a:cs typeface="Arial"/>
              </a:rPr>
              <a:t>r</a:t>
            </a:r>
            <a:r>
              <a:rPr dirty="0" sz="1300" spc="-10">
                <a:latin typeface="Arial"/>
                <a:cs typeface="Arial"/>
              </a:rPr>
              <a:t>ge</a:t>
            </a:r>
            <a:r>
              <a:rPr dirty="0" sz="1300" spc="-5">
                <a:latin typeface="Arial"/>
                <a:cs typeface="Arial"/>
              </a:rPr>
              <a:t>ry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947665" y="2428494"/>
            <a:ext cx="120014" cy="1199515"/>
          </a:xfrm>
          <a:custGeom>
            <a:avLst/>
            <a:gdLst/>
            <a:ahLst/>
            <a:cxnLst/>
            <a:rect l="l" t="t" r="r" b="b"/>
            <a:pathLst>
              <a:path w="120014" h="1199514">
                <a:moveTo>
                  <a:pt x="0" y="0"/>
                </a:moveTo>
                <a:lnTo>
                  <a:pt x="0" y="1199311"/>
                </a:lnTo>
                <a:lnTo>
                  <a:pt x="119926" y="1199311"/>
                </a:lnTo>
              </a:path>
            </a:pathLst>
          </a:custGeom>
          <a:ln w="25907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068061" y="3327653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2"/>
                </a:lnTo>
                <a:lnTo>
                  <a:pt x="900226" y="598932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40404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068061" y="3327653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2"/>
                </a:lnTo>
                <a:lnTo>
                  <a:pt x="59893" y="598932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186891" y="3328536"/>
            <a:ext cx="720725" cy="56451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L="12700" marR="5080">
              <a:lnSpc>
                <a:spcPts val="1340"/>
              </a:lnSpc>
              <a:spcBef>
                <a:spcPts val="320"/>
              </a:spcBef>
            </a:pPr>
            <a:r>
              <a:rPr dirty="0" sz="1300" spc="-5">
                <a:latin typeface="Arial"/>
                <a:cs typeface="Arial"/>
              </a:rPr>
              <a:t>R</a:t>
            </a:r>
            <a:r>
              <a:rPr dirty="0" sz="1300" spc="-10">
                <a:latin typeface="Arial"/>
                <a:cs typeface="Arial"/>
              </a:rPr>
              <a:t>e</a:t>
            </a:r>
            <a:r>
              <a:rPr dirty="0" sz="1300" spc="-5">
                <a:latin typeface="Arial"/>
                <a:cs typeface="Arial"/>
              </a:rPr>
              <a:t>l</a:t>
            </a:r>
            <a:r>
              <a:rPr dirty="0" sz="1300" spc="-10">
                <a:latin typeface="Arial"/>
                <a:cs typeface="Arial"/>
              </a:rPr>
              <a:t>ea</a:t>
            </a:r>
            <a:r>
              <a:rPr dirty="0" sz="1300" spc="-5">
                <a:latin typeface="Arial"/>
                <a:cs typeface="Arial"/>
              </a:rPr>
              <a:t>s</a:t>
            </a:r>
            <a:r>
              <a:rPr dirty="0" sz="1300" spc="-10">
                <a:latin typeface="Arial"/>
                <a:cs typeface="Arial"/>
              </a:rPr>
              <a:t>ed  </a:t>
            </a:r>
            <a:r>
              <a:rPr dirty="0" sz="1300" spc="-5">
                <a:latin typeface="Arial"/>
                <a:cs typeface="Arial"/>
              </a:rPr>
              <a:t>on   </a:t>
            </a:r>
            <a:r>
              <a:rPr dirty="0" sz="1300" spc="5">
                <a:latin typeface="Arial"/>
                <a:cs typeface="Arial"/>
              </a:rPr>
              <a:t>T</a:t>
            </a:r>
            <a:r>
              <a:rPr dirty="0" sz="1300" spc="-10">
                <a:latin typeface="Arial"/>
                <a:cs typeface="Arial"/>
              </a:rPr>
              <a:t>hu</a:t>
            </a:r>
            <a:r>
              <a:rPr dirty="0" sz="1300" spc="-5">
                <a:latin typeface="Arial"/>
                <a:cs typeface="Arial"/>
              </a:rPr>
              <a:t>rs</a:t>
            </a:r>
            <a:r>
              <a:rPr dirty="0" sz="1300" spc="-10">
                <a:latin typeface="Arial"/>
                <a:cs typeface="Arial"/>
              </a:rPr>
              <a:t>da</a:t>
            </a:r>
            <a:r>
              <a:rPr dirty="0" sz="1300" spc="-5">
                <a:latin typeface="Arial"/>
                <a:cs typeface="Arial"/>
              </a:rPr>
              <a:t>y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47665" y="2428494"/>
            <a:ext cx="120014" cy="1949450"/>
          </a:xfrm>
          <a:custGeom>
            <a:avLst/>
            <a:gdLst/>
            <a:ahLst/>
            <a:cxnLst/>
            <a:rect l="l" t="t" r="r" b="b"/>
            <a:pathLst>
              <a:path w="120014" h="1949450">
                <a:moveTo>
                  <a:pt x="0" y="0"/>
                </a:moveTo>
                <a:lnTo>
                  <a:pt x="0" y="1948878"/>
                </a:lnTo>
                <a:lnTo>
                  <a:pt x="119926" y="1948878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68061" y="4077461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2"/>
                </a:lnTo>
                <a:lnTo>
                  <a:pt x="900226" y="598932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68061" y="4077461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2"/>
                </a:lnTo>
                <a:lnTo>
                  <a:pt x="59893" y="598932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196035" y="4248980"/>
            <a:ext cx="701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>
                <a:latin typeface="Arial"/>
                <a:cs typeface="Arial"/>
              </a:rPr>
              <a:t>Medicare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47665" y="2428494"/>
            <a:ext cx="120014" cy="2698750"/>
          </a:xfrm>
          <a:custGeom>
            <a:avLst/>
            <a:gdLst/>
            <a:ahLst/>
            <a:cxnLst/>
            <a:rect l="l" t="t" r="r" b="b"/>
            <a:pathLst>
              <a:path w="120014" h="2698750">
                <a:moveTo>
                  <a:pt x="0" y="0"/>
                </a:moveTo>
                <a:lnTo>
                  <a:pt x="0" y="2698445"/>
                </a:lnTo>
                <a:lnTo>
                  <a:pt x="119926" y="2698445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68061" y="4827270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900226" y="0"/>
                </a:moveTo>
                <a:lnTo>
                  <a:pt x="59893" y="0"/>
                </a:lnTo>
                <a:lnTo>
                  <a:pt x="36577" y="4705"/>
                </a:lnTo>
                <a:lnTo>
                  <a:pt x="17540" y="17540"/>
                </a:lnTo>
                <a:lnTo>
                  <a:pt x="4705" y="36577"/>
                </a:lnTo>
                <a:lnTo>
                  <a:pt x="0" y="59893"/>
                </a:lnTo>
                <a:lnTo>
                  <a:pt x="0" y="539038"/>
                </a:lnTo>
                <a:lnTo>
                  <a:pt x="4705" y="562354"/>
                </a:lnTo>
                <a:lnTo>
                  <a:pt x="17540" y="581391"/>
                </a:lnTo>
                <a:lnTo>
                  <a:pt x="36577" y="594226"/>
                </a:lnTo>
                <a:lnTo>
                  <a:pt x="59893" y="598931"/>
                </a:lnTo>
                <a:lnTo>
                  <a:pt x="900226" y="598931"/>
                </a:lnTo>
                <a:lnTo>
                  <a:pt x="923542" y="594226"/>
                </a:lnTo>
                <a:lnTo>
                  <a:pt x="942579" y="581391"/>
                </a:lnTo>
                <a:lnTo>
                  <a:pt x="955414" y="562354"/>
                </a:lnTo>
                <a:lnTo>
                  <a:pt x="960119" y="539038"/>
                </a:lnTo>
                <a:lnTo>
                  <a:pt x="960119" y="59893"/>
                </a:lnTo>
                <a:lnTo>
                  <a:pt x="955414" y="36577"/>
                </a:lnTo>
                <a:lnTo>
                  <a:pt x="942579" y="17540"/>
                </a:lnTo>
                <a:lnTo>
                  <a:pt x="923542" y="4705"/>
                </a:lnTo>
                <a:lnTo>
                  <a:pt x="900226" y="0"/>
                </a:lnTo>
                <a:close/>
              </a:path>
            </a:pathLst>
          </a:custGeom>
          <a:solidFill>
            <a:srgbClr val="404041">
              <a:alpha val="90194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68061" y="4827270"/>
            <a:ext cx="960119" cy="599440"/>
          </a:xfrm>
          <a:custGeom>
            <a:avLst/>
            <a:gdLst/>
            <a:ahLst/>
            <a:cxnLst/>
            <a:rect l="l" t="t" r="r" b="b"/>
            <a:pathLst>
              <a:path w="960120" h="599439">
                <a:moveTo>
                  <a:pt x="0" y="59893"/>
                </a:moveTo>
                <a:lnTo>
                  <a:pt x="4705" y="36577"/>
                </a:lnTo>
                <a:lnTo>
                  <a:pt x="17540" y="17540"/>
                </a:lnTo>
                <a:lnTo>
                  <a:pt x="36577" y="4705"/>
                </a:lnTo>
                <a:lnTo>
                  <a:pt x="59893" y="0"/>
                </a:lnTo>
                <a:lnTo>
                  <a:pt x="900226" y="0"/>
                </a:lnTo>
                <a:lnTo>
                  <a:pt x="923542" y="4705"/>
                </a:lnTo>
                <a:lnTo>
                  <a:pt x="942579" y="17540"/>
                </a:lnTo>
                <a:lnTo>
                  <a:pt x="955414" y="36577"/>
                </a:lnTo>
                <a:lnTo>
                  <a:pt x="960119" y="59893"/>
                </a:lnTo>
                <a:lnTo>
                  <a:pt x="960119" y="539038"/>
                </a:lnTo>
                <a:lnTo>
                  <a:pt x="955414" y="562354"/>
                </a:lnTo>
                <a:lnTo>
                  <a:pt x="942579" y="581391"/>
                </a:lnTo>
                <a:lnTo>
                  <a:pt x="923542" y="594226"/>
                </a:lnTo>
                <a:lnTo>
                  <a:pt x="900226" y="598931"/>
                </a:lnTo>
                <a:lnTo>
                  <a:pt x="59893" y="598931"/>
                </a:lnTo>
                <a:lnTo>
                  <a:pt x="36577" y="594226"/>
                </a:lnTo>
                <a:lnTo>
                  <a:pt x="17540" y="581391"/>
                </a:lnTo>
                <a:lnTo>
                  <a:pt x="4705" y="562354"/>
                </a:lnTo>
                <a:lnTo>
                  <a:pt x="0" y="539038"/>
                </a:lnTo>
                <a:lnTo>
                  <a:pt x="0" y="59893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5165557" y="4913109"/>
            <a:ext cx="763270" cy="3937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93675" marR="5080" indent="-181610">
              <a:lnSpc>
                <a:spcPts val="1340"/>
              </a:lnSpc>
              <a:spcBef>
                <a:spcPts val="325"/>
              </a:spcBef>
            </a:pPr>
            <a:r>
              <a:rPr dirty="0" sz="1300" spc="-10">
                <a:latin typeface="Arial"/>
                <a:cs typeface="Arial"/>
              </a:rPr>
              <a:t>Hospital</a:t>
            </a:r>
            <a:r>
              <a:rPr dirty="0" sz="1300" spc="-50">
                <a:latin typeface="Arial"/>
                <a:cs typeface="Arial"/>
              </a:rPr>
              <a:t> </a:t>
            </a:r>
            <a:r>
              <a:rPr dirty="0" sz="1300" spc="-5">
                <a:latin typeface="Arial"/>
                <a:cs typeface="Arial"/>
              </a:rPr>
              <a:t>=  </a:t>
            </a:r>
            <a:r>
              <a:rPr dirty="0" sz="1300" spc="-10">
                <a:latin typeface="Arial"/>
                <a:cs typeface="Arial"/>
              </a:rPr>
              <a:t>WAX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947665" y="2428494"/>
            <a:ext cx="120014" cy="3448050"/>
          </a:xfrm>
          <a:custGeom>
            <a:avLst/>
            <a:gdLst/>
            <a:ahLst/>
            <a:cxnLst/>
            <a:rect l="l" t="t" r="r" b="b"/>
            <a:pathLst>
              <a:path w="120014" h="3448050">
                <a:moveTo>
                  <a:pt x="0" y="0"/>
                </a:moveTo>
                <a:lnTo>
                  <a:pt x="0" y="3448011"/>
                </a:lnTo>
                <a:lnTo>
                  <a:pt x="119926" y="3448011"/>
                </a:lnTo>
              </a:path>
            </a:pathLst>
          </a:custGeom>
          <a:ln w="25908">
            <a:solidFill>
              <a:srgbClr val="273A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068061" y="5575553"/>
            <a:ext cx="960119" cy="600710"/>
          </a:xfrm>
          <a:custGeom>
            <a:avLst/>
            <a:gdLst/>
            <a:ahLst/>
            <a:cxnLst/>
            <a:rect l="l" t="t" r="r" b="b"/>
            <a:pathLst>
              <a:path w="960120" h="600710">
                <a:moveTo>
                  <a:pt x="900074" y="0"/>
                </a:moveTo>
                <a:lnTo>
                  <a:pt x="60045" y="0"/>
                </a:lnTo>
                <a:lnTo>
                  <a:pt x="36674" y="4719"/>
                </a:lnTo>
                <a:lnTo>
                  <a:pt x="17587" y="17587"/>
                </a:lnTo>
                <a:lnTo>
                  <a:pt x="4719" y="36674"/>
                </a:lnTo>
                <a:lnTo>
                  <a:pt x="0" y="60045"/>
                </a:lnTo>
                <a:lnTo>
                  <a:pt x="0" y="540410"/>
                </a:lnTo>
                <a:lnTo>
                  <a:pt x="4719" y="563781"/>
                </a:lnTo>
                <a:lnTo>
                  <a:pt x="17587" y="582868"/>
                </a:lnTo>
                <a:lnTo>
                  <a:pt x="36674" y="595736"/>
                </a:lnTo>
                <a:lnTo>
                  <a:pt x="60045" y="600456"/>
                </a:lnTo>
                <a:lnTo>
                  <a:pt x="900074" y="600456"/>
                </a:lnTo>
                <a:lnTo>
                  <a:pt x="923445" y="595736"/>
                </a:lnTo>
                <a:lnTo>
                  <a:pt x="942532" y="582868"/>
                </a:lnTo>
                <a:lnTo>
                  <a:pt x="955400" y="563781"/>
                </a:lnTo>
                <a:lnTo>
                  <a:pt x="960119" y="540410"/>
                </a:lnTo>
                <a:lnTo>
                  <a:pt x="960119" y="60045"/>
                </a:lnTo>
                <a:lnTo>
                  <a:pt x="955400" y="36674"/>
                </a:lnTo>
                <a:lnTo>
                  <a:pt x="942532" y="17587"/>
                </a:lnTo>
                <a:lnTo>
                  <a:pt x="923445" y="4719"/>
                </a:lnTo>
                <a:lnTo>
                  <a:pt x="900074" y="0"/>
                </a:lnTo>
                <a:close/>
              </a:path>
            </a:pathLst>
          </a:custGeom>
          <a:solidFill>
            <a:srgbClr val="E8ED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68061" y="5575553"/>
            <a:ext cx="960119" cy="600710"/>
          </a:xfrm>
          <a:custGeom>
            <a:avLst/>
            <a:gdLst/>
            <a:ahLst/>
            <a:cxnLst/>
            <a:rect l="l" t="t" r="r" b="b"/>
            <a:pathLst>
              <a:path w="960120" h="600710">
                <a:moveTo>
                  <a:pt x="0" y="60045"/>
                </a:moveTo>
                <a:lnTo>
                  <a:pt x="4719" y="36674"/>
                </a:lnTo>
                <a:lnTo>
                  <a:pt x="17587" y="17587"/>
                </a:lnTo>
                <a:lnTo>
                  <a:pt x="36674" y="4719"/>
                </a:lnTo>
                <a:lnTo>
                  <a:pt x="60045" y="0"/>
                </a:lnTo>
                <a:lnTo>
                  <a:pt x="900074" y="0"/>
                </a:lnTo>
                <a:lnTo>
                  <a:pt x="923445" y="4719"/>
                </a:lnTo>
                <a:lnTo>
                  <a:pt x="942532" y="17587"/>
                </a:lnTo>
                <a:lnTo>
                  <a:pt x="955400" y="36674"/>
                </a:lnTo>
                <a:lnTo>
                  <a:pt x="960119" y="60045"/>
                </a:lnTo>
                <a:lnTo>
                  <a:pt x="960119" y="540410"/>
                </a:lnTo>
                <a:lnTo>
                  <a:pt x="955400" y="563781"/>
                </a:lnTo>
                <a:lnTo>
                  <a:pt x="942532" y="582868"/>
                </a:lnTo>
                <a:lnTo>
                  <a:pt x="923445" y="595736"/>
                </a:lnTo>
                <a:lnTo>
                  <a:pt x="900074" y="600456"/>
                </a:lnTo>
                <a:lnTo>
                  <a:pt x="60045" y="600456"/>
                </a:lnTo>
                <a:lnTo>
                  <a:pt x="36674" y="595736"/>
                </a:lnTo>
                <a:lnTo>
                  <a:pt x="17587" y="582868"/>
                </a:lnTo>
                <a:lnTo>
                  <a:pt x="4719" y="563781"/>
                </a:lnTo>
                <a:lnTo>
                  <a:pt x="0" y="540410"/>
                </a:lnTo>
                <a:lnTo>
                  <a:pt x="0" y="60045"/>
                </a:lnTo>
                <a:close/>
              </a:path>
            </a:pathLst>
          </a:custGeom>
          <a:ln w="25908">
            <a:solidFill>
              <a:srgbClr val="344B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218879" y="5662674"/>
            <a:ext cx="656590" cy="39370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 indent="187325">
              <a:lnSpc>
                <a:spcPts val="1340"/>
              </a:lnSpc>
              <a:spcBef>
                <a:spcPts val="325"/>
              </a:spcBef>
            </a:pPr>
            <a:r>
              <a:rPr dirty="0" sz="1300" spc="-10">
                <a:latin typeface="Arial"/>
                <a:cs typeface="Arial"/>
              </a:rPr>
              <a:t>Not  </a:t>
            </a:r>
            <a:r>
              <a:rPr dirty="0" sz="1300" spc="-10">
                <a:latin typeface="Arial"/>
                <a:cs typeface="Arial"/>
              </a:rPr>
              <a:t>Hispanic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17439" y="1626934"/>
            <a:ext cx="1235710" cy="122110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27305">
              <a:lnSpc>
                <a:spcPct val="100000"/>
              </a:lnSpc>
              <a:spcBef>
                <a:spcPts val="484"/>
              </a:spcBef>
            </a:pPr>
            <a:r>
              <a:rPr dirty="0" sz="3600">
                <a:latin typeface="Arial"/>
                <a:cs typeface="Arial"/>
              </a:rPr>
              <a:t>Score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360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43779" y="2222971"/>
            <a:ext cx="115379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>
                <a:latin typeface="Arial"/>
                <a:cs typeface="Arial"/>
              </a:rPr>
              <a:t>357</a:t>
            </a:r>
            <a:r>
              <a:rPr dirty="0" sz="4000" spc="-5">
                <a:latin typeface="Arial"/>
                <a:cs typeface="Arial"/>
              </a:rPr>
              <a:t>2</a:t>
            </a:r>
            <a:endParaRPr sz="40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18503" y="1515432"/>
            <a:ext cx="1439545" cy="118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775">
              <a:lnSpc>
                <a:spcPts val="4315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Score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795"/>
              </a:lnSpc>
            </a:pPr>
            <a:r>
              <a:rPr dirty="0" sz="3600" spc="-10">
                <a:latin typeface="Arial"/>
                <a:cs typeface="Arial"/>
              </a:rPr>
              <a:t>.</a:t>
            </a:r>
            <a:r>
              <a:rPr dirty="0" sz="4000" spc="-10">
                <a:latin typeface="Arial"/>
                <a:cs typeface="Arial"/>
              </a:rPr>
              <a:t>7104</a:t>
            </a:r>
            <a:endParaRPr sz="40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2354" y="3324978"/>
            <a:ext cx="267144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6850" marR="18859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Neural  </a:t>
            </a:r>
            <a:r>
              <a:rPr dirty="0" sz="3600" spc="-5">
                <a:latin typeface="Arial"/>
                <a:cs typeface="Arial"/>
              </a:rPr>
              <a:t>Network  Predicts  </a:t>
            </a:r>
            <a:r>
              <a:rPr dirty="0" sz="3600">
                <a:latin typeface="Arial"/>
                <a:cs typeface="Arial"/>
              </a:rPr>
              <a:t>N</a:t>
            </a:r>
            <a:r>
              <a:rPr dirty="0" sz="3600" spc="-5">
                <a:latin typeface="Arial"/>
                <a:cs typeface="Arial"/>
              </a:rPr>
              <a:t>EG</a:t>
            </a:r>
            <a:r>
              <a:rPr dirty="0" sz="3600" spc="-265">
                <a:latin typeface="Arial"/>
                <a:cs typeface="Arial"/>
              </a:rPr>
              <a:t>A</a:t>
            </a:r>
            <a:r>
              <a:rPr dirty="0" sz="3600" spc="-5">
                <a:latin typeface="Arial"/>
                <a:cs typeface="Arial"/>
              </a:rPr>
              <a:t>TIV</a:t>
            </a:r>
            <a:r>
              <a:rPr dirty="0" sz="360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600" spc="-5">
                <a:latin typeface="Arial"/>
                <a:cs typeface="Arial"/>
              </a:rPr>
              <a:t>Readmission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234962" y="3346466"/>
            <a:ext cx="267144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81940" marR="273685" indent="635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"/>
                <a:cs typeface="Arial"/>
              </a:rPr>
              <a:t>Neural  </a:t>
            </a:r>
            <a:r>
              <a:rPr dirty="0" sz="3600" spc="-5">
                <a:latin typeface="Arial"/>
                <a:cs typeface="Arial"/>
              </a:rPr>
              <a:t>Network  Predicts  POSITIV</a:t>
            </a:r>
            <a:r>
              <a:rPr dirty="0" sz="360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3600" spc="-5">
                <a:latin typeface="Arial"/>
                <a:cs typeface="Arial"/>
              </a:rPr>
              <a:t>Readmission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28194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4800" y="6400800"/>
            <a:ext cx="1761743" cy="15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4540" y="1314565"/>
            <a:ext cx="4875530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Arial"/>
                <a:cs typeface="Arial"/>
              </a:rPr>
              <a:t>Overview </a:t>
            </a:r>
            <a:r>
              <a:rPr dirty="0" sz="4400" spc="-5">
                <a:latin typeface="Arial"/>
                <a:cs typeface="Arial"/>
              </a:rPr>
              <a:t>of  </a:t>
            </a:r>
            <a:r>
              <a:rPr dirty="0" sz="4400">
                <a:latin typeface="Arial"/>
                <a:cs typeface="Arial"/>
              </a:rPr>
              <a:t>Healthcare</a:t>
            </a:r>
            <a:r>
              <a:rPr dirty="0" sz="4400" spc="-95">
                <a:latin typeface="Arial"/>
                <a:cs typeface="Arial"/>
              </a:rPr>
              <a:t> </a:t>
            </a:r>
            <a:r>
              <a:rPr dirty="0" sz="4400">
                <a:latin typeface="Arial"/>
                <a:cs typeface="Arial"/>
              </a:rPr>
              <a:t>Industry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3972559"/>
            <a:ext cx="1500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Arial"/>
                <a:cs typeface="Arial"/>
              </a:rPr>
              <a:t>Doug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9146" y="436880"/>
            <a:ext cx="55257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>
                <a:solidFill>
                  <a:srgbClr val="C3A25D"/>
                </a:solidFill>
              </a:rPr>
              <a:t>Histogram </a:t>
            </a:r>
            <a:r>
              <a:rPr dirty="0" u="none" sz="4400" spc="-5">
                <a:solidFill>
                  <a:srgbClr val="C3A25D"/>
                </a:solidFill>
              </a:rPr>
              <a:t>of </a:t>
            </a:r>
            <a:r>
              <a:rPr dirty="0" u="none" sz="4400" spc="-5">
                <a:solidFill>
                  <a:srgbClr val="FADF70"/>
                </a:solidFill>
              </a:rPr>
              <a:t>Data</a:t>
            </a:r>
            <a:r>
              <a:rPr dirty="0" u="none" sz="4400" spc="-75">
                <a:solidFill>
                  <a:srgbClr val="FADF70"/>
                </a:solidFill>
              </a:rPr>
              <a:t> </a:t>
            </a:r>
            <a:r>
              <a:rPr dirty="0" u="none" sz="4400" spc="-5">
                <a:solidFill>
                  <a:srgbClr val="FADF70"/>
                </a:solidFill>
              </a:rPr>
              <a:t>Set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839724" y="1600200"/>
            <a:ext cx="7676387" cy="3858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5147" y="5894323"/>
            <a:ext cx="78892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Arial"/>
                <a:cs typeface="Arial"/>
              </a:rPr>
              <a:t>18.05%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10" b="1">
                <a:latin typeface="Arial"/>
                <a:cs typeface="Arial"/>
              </a:rPr>
              <a:t>dataset </a:t>
            </a:r>
            <a:r>
              <a:rPr dirty="0" sz="1800" spc="-5" b="1">
                <a:latin typeface="Arial"/>
                <a:cs typeface="Arial"/>
              </a:rPr>
              <a:t>readmitted </a:t>
            </a:r>
            <a:r>
              <a:rPr dirty="0" sz="1800" b="1">
                <a:latin typeface="Arial"/>
                <a:cs typeface="Arial"/>
              </a:rPr>
              <a:t>within 2 </a:t>
            </a:r>
            <a:r>
              <a:rPr dirty="0" sz="1800" spc="-10" b="1">
                <a:latin typeface="Arial"/>
                <a:cs typeface="Arial"/>
              </a:rPr>
              <a:t>days </a:t>
            </a:r>
            <a:r>
              <a:rPr dirty="0" sz="1800" b="1">
                <a:latin typeface="Arial"/>
                <a:cs typeface="Arial"/>
              </a:rPr>
              <a:t>of </a:t>
            </a:r>
            <a:r>
              <a:rPr dirty="0" sz="1800" spc="-10" b="1">
                <a:latin typeface="Arial"/>
                <a:cs typeface="Arial"/>
              </a:rPr>
              <a:t>release </a:t>
            </a:r>
            <a:r>
              <a:rPr dirty="0" sz="1800" spc="-5" b="1">
                <a:latin typeface="Arial"/>
                <a:cs typeface="Arial"/>
              </a:rPr>
              <a:t>from hospital</a:t>
            </a:r>
            <a:r>
              <a:rPr dirty="0" sz="1800" spc="135" b="1">
                <a:latin typeface="Arial"/>
                <a:cs typeface="Arial"/>
              </a:rPr>
              <a:t> </a:t>
            </a:r>
            <a:r>
              <a:rPr dirty="0" sz="1800">
                <a:latin typeface="Wingdings"/>
                <a:cs typeface="Wingdings"/>
              </a:rPr>
              <a:t></a:t>
            </a:r>
            <a:endParaRPr sz="1800">
              <a:latin typeface="Wingdings"/>
              <a:cs typeface="Wingdings"/>
            </a:endParaRPr>
          </a:p>
          <a:p>
            <a:pPr marL="2691765">
              <a:lnSpc>
                <a:spcPct val="100000"/>
              </a:lnSpc>
            </a:pPr>
            <a:r>
              <a:rPr dirty="0" sz="1800" spc="-5">
                <a:latin typeface="Arial"/>
                <a:cs typeface="Arial"/>
              </a:rPr>
              <a:t>Estimated </a:t>
            </a:r>
            <a:r>
              <a:rPr dirty="0" sz="1800" spc="-5" b="1">
                <a:latin typeface="Arial"/>
                <a:cs typeface="Arial"/>
              </a:rPr>
              <a:t>cost </a:t>
            </a:r>
            <a:r>
              <a:rPr dirty="0" sz="1800" spc="-5">
                <a:latin typeface="Arial"/>
                <a:cs typeface="Arial"/>
              </a:rPr>
              <a:t>of </a:t>
            </a:r>
            <a:r>
              <a:rPr dirty="0" sz="1800" spc="-10">
                <a:latin typeface="Arial"/>
                <a:cs typeface="Arial"/>
              </a:rPr>
              <a:t>each </a:t>
            </a:r>
            <a:r>
              <a:rPr dirty="0" sz="1800" spc="-5" b="1">
                <a:latin typeface="Arial"/>
                <a:cs typeface="Arial"/>
              </a:rPr>
              <a:t>readmission</a:t>
            </a:r>
            <a:r>
              <a:rPr dirty="0" sz="1800" spc="-5">
                <a:latin typeface="Arial"/>
                <a:cs typeface="Arial"/>
              </a:rPr>
              <a:t>: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$19,000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0811" y="543243"/>
            <a:ext cx="730059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78790" algn="l"/>
              </a:tabLst>
            </a:pPr>
            <a:r>
              <a:rPr dirty="0" u="none" sz="4400"/>
              <a:t>2	</a:t>
            </a:r>
            <a:r>
              <a:rPr dirty="0" u="none" sz="4400" spc="-5"/>
              <a:t>Prong </a:t>
            </a:r>
            <a:r>
              <a:rPr dirty="0" u="none" sz="4400"/>
              <a:t>Medical</a:t>
            </a:r>
            <a:r>
              <a:rPr dirty="0" u="none" sz="4400" spc="-25"/>
              <a:t> </a:t>
            </a:r>
            <a:r>
              <a:rPr dirty="0" u="none" sz="4400" spc="-5"/>
              <a:t>Intervention: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743441" y="3267543"/>
            <a:ext cx="5017278" cy="1537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53911" y="1905000"/>
            <a:ext cx="2362199" cy="22296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86460" y="1980259"/>
            <a:ext cx="4869815" cy="10617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82295" indent="-569595">
              <a:lnSpc>
                <a:spcPts val="3840"/>
              </a:lnSpc>
              <a:spcBef>
                <a:spcPts val="105"/>
              </a:spcBef>
              <a:buFont typeface="Wingdings"/>
              <a:buChar char=""/>
              <a:tabLst>
                <a:tab pos="582295" algn="l"/>
                <a:tab pos="582930" algn="l"/>
              </a:tabLst>
            </a:pPr>
            <a:r>
              <a:rPr dirty="0" sz="3200" spc="-5">
                <a:latin typeface="Arial"/>
                <a:cs typeface="Arial"/>
              </a:rPr>
              <a:t>Day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ts val="4320"/>
              </a:lnSpc>
            </a:pPr>
            <a:r>
              <a:rPr dirty="0" sz="3600" spc="-20">
                <a:latin typeface="Arial"/>
                <a:cs typeface="Arial"/>
              </a:rPr>
              <a:t>“WEARABLE”VITALS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460" y="3836923"/>
            <a:ext cx="1210310" cy="605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z="1400" spc="-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5" b="1">
                <a:solidFill>
                  <a:srgbClr val="FF0000"/>
                </a:solidFill>
                <a:latin typeface="Arial"/>
                <a:cs typeface="Arial"/>
              </a:rPr>
              <a:t>Temperature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z="1400" spc="3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SPO2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6460" y="4594911"/>
            <a:ext cx="4508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*</a:t>
            </a:r>
            <a:r>
              <a:rPr dirty="0" sz="1400" spc="3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F0000"/>
                </a:solidFill>
                <a:latin typeface="Arial"/>
                <a:cs typeface="Arial"/>
              </a:rPr>
              <a:t>HR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6145" y="4224020"/>
            <a:ext cx="31496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720" algn="l"/>
                <a:tab pos="1150620" algn="l"/>
              </a:tabLst>
            </a:pPr>
            <a:r>
              <a:rPr dirty="0" sz="2000" spc="-30">
                <a:solidFill>
                  <a:srgbClr val="FF0000"/>
                </a:solidFill>
                <a:latin typeface="Arial"/>
                <a:cs typeface="Arial"/>
              </a:rPr>
              <a:t>DAILY	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RECORDINGS</a:t>
            </a: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"/>
              <a:tabLst>
                <a:tab pos="299720" algn="l"/>
                <a:tab pos="1694814" algn="l"/>
              </a:tabLst>
            </a:pPr>
            <a:r>
              <a:rPr dirty="0" sz="2000" spc="-35">
                <a:solidFill>
                  <a:srgbClr val="FF0000"/>
                </a:solidFill>
                <a:latin typeface="Arial"/>
                <a:cs typeface="Arial"/>
              </a:rPr>
              <a:t>DIGITALLY	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DELIVERED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1489" y="3852164"/>
            <a:ext cx="1565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*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Respiratory</a:t>
            </a:r>
            <a:r>
              <a:rPr dirty="0" sz="1400" spc="-8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Rate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1489" y="4225540"/>
            <a:ext cx="807720" cy="60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*"/>
              <a:tabLst>
                <a:tab pos="132080" algn="l"/>
              </a:tabLst>
            </a:pPr>
            <a:r>
              <a:rPr dirty="0" sz="1400" spc="-5" b="1">
                <a:solidFill>
                  <a:srgbClr val="FF0000"/>
                </a:solidFill>
                <a:latin typeface="Arial"/>
                <a:cs typeface="Arial"/>
              </a:rPr>
              <a:t>Posture</a:t>
            </a:r>
            <a:endParaRPr sz="1400">
              <a:latin typeface="Arial"/>
              <a:cs typeface="Arial"/>
            </a:endParaRPr>
          </a:p>
          <a:p>
            <a:pPr marL="181610" indent="-168910">
              <a:lnSpc>
                <a:spcPct val="100000"/>
              </a:lnSpc>
              <a:spcBef>
                <a:spcPts val="1230"/>
              </a:spcBef>
              <a:buChar char="*"/>
              <a:tabLst>
                <a:tab pos="182245" algn="l"/>
              </a:tabLst>
            </a:pPr>
            <a:r>
              <a:rPr dirty="0" sz="1400" b="1">
                <a:solidFill>
                  <a:srgbClr val="FF0000"/>
                </a:solidFill>
                <a:latin typeface="Arial"/>
                <a:cs typeface="Arial"/>
              </a:rPr>
              <a:t>Steps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6460" y="5507228"/>
            <a:ext cx="6209030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ts val="3840"/>
              </a:lnSpc>
              <a:spcBef>
                <a:spcPts val="100"/>
              </a:spcBef>
              <a:buFont typeface="Wingdings"/>
              <a:buChar char=""/>
              <a:tabLst>
                <a:tab pos="469900" algn="l"/>
              </a:tabLst>
            </a:pPr>
            <a:r>
              <a:rPr dirty="0" sz="3200" spc="-5">
                <a:latin typeface="Arial"/>
                <a:cs typeface="Arial"/>
              </a:rPr>
              <a:t>Day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3-4</a:t>
            </a:r>
            <a:endParaRPr sz="32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z="3200" spc="-5">
                <a:latin typeface="Arial"/>
                <a:cs typeface="Arial"/>
              </a:rPr>
              <a:t>Internal Medicine Doctor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 spc="-15">
                <a:latin typeface="Arial"/>
                <a:cs typeface="Arial"/>
              </a:rPr>
              <a:t>Visit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1145" algn="l"/>
                <a:tab pos="8241665" algn="l"/>
              </a:tabLst>
            </a:pPr>
            <a:r>
              <a:rPr dirty="0"/>
              <a:t> 	ECONOMICS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690" y="1531111"/>
            <a:ext cx="8021955" cy="4879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2925" indent="-530225">
              <a:lnSpc>
                <a:spcPts val="3600"/>
              </a:lnSpc>
              <a:spcBef>
                <a:spcPts val="100"/>
              </a:spcBef>
              <a:buClr>
                <a:srgbClr val="C3A25D"/>
              </a:buClr>
              <a:buAutoNum type="arabicPlain"/>
              <a:tabLst>
                <a:tab pos="543560" algn="l"/>
              </a:tabLst>
            </a:pPr>
            <a:r>
              <a:rPr dirty="0" sz="3000" spc="-5">
                <a:latin typeface="Arial"/>
                <a:cs typeface="Arial"/>
              </a:rPr>
              <a:t>Preventative Cost Measures</a:t>
            </a:r>
            <a:r>
              <a:rPr dirty="0" sz="3000" spc="-45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/Patient</a:t>
            </a:r>
            <a:endParaRPr sz="3000">
              <a:latin typeface="Arial"/>
              <a:cs typeface="Arial"/>
            </a:endParaRPr>
          </a:p>
          <a:p>
            <a:pPr lvl="1" marL="3094355" indent="-338455">
              <a:lnSpc>
                <a:spcPts val="3720"/>
              </a:lnSpc>
              <a:buChar char="•"/>
              <a:tabLst>
                <a:tab pos="3094355" algn="l"/>
                <a:tab pos="3094990" algn="l"/>
                <a:tab pos="7559675" algn="l"/>
              </a:tabLst>
            </a:pPr>
            <a:r>
              <a:rPr dirty="0" sz="3100" spc="-15">
                <a:latin typeface="Arial"/>
                <a:cs typeface="Arial"/>
              </a:rPr>
              <a:t>$10</a:t>
            </a:r>
            <a:r>
              <a:rPr dirty="0" sz="3100" spc="-5">
                <a:latin typeface="Arial"/>
                <a:cs typeface="Arial"/>
              </a:rPr>
              <a:t>0</a:t>
            </a:r>
            <a:r>
              <a:rPr dirty="0" sz="3100" spc="30">
                <a:latin typeface="Arial"/>
                <a:cs typeface="Arial"/>
              </a:rPr>
              <a:t> </a:t>
            </a:r>
            <a:r>
              <a:rPr dirty="0" sz="3100" spc="-5">
                <a:latin typeface="Arial"/>
                <a:cs typeface="Arial"/>
              </a:rPr>
              <a:t>M</a:t>
            </a:r>
            <a:r>
              <a:rPr dirty="0" sz="3100" spc="-15">
                <a:latin typeface="Arial"/>
                <a:cs typeface="Arial"/>
              </a:rPr>
              <a:t>on</a:t>
            </a:r>
            <a:r>
              <a:rPr dirty="0" sz="3100" spc="-10">
                <a:latin typeface="Arial"/>
                <a:cs typeface="Arial"/>
              </a:rPr>
              <a:t>i</a:t>
            </a:r>
            <a:r>
              <a:rPr dirty="0" sz="3100" spc="-5">
                <a:latin typeface="Arial"/>
                <a:cs typeface="Arial"/>
              </a:rPr>
              <a:t>t</a:t>
            </a:r>
            <a:r>
              <a:rPr dirty="0" sz="3100" spc="-15">
                <a:latin typeface="Arial"/>
                <a:cs typeface="Arial"/>
              </a:rPr>
              <a:t>o</a:t>
            </a:r>
            <a:r>
              <a:rPr dirty="0" sz="3100" spc="-5">
                <a:latin typeface="Arial"/>
                <a:cs typeface="Arial"/>
              </a:rPr>
              <a:t>r</a:t>
            </a:r>
            <a:r>
              <a:rPr dirty="0" sz="3100" spc="-10">
                <a:latin typeface="Arial"/>
                <a:cs typeface="Arial"/>
              </a:rPr>
              <a:t>i</a:t>
            </a:r>
            <a:r>
              <a:rPr dirty="0" sz="3100" spc="-15">
                <a:latin typeface="Arial"/>
                <a:cs typeface="Arial"/>
              </a:rPr>
              <a:t>n</a:t>
            </a:r>
            <a:r>
              <a:rPr dirty="0" sz="3100" spc="-5">
                <a:latin typeface="Arial"/>
                <a:cs typeface="Arial"/>
              </a:rPr>
              <a:t>g</a:t>
            </a:r>
            <a:r>
              <a:rPr dirty="0" sz="3100" spc="55">
                <a:latin typeface="Arial"/>
                <a:cs typeface="Arial"/>
              </a:rPr>
              <a:t> </a:t>
            </a:r>
            <a:r>
              <a:rPr dirty="0" sz="3100" spc="-10">
                <a:latin typeface="Arial"/>
                <a:cs typeface="Arial"/>
              </a:rPr>
              <a:t>S</a:t>
            </a:r>
            <a:r>
              <a:rPr dirty="0" sz="3100" spc="-5">
                <a:latin typeface="Arial"/>
                <a:cs typeface="Arial"/>
              </a:rPr>
              <a:t>yst</a:t>
            </a:r>
            <a:r>
              <a:rPr dirty="0" sz="3100" spc="-15">
                <a:latin typeface="Arial"/>
                <a:cs typeface="Arial"/>
              </a:rPr>
              <a:t>e</a:t>
            </a:r>
            <a:r>
              <a:rPr dirty="0" sz="3100" spc="-5">
                <a:latin typeface="Arial"/>
                <a:cs typeface="Arial"/>
              </a:rPr>
              <a:t>m</a:t>
            </a:r>
            <a:r>
              <a:rPr dirty="0" sz="3100">
                <a:latin typeface="Arial"/>
                <a:cs typeface="Arial"/>
              </a:rPr>
              <a:t>	</a:t>
            </a:r>
            <a:r>
              <a:rPr dirty="0" sz="3100" spc="-5">
                <a:latin typeface="Arial"/>
                <a:cs typeface="Arial"/>
              </a:rPr>
              <a:t>[+]</a:t>
            </a:r>
            <a:endParaRPr sz="3100">
              <a:latin typeface="Arial"/>
              <a:cs typeface="Arial"/>
            </a:endParaRPr>
          </a:p>
          <a:p>
            <a:pPr lvl="1" marL="3094355" indent="-338455">
              <a:lnSpc>
                <a:spcPct val="100000"/>
              </a:lnSpc>
              <a:buChar char="•"/>
              <a:tabLst>
                <a:tab pos="3094355" algn="l"/>
                <a:tab pos="3094990" algn="l"/>
              </a:tabLst>
            </a:pPr>
            <a:r>
              <a:rPr dirty="0" sz="3100" spc="-10">
                <a:latin typeface="Arial"/>
                <a:cs typeface="Arial"/>
              </a:rPr>
              <a:t>$250 </a:t>
            </a:r>
            <a:r>
              <a:rPr dirty="0" sz="3100" spc="-65">
                <a:latin typeface="Arial"/>
                <a:cs typeface="Arial"/>
              </a:rPr>
              <a:t>Dr.</a:t>
            </a:r>
            <a:r>
              <a:rPr dirty="0" sz="3100" spc="35">
                <a:latin typeface="Arial"/>
                <a:cs typeface="Arial"/>
              </a:rPr>
              <a:t> </a:t>
            </a:r>
            <a:r>
              <a:rPr dirty="0" sz="3100" spc="-20">
                <a:latin typeface="Arial"/>
                <a:cs typeface="Arial"/>
              </a:rPr>
              <a:t>Visit</a:t>
            </a:r>
            <a:endParaRPr sz="3100">
              <a:latin typeface="Arial"/>
              <a:cs typeface="Arial"/>
            </a:endParaRPr>
          </a:p>
          <a:p>
            <a:pPr lvl="1" marL="3094355" indent="-338455">
              <a:lnSpc>
                <a:spcPts val="3715"/>
              </a:lnSpc>
              <a:buChar char="•"/>
              <a:tabLst>
                <a:tab pos="3094355" algn="l"/>
                <a:tab pos="3094990" algn="l"/>
              </a:tabLst>
            </a:pPr>
            <a:r>
              <a:rPr dirty="0" u="sng" sz="31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x81 Patients </a:t>
            </a:r>
            <a:r>
              <a:rPr dirty="0" u="sng" sz="3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with </a:t>
            </a:r>
            <a:r>
              <a:rPr dirty="0" u="sng" sz="3100" spc="-1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high</a:t>
            </a:r>
            <a:r>
              <a:rPr dirty="0" u="sng" sz="3100" spc="6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3100" spc="-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risk</a:t>
            </a:r>
            <a:endParaRPr sz="3100">
              <a:latin typeface="Arial"/>
              <a:cs typeface="Arial"/>
            </a:endParaRPr>
          </a:p>
          <a:p>
            <a:pPr marL="2755900">
              <a:lnSpc>
                <a:spcPts val="4235"/>
              </a:lnSpc>
            </a:pPr>
            <a:r>
              <a:rPr dirty="0" sz="3100" spc="-10">
                <a:latin typeface="Wingdings"/>
                <a:cs typeface="Wingdings"/>
              </a:rPr>
              <a:t></a:t>
            </a:r>
            <a:r>
              <a:rPr dirty="0" sz="3100" spc="-10">
                <a:latin typeface="Arial"/>
                <a:cs typeface="Arial"/>
              </a:rPr>
              <a:t>$</a:t>
            </a:r>
            <a:r>
              <a:rPr dirty="0" sz="3700" spc="-10">
                <a:latin typeface="Arial"/>
                <a:cs typeface="Arial"/>
              </a:rPr>
              <a:t>28,350 </a:t>
            </a:r>
            <a:r>
              <a:rPr dirty="0" sz="3100" spc="-5">
                <a:latin typeface="Arial"/>
                <a:cs typeface="Arial"/>
              </a:rPr>
              <a:t>/ </a:t>
            </a:r>
            <a:r>
              <a:rPr dirty="0" sz="3100" spc="-15">
                <a:latin typeface="Arial"/>
                <a:cs typeface="Arial"/>
              </a:rPr>
              <a:t>annual</a:t>
            </a:r>
            <a:r>
              <a:rPr dirty="0" sz="3100" spc="-70">
                <a:latin typeface="Arial"/>
                <a:cs typeface="Arial"/>
              </a:rPr>
              <a:t> </a:t>
            </a:r>
            <a:r>
              <a:rPr dirty="0" sz="3100" spc="-5">
                <a:latin typeface="Arial"/>
                <a:cs typeface="Arial"/>
              </a:rPr>
              <a:t>cost</a:t>
            </a:r>
            <a:r>
              <a:rPr dirty="0" sz="3100" spc="-5">
                <a:latin typeface="Wingdings"/>
                <a:cs typeface="Wingdings"/>
              </a:rPr>
              <a:t></a:t>
            </a:r>
            <a:endParaRPr sz="3100">
              <a:latin typeface="Wingdings"/>
              <a:cs typeface="Wingdings"/>
            </a:endParaRPr>
          </a:p>
          <a:p>
            <a:pPr marL="553085" indent="-540385">
              <a:lnSpc>
                <a:spcPts val="4720"/>
              </a:lnSpc>
              <a:buAutoNum type="arabicPlain" startAt="2"/>
              <a:tabLst>
                <a:tab pos="553720" algn="l"/>
              </a:tabLst>
            </a:pPr>
            <a:r>
              <a:rPr dirty="0" sz="3100" spc="-175">
                <a:latin typeface="Arial"/>
                <a:cs typeface="Arial"/>
              </a:rPr>
              <a:t>To </a:t>
            </a:r>
            <a:r>
              <a:rPr dirty="0" sz="3100" spc="-10">
                <a:latin typeface="Arial"/>
                <a:cs typeface="Arial"/>
              </a:rPr>
              <a:t>Prevent </a:t>
            </a:r>
            <a:r>
              <a:rPr dirty="0" sz="4100" spc="-5" b="1">
                <a:latin typeface="Arial"/>
                <a:cs typeface="Arial"/>
              </a:rPr>
              <a:t>54 </a:t>
            </a:r>
            <a:r>
              <a:rPr dirty="0" sz="3100" spc="-10">
                <a:latin typeface="Arial"/>
                <a:cs typeface="Arial"/>
              </a:rPr>
              <a:t>Readmissions</a:t>
            </a:r>
            <a:r>
              <a:rPr dirty="0" sz="3100" spc="-15">
                <a:latin typeface="Arial"/>
                <a:cs typeface="Arial"/>
              </a:rPr>
              <a:t> </a:t>
            </a:r>
            <a:r>
              <a:rPr dirty="0" sz="3100" spc="-10">
                <a:latin typeface="Arial"/>
                <a:cs typeface="Arial"/>
              </a:rPr>
              <a:t>saving</a:t>
            </a:r>
            <a:endParaRPr sz="3100">
              <a:latin typeface="Arial"/>
              <a:cs typeface="Arial"/>
            </a:endParaRPr>
          </a:p>
          <a:p>
            <a:pPr marL="2070100">
              <a:lnSpc>
                <a:spcPct val="100000"/>
              </a:lnSpc>
              <a:spcBef>
                <a:spcPts val="25"/>
              </a:spcBef>
            </a:pPr>
            <a:r>
              <a:rPr dirty="0" sz="3100" spc="-5">
                <a:latin typeface="Arial"/>
                <a:cs typeface="Arial"/>
              </a:rPr>
              <a:t>$ </a:t>
            </a:r>
            <a:r>
              <a:rPr dirty="0" sz="3100" spc="-10">
                <a:latin typeface="Arial"/>
                <a:cs typeface="Arial"/>
              </a:rPr>
              <a:t>19,000 </a:t>
            </a:r>
            <a:r>
              <a:rPr dirty="0" sz="3100" spc="-5">
                <a:latin typeface="Arial"/>
                <a:cs typeface="Arial"/>
              </a:rPr>
              <a:t>/</a:t>
            </a:r>
            <a:r>
              <a:rPr dirty="0" sz="3100" spc="45">
                <a:latin typeface="Arial"/>
                <a:cs typeface="Arial"/>
              </a:rPr>
              <a:t> </a:t>
            </a:r>
            <a:r>
              <a:rPr dirty="0" sz="3100" spc="-10">
                <a:latin typeface="Arial"/>
                <a:cs typeface="Arial"/>
              </a:rPr>
              <a:t>Patient</a:t>
            </a:r>
            <a:endParaRPr sz="3100">
              <a:latin typeface="Arial"/>
              <a:cs typeface="Arial"/>
            </a:endParaRPr>
          </a:p>
          <a:p>
            <a:pPr marL="2070100">
              <a:lnSpc>
                <a:spcPct val="100000"/>
              </a:lnSpc>
            </a:pPr>
            <a:r>
              <a:rPr dirty="0" sz="2600" spc="-45">
                <a:latin typeface="Arial"/>
                <a:cs typeface="Arial"/>
              </a:rPr>
              <a:t>TOTAL </a:t>
            </a:r>
            <a:r>
              <a:rPr dirty="0" sz="2600" spc="-30">
                <a:latin typeface="Arial"/>
                <a:cs typeface="Arial"/>
              </a:rPr>
              <a:t>SAVINGS </a:t>
            </a:r>
            <a:r>
              <a:rPr dirty="0" sz="3100" spc="-10">
                <a:latin typeface="Wingdings"/>
                <a:cs typeface="Wingdings"/>
              </a:rPr>
              <a:t></a:t>
            </a:r>
            <a:r>
              <a:rPr dirty="0" sz="3100" spc="-10">
                <a:latin typeface="Arial"/>
                <a:cs typeface="Arial"/>
              </a:rPr>
              <a:t>$513</a:t>
            </a:r>
            <a:r>
              <a:rPr dirty="0" sz="3100" spc="110">
                <a:latin typeface="Arial"/>
                <a:cs typeface="Arial"/>
              </a:rPr>
              <a:t> </a:t>
            </a:r>
            <a:r>
              <a:rPr dirty="0" sz="3100" spc="-5">
                <a:latin typeface="Arial"/>
                <a:cs typeface="Arial"/>
              </a:rPr>
              <a:t>K</a:t>
            </a:r>
            <a:endParaRPr sz="3100">
              <a:latin typeface="Arial"/>
              <a:cs typeface="Arial"/>
            </a:endParaRPr>
          </a:p>
          <a:p>
            <a:pPr marL="2070100">
              <a:lnSpc>
                <a:spcPct val="100000"/>
              </a:lnSpc>
              <a:tabLst>
                <a:tab pos="4561840" algn="l"/>
              </a:tabLst>
            </a:pPr>
            <a:r>
              <a:rPr dirty="0" sz="2600" b="1">
                <a:latin typeface="Arial"/>
                <a:cs typeface="Arial"/>
              </a:rPr>
              <a:t>NET </a:t>
            </a:r>
            <a:r>
              <a:rPr dirty="0" sz="2600" spc="-30" b="1">
                <a:latin typeface="Arial"/>
                <a:cs typeface="Arial"/>
              </a:rPr>
              <a:t>SAVINGS	</a:t>
            </a:r>
            <a:r>
              <a:rPr dirty="0" sz="3100" spc="-10" b="1">
                <a:latin typeface="Arial"/>
                <a:cs typeface="Arial"/>
              </a:rPr>
              <a:t>$484,650 </a:t>
            </a:r>
            <a:r>
              <a:rPr dirty="0" sz="3100" spc="-5" b="1">
                <a:latin typeface="Arial"/>
                <a:cs typeface="Arial"/>
              </a:rPr>
              <a:t>/</a:t>
            </a:r>
            <a:r>
              <a:rPr dirty="0" sz="3100" spc="-10" b="1">
                <a:latin typeface="Arial"/>
                <a:cs typeface="Arial"/>
              </a:rPr>
              <a:t> </a:t>
            </a:r>
            <a:r>
              <a:rPr dirty="0" sz="3100" spc="-55" b="1">
                <a:latin typeface="Arial"/>
                <a:cs typeface="Arial"/>
              </a:rPr>
              <a:t>Year</a:t>
            </a:r>
            <a:endParaRPr sz="3100">
              <a:latin typeface="Arial"/>
              <a:cs typeface="Arial"/>
            </a:endParaRPr>
          </a:p>
          <a:p>
            <a:pPr marL="481330">
              <a:lnSpc>
                <a:spcPct val="100000"/>
              </a:lnSpc>
              <a:spcBef>
                <a:spcPts val="1165"/>
              </a:spcBef>
            </a:pPr>
            <a:r>
              <a:rPr dirty="0" sz="1800">
                <a:latin typeface="Wingdings"/>
                <a:cs typeface="Wingdings"/>
              </a:rPr>
              <a:t>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Arial"/>
                <a:cs typeface="Arial"/>
              </a:rPr>
              <a:t>Assuming </a:t>
            </a:r>
            <a:r>
              <a:rPr dirty="0" sz="1800" b="1">
                <a:latin typeface="Arial"/>
                <a:cs typeface="Arial"/>
              </a:rPr>
              <a:t>a </a:t>
            </a:r>
            <a:r>
              <a:rPr dirty="0" sz="1800" spc="-10" b="1">
                <a:latin typeface="Arial"/>
                <a:cs typeface="Arial"/>
              </a:rPr>
              <a:t>50% success </a:t>
            </a:r>
            <a:r>
              <a:rPr dirty="0" sz="1800" spc="-5" b="1">
                <a:latin typeface="Arial"/>
                <a:cs typeface="Arial"/>
              </a:rPr>
              <a:t>rate </a:t>
            </a:r>
            <a:r>
              <a:rPr dirty="0" sz="1800" b="1">
                <a:latin typeface="Arial"/>
                <a:cs typeface="Arial"/>
              </a:rPr>
              <a:t>for </a:t>
            </a:r>
            <a:r>
              <a:rPr dirty="0" sz="1800" spc="-10" b="1">
                <a:latin typeface="Arial"/>
                <a:cs typeface="Arial"/>
              </a:rPr>
              <a:t>preventative measures</a:t>
            </a:r>
            <a:r>
              <a:rPr dirty="0" sz="1800" spc="155" b="1">
                <a:latin typeface="Arial"/>
                <a:cs typeface="Arial"/>
              </a:rPr>
              <a:t> </a:t>
            </a:r>
            <a:r>
              <a:rPr dirty="0" sz="1800">
                <a:latin typeface="Wingdings"/>
                <a:cs typeface="Wingdings"/>
              </a:rPr>
              <a:t>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3726" y="436880"/>
            <a:ext cx="48755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Healthcare</a:t>
            </a:r>
            <a:r>
              <a:rPr dirty="0" u="none" sz="4400" spc="-90"/>
              <a:t> </a:t>
            </a:r>
            <a:r>
              <a:rPr dirty="0" u="none" sz="4400"/>
              <a:t>Industry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5600"/>
            <a:ext cx="7402830" cy="458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428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$3 trillion U.S. industry (2015); about 20% GDP; $7  trillion </a:t>
            </a:r>
            <a:r>
              <a:rPr dirty="0" sz="2400" spc="-10">
                <a:latin typeface="Arial"/>
                <a:cs typeface="Arial"/>
              </a:rPr>
              <a:t>globally; </a:t>
            </a:r>
            <a:r>
              <a:rPr dirty="0" sz="2400" spc="-5">
                <a:latin typeface="Arial"/>
                <a:cs typeface="Arial"/>
              </a:rPr>
              <a:t>$8.7 trillion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(2020)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25–30% of every </a:t>
            </a:r>
            <a:r>
              <a:rPr dirty="0" sz="2400" spc="-10">
                <a:latin typeface="Arial"/>
                <a:cs typeface="Arial"/>
              </a:rPr>
              <a:t>dollar </a:t>
            </a:r>
            <a:r>
              <a:rPr dirty="0" sz="2400" spc="-5">
                <a:latin typeface="Arial"/>
                <a:cs typeface="Arial"/>
              </a:rPr>
              <a:t>spent goes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administration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Three primary goals </a:t>
            </a:r>
            <a:r>
              <a:rPr dirty="0" sz="2400">
                <a:latin typeface="Arial"/>
                <a:cs typeface="Arial"/>
              </a:rPr>
              <a:t>for </a:t>
            </a:r>
            <a:r>
              <a:rPr dirty="0" sz="2400" spc="-5">
                <a:latin typeface="Arial"/>
                <a:cs typeface="Arial"/>
              </a:rPr>
              <a:t>healthcare</a:t>
            </a:r>
            <a:r>
              <a:rPr dirty="0" sz="2400" spc="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entities:</a:t>
            </a:r>
            <a:endParaRPr sz="24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spc="-5">
                <a:latin typeface="Arial"/>
                <a:cs typeface="Arial"/>
              </a:rPr>
              <a:t>Patient </a:t>
            </a:r>
            <a:r>
              <a:rPr dirty="0" sz="2000">
                <a:latin typeface="Arial"/>
                <a:cs typeface="Arial"/>
              </a:rPr>
              <a:t>outcome and </a:t>
            </a:r>
            <a:r>
              <a:rPr dirty="0" sz="2000" spc="-5">
                <a:latin typeface="Arial"/>
                <a:cs typeface="Arial"/>
              </a:rPr>
              <a:t>quality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life</a:t>
            </a:r>
            <a:endParaRPr sz="2000">
              <a:latin typeface="Arial"/>
              <a:cs typeface="Arial"/>
            </a:endParaRPr>
          </a:p>
          <a:p>
            <a:pPr lvl="1" marL="927100" indent="-45720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 spc="-5">
                <a:latin typeface="Arial"/>
                <a:cs typeface="Arial"/>
              </a:rPr>
              <a:t>Patient quality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care</a:t>
            </a:r>
            <a:endParaRPr sz="2000">
              <a:latin typeface="Arial"/>
              <a:cs typeface="Arial"/>
            </a:endParaRPr>
          </a:p>
          <a:p>
            <a:pPr lvl="1" marL="927100" marR="508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000">
                <a:latin typeface="Arial"/>
                <a:cs typeface="Arial"/>
              </a:rPr>
              <a:t>Economic </a:t>
            </a:r>
            <a:r>
              <a:rPr dirty="0" sz="2000" spc="-5">
                <a:latin typeface="Arial"/>
                <a:cs typeface="Arial"/>
              </a:rPr>
              <a:t>efficiency </a:t>
            </a:r>
            <a:r>
              <a:rPr dirty="0" sz="2000">
                <a:latin typeface="Arial"/>
                <a:cs typeface="Arial"/>
              </a:rPr>
              <a:t>and financial performance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(hospitals,  insurance, pharma,</a:t>
            </a:r>
            <a:r>
              <a:rPr dirty="0" sz="2000" spc="-10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etc.)</a:t>
            </a:r>
            <a:endParaRPr sz="2000">
              <a:latin typeface="Arial"/>
              <a:cs typeface="Arial"/>
            </a:endParaRPr>
          </a:p>
          <a:p>
            <a:pPr marL="355600" marR="1271270" indent="-342900">
              <a:lnSpc>
                <a:spcPct val="100000"/>
              </a:lnSpc>
              <a:spcBef>
                <a:spcPts val="5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 spc="-20">
                <a:latin typeface="Arial"/>
                <a:cs typeface="Arial"/>
              </a:rPr>
              <a:t>Trend </a:t>
            </a:r>
            <a:r>
              <a:rPr dirty="0" sz="2400" spc="-5">
                <a:latin typeface="Arial"/>
                <a:cs typeface="Arial"/>
              </a:rPr>
              <a:t>towards “evidence-based” medicine,  e.g., stomach ulcer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case</a:t>
            </a:r>
            <a:endParaRPr sz="2400">
              <a:latin typeface="Arial"/>
              <a:cs typeface="Arial"/>
            </a:endParaRPr>
          </a:p>
          <a:p>
            <a:pPr marL="756285" marR="150177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Based on </a:t>
            </a:r>
            <a:r>
              <a:rPr dirty="0" sz="2000" spc="-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and </a:t>
            </a:r>
            <a:r>
              <a:rPr dirty="0" sz="2000" spc="-5">
                <a:latin typeface="Arial"/>
                <a:cs typeface="Arial"/>
              </a:rPr>
              <a:t>data </a:t>
            </a:r>
            <a:r>
              <a:rPr dirty="0" sz="2000">
                <a:latin typeface="Arial"/>
                <a:cs typeface="Arial"/>
              </a:rPr>
              <a:t>science, including</a:t>
            </a:r>
            <a:r>
              <a:rPr dirty="0" sz="2000" spc="-2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AI,  </a:t>
            </a:r>
            <a:r>
              <a:rPr dirty="0" sz="2000">
                <a:latin typeface="Arial"/>
                <a:cs typeface="Arial"/>
              </a:rPr>
              <a:t>machine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658" y="436880"/>
            <a:ext cx="57162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Hospital</a:t>
            </a:r>
            <a:r>
              <a:rPr dirty="0" u="none" sz="4400" spc="-95"/>
              <a:t> </a:t>
            </a:r>
            <a:r>
              <a:rPr dirty="0" u="none" sz="4400"/>
              <a:t>Readmissions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7450455" cy="34417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Readmissions are </a:t>
            </a:r>
            <a:r>
              <a:rPr dirty="0" sz="3200">
                <a:latin typeface="Arial"/>
                <a:cs typeface="Arial"/>
              </a:rPr>
              <a:t>a </a:t>
            </a:r>
            <a:r>
              <a:rPr dirty="0" sz="3200" spc="-5">
                <a:latin typeface="Arial"/>
                <a:cs typeface="Arial"/>
              </a:rPr>
              <a:t>particularly chronic  problem </a:t>
            </a:r>
            <a:r>
              <a:rPr dirty="0" sz="3200" spc="-45">
                <a:latin typeface="Arial"/>
                <a:cs typeface="Arial"/>
              </a:rPr>
              <a:t>today, </a:t>
            </a:r>
            <a:r>
              <a:rPr dirty="0" sz="3200" spc="-5">
                <a:latin typeface="Arial"/>
                <a:cs typeface="Arial"/>
              </a:rPr>
              <a:t>top causes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being:</a:t>
            </a:r>
            <a:endParaRPr sz="3200">
              <a:latin typeface="Arial"/>
              <a:cs typeface="Arial"/>
            </a:endParaRPr>
          </a:p>
          <a:p>
            <a:pPr lvl="1" marL="756285" marR="1299845" indent="-286385">
              <a:lnSpc>
                <a:spcPct val="10000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800">
                <a:latin typeface="Arial"/>
                <a:cs typeface="Arial"/>
              </a:rPr>
              <a:t>Infection (sepsis), </a:t>
            </a:r>
            <a:r>
              <a:rPr dirty="0" sz="2800" spc="-5">
                <a:latin typeface="Arial"/>
                <a:cs typeface="Arial"/>
              </a:rPr>
              <a:t>blood </a:t>
            </a:r>
            <a:r>
              <a:rPr dirty="0" sz="2800">
                <a:latin typeface="Arial"/>
                <a:cs typeface="Arial"/>
              </a:rPr>
              <a:t>poisoning  (septicemia)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Pneumonia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800">
                <a:latin typeface="Arial"/>
                <a:cs typeface="Arial"/>
              </a:rPr>
              <a:t>Congestive heart failure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60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Complications </a:t>
            </a:r>
            <a:r>
              <a:rPr dirty="0" sz="2800">
                <a:latin typeface="Arial"/>
                <a:cs typeface="Arial"/>
              </a:rPr>
              <a:t>of surgical </a:t>
            </a:r>
            <a:r>
              <a:rPr dirty="0" sz="2800" spc="-5">
                <a:latin typeface="Arial"/>
                <a:cs typeface="Arial"/>
              </a:rPr>
              <a:t>or </a:t>
            </a:r>
            <a:r>
              <a:rPr dirty="0" sz="2800">
                <a:latin typeface="Arial"/>
                <a:cs typeface="Arial"/>
              </a:rPr>
              <a:t>medical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care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1264" y="6535928"/>
            <a:ext cx="4336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https://www.verywellhealth.com/sepsis-and-septicemia-2615130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293875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 h="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14658" y="436880"/>
            <a:ext cx="57162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none" sz="4400"/>
              <a:t>Hospital</a:t>
            </a:r>
            <a:r>
              <a:rPr dirty="0" u="none" sz="4400" spc="-95"/>
              <a:t> </a:t>
            </a:r>
            <a:r>
              <a:rPr dirty="0" u="none" sz="4400"/>
              <a:t>Readmissions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35940" y="1621027"/>
            <a:ext cx="8072120" cy="5123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26733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Arial"/>
                <a:cs typeface="Arial"/>
              </a:rPr>
              <a:t>The </a:t>
            </a:r>
            <a:r>
              <a:rPr dirty="0" sz="3200">
                <a:latin typeface="Arial"/>
                <a:cs typeface="Arial"/>
              </a:rPr>
              <a:t>cost </a:t>
            </a:r>
            <a:r>
              <a:rPr dirty="0" sz="3200" spc="-5">
                <a:latin typeface="Arial"/>
                <a:cs typeface="Arial"/>
              </a:rPr>
              <a:t>of all readmissions must now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be  </a:t>
            </a:r>
            <a:r>
              <a:rPr dirty="0" sz="3200" spc="-5">
                <a:latin typeface="Arial"/>
                <a:cs typeface="Arial"/>
              </a:rPr>
              <a:t>borne by the hospital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provider</a:t>
            </a:r>
            <a:endParaRPr sz="3200">
              <a:latin typeface="Arial"/>
              <a:cs typeface="Arial"/>
            </a:endParaRPr>
          </a:p>
          <a:p>
            <a:pPr lvl="1" marL="756285" marR="296545" indent="-286385">
              <a:lnSpc>
                <a:spcPct val="100000"/>
              </a:lnSpc>
              <a:spcBef>
                <a:spcPts val="615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 spc="-40">
                <a:latin typeface="Arial"/>
                <a:cs typeface="Arial"/>
              </a:rPr>
              <a:t>2011, </a:t>
            </a:r>
            <a:r>
              <a:rPr dirty="0" sz="2800" spc="-5">
                <a:latin typeface="Arial"/>
                <a:cs typeface="Arial"/>
              </a:rPr>
              <a:t>3.3 million </a:t>
            </a:r>
            <a:r>
              <a:rPr dirty="0" sz="2800">
                <a:latin typeface="Arial"/>
                <a:cs typeface="Arial"/>
              </a:rPr>
              <a:t>adult all-cause  readmissions associated </a:t>
            </a:r>
            <a:r>
              <a:rPr dirty="0" sz="2800" spc="-5">
                <a:latin typeface="Arial"/>
                <a:cs typeface="Arial"/>
              </a:rPr>
              <a:t>with </a:t>
            </a:r>
            <a:r>
              <a:rPr dirty="0" sz="2800">
                <a:latin typeface="Arial"/>
                <a:cs typeface="Arial"/>
              </a:rPr>
              <a:t>$41.3 </a:t>
            </a:r>
            <a:r>
              <a:rPr dirty="0" sz="2800" spc="-5">
                <a:latin typeface="Arial"/>
                <a:cs typeface="Arial"/>
              </a:rPr>
              <a:t>billion in  </a:t>
            </a:r>
            <a:r>
              <a:rPr dirty="0" sz="2800">
                <a:latin typeface="Arial"/>
                <a:cs typeface="Arial"/>
              </a:rPr>
              <a:t>hospital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costs</a:t>
            </a:r>
            <a:endParaRPr sz="2800">
              <a:latin typeface="Arial"/>
              <a:cs typeface="Arial"/>
            </a:endParaRPr>
          </a:p>
          <a:p>
            <a:pPr lvl="2" marL="1155700" marR="242570" indent="-22860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spc="-5" i="1">
                <a:latin typeface="Arial"/>
                <a:cs typeface="Arial"/>
              </a:rPr>
              <a:t>Medicare </a:t>
            </a:r>
            <a:r>
              <a:rPr dirty="0" sz="2400" spc="-5">
                <a:latin typeface="Arial"/>
                <a:cs typeface="Arial"/>
              </a:rPr>
              <a:t>patients’ </a:t>
            </a:r>
            <a:r>
              <a:rPr dirty="0" sz="2400">
                <a:latin typeface="Arial"/>
                <a:cs typeface="Arial"/>
              </a:rPr>
              <a:t>top </a:t>
            </a:r>
            <a:r>
              <a:rPr dirty="0" sz="2400" spc="-5">
                <a:latin typeface="Arial"/>
                <a:cs typeface="Arial"/>
              </a:rPr>
              <a:t>three readmission  conditions resulted in $4.3 </a:t>
            </a:r>
            <a:r>
              <a:rPr dirty="0" sz="2400" spc="-10">
                <a:latin typeface="Arial"/>
                <a:cs typeface="Arial"/>
              </a:rPr>
              <a:t>billion </a:t>
            </a:r>
            <a:r>
              <a:rPr dirty="0" sz="2400" spc="-5">
                <a:latin typeface="Arial"/>
                <a:cs typeface="Arial"/>
              </a:rPr>
              <a:t>in hospital</a:t>
            </a:r>
            <a:r>
              <a:rPr dirty="0" sz="2400" spc="1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 lvl="2" marL="1155700" marR="71755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spc="-5" i="1">
                <a:latin typeface="Arial"/>
                <a:cs typeface="Arial"/>
              </a:rPr>
              <a:t>Medicaid </a:t>
            </a:r>
            <a:r>
              <a:rPr dirty="0" sz="2400" spc="-5">
                <a:latin typeface="Arial"/>
                <a:cs typeface="Arial"/>
              </a:rPr>
              <a:t>patients’ </a:t>
            </a:r>
            <a:r>
              <a:rPr dirty="0" sz="2400">
                <a:latin typeface="Arial"/>
                <a:cs typeface="Arial"/>
              </a:rPr>
              <a:t>top </a:t>
            </a:r>
            <a:r>
              <a:rPr dirty="0" sz="2400" spc="-5">
                <a:latin typeface="Arial"/>
                <a:cs typeface="Arial"/>
              </a:rPr>
              <a:t>three readmission  conditions resulted in $839 </a:t>
            </a:r>
            <a:r>
              <a:rPr dirty="0" sz="2400" spc="-10">
                <a:latin typeface="Arial"/>
                <a:cs typeface="Arial"/>
              </a:rPr>
              <a:t>million </a:t>
            </a:r>
            <a:r>
              <a:rPr dirty="0" sz="2400" spc="-5">
                <a:latin typeface="Arial"/>
                <a:cs typeface="Arial"/>
              </a:rPr>
              <a:t>in hospital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 lvl="2" marL="1155700" marR="71755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400" spc="-5" i="1">
                <a:latin typeface="Arial"/>
                <a:cs typeface="Arial"/>
              </a:rPr>
              <a:t>Privately insured </a:t>
            </a:r>
            <a:r>
              <a:rPr dirty="0" sz="2400" spc="-5">
                <a:latin typeface="Arial"/>
                <a:cs typeface="Arial"/>
              </a:rPr>
              <a:t>patients’ </a:t>
            </a:r>
            <a:r>
              <a:rPr dirty="0" sz="2400">
                <a:latin typeface="Arial"/>
                <a:cs typeface="Arial"/>
              </a:rPr>
              <a:t>top </a:t>
            </a:r>
            <a:r>
              <a:rPr dirty="0" sz="2400" spc="-5">
                <a:latin typeface="Arial"/>
                <a:cs typeface="Arial"/>
              </a:rPr>
              <a:t>three readmission  conditions resulted in $785 </a:t>
            </a:r>
            <a:r>
              <a:rPr dirty="0" sz="2400" spc="-10">
                <a:latin typeface="Arial"/>
                <a:cs typeface="Arial"/>
              </a:rPr>
              <a:t>million </a:t>
            </a:r>
            <a:r>
              <a:rPr dirty="0" sz="2400" spc="-5">
                <a:latin typeface="Arial"/>
                <a:cs typeface="Arial"/>
              </a:rPr>
              <a:t>in hospital</a:t>
            </a:r>
            <a:r>
              <a:rPr dirty="0" sz="2400" spc="1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costs</a:t>
            </a:r>
            <a:endParaRPr sz="2400">
              <a:latin typeface="Arial"/>
              <a:cs typeface="Arial"/>
            </a:endParaRPr>
          </a:p>
          <a:p>
            <a:pPr marL="3747770">
              <a:lnSpc>
                <a:spcPct val="100000"/>
              </a:lnSpc>
              <a:spcBef>
                <a:spcPts val="1225"/>
              </a:spcBef>
            </a:pPr>
            <a:r>
              <a:rPr dirty="0" u="sng" sz="1200" spc="-5">
                <a:solidFill>
                  <a:srgbClr val="0561C1"/>
                </a:solidFill>
                <a:uFill>
                  <a:solidFill>
                    <a:srgbClr val="0561C1"/>
                  </a:solidFill>
                </a:uFill>
                <a:latin typeface="Arial"/>
                <a:cs typeface="Arial"/>
                <a:hlinkClick r:id="rId2"/>
              </a:rPr>
              <a:t>https://www.verywellhealth.com/sepsis-and-septicemia-2615130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2778252"/>
            <a:ext cx="6504431" cy="574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1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Administrator</dc:creator>
  <dc:title>Southern Methodist University</dc:title>
  <dcterms:created xsi:type="dcterms:W3CDTF">2019-10-21T22:28:37Z</dcterms:created>
  <dcterms:modified xsi:type="dcterms:W3CDTF">2019-10-21T22:28:37Z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2019-05-30T00:00:00Z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2019-10-21T00:00:00Z</vt:filetime>
  </property>
</Properties>
</file>