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3" r:id="rId7"/>
    <p:sldId id="264" r:id="rId8"/>
    <p:sldId id="265" r:id="rId9"/>
    <p:sldId id="266" r:id="rId10"/>
    <p:sldId id="262" r:id="rId11"/>
    <p:sldId id="267" r:id="rId12"/>
    <p:sldId id="268" r:id="rId13"/>
    <p:sldId id="269" r:id="rId14"/>
    <p:sldId id="270" r:id="rId15"/>
    <p:sldId id="273" r:id="rId16"/>
    <p:sldId id="271" r:id="rId17"/>
    <p:sldId id="272" r:id="rId18"/>
    <p:sldId id="258"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10/30/19</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10/30/19</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en.m.wikipedia.org/wiki/Oversampling_and_undersampling_in_data_analysis" TargetMode="External"/><Relationship Id="rId2" Type="http://schemas.openxmlformats.org/officeDocument/2006/relationships/hyperlink" Target="https://www.kaggle.com/rafjaa/resampling-strategies-for-imbalanced-datasets"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s.waikato.ac.nz/ml/weka/"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s.google.com/machine-learning/crash-course/classification/roc-and-au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s.google.com/machine-learning/crash-course/classification/roc-and-au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s.google.com/machine-learning/crash-course/classification/roc-and-au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s.google.com/machine-learning/crash-course/classification/roc-and-au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s.google.com/machine-learning/crash-course/classification/roc-and-au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10: Health Care Part 2</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62127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2422187"/>
          </a:xfrm>
        </p:spPr>
        <p:txBody>
          <a:bodyPr>
            <a:normAutofit/>
          </a:bodyPr>
          <a:lstStyle/>
          <a:p>
            <a:pPr marL="0" indent="0">
              <a:buNone/>
            </a:pPr>
            <a:endParaRPr lang="en-US" sz="700" dirty="0"/>
          </a:p>
          <a:p>
            <a:pPr marL="0" indent="0">
              <a:buNone/>
            </a:pPr>
            <a:r>
              <a:rPr lang="en-US" sz="1600" dirty="0"/>
              <a:t>4. Define Oversampling and </a:t>
            </a:r>
            <a:r>
              <a:rPr lang="en-US" sz="1600" dirty="0" err="1"/>
              <a:t>Undersampling</a:t>
            </a:r>
            <a:r>
              <a:rPr lang="en-US" sz="1600" dirty="0"/>
              <a:t>.  Why is </a:t>
            </a:r>
            <a:r>
              <a:rPr lang="en-US" sz="1600" dirty="0" err="1"/>
              <a:t>Undersampling</a:t>
            </a:r>
            <a:r>
              <a:rPr lang="en-US" sz="1600" dirty="0"/>
              <a:t> preferred here?  What are its disadvantages?  </a:t>
            </a:r>
          </a:p>
          <a:p>
            <a:pPr marL="0" indent="0">
              <a:buNone/>
            </a:pPr>
            <a:endParaRPr lang="en-US" sz="1600" dirty="0"/>
          </a:p>
        </p:txBody>
      </p:sp>
      <p:sp>
        <p:nvSpPr>
          <p:cNvPr id="4" name="Rectangle 3">
            <a:extLst>
              <a:ext uri="{FF2B5EF4-FFF2-40B4-BE49-F238E27FC236}">
                <a16:creationId xmlns:a16="http://schemas.microsoft.com/office/drawing/2014/main" id="{BF1D1F0F-243E-0E4A-AF8A-CFA9F86AD9F3}"/>
              </a:ext>
            </a:extLst>
          </p:cNvPr>
          <p:cNvSpPr/>
          <p:nvPr/>
        </p:nvSpPr>
        <p:spPr>
          <a:xfrm>
            <a:off x="1738008" y="6384056"/>
            <a:ext cx="8715983" cy="369332"/>
          </a:xfrm>
          <a:prstGeom prst="rect">
            <a:avLst/>
          </a:prstGeom>
        </p:spPr>
        <p:txBody>
          <a:bodyPr wrap="square">
            <a:spAutoFit/>
          </a:bodyPr>
          <a:lstStyle/>
          <a:p>
            <a:r>
              <a:rPr lang="en-US" dirty="0">
                <a:hlinkClick r:id="rId2"/>
              </a:rPr>
              <a:t>https://www.kaggle.com/rafjaa/resampling-strategies-for-imbalanced-datasets</a:t>
            </a:r>
            <a:endParaRPr lang="en-US" dirty="0"/>
          </a:p>
        </p:txBody>
      </p:sp>
      <p:pic>
        <p:nvPicPr>
          <p:cNvPr id="5" name="Picture 4">
            <a:extLst>
              <a:ext uri="{FF2B5EF4-FFF2-40B4-BE49-F238E27FC236}">
                <a16:creationId xmlns:a16="http://schemas.microsoft.com/office/drawing/2014/main" id="{AF40406F-42B2-054B-9141-4CEF6C70C339}"/>
              </a:ext>
            </a:extLst>
          </p:cNvPr>
          <p:cNvPicPr>
            <a:picLocks noChangeAspect="1"/>
          </p:cNvPicPr>
          <p:nvPr/>
        </p:nvPicPr>
        <p:blipFill rotWithShape="1">
          <a:blip r:embed="rId3"/>
          <a:srcRect t="31409"/>
          <a:stretch/>
        </p:blipFill>
        <p:spPr>
          <a:xfrm>
            <a:off x="1592707" y="2231467"/>
            <a:ext cx="8349574" cy="756293"/>
          </a:xfrm>
          <a:prstGeom prst="rect">
            <a:avLst/>
          </a:prstGeom>
        </p:spPr>
      </p:pic>
      <p:pic>
        <p:nvPicPr>
          <p:cNvPr id="6" name="Picture 5">
            <a:extLst>
              <a:ext uri="{FF2B5EF4-FFF2-40B4-BE49-F238E27FC236}">
                <a16:creationId xmlns:a16="http://schemas.microsoft.com/office/drawing/2014/main" id="{A5A94A5A-46AC-9041-A46B-960A69885555}"/>
              </a:ext>
            </a:extLst>
          </p:cNvPr>
          <p:cNvPicPr>
            <a:picLocks noChangeAspect="1"/>
          </p:cNvPicPr>
          <p:nvPr/>
        </p:nvPicPr>
        <p:blipFill rotWithShape="1">
          <a:blip r:embed="rId4"/>
          <a:srcRect t="34917"/>
          <a:stretch/>
        </p:blipFill>
        <p:spPr>
          <a:xfrm>
            <a:off x="1592707" y="3615879"/>
            <a:ext cx="8349574" cy="600761"/>
          </a:xfrm>
          <a:prstGeom prst="rect">
            <a:avLst/>
          </a:prstGeom>
        </p:spPr>
      </p:pic>
      <p:pic>
        <p:nvPicPr>
          <p:cNvPr id="7" name="Picture 6">
            <a:extLst>
              <a:ext uri="{FF2B5EF4-FFF2-40B4-BE49-F238E27FC236}">
                <a16:creationId xmlns:a16="http://schemas.microsoft.com/office/drawing/2014/main" id="{4035141B-C14B-384C-84A4-72C7314BEFBB}"/>
              </a:ext>
            </a:extLst>
          </p:cNvPr>
          <p:cNvPicPr>
            <a:picLocks noChangeAspect="1"/>
          </p:cNvPicPr>
          <p:nvPr/>
        </p:nvPicPr>
        <p:blipFill>
          <a:blip r:embed="rId5"/>
          <a:stretch>
            <a:fillRect/>
          </a:stretch>
        </p:blipFill>
        <p:spPr>
          <a:xfrm>
            <a:off x="1592707" y="1925654"/>
            <a:ext cx="2413000" cy="431800"/>
          </a:xfrm>
          <a:prstGeom prst="rect">
            <a:avLst/>
          </a:prstGeom>
        </p:spPr>
      </p:pic>
      <p:pic>
        <p:nvPicPr>
          <p:cNvPr id="8" name="Picture 7">
            <a:extLst>
              <a:ext uri="{FF2B5EF4-FFF2-40B4-BE49-F238E27FC236}">
                <a16:creationId xmlns:a16="http://schemas.microsoft.com/office/drawing/2014/main" id="{0A0634D7-BEFA-3243-BBDB-A21813C96451}"/>
              </a:ext>
            </a:extLst>
          </p:cNvPr>
          <p:cNvPicPr>
            <a:picLocks noChangeAspect="1"/>
          </p:cNvPicPr>
          <p:nvPr/>
        </p:nvPicPr>
        <p:blipFill>
          <a:blip r:embed="rId6"/>
          <a:stretch>
            <a:fillRect/>
          </a:stretch>
        </p:blipFill>
        <p:spPr>
          <a:xfrm>
            <a:off x="1592707" y="3269556"/>
            <a:ext cx="2552700" cy="469900"/>
          </a:xfrm>
          <a:prstGeom prst="rect">
            <a:avLst/>
          </a:prstGeom>
        </p:spPr>
      </p:pic>
      <p:sp>
        <p:nvSpPr>
          <p:cNvPr id="9" name="Rectangle 8">
            <a:extLst>
              <a:ext uri="{FF2B5EF4-FFF2-40B4-BE49-F238E27FC236}">
                <a16:creationId xmlns:a16="http://schemas.microsoft.com/office/drawing/2014/main" id="{6134358A-2CA3-6844-82F2-87E85AED142A}"/>
              </a:ext>
            </a:extLst>
          </p:cNvPr>
          <p:cNvSpPr/>
          <p:nvPr/>
        </p:nvSpPr>
        <p:spPr>
          <a:xfrm>
            <a:off x="1738008" y="6004002"/>
            <a:ext cx="8736227" cy="369332"/>
          </a:xfrm>
          <a:prstGeom prst="rect">
            <a:avLst/>
          </a:prstGeom>
        </p:spPr>
        <p:txBody>
          <a:bodyPr wrap="square">
            <a:spAutoFit/>
          </a:bodyPr>
          <a:lstStyle/>
          <a:p>
            <a:r>
              <a:rPr lang="en-US" dirty="0">
                <a:hlinkClick r:id="rId7"/>
              </a:rPr>
              <a:t>https://en.m.wikipedia.org/wiki/Oversampling_and_undersampling_in_data_analysis</a:t>
            </a:r>
            <a:endParaRPr lang="en-US" dirty="0"/>
          </a:p>
        </p:txBody>
      </p:sp>
      <p:sp>
        <p:nvSpPr>
          <p:cNvPr id="11" name="Rectangle 10">
            <a:extLst>
              <a:ext uri="{FF2B5EF4-FFF2-40B4-BE49-F238E27FC236}">
                <a16:creationId xmlns:a16="http://schemas.microsoft.com/office/drawing/2014/main" id="{0B74AB86-1DDE-0D46-885F-36B9B2BD1E11}"/>
              </a:ext>
            </a:extLst>
          </p:cNvPr>
          <p:cNvSpPr/>
          <p:nvPr/>
        </p:nvSpPr>
        <p:spPr>
          <a:xfrm>
            <a:off x="838200" y="4515952"/>
            <a:ext cx="10616514" cy="646331"/>
          </a:xfrm>
          <a:prstGeom prst="rect">
            <a:avLst/>
          </a:prstGeom>
        </p:spPr>
        <p:txBody>
          <a:bodyPr wrap="square">
            <a:spAutoFit/>
          </a:bodyPr>
          <a:lstStyle/>
          <a:p>
            <a:r>
              <a:rPr lang="en-US" i="1" dirty="0"/>
              <a:t>“with </a:t>
            </a:r>
            <a:r>
              <a:rPr lang="en-US" i="1" dirty="0" err="1"/>
              <a:t>undersampling</a:t>
            </a:r>
            <a:r>
              <a:rPr lang="en-US" i="1" dirty="0"/>
              <a:t>, we retain all of the original fraud labeled instances and randomly sample without replacement from the remaining majority class instances.”</a:t>
            </a:r>
            <a:endParaRPr lang="en-US" i="1" dirty="0">
              <a:effectLst/>
            </a:endParaRPr>
          </a:p>
        </p:txBody>
      </p:sp>
      <p:sp>
        <p:nvSpPr>
          <p:cNvPr id="12" name="Rectangle 11">
            <a:extLst>
              <a:ext uri="{FF2B5EF4-FFF2-40B4-BE49-F238E27FC236}">
                <a16:creationId xmlns:a16="http://schemas.microsoft.com/office/drawing/2014/main" id="{D931852F-508D-7143-B598-A7120737C8F8}"/>
              </a:ext>
            </a:extLst>
          </p:cNvPr>
          <p:cNvSpPr/>
          <p:nvPr/>
        </p:nvSpPr>
        <p:spPr>
          <a:xfrm>
            <a:off x="838200" y="5250783"/>
            <a:ext cx="10616514" cy="646331"/>
          </a:xfrm>
          <a:prstGeom prst="rect">
            <a:avLst/>
          </a:prstGeom>
        </p:spPr>
        <p:txBody>
          <a:bodyPr wrap="square">
            <a:spAutoFit/>
          </a:bodyPr>
          <a:lstStyle/>
          <a:p>
            <a:r>
              <a:rPr lang="en-US" i="1" dirty="0"/>
              <a:t>“In our study, we use random </a:t>
            </a:r>
            <a:r>
              <a:rPr lang="en-US" i="1" dirty="0" err="1"/>
              <a:t>undersampling</a:t>
            </a:r>
            <a:r>
              <a:rPr lang="en-US" i="1" dirty="0"/>
              <a:t> (RUS) with the following class distributions (</a:t>
            </a:r>
            <a:r>
              <a:rPr lang="en-US" i="1" dirty="0" err="1"/>
              <a:t>majority:minority</a:t>
            </a:r>
            <a:r>
              <a:rPr lang="en-US" i="1" dirty="0"/>
              <a:t>): </a:t>
            </a:r>
            <a:r>
              <a:rPr lang="en-US" b="1" i="1" dirty="0"/>
              <a:t>50:50, 65:35, 75:25, and 80:20</a:t>
            </a:r>
            <a:r>
              <a:rPr lang="en-US" i="1" dirty="0"/>
              <a:t>.”</a:t>
            </a:r>
          </a:p>
        </p:txBody>
      </p:sp>
    </p:spTree>
    <p:extLst>
      <p:ext uri="{BB962C8B-B14F-4D97-AF65-F5344CB8AC3E}">
        <p14:creationId xmlns:p14="http://schemas.microsoft.com/office/powerpoint/2010/main" val="22189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a:bodyPr>
          <a:lstStyle/>
          <a:p>
            <a:pPr marL="0" indent="0">
              <a:buNone/>
            </a:pPr>
            <a:endParaRPr lang="en-US" sz="1600" dirty="0"/>
          </a:p>
          <a:p>
            <a:pPr marL="0" indent="0">
              <a:buNone/>
            </a:pPr>
            <a:r>
              <a:rPr lang="en-US" sz="1600" dirty="0"/>
              <a:t>5. What method of cross validation was employed?  How many AUC / FPR and FNR statistics were generated?</a:t>
            </a:r>
          </a:p>
          <a:p>
            <a:pPr marL="0" indent="0">
              <a:buNone/>
            </a:pPr>
            <a:endParaRPr lang="en-US" sz="1600" dirty="0"/>
          </a:p>
          <a:p>
            <a:pPr marL="0" indent="0">
              <a:buNone/>
            </a:pPr>
            <a:endParaRPr lang="en-US" sz="1600" dirty="0"/>
          </a:p>
        </p:txBody>
      </p:sp>
      <p:sp>
        <p:nvSpPr>
          <p:cNvPr id="5" name="Rectangle 4">
            <a:extLst>
              <a:ext uri="{FF2B5EF4-FFF2-40B4-BE49-F238E27FC236}">
                <a16:creationId xmlns:a16="http://schemas.microsoft.com/office/drawing/2014/main" id="{9003AFD6-BFA8-1F46-8044-E68D15966C72}"/>
              </a:ext>
            </a:extLst>
          </p:cNvPr>
          <p:cNvSpPr/>
          <p:nvPr/>
        </p:nvSpPr>
        <p:spPr>
          <a:xfrm>
            <a:off x="591061" y="2477393"/>
            <a:ext cx="10515600" cy="2585323"/>
          </a:xfrm>
          <a:prstGeom prst="rect">
            <a:avLst/>
          </a:prstGeom>
        </p:spPr>
        <p:txBody>
          <a:bodyPr wrap="square">
            <a:spAutoFit/>
          </a:bodyPr>
          <a:lstStyle/>
          <a:p>
            <a:pPr marL="285750" indent="-285750">
              <a:buFont typeface="Arial" panose="020B0604020202020204" pitchFamily="34" charset="0"/>
              <a:buChar char="•"/>
            </a:pPr>
            <a:r>
              <a:rPr lang="en-US" i="1" dirty="0">
                <a:latin typeface="Helvetica" pitchFamily="2" charset="0"/>
              </a:rPr>
              <a:t>In our experiment, we repeat the RUS process 10 times for each of the class distributions.</a:t>
            </a:r>
          </a:p>
          <a:p>
            <a:pPr marL="285750" indent="-285750">
              <a:buFont typeface="Arial" panose="020B0604020202020204" pitchFamily="34" charset="0"/>
              <a:buChar char="•"/>
            </a:pPr>
            <a:r>
              <a:rPr lang="en-US" i="1" dirty="0">
                <a:latin typeface="Helvetica" pitchFamily="2" charset="0"/>
              </a:rPr>
              <a:t>We employ stratified 5-fold cross-validation to assess the performance of each of the learners </a:t>
            </a:r>
          </a:p>
          <a:p>
            <a:pPr marL="285750" indent="-285750">
              <a:buFont typeface="Arial" panose="020B0604020202020204" pitchFamily="34" charset="0"/>
              <a:buChar char="•"/>
            </a:pPr>
            <a:r>
              <a:rPr lang="en-US" i="1" dirty="0">
                <a:latin typeface="Helvetica" pitchFamily="2" charset="0"/>
              </a:rPr>
              <a:t>The reason we use 5-fold cross-validation is because of the extremely low percentage of fraud labels throughout the entire Medicare dataset. </a:t>
            </a:r>
          </a:p>
          <a:p>
            <a:pPr marL="285750" indent="-285750">
              <a:buFont typeface="Arial" panose="020B0604020202020204" pitchFamily="34" charset="0"/>
              <a:buChar char="•"/>
            </a:pPr>
            <a:r>
              <a:rPr lang="en-US" i="1" dirty="0">
                <a:latin typeface="Helvetica" pitchFamily="2" charset="0"/>
              </a:rPr>
              <a:t>This reduces the likelihood that a fold has too few positive class instances and retains more equitable labeled data for fair evaluation. </a:t>
            </a:r>
          </a:p>
          <a:p>
            <a:pPr marL="285750" indent="-285750">
              <a:buFont typeface="Arial" panose="020B0604020202020204" pitchFamily="34" charset="0"/>
              <a:buChar char="•"/>
            </a:pPr>
            <a:r>
              <a:rPr lang="en-US" i="1" dirty="0">
                <a:latin typeface="Helvetica" pitchFamily="2" charset="0"/>
              </a:rPr>
              <a:t>To further reduce bias due to bad random draws and to better represent the claims data, we repeat the 5-fold cross-validation process 10</a:t>
            </a:r>
            <a:r>
              <a:rPr lang="en-US" dirty="0">
                <a:latin typeface="Helvetica" pitchFamily="2" charset="0"/>
              </a:rPr>
              <a:t> </a:t>
            </a:r>
            <a:r>
              <a:rPr lang="en-US" dirty="0"/>
              <a:t>times and average the scores to get the final performance results.</a:t>
            </a:r>
          </a:p>
          <a:p>
            <a:pPr marL="285750" indent="-285750">
              <a:buFont typeface="Arial" panose="020B0604020202020204" pitchFamily="34" charset="0"/>
              <a:buChar char="•"/>
            </a:pPr>
            <a:endParaRPr lang="en-US" i="1" dirty="0">
              <a:effectLst/>
              <a:latin typeface="Helvetica" pitchFamily="2" charset="0"/>
            </a:endParaRPr>
          </a:p>
        </p:txBody>
      </p:sp>
    </p:spTree>
    <p:extLst>
      <p:ext uri="{BB962C8B-B14F-4D97-AF65-F5344CB8AC3E}">
        <p14:creationId xmlns:p14="http://schemas.microsoft.com/office/powerpoint/2010/main" val="72178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1076090"/>
          </a:xfrm>
        </p:spPr>
        <p:txBody>
          <a:bodyPr>
            <a:normAutofit/>
          </a:bodyPr>
          <a:lstStyle/>
          <a:p>
            <a:pPr marL="0" indent="0">
              <a:buNone/>
            </a:pPr>
            <a:endParaRPr lang="en-US" sz="1600" dirty="0"/>
          </a:p>
          <a:p>
            <a:pPr marL="0" indent="0">
              <a:buNone/>
            </a:pPr>
            <a:r>
              <a:rPr lang="en-US" sz="1600" dirty="0"/>
              <a:t>6. What software was used to fit the models and generate the fit statistics?  What information can you find about it from a quick web search? </a:t>
            </a:r>
          </a:p>
        </p:txBody>
      </p:sp>
      <p:sp>
        <p:nvSpPr>
          <p:cNvPr id="4" name="Rectangle 3">
            <a:extLst>
              <a:ext uri="{FF2B5EF4-FFF2-40B4-BE49-F238E27FC236}">
                <a16:creationId xmlns:a16="http://schemas.microsoft.com/office/drawing/2014/main" id="{7BA28861-5ACE-5548-945F-A68F83093BBC}"/>
              </a:ext>
            </a:extLst>
          </p:cNvPr>
          <p:cNvSpPr/>
          <p:nvPr/>
        </p:nvSpPr>
        <p:spPr>
          <a:xfrm>
            <a:off x="1295400" y="2187358"/>
            <a:ext cx="10752438" cy="461665"/>
          </a:xfrm>
          <a:prstGeom prst="rect">
            <a:avLst/>
          </a:prstGeom>
        </p:spPr>
        <p:txBody>
          <a:bodyPr wrap="square">
            <a:spAutoFit/>
          </a:bodyPr>
          <a:lstStyle/>
          <a:p>
            <a:r>
              <a:rPr lang="en-US" dirty="0">
                <a:latin typeface="Helvetica" pitchFamily="2" charset="0"/>
              </a:rPr>
              <a:t>Each of these learners was built and tested using the </a:t>
            </a:r>
            <a:r>
              <a:rPr lang="en-US" sz="2400" b="1" dirty="0">
                <a:latin typeface="Helvetica" pitchFamily="2" charset="0"/>
              </a:rPr>
              <a:t>Weka</a:t>
            </a:r>
            <a:r>
              <a:rPr lang="en-US" dirty="0">
                <a:latin typeface="Helvetica" pitchFamily="2" charset="0"/>
              </a:rPr>
              <a:t> machine learning software.</a:t>
            </a:r>
          </a:p>
        </p:txBody>
      </p:sp>
      <p:pic>
        <p:nvPicPr>
          <p:cNvPr id="5" name="Picture 4">
            <a:extLst>
              <a:ext uri="{FF2B5EF4-FFF2-40B4-BE49-F238E27FC236}">
                <a16:creationId xmlns:a16="http://schemas.microsoft.com/office/drawing/2014/main" id="{DE1053D4-C1D1-5D4E-84CF-4DA507DBB40F}"/>
              </a:ext>
            </a:extLst>
          </p:cNvPr>
          <p:cNvPicPr>
            <a:picLocks noChangeAspect="1"/>
          </p:cNvPicPr>
          <p:nvPr/>
        </p:nvPicPr>
        <p:blipFill>
          <a:blip r:embed="rId2"/>
          <a:stretch>
            <a:fillRect/>
          </a:stretch>
        </p:blipFill>
        <p:spPr>
          <a:xfrm>
            <a:off x="2738051" y="2852135"/>
            <a:ext cx="5677930" cy="3871316"/>
          </a:xfrm>
          <a:prstGeom prst="rect">
            <a:avLst/>
          </a:prstGeom>
        </p:spPr>
      </p:pic>
      <p:sp>
        <p:nvSpPr>
          <p:cNvPr id="6" name="Rectangle 5">
            <a:extLst>
              <a:ext uri="{FF2B5EF4-FFF2-40B4-BE49-F238E27FC236}">
                <a16:creationId xmlns:a16="http://schemas.microsoft.com/office/drawing/2014/main" id="{EACA036D-44D1-C341-BF99-854848F0FA88}"/>
              </a:ext>
            </a:extLst>
          </p:cNvPr>
          <p:cNvSpPr/>
          <p:nvPr/>
        </p:nvSpPr>
        <p:spPr>
          <a:xfrm>
            <a:off x="8242714" y="6354119"/>
            <a:ext cx="3949286" cy="369332"/>
          </a:xfrm>
          <a:prstGeom prst="rect">
            <a:avLst/>
          </a:prstGeom>
        </p:spPr>
        <p:txBody>
          <a:bodyPr wrap="none">
            <a:spAutoFit/>
          </a:bodyPr>
          <a:lstStyle/>
          <a:p>
            <a:r>
              <a:rPr lang="en-US" dirty="0">
                <a:hlinkClick r:id="rId3"/>
              </a:rPr>
              <a:t>https://www.cs.waikato.ac.nz/ml/weka/</a:t>
            </a:r>
            <a:endParaRPr lang="en-US" dirty="0"/>
          </a:p>
        </p:txBody>
      </p:sp>
    </p:spTree>
    <p:extLst>
      <p:ext uri="{BB962C8B-B14F-4D97-AF65-F5344CB8AC3E}">
        <p14:creationId xmlns:p14="http://schemas.microsoft.com/office/powerpoint/2010/main" val="358079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2903312"/>
            <a:ext cx="10515600" cy="1051376"/>
          </a:xfrm>
        </p:spPr>
        <p:txBody>
          <a:bodyPr>
            <a:normAutofit/>
          </a:bodyPr>
          <a:lstStyle/>
          <a:p>
            <a:pPr marL="0" indent="0">
              <a:buNone/>
            </a:pPr>
            <a:endParaRPr lang="en-US" sz="1600" dirty="0"/>
          </a:p>
          <a:p>
            <a:pPr marL="0" indent="0">
              <a:buNone/>
            </a:pPr>
            <a:r>
              <a:rPr lang="en-US" sz="1600" dirty="0"/>
              <a:t>7. What software do you / have you used in your company?  Do they prefer a particular software / language or are they “agnostic” and leave it up to the researcher/data scientist/analyst? </a:t>
            </a:r>
          </a:p>
        </p:txBody>
      </p:sp>
    </p:spTree>
    <p:extLst>
      <p:ext uri="{BB962C8B-B14F-4D97-AF65-F5344CB8AC3E}">
        <p14:creationId xmlns:p14="http://schemas.microsoft.com/office/powerpoint/2010/main" val="323099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804241"/>
          </a:xfrm>
        </p:spPr>
        <p:txBody>
          <a:bodyPr>
            <a:normAutofit/>
          </a:bodyPr>
          <a:lstStyle/>
          <a:p>
            <a:pPr marL="0" indent="0">
              <a:buNone/>
            </a:pPr>
            <a:endParaRPr lang="en-US" sz="1600" dirty="0"/>
          </a:p>
          <a:p>
            <a:pPr marL="0" indent="0">
              <a:buNone/>
            </a:pPr>
            <a:r>
              <a:rPr lang="en-US" sz="1600" dirty="0"/>
              <a:t>8.  Write a conclusion statement(s) for the ANOVA?  What does this test tell us in the context of this study? </a:t>
            </a:r>
          </a:p>
        </p:txBody>
      </p:sp>
      <p:pic>
        <p:nvPicPr>
          <p:cNvPr id="4" name="Picture 3">
            <a:extLst>
              <a:ext uri="{FF2B5EF4-FFF2-40B4-BE49-F238E27FC236}">
                <a16:creationId xmlns:a16="http://schemas.microsoft.com/office/drawing/2014/main" id="{0B16A6A8-EFCC-E346-985E-DE4CB6B1A232}"/>
              </a:ext>
            </a:extLst>
          </p:cNvPr>
          <p:cNvPicPr>
            <a:picLocks noChangeAspect="1"/>
          </p:cNvPicPr>
          <p:nvPr/>
        </p:nvPicPr>
        <p:blipFill>
          <a:blip r:embed="rId2"/>
          <a:stretch>
            <a:fillRect/>
          </a:stretch>
        </p:blipFill>
        <p:spPr>
          <a:xfrm>
            <a:off x="2812878" y="3494047"/>
            <a:ext cx="6035197" cy="2058939"/>
          </a:xfrm>
          <a:prstGeom prst="rect">
            <a:avLst/>
          </a:prstGeom>
        </p:spPr>
      </p:pic>
      <p:sp>
        <p:nvSpPr>
          <p:cNvPr id="5" name="TextBox 4">
            <a:extLst>
              <a:ext uri="{FF2B5EF4-FFF2-40B4-BE49-F238E27FC236}">
                <a16:creationId xmlns:a16="http://schemas.microsoft.com/office/drawing/2014/main" id="{56C28909-4767-2F47-B7AB-852528C2591F}"/>
              </a:ext>
            </a:extLst>
          </p:cNvPr>
          <p:cNvSpPr txBox="1"/>
          <p:nvPr/>
        </p:nvSpPr>
        <p:spPr>
          <a:xfrm>
            <a:off x="467497" y="5440069"/>
            <a:ext cx="11257005" cy="1200329"/>
          </a:xfrm>
          <a:prstGeom prst="rect">
            <a:avLst/>
          </a:prstGeom>
          <a:noFill/>
        </p:spPr>
        <p:txBody>
          <a:bodyPr wrap="square" rtlCol="0">
            <a:spAutoFit/>
          </a:bodyPr>
          <a:lstStyle/>
          <a:p>
            <a:r>
              <a:rPr lang="en-US" b="1" dirty="0"/>
              <a:t>Distribution:</a:t>
            </a:r>
          </a:p>
          <a:p>
            <a:r>
              <a:rPr lang="en-US" dirty="0"/>
              <a:t>The ANOVA table above provides overwhelming evidence that at least one pair of ”Distributions” (”Breakdowns”) have difference mean AUCs (</a:t>
            </a:r>
            <a:r>
              <a:rPr lang="en-US" dirty="0" err="1"/>
              <a:t>pvalue</a:t>
            </a:r>
            <a:r>
              <a:rPr lang="en-US" dirty="0"/>
              <a:t> &lt; .00001).  This means that there is overwhelming evidence that the choice of distribution of the data set has an effect on the performance of the models.   </a:t>
            </a:r>
          </a:p>
        </p:txBody>
      </p:sp>
      <p:sp>
        <p:nvSpPr>
          <p:cNvPr id="6" name="Rectangle 5">
            <a:extLst>
              <a:ext uri="{FF2B5EF4-FFF2-40B4-BE49-F238E27FC236}">
                <a16:creationId xmlns:a16="http://schemas.microsoft.com/office/drawing/2014/main" id="{73F4EBD9-15FC-034A-9790-733EAF742E83}"/>
              </a:ext>
            </a:extLst>
          </p:cNvPr>
          <p:cNvSpPr/>
          <p:nvPr/>
        </p:nvSpPr>
        <p:spPr>
          <a:xfrm>
            <a:off x="418069" y="2163625"/>
            <a:ext cx="11555627" cy="1200329"/>
          </a:xfrm>
          <a:prstGeom prst="rect">
            <a:avLst/>
          </a:prstGeom>
        </p:spPr>
        <p:txBody>
          <a:bodyPr wrap="square">
            <a:spAutoFit/>
          </a:bodyPr>
          <a:lstStyle/>
          <a:p>
            <a:r>
              <a:rPr lang="en-US" dirty="0"/>
              <a:t>In this study the RUS </a:t>
            </a:r>
            <a:r>
              <a:rPr lang="en-US" dirty="0" err="1"/>
              <a:t>undersampling</a:t>
            </a:r>
            <a:r>
              <a:rPr lang="en-US" dirty="0"/>
              <a:t> technique was used to sample 10 datasets from the original dataset that had severely unbalanced data (Many more non fraud than fraud cases.). This was done to create data sets that were had the non-fraud / fraud breakdown to be 80:20, 75:25, 60:40 and 50:50.  10 data sets for each breakdown were sampled and the analysis was run on each.  Therefore there were 10 AUCs for each of 3 models for each of 4 breakdowns (120 total). </a:t>
            </a:r>
          </a:p>
        </p:txBody>
      </p:sp>
    </p:spTree>
    <p:extLst>
      <p:ext uri="{BB962C8B-B14F-4D97-AF65-F5344CB8AC3E}">
        <p14:creationId xmlns:p14="http://schemas.microsoft.com/office/powerpoint/2010/main" val="28762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804241"/>
          </a:xfrm>
        </p:spPr>
        <p:txBody>
          <a:bodyPr>
            <a:normAutofit/>
          </a:bodyPr>
          <a:lstStyle/>
          <a:p>
            <a:pPr marL="0" indent="0">
              <a:buNone/>
            </a:pPr>
            <a:endParaRPr lang="en-US" sz="1600" dirty="0"/>
          </a:p>
          <a:p>
            <a:pPr marL="0" indent="0">
              <a:buNone/>
            </a:pPr>
            <a:r>
              <a:rPr lang="en-US" sz="1600" dirty="0"/>
              <a:t>8.  Write a conclusion statement(s) for the ANOVA?  What does this test tell us in the context of this study? </a:t>
            </a:r>
          </a:p>
        </p:txBody>
      </p:sp>
      <p:pic>
        <p:nvPicPr>
          <p:cNvPr id="4" name="Picture 3">
            <a:extLst>
              <a:ext uri="{FF2B5EF4-FFF2-40B4-BE49-F238E27FC236}">
                <a16:creationId xmlns:a16="http://schemas.microsoft.com/office/drawing/2014/main" id="{0B16A6A8-EFCC-E346-985E-DE4CB6B1A232}"/>
              </a:ext>
            </a:extLst>
          </p:cNvPr>
          <p:cNvPicPr>
            <a:picLocks noChangeAspect="1"/>
          </p:cNvPicPr>
          <p:nvPr/>
        </p:nvPicPr>
        <p:blipFill>
          <a:blip r:embed="rId2"/>
          <a:stretch>
            <a:fillRect/>
          </a:stretch>
        </p:blipFill>
        <p:spPr>
          <a:xfrm>
            <a:off x="2812878" y="3494047"/>
            <a:ext cx="6035197" cy="2058939"/>
          </a:xfrm>
          <a:prstGeom prst="rect">
            <a:avLst/>
          </a:prstGeom>
        </p:spPr>
      </p:pic>
      <p:sp>
        <p:nvSpPr>
          <p:cNvPr id="5" name="TextBox 4">
            <a:extLst>
              <a:ext uri="{FF2B5EF4-FFF2-40B4-BE49-F238E27FC236}">
                <a16:creationId xmlns:a16="http://schemas.microsoft.com/office/drawing/2014/main" id="{56C28909-4767-2F47-B7AB-852528C2591F}"/>
              </a:ext>
            </a:extLst>
          </p:cNvPr>
          <p:cNvSpPr txBox="1"/>
          <p:nvPr/>
        </p:nvSpPr>
        <p:spPr>
          <a:xfrm>
            <a:off x="467497" y="5440069"/>
            <a:ext cx="11257005" cy="1200329"/>
          </a:xfrm>
          <a:prstGeom prst="rect">
            <a:avLst/>
          </a:prstGeom>
          <a:noFill/>
        </p:spPr>
        <p:txBody>
          <a:bodyPr wrap="square" rtlCol="0">
            <a:spAutoFit/>
          </a:bodyPr>
          <a:lstStyle/>
          <a:p>
            <a:r>
              <a:rPr lang="en-US" b="1" dirty="0"/>
              <a:t>Learner:</a:t>
            </a:r>
          </a:p>
          <a:p>
            <a:r>
              <a:rPr lang="en-US" dirty="0"/>
              <a:t>The ANOVA table above provides overwhelming evidence that at least one pair of ”Learners” (”Models”) have difference mean AUCs (</a:t>
            </a:r>
            <a:r>
              <a:rPr lang="en-US" dirty="0" err="1"/>
              <a:t>pvalue</a:t>
            </a:r>
            <a:r>
              <a:rPr lang="en-US" dirty="0"/>
              <a:t> &lt; .00001).  This means that there is overwhelming evidence that the choice of model has an effect on the performance of the models.   </a:t>
            </a:r>
          </a:p>
        </p:txBody>
      </p:sp>
      <p:sp>
        <p:nvSpPr>
          <p:cNvPr id="6" name="Rectangle 5">
            <a:extLst>
              <a:ext uri="{FF2B5EF4-FFF2-40B4-BE49-F238E27FC236}">
                <a16:creationId xmlns:a16="http://schemas.microsoft.com/office/drawing/2014/main" id="{73F4EBD9-15FC-034A-9790-733EAF742E83}"/>
              </a:ext>
            </a:extLst>
          </p:cNvPr>
          <p:cNvSpPr/>
          <p:nvPr/>
        </p:nvSpPr>
        <p:spPr>
          <a:xfrm>
            <a:off x="418069" y="2163625"/>
            <a:ext cx="11555627" cy="1200329"/>
          </a:xfrm>
          <a:prstGeom prst="rect">
            <a:avLst/>
          </a:prstGeom>
        </p:spPr>
        <p:txBody>
          <a:bodyPr wrap="square">
            <a:spAutoFit/>
          </a:bodyPr>
          <a:lstStyle/>
          <a:p>
            <a:r>
              <a:rPr lang="en-US" dirty="0"/>
              <a:t>In this study the RUS </a:t>
            </a:r>
            <a:r>
              <a:rPr lang="en-US" dirty="0" err="1"/>
              <a:t>undersampling</a:t>
            </a:r>
            <a:r>
              <a:rPr lang="en-US" dirty="0"/>
              <a:t> technique was used to sample 10 datasets from the original dataset that had severely unbalanced data (Many more non fraud than fraud cases.). This was done to create data sets that were had the non-fraud / fraud breakdown to be 80:20, 75:25, 60:40 and 50:50.  10 data sets for each breakdown were sampled and the analysis was run on each.  Therefore there were 10 AUCs for each of 3 models for each of 4 breakdowns (120 total). </a:t>
            </a:r>
          </a:p>
        </p:txBody>
      </p:sp>
      <p:sp>
        <p:nvSpPr>
          <p:cNvPr id="7" name="TextBox 6">
            <a:extLst>
              <a:ext uri="{FF2B5EF4-FFF2-40B4-BE49-F238E27FC236}">
                <a16:creationId xmlns:a16="http://schemas.microsoft.com/office/drawing/2014/main" id="{2A595599-C06A-4F44-BE15-9F93679A3C8C}"/>
              </a:ext>
            </a:extLst>
          </p:cNvPr>
          <p:cNvSpPr txBox="1"/>
          <p:nvPr/>
        </p:nvSpPr>
        <p:spPr>
          <a:xfrm>
            <a:off x="8993659" y="3555650"/>
            <a:ext cx="2980037" cy="1754326"/>
          </a:xfrm>
          <a:prstGeom prst="rect">
            <a:avLst/>
          </a:prstGeom>
          <a:noFill/>
        </p:spPr>
        <p:txBody>
          <a:bodyPr wrap="square" rtlCol="0">
            <a:spAutoFit/>
          </a:bodyPr>
          <a:lstStyle/>
          <a:p>
            <a:r>
              <a:rPr lang="en-US" dirty="0"/>
              <a:t>This is interesting … but wouldn’t we like to know </a:t>
            </a:r>
            <a:r>
              <a:rPr lang="en-US" b="1" dirty="0"/>
              <a:t>which pairs of distributions </a:t>
            </a:r>
            <a:r>
              <a:rPr lang="en-US" dirty="0"/>
              <a:t>and </a:t>
            </a:r>
            <a:r>
              <a:rPr lang="en-US" b="1" dirty="0"/>
              <a:t>which pairs of models</a:t>
            </a:r>
            <a:r>
              <a:rPr lang="en-US" dirty="0"/>
              <a:t> … and my how much? </a:t>
            </a:r>
          </a:p>
          <a:p>
            <a:r>
              <a:rPr lang="en-US" b="1" i="1" dirty="0"/>
              <a:t>Coming Up!</a:t>
            </a:r>
          </a:p>
        </p:txBody>
      </p:sp>
    </p:spTree>
    <p:extLst>
      <p:ext uri="{BB962C8B-B14F-4D97-AF65-F5344CB8AC3E}">
        <p14:creationId xmlns:p14="http://schemas.microsoft.com/office/powerpoint/2010/main" val="286651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a:bodyPr>
          <a:lstStyle/>
          <a:p>
            <a:pPr marL="0" indent="0">
              <a:buNone/>
            </a:pPr>
            <a:endParaRPr lang="en-US" sz="2000" dirty="0"/>
          </a:p>
          <a:p>
            <a:pPr marL="0" indent="0">
              <a:buNone/>
            </a:pPr>
            <a:r>
              <a:rPr lang="en-US" sz="1600" dirty="0"/>
              <a:t>9. Remember the Tukey HSD from STAT 1 (6371?) Write a conclusion statement(s) for the Tukey HSD?</a:t>
            </a:r>
          </a:p>
        </p:txBody>
      </p:sp>
      <p:pic>
        <p:nvPicPr>
          <p:cNvPr id="4" name="Picture 3">
            <a:extLst>
              <a:ext uri="{FF2B5EF4-FFF2-40B4-BE49-F238E27FC236}">
                <a16:creationId xmlns:a16="http://schemas.microsoft.com/office/drawing/2014/main" id="{A9B25930-F079-CB44-9350-52E82EEC847A}"/>
              </a:ext>
            </a:extLst>
          </p:cNvPr>
          <p:cNvPicPr>
            <a:picLocks noChangeAspect="1"/>
          </p:cNvPicPr>
          <p:nvPr/>
        </p:nvPicPr>
        <p:blipFill>
          <a:blip r:embed="rId2"/>
          <a:stretch>
            <a:fillRect/>
          </a:stretch>
        </p:blipFill>
        <p:spPr>
          <a:xfrm>
            <a:off x="436273" y="2754860"/>
            <a:ext cx="5305500" cy="2426690"/>
          </a:xfrm>
          <a:prstGeom prst="rect">
            <a:avLst/>
          </a:prstGeom>
        </p:spPr>
      </p:pic>
      <p:sp>
        <p:nvSpPr>
          <p:cNvPr id="5" name="Rectangle 4">
            <a:extLst>
              <a:ext uri="{FF2B5EF4-FFF2-40B4-BE49-F238E27FC236}">
                <a16:creationId xmlns:a16="http://schemas.microsoft.com/office/drawing/2014/main" id="{A59BF95A-19F8-7A4F-9793-69005022081D}"/>
              </a:ext>
            </a:extLst>
          </p:cNvPr>
          <p:cNvSpPr/>
          <p:nvPr/>
        </p:nvSpPr>
        <p:spPr>
          <a:xfrm>
            <a:off x="6096000" y="3073767"/>
            <a:ext cx="5659727" cy="1477328"/>
          </a:xfrm>
          <a:prstGeom prst="rect">
            <a:avLst/>
          </a:prstGeom>
        </p:spPr>
        <p:txBody>
          <a:bodyPr wrap="square">
            <a:spAutoFit/>
          </a:bodyPr>
          <a:lstStyle/>
          <a:p>
            <a:r>
              <a:rPr lang="en-US" b="1" dirty="0"/>
              <a:t>Learners:</a:t>
            </a:r>
          </a:p>
          <a:p>
            <a:r>
              <a:rPr lang="en-US" dirty="0"/>
              <a:t>The results in Table 5a indicate that there was evidence of a significant difference in mean AUC between C4.5 and SVM and LR and SVM but not between C4.5 and LR.  The corresponding AUC estimates are given in the table.  </a:t>
            </a:r>
          </a:p>
        </p:txBody>
      </p:sp>
      <p:sp>
        <p:nvSpPr>
          <p:cNvPr id="6" name="Rectangle 5">
            <a:extLst>
              <a:ext uri="{FF2B5EF4-FFF2-40B4-BE49-F238E27FC236}">
                <a16:creationId xmlns:a16="http://schemas.microsoft.com/office/drawing/2014/main" id="{1597E270-0AF6-D546-8F20-47B2EFE8E22C}"/>
              </a:ext>
            </a:extLst>
          </p:cNvPr>
          <p:cNvSpPr/>
          <p:nvPr/>
        </p:nvSpPr>
        <p:spPr>
          <a:xfrm>
            <a:off x="724930" y="2072611"/>
            <a:ext cx="10628870" cy="646331"/>
          </a:xfrm>
          <a:prstGeom prst="rect">
            <a:avLst/>
          </a:prstGeom>
        </p:spPr>
        <p:txBody>
          <a:bodyPr wrap="square">
            <a:spAutoFit/>
          </a:bodyPr>
          <a:lstStyle/>
          <a:p>
            <a:r>
              <a:rPr lang="en-US" b="1" dirty="0" err="1"/>
              <a:t>Tukeys</a:t>
            </a:r>
            <a:r>
              <a:rPr lang="en-US" b="1" dirty="0"/>
              <a:t>’ Honest Significant Difference (HSD) </a:t>
            </a:r>
            <a:r>
              <a:rPr lang="en-US" dirty="0"/>
              <a:t>is a method of multiple comparison to account for conducting multiple tests each at an identical significance level (alpha).  </a:t>
            </a:r>
          </a:p>
        </p:txBody>
      </p:sp>
      <p:sp>
        <p:nvSpPr>
          <p:cNvPr id="7" name="Rectangle 6">
            <a:extLst>
              <a:ext uri="{FF2B5EF4-FFF2-40B4-BE49-F238E27FC236}">
                <a16:creationId xmlns:a16="http://schemas.microsoft.com/office/drawing/2014/main" id="{5924B1B9-97B7-1545-9504-18AD707AE292}"/>
              </a:ext>
            </a:extLst>
          </p:cNvPr>
          <p:cNvSpPr/>
          <p:nvPr/>
        </p:nvSpPr>
        <p:spPr>
          <a:xfrm>
            <a:off x="-1031" y="5035340"/>
            <a:ext cx="12271289" cy="1754326"/>
          </a:xfrm>
          <a:prstGeom prst="rect">
            <a:avLst/>
          </a:prstGeom>
        </p:spPr>
        <p:txBody>
          <a:bodyPr wrap="square">
            <a:spAutoFit/>
          </a:bodyPr>
          <a:lstStyle/>
          <a:p>
            <a:r>
              <a:rPr lang="en-US" b="1" dirty="0"/>
              <a:t>Distributions:</a:t>
            </a:r>
          </a:p>
          <a:p>
            <a:r>
              <a:rPr lang="en-US" dirty="0"/>
              <a:t>The results in Table 5b indicate that there was evidence of a significant difference in mean AUC between the 80:20 and both 65:35 and 50:50.  In addition there was evidence that the mean AUC was different between 75:25 and both 65:35 and 50:50.  To continue, there was evidence that there was a significant difference in mean AUC between 65:35 and 50:50.  Finally, there was not enough evidence to suggest that there was a difference in mean AUC between the 80:20 and 75:25 distributions.   The corresponding mean AUCs are visible in Table 5b and suggest that the 80:20 and 75:25 distributions yield the greatest mean AUCs.  </a:t>
            </a:r>
          </a:p>
        </p:txBody>
      </p:sp>
    </p:spTree>
    <p:extLst>
      <p:ext uri="{BB962C8B-B14F-4D97-AF65-F5344CB8AC3E}">
        <p14:creationId xmlns:p14="http://schemas.microsoft.com/office/powerpoint/2010/main" val="428466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a:bodyPr>
          <a:lstStyle/>
          <a:p>
            <a:pPr marL="0" indent="0">
              <a:buNone/>
            </a:pPr>
            <a:endParaRPr lang="en-US" sz="2200" dirty="0"/>
          </a:p>
          <a:p>
            <a:pPr marL="0" indent="0">
              <a:buNone/>
            </a:pPr>
            <a:r>
              <a:rPr lang="en-US" sz="1600" dirty="0"/>
              <a:t>10. To finish up, </a:t>
            </a:r>
            <a:r>
              <a:rPr lang="en-US" sz="1600" dirty="0" err="1"/>
              <a:t>breifly</a:t>
            </a:r>
            <a:r>
              <a:rPr lang="en-US" sz="1600" dirty="0"/>
              <a:t> describe the results o the study!  Is there hope for Medicare Fraud detection using ML? </a:t>
            </a:r>
          </a:p>
        </p:txBody>
      </p:sp>
      <p:pic>
        <p:nvPicPr>
          <p:cNvPr id="4" name="Picture 3">
            <a:extLst>
              <a:ext uri="{FF2B5EF4-FFF2-40B4-BE49-F238E27FC236}">
                <a16:creationId xmlns:a16="http://schemas.microsoft.com/office/drawing/2014/main" id="{18104261-0E51-8B43-B2B1-A2244A7B08A6}"/>
              </a:ext>
            </a:extLst>
          </p:cNvPr>
          <p:cNvPicPr>
            <a:picLocks noChangeAspect="1"/>
          </p:cNvPicPr>
          <p:nvPr/>
        </p:nvPicPr>
        <p:blipFill>
          <a:blip r:embed="rId2"/>
          <a:stretch>
            <a:fillRect/>
          </a:stretch>
        </p:blipFill>
        <p:spPr>
          <a:xfrm>
            <a:off x="86495" y="2244333"/>
            <a:ext cx="4192614" cy="4341817"/>
          </a:xfrm>
          <a:prstGeom prst="rect">
            <a:avLst/>
          </a:prstGeom>
        </p:spPr>
      </p:pic>
      <p:sp>
        <p:nvSpPr>
          <p:cNvPr id="5" name="Rectangle 4">
            <a:extLst>
              <a:ext uri="{FF2B5EF4-FFF2-40B4-BE49-F238E27FC236}">
                <a16:creationId xmlns:a16="http://schemas.microsoft.com/office/drawing/2014/main" id="{0B0758BF-6A0E-C74A-B9E1-90446A9046C9}"/>
              </a:ext>
            </a:extLst>
          </p:cNvPr>
          <p:cNvSpPr/>
          <p:nvPr/>
        </p:nvSpPr>
        <p:spPr>
          <a:xfrm>
            <a:off x="4254388" y="2415623"/>
            <a:ext cx="7875827" cy="4462760"/>
          </a:xfrm>
          <a:prstGeom prst="rect">
            <a:avLst/>
          </a:prstGeom>
        </p:spPr>
        <p:txBody>
          <a:bodyPr wrap="square">
            <a:spAutoFit/>
          </a:bodyPr>
          <a:lstStyle/>
          <a:p>
            <a:pPr marL="285750" indent="-285750">
              <a:buFont typeface="Arial" panose="020B0604020202020204" pitchFamily="34" charset="0"/>
              <a:buChar char="•"/>
            </a:pPr>
            <a:r>
              <a:rPr lang="en-US" sz="1600" dirty="0">
                <a:latin typeface="Helvetica" pitchFamily="2" charset="0"/>
              </a:rPr>
              <a:t>detection of real fraud cases is more important than detecting non-fraud ones.</a:t>
            </a:r>
          </a:p>
          <a:p>
            <a:pPr marL="285750" indent="-285750">
              <a:buFont typeface="Arial" panose="020B0604020202020204" pitchFamily="34" charset="0"/>
              <a:buChar char="•"/>
            </a:pPr>
            <a:r>
              <a:rPr lang="en-US" dirty="0"/>
              <a:t>C4.5 has the highest AUC for each class distribution </a:t>
            </a:r>
          </a:p>
          <a:p>
            <a:pPr marL="285750" indent="-285750">
              <a:buFont typeface="Arial" panose="020B0604020202020204" pitchFamily="34" charset="0"/>
              <a:buChar char="•"/>
            </a:pPr>
            <a:r>
              <a:rPr lang="en-US" dirty="0"/>
              <a:t>LR being very close to C4.5 in average AUC.</a:t>
            </a:r>
          </a:p>
          <a:p>
            <a:pPr marL="285750" indent="-285750">
              <a:buFont typeface="Arial" panose="020B0604020202020204" pitchFamily="34" charset="0"/>
              <a:buChar char="•"/>
            </a:pPr>
            <a:r>
              <a:rPr lang="en-US" dirty="0"/>
              <a:t>Fraud the positive class.</a:t>
            </a:r>
          </a:p>
          <a:p>
            <a:pPr marL="742950" lvl="1" indent="-285750">
              <a:buFont typeface="Arial" panose="020B0604020202020204" pitchFamily="34" charset="0"/>
              <a:buChar char="•"/>
            </a:pPr>
            <a:r>
              <a:rPr lang="en-US" dirty="0"/>
              <a:t>FNR = Classifying a fraud case as a non fraud!  (Important to keep this low.)</a:t>
            </a:r>
          </a:p>
          <a:p>
            <a:pPr marL="742950" lvl="1" indent="-285750">
              <a:buFont typeface="Arial" panose="020B0604020202020204" pitchFamily="34" charset="0"/>
              <a:buChar char="•"/>
            </a:pPr>
            <a:r>
              <a:rPr lang="en-US" dirty="0"/>
              <a:t>FPR = Classifying a non-fraud case as fraud.  (We can tolerate a larger FPR)</a:t>
            </a:r>
          </a:p>
          <a:p>
            <a:pPr marL="285750" indent="-285750">
              <a:buFont typeface="Arial" panose="020B0604020202020204" pitchFamily="34" charset="0"/>
              <a:buChar char="•"/>
            </a:pPr>
            <a:r>
              <a:rPr lang="en-US" dirty="0"/>
              <a:t>The C4.5 decision tree learner has the lowest FNR for every class distribution, but also the highest FPR.</a:t>
            </a:r>
          </a:p>
          <a:p>
            <a:pPr marL="285750" indent="-285750">
              <a:buFont typeface="Arial" panose="020B0604020202020204" pitchFamily="34" charset="0"/>
              <a:buChar char="•"/>
            </a:pPr>
            <a:r>
              <a:rPr lang="en-US" dirty="0"/>
              <a:t>The lowest FPR scores alternate between LR and SVM.</a:t>
            </a:r>
          </a:p>
          <a:p>
            <a:pPr marL="285750" indent="-285750">
              <a:buFont typeface="Arial" panose="020B0604020202020204" pitchFamily="34" charset="0"/>
              <a:buChar char="•"/>
            </a:pPr>
            <a:r>
              <a:rPr lang="en-US" dirty="0"/>
              <a:t>Even though LR and C4.5 have similar AUC scores, LR has higher false negative rates.</a:t>
            </a:r>
          </a:p>
          <a:p>
            <a:pPr marL="285750" indent="-285750">
              <a:buFont typeface="Arial" panose="020B0604020202020204" pitchFamily="34" charset="0"/>
              <a:buChar char="•"/>
            </a:pPr>
            <a:r>
              <a:rPr lang="en-US" dirty="0"/>
              <a:t>C4.5 learner is the best choice with the highest AUC and the lowest rate of false negatives. (since it is important to not misclassify fraudulent cases (minimize FNR.)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600" dirty="0">
              <a:effectLst/>
              <a:latin typeface="Helvetica" pitchFamily="2" charset="0"/>
            </a:endParaRPr>
          </a:p>
        </p:txBody>
      </p:sp>
    </p:spTree>
    <p:extLst>
      <p:ext uri="{BB962C8B-B14F-4D97-AF65-F5344CB8AC3E}">
        <p14:creationId xmlns:p14="http://schemas.microsoft.com/office/powerpoint/2010/main" val="352932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8"/>
            <a:ext cx="10515600" cy="4911793"/>
          </a:xfrm>
        </p:spPr>
        <p:txBody>
          <a:bodyPr>
            <a:normAutofit fontScale="550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Were the data balanced 50% malignant / 50% benign?  If not what was the breakdown?</a:t>
            </a:r>
          </a:p>
          <a:p>
            <a:pPr marL="514350" indent="-514350">
              <a:buAutoNum type="arabicPeriod"/>
            </a:pPr>
            <a:r>
              <a:rPr lang="en-US" sz="3400" dirty="0"/>
              <a:t>What was the train / test split percentages?</a:t>
            </a:r>
          </a:p>
          <a:p>
            <a:pPr marL="514350" indent="-514350">
              <a:buAutoNum type="arabicPeriod"/>
            </a:pPr>
            <a:r>
              <a:rPr lang="en-US" sz="3400" dirty="0"/>
              <a:t>What software was used to implement the neural network and logistic regression models?  </a:t>
            </a:r>
          </a:p>
          <a:p>
            <a:pPr marL="514350" indent="-514350">
              <a:buAutoNum type="arabicPeriod"/>
            </a:pPr>
            <a:r>
              <a:rPr lang="en-US" sz="3400" dirty="0"/>
              <a:t>What was the structure of the neural network model?  They also call it a “training paradigm” in the Discussion.  </a:t>
            </a:r>
          </a:p>
          <a:p>
            <a:pPr marL="514350" indent="-514350">
              <a:buAutoNum type="arabicPeriod"/>
            </a:pPr>
            <a:r>
              <a:rPr lang="en-US" sz="3400" dirty="0"/>
              <a:t>There was a full and reduced logistic regression model (LRM).  Specify each model (a screen shot is fine).  What do you notice that is odd about how the reduced model was formed?  </a:t>
            </a:r>
          </a:p>
          <a:p>
            <a:pPr marL="514350" indent="-514350">
              <a:buAutoNum type="arabicPeriod"/>
            </a:pPr>
            <a:r>
              <a:rPr lang="en-US" sz="3400" dirty="0"/>
              <a:t>Table 3 has the parameter estimates from the LRM model.  Select a significant feature (at the .05 level of significance) and interpret that parameter.  Information on each parameter can be found in Table 2.  As usual, please provide confidence intervals with your interpretation.   </a:t>
            </a:r>
            <a:r>
              <a:rPr lang="en-US" sz="3400" i="1" dirty="0"/>
              <a:t>Hint: You may need to go back to your Stat 2 slides for this question (Unit 12 of 6372.) </a:t>
            </a:r>
          </a:p>
          <a:p>
            <a:pPr marL="514350" indent="-514350">
              <a:buAutoNum type="arabicPeriod"/>
            </a:pPr>
            <a:r>
              <a:rPr lang="en-US" sz="3400" dirty="0"/>
              <a:t>Discuss at least one limitation of the study.</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76133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8"/>
            <a:ext cx="10515600" cy="1325563"/>
          </a:xfrm>
        </p:spPr>
        <p:txBody>
          <a:bodyPr>
            <a:normAutofit fontScale="625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Were the data balanced 50% malignant / 50% benign?  If not what was the breakdown?</a:t>
            </a:r>
          </a:p>
          <a:p>
            <a:pPr marL="514350" indent="-514350">
              <a:buAutoNum type="arabicPeriod"/>
            </a:pPr>
            <a:endParaRPr lang="en-US" dirty="0"/>
          </a:p>
          <a:p>
            <a:pPr marL="514350" indent="-514350">
              <a:buAutoNum type="arabicPeriod"/>
            </a:pPr>
            <a:endParaRPr lang="en-US" dirty="0"/>
          </a:p>
        </p:txBody>
      </p:sp>
      <p:pic>
        <p:nvPicPr>
          <p:cNvPr id="4" name="Picture 3">
            <a:extLst>
              <a:ext uri="{FF2B5EF4-FFF2-40B4-BE49-F238E27FC236}">
                <a16:creationId xmlns:a16="http://schemas.microsoft.com/office/drawing/2014/main" id="{DAD54DEF-F3E8-E840-908E-134585C27011}"/>
              </a:ext>
            </a:extLst>
          </p:cNvPr>
          <p:cNvPicPr>
            <a:picLocks noChangeAspect="1"/>
          </p:cNvPicPr>
          <p:nvPr/>
        </p:nvPicPr>
        <p:blipFill>
          <a:blip r:embed="rId2"/>
          <a:stretch>
            <a:fillRect/>
          </a:stretch>
        </p:blipFill>
        <p:spPr>
          <a:xfrm>
            <a:off x="1327853" y="3016251"/>
            <a:ext cx="4027663" cy="3736116"/>
          </a:xfrm>
          <a:prstGeom prst="rect">
            <a:avLst/>
          </a:prstGeom>
        </p:spPr>
      </p:pic>
      <p:sp>
        <p:nvSpPr>
          <p:cNvPr id="5" name="TextBox 4">
            <a:extLst>
              <a:ext uri="{FF2B5EF4-FFF2-40B4-BE49-F238E27FC236}">
                <a16:creationId xmlns:a16="http://schemas.microsoft.com/office/drawing/2014/main" id="{1E1C86B2-70D8-D34E-BA6C-40042BBE451F}"/>
              </a:ext>
            </a:extLst>
          </p:cNvPr>
          <p:cNvSpPr txBox="1"/>
          <p:nvPr/>
        </p:nvSpPr>
        <p:spPr>
          <a:xfrm>
            <a:off x="6746789" y="3960979"/>
            <a:ext cx="4930346" cy="923330"/>
          </a:xfrm>
          <a:prstGeom prst="rect">
            <a:avLst/>
          </a:prstGeom>
          <a:noFill/>
        </p:spPr>
        <p:txBody>
          <a:bodyPr wrap="square" rtlCol="0">
            <a:spAutoFit/>
          </a:bodyPr>
          <a:lstStyle/>
          <a:p>
            <a:r>
              <a:rPr lang="en-US" dirty="0"/>
              <a:t>Malignant: 126/161 = 77.6% </a:t>
            </a:r>
          </a:p>
          <a:p>
            <a:endParaRPr lang="en-US" dirty="0"/>
          </a:p>
          <a:p>
            <a:r>
              <a:rPr lang="en-US" dirty="0"/>
              <a:t>Benign: 35/161 = 22.4% </a:t>
            </a:r>
          </a:p>
        </p:txBody>
      </p:sp>
    </p:spTree>
    <p:extLst>
      <p:ext uri="{BB962C8B-B14F-4D97-AF65-F5344CB8AC3E}">
        <p14:creationId xmlns:p14="http://schemas.microsoft.com/office/powerpoint/2010/main" val="2071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fontScale="92500" lnSpcReduction="20000"/>
          </a:bodyPr>
          <a:lstStyle/>
          <a:p>
            <a:pPr marL="0" indent="0">
              <a:buNone/>
            </a:pPr>
            <a:r>
              <a:rPr lang="en-US" sz="2200" dirty="0"/>
              <a:t>Assume you are consulting for Blue Cross Blue Shield and your boss  found this paper and has asked you to prepare an explanation / report of its finding.  He has been in the company for 30 years and is the VP of Fraud detection but is relying in you to interpret the statistics / evidence / meaningful conclusion presented in this paper.  Prepare at least one slide for each topic (number) below.  Expected time: 3-5 hours. </a:t>
            </a:r>
          </a:p>
          <a:p>
            <a:pPr marL="0" indent="0">
              <a:buNone/>
            </a:pPr>
            <a:endParaRPr lang="en-US" sz="1600" dirty="0"/>
          </a:p>
          <a:p>
            <a:pPr marL="514350" indent="-514350">
              <a:buAutoNum type="arabicPeriod"/>
            </a:pPr>
            <a:r>
              <a:rPr lang="en-US" sz="1600" dirty="0"/>
              <a:t>Director Gray makes mention of the costs of Medicare fraud.  In order to see the relevance and importance of this problem, what evidence / information does this paper provide to underline the potential impact that ML methods could have?  </a:t>
            </a:r>
          </a:p>
          <a:p>
            <a:pPr marL="514350" indent="-514350">
              <a:buAutoNum type="arabicPeriod"/>
            </a:pPr>
            <a:r>
              <a:rPr lang="en-US" sz="1600" dirty="0"/>
              <a:t>Describe the final data set used in this study (size, source, etc.) and any challenges / decisions made in obtaining this final data set from the original source. </a:t>
            </a:r>
          </a:p>
          <a:p>
            <a:pPr marL="514350" indent="-514350">
              <a:buAutoNum type="arabicPeriod"/>
            </a:pPr>
            <a:r>
              <a:rPr lang="en-US" sz="1600" dirty="0"/>
              <a:t>Describe to your boss what an ROC curve is, how to interpret the AUC and how the plot is formed.  </a:t>
            </a:r>
          </a:p>
          <a:p>
            <a:pPr marL="514350" indent="-514350">
              <a:buAutoNum type="arabicPeriod"/>
            </a:pPr>
            <a:r>
              <a:rPr lang="en-US" sz="1600" dirty="0"/>
              <a:t>Define Oversampling and </a:t>
            </a:r>
            <a:r>
              <a:rPr lang="en-US" sz="1600" dirty="0" err="1"/>
              <a:t>Undersampling</a:t>
            </a:r>
            <a:r>
              <a:rPr lang="en-US" sz="1600" dirty="0"/>
              <a:t>.  Why is </a:t>
            </a:r>
            <a:r>
              <a:rPr lang="en-US" sz="1600" dirty="0" err="1"/>
              <a:t>Undersampling</a:t>
            </a:r>
            <a:r>
              <a:rPr lang="en-US" sz="1600" dirty="0"/>
              <a:t> preferred here?  What are its disadvantages?  </a:t>
            </a:r>
          </a:p>
          <a:p>
            <a:pPr marL="514350" indent="-514350">
              <a:buAutoNum type="arabicPeriod"/>
            </a:pPr>
            <a:r>
              <a:rPr lang="en-US" sz="1600" dirty="0"/>
              <a:t>What method of cross validation was employed?  How many AUC / FPR and FNR statistics were generated?</a:t>
            </a:r>
          </a:p>
          <a:p>
            <a:pPr marL="514350" indent="-514350">
              <a:buAutoNum type="arabicPeriod"/>
            </a:pPr>
            <a:r>
              <a:rPr lang="en-US" sz="1600" dirty="0"/>
              <a:t>What software was used to fit the models and generate the fit statistics?  What information can you find about it from a quick web search? </a:t>
            </a:r>
          </a:p>
          <a:p>
            <a:pPr marL="514350" indent="-514350">
              <a:buAutoNum type="arabicPeriod"/>
            </a:pPr>
            <a:r>
              <a:rPr lang="en-US" sz="1600" dirty="0"/>
              <a:t>What software do you / have you used in your company?  Do they prefer a particular software / language or are they “agnostic” and leave it up to the researcher/data scientist/analyst? </a:t>
            </a:r>
          </a:p>
          <a:p>
            <a:pPr marL="514350" indent="-514350">
              <a:buAutoNum type="arabicPeriod"/>
            </a:pPr>
            <a:r>
              <a:rPr lang="en-US" sz="1600" dirty="0"/>
              <a:t>Write a conclusion statement(s) for the ANOVA?  What does this test tell us in the context of this study? </a:t>
            </a:r>
          </a:p>
          <a:p>
            <a:pPr marL="514350" indent="-514350">
              <a:buAutoNum type="arabicPeriod"/>
            </a:pPr>
            <a:r>
              <a:rPr lang="en-US" sz="1600" dirty="0"/>
              <a:t>Remember the Tukey HSD from STAT 1 (6371?) Write a conclusion statement(s) for the Tukey HSD?</a:t>
            </a:r>
          </a:p>
          <a:p>
            <a:pPr marL="514350" indent="-514350">
              <a:buAutoNum type="arabicPeriod"/>
            </a:pPr>
            <a:r>
              <a:rPr lang="en-US" sz="1600" dirty="0"/>
              <a:t>To finish up, </a:t>
            </a:r>
            <a:r>
              <a:rPr lang="en-US" sz="1600" dirty="0" err="1"/>
              <a:t>breifly</a:t>
            </a:r>
            <a:r>
              <a:rPr lang="en-US" sz="1600" dirty="0"/>
              <a:t> describe the results of the study!  Is there hope for Medicare Fraud detection using ML? </a:t>
            </a:r>
          </a:p>
        </p:txBody>
      </p:sp>
    </p:spTree>
    <p:extLst>
      <p:ext uri="{BB962C8B-B14F-4D97-AF65-F5344CB8AC3E}">
        <p14:creationId xmlns:p14="http://schemas.microsoft.com/office/powerpoint/2010/main" val="4130371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9"/>
            <a:ext cx="10515600" cy="1484997"/>
          </a:xfrm>
        </p:spPr>
        <p:txBody>
          <a:bodyPr>
            <a:normAutofit fontScale="700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0" indent="0">
              <a:buNone/>
            </a:pPr>
            <a:r>
              <a:rPr lang="en-US" sz="3400" dirty="0"/>
              <a:t>2. What was the train / test (validation) split percentages?</a:t>
            </a:r>
          </a:p>
          <a:p>
            <a:pPr marL="514350" indent="-514350">
              <a:buAutoNum type="arabicPeriod"/>
            </a:pPr>
            <a:endParaRPr lang="en-US" sz="3400" dirty="0"/>
          </a:p>
          <a:p>
            <a:pPr marL="514350" indent="-514350">
              <a:buAutoNum type="arabicPeriod"/>
            </a:pPr>
            <a:endParaRPr lang="en-US" dirty="0"/>
          </a:p>
          <a:p>
            <a:pPr marL="514350" indent="-514350">
              <a:buAutoNum type="arabicPeriod"/>
            </a:pPr>
            <a:endParaRPr lang="en-US" dirty="0"/>
          </a:p>
        </p:txBody>
      </p:sp>
      <p:sp>
        <p:nvSpPr>
          <p:cNvPr id="4" name="Rectangle 3">
            <a:extLst>
              <a:ext uri="{FF2B5EF4-FFF2-40B4-BE49-F238E27FC236}">
                <a16:creationId xmlns:a16="http://schemas.microsoft.com/office/drawing/2014/main" id="{5C2D6F72-C0EE-DD49-B737-FA9D66432D45}"/>
              </a:ext>
            </a:extLst>
          </p:cNvPr>
          <p:cNvSpPr/>
          <p:nvPr/>
        </p:nvSpPr>
        <p:spPr>
          <a:xfrm>
            <a:off x="572530" y="3917096"/>
            <a:ext cx="11295214" cy="892552"/>
          </a:xfrm>
          <a:prstGeom prst="rect">
            <a:avLst/>
          </a:prstGeom>
        </p:spPr>
        <p:txBody>
          <a:bodyPr wrap="square">
            <a:spAutoFit/>
          </a:bodyPr>
          <a:lstStyle/>
          <a:p>
            <a:pPr marL="457200" indent="-457200">
              <a:buFont typeface="Arial" panose="020B0604020202020204" pitchFamily="34" charset="0"/>
              <a:buChar char="•"/>
            </a:pPr>
            <a:r>
              <a:rPr lang="en-US" sz="2600" dirty="0">
                <a:latin typeface="Times" pitchFamily="2" charset="0"/>
              </a:rPr>
              <a:t>the training samples comprising 100 patient records (20 benign, 80 malignant) </a:t>
            </a:r>
          </a:p>
          <a:p>
            <a:pPr marL="457200" indent="-457200">
              <a:buFont typeface="Arial" panose="020B0604020202020204" pitchFamily="34" charset="0"/>
              <a:buChar char="•"/>
            </a:pPr>
            <a:r>
              <a:rPr lang="en-US" sz="2600" dirty="0">
                <a:latin typeface="Times" pitchFamily="2" charset="0"/>
              </a:rPr>
              <a:t>the validation samples comprising 61 patient records (15 benign, 46 malignant)</a:t>
            </a:r>
            <a:endParaRPr lang="en-US" sz="2600" dirty="0">
              <a:effectLst/>
              <a:latin typeface="Times" pitchFamily="2" charset="0"/>
            </a:endParaRPr>
          </a:p>
        </p:txBody>
      </p:sp>
    </p:spTree>
    <p:extLst>
      <p:ext uri="{BB962C8B-B14F-4D97-AF65-F5344CB8AC3E}">
        <p14:creationId xmlns:p14="http://schemas.microsoft.com/office/powerpoint/2010/main" val="60720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398833" y="1690689"/>
            <a:ext cx="11352443" cy="1738312"/>
          </a:xfrm>
        </p:spPr>
        <p:txBody>
          <a:bodyPr>
            <a:normAutofit fontScale="775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r>
              <a:rPr lang="en-US" sz="3400" dirty="0"/>
              <a:t>3.  What software was used to implement the neural network and logistic regression models?  </a:t>
            </a:r>
          </a:p>
          <a:p>
            <a:pPr marL="514350" indent="-514350">
              <a:buAutoNum type="arabicPeriod"/>
            </a:pPr>
            <a:endParaRPr lang="en-US" dirty="0"/>
          </a:p>
          <a:p>
            <a:pPr marL="514350" indent="-514350">
              <a:buAutoNum type="arabicPeriod"/>
            </a:pPr>
            <a:endParaRPr lang="en-US" dirty="0"/>
          </a:p>
        </p:txBody>
      </p:sp>
      <p:sp>
        <p:nvSpPr>
          <p:cNvPr id="4" name="Rectangle 3">
            <a:extLst>
              <a:ext uri="{FF2B5EF4-FFF2-40B4-BE49-F238E27FC236}">
                <a16:creationId xmlns:a16="http://schemas.microsoft.com/office/drawing/2014/main" id="{960B7447-F6AD-7641-AB1A-70DF3ED2D1B8}"/>
              </a:ext>
            </a:extLst>
          </p:cNvPr>
          <p:cNvSpPr/>
          <p:nvPr/>
        </p:nvSpPr>
        <p:spPr>
          <a:xfrm>
            <a:off x="1878226" y="3429000"/>
            <a:ext cx="8662087" cy="1200329"/>
          </a:xfrm>
          <a:prstGeom prst="rect">
            <a:avLst/>
          </a:prstGeom>
        </p:spPr>
        <p:txBody>
          <a:bodyPr wrap="square">
            <a:spAutoFit/>
          </a:bodyPr>
          <a:lstStyle/>
          <a:p>
            <a:r>
              <a:rPr lang="en-US" sz="2400" i="1" dirty="0">
                <a:latin typeface="Times" pitchFamily="2" charset="0"/>
              </a:rPr>
              <a:t>“We used the stepwise procedure of </a:t>
            </a:r>
            <a:r>
              <a:rPr lang="en-US" sz="2400" b="1" i="1" dirty="0">
                <a:latin typeface="Times" pitchFamily="2" charset="0"/>
              </a:rPr>
              <a:t>PROC LOGISTIC in SAS </a:t>
            </a:r>
            <a:r>
              <a:rPr lang="en-US" sz="2400" i="1" dirty="0">
                <a:latin typeface="Times" pitchFamily="2" charset="0"/>
              </a:rPr>
              <a:t>statistical package (SAS Institute, Inc., Cary, North Carolina) to establish the logistic regression models.”</a:t>
            </a:r>
            <a:endParaRPr lang="en-US" sz="2400" i="1" dirty="0">
              <a:effectLst/>
              <a:latin typeface="Times" pitchFamily="2" charset="0"/>
            </a:endParaRPr>
          </a:p>
        </p:txBody>
      </p:sp>
      <p:sp>
        <p:nvSpPr>
          <p:cNvPr id="5" name="Rectangle 4">
            <a:extLst>
              <a:ext uri="{FF2B5EF4-FFF2-40B4-BE49-F238E27FC236}">
                <a16:creationId xmlns:a16="http://schemas.microsoft.com/office/drawing/2014/main" id="{D833E36E-0B5A-EE49-A4DE-E6EF6A488ECC}"/>
              </a:ext>
            </a:extLst>
          </p:cNvPr>
          <p:cNvSpPr/>
          <p:nvPr/>
        </p:nvSpPr>
        <p:spPr>
          <a:xfrm>
            <a:off x="1865872" y="4845515"/>
            <a:ext cx="8452022" cy="830997"/>
          </a:xfrm>
          <a:prstGeom prst="rect">
            <a:avLst/>
          </a:prstGeom>
        </p:spPr>
        <p:txBody>
          <a:bodyPr wrap="square">
            <a:spAutoFit/>
          </a:bodyPr>
          <a:lstStyle/>
          <a:p>
            <a:r>
              <a:rPr lang="en-US" sz="2400" i="1" dirty="0">
                <a:latin typeface="Times" pitchFamily="2" charset="0"/>
              </a:rPr>
              <a:t>“The software used to construct the neural network was written locally in </a:t>
            </a:r>
            <a:r>
              <a:rPr lang="en-US" sz="2400" b="1" i="1" dirty="0">
                <a:latin typeface="Times" pitchFamily="2" charset="0"/>
              </a:rPr>
              <a:t>MATLAB</a:t>
            </a:r>
            <a:r>
              <a:rPr lang="en-US" sz="2400" i="1" dirty="0">
                <a:latin typeface="Times" pitchFamily="2" charset="0"/>
              </a:rPr>
              <a:t> programming language.”</a:t>
            </a:r>
            <a:endParaRPr lang="en-US" sz="2400" i="1" dirty="0">
              <a:effectLst/>
              <a:latin typeface="Times" pitchFamily="2" charset="0"/>
            </a:endParaRPr>
          </a:p>
        </p:txBody>
      </p:sp>
    </p:spTree>
    <p:extLst>
      <p:ext uri="{BB962C8B-B14F-4D97-AF65-F5344CB8AC3E}">
        <p14:creationId xmlns:p14="http://schemas.microsoft.com/office/powerpoint/2010/main" val="777882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8"/>
            <a:ext cx="10515600" cy="1738312"/>
          </a:xfrm>
        </p:spPr>
        <p:txBody>
          <a:bodyPr>
            <a:normAutofit fontScale="700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0" indent="0">
              <a:buNone/>
            </a:pPr>
            <a:r>
              <a:rPr lang="en-US" sz="3400" dirty="0"/>
              <a:t>4. What was the structure of the neural network model?  They also call it a “training paradigm” in the Discussion.  </a:t>
            </a:r>
          </a:p>
          <a:p>
            <a:pPr marL="514350" indent="-514350">
              <a:buAutoNum type="arabicPeriod"/>
            </a:pPr>
            <a:endParaRPr lang="en-US" dirty="0"/>
          </a:p>
          <a:p>
            <a:pPr marL="514350" indent="-514350">
              <a:buAutoNum type="arabicPeriod"/>
            </a:pPr>
            <a:endParaRPr lang="en-US" dirty="0"/>
          </a:p>
        </p:txBody>
      </p:sp>
      <p:sp>
        <p:nvSpPr>
          <p:cNvPr id="4" name="Rectangle 3">
            <a:extLst>
              <a:ext uri="{FF2B5EF4-FFF2-40B4-BE49-F238E27FC236}">
                <a16:creationId xmlns:a16="http://schemas.microsoft.com/office/drawing/2014/main" id="{3A341E0C-8B5A-5540-96D6-95231FD5C07F}"/>
              </a:ext>
            </a:extLst>
          </p:cNvPr>
          <p:cNvSpPr/>
          <p:nvPr/>
        </p:nvSpPr>
        <p:spPr>
          <a:xfrm>
            <a:off x="702493" y="3894906"/>
            <a:ext cx="10861589" cy="1938992"/>
          </a:xfrm>
          <a:prstGeom prst="rect">
            <a:avLst/>
          </a:prstGeom>
        </p:spPr>
        <p:txBody>
          <a:bodyPr wrap="square">
            <a:spAutoFit/>
          </a:bodyPr>
          <a:lstStyle/>
          <a:p>
            <a:r>
              <a:rPr lang="en-US" sz="2400" i="1" dirty="0">
                <a:latin typeface="Times" pitchFamily="2" charset="0"/>
              </a:rPr>
              <a:t>“The neural network, which was employed in this study, had </a:t>
            </a:r>
            <a:r>
              <a:rPr lang="en-US" sz="2400" b="1" i="1" dirty="0">
                <a:latin typeface="Times" pitchFamily="2" charset="0"/>
              </a:rPr>
              <a:t>three layers</a:t>
            </a:r>
            <a:r>
              <a:rPr lang="en-US" sz="2400" i="1" dirty="0">
                <a:latin typeface="Times" pitchFamily="2" charset="0"/>
              </a:rPr>
              <a:t>. </a:t>
            </a:r>
            <a:r>
              <a:rPr lang="en-US" sz="2400" b="1" i="1" dirty="0">
                <a:latin typeface="Times" pitchFamily="2" charset="0"/>
              </a:rPr>
              <a:t>The first layer consisted of 6 input elements</a:t>
            </a:r>
            <a:r>
              <a:rPr lang="en-US" sz="2400" i="1" dirty="0">
                <a:latin typeface="Times" pitchFamily="2" charset="0"/>
              </a:rPr>
              <a:t>, each of which corresponded to the subjective data extracted from MR images as well as time-intensity curves type; </a:t>
            </a:r>
            <a:r>
              <a:rPr lang="en-US" sz="2400" b="1" i="1" dirty="0">
                <a:latin typeface="Times" pitchFamily="2" charset="0"/>
              </a:rPr>
              <a:t>the second layer, the hidden one, had 5 nodes</a:t>
            </a:r>
            <a:r>
              <a:rPr lang="en-US" sz="2400" i="1" dirty="0">
                <a:latin typeface="Times" pitchFamily="2" charset="0"/>
              </a:rPr>
              <a:t> and finally </a:t>
            </a:r>
            <a:r>
              <a:rPr lang="en-US" sz="2400" b="1" i="1" dirty="0">
                <a:latin typeface="Times" pitchFamily="2" charset="0"/>
              </a:rPr>
              <a:t>the output layer with 1 elements</a:t>
            </a:r>
            <a:r>
              <a:rPr lang="en-US" sz="2400" i="1" dirty="0">
                <a:latin typeface="Times" pitchFamily="2" charset="0"/>
              </a:rPr>
              <a:t>, which represented 1 for malignant and 0 for benign lesions.”</a:t>
            </a:r>
            <a:endParaRPr lang="en-US" sz="2400" i="1" dirty="0">
              <a:effectLst/>
              <a:latin typeface="Times" pitchFamily="2" charset="0"/>
            </a:endParaRPr>
          </a:p>
        </p:txBody>
      </p:sp>
    </p:spTree>
    <p:extLst>
      <p:ext uri="{BB962C8B-B14F-4D97-AF65-F5344CB8AC3E}">
        <p14:creationId xmlns:p14="http://schemas.microsoft.com/office/powerpoint/2010/main" val="2130909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9"/>
            <a:ext cx="10515600" cy="1738312"/>
          </a:xfrm>
        </p:spPr>
        <p:txBody>
          <a:bodyPr>
            <a:normAutofit fontScale="625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There was a full and reduced logistic regression model (LRM).  Specify each model (a screen shot is fine).  What do you notice that is odd about how the reduced model was formed?  </a:t>
            </a:r>
          </a:p>
          <a:p>
            <a:pPr marL="514350" indent="-514350">
              <a:buAutoNum type="arabicPeriod"/>
            </a:pPr>
            <a:endParaRPr lang="en-US" dirty="0"/>
          </a:p>
          <a:p>
            <a:pPr marL="514350" indent="-514350">
              <a:buAutoNum type="arabicPeriod"/>
            </a:pPr>
            <a:endParaRPr lang="en-US" dirty="0"/>
          </a:p>
        </p:txBody>
      </p:sp>
      <p:pic>
        <p:nvPicPr>
          <p:cNvPr id="4" name="Picture 3">
            <a:extLst>
              <a:ext uri="{FF2B5EF4-FFF2-40B4-BE49-F238E27FC236}">
                <a16:creationId xmlns:a16="http://schemas.microsoft.com/office/drawing/2014/main" id="{619BC5BD-F20C-0E4A-AF83-E85FCF7FC3CC}"/>
              </a:ext>
            </a:extLst>
          </p:cNvPr>
          <p:cNvPicPr>
            <a:picLocks noChangeAspect="1"/>
          </p:cNvPicPr>
          <p:nvPr/>
        </p:nvPicPr>
        <p:blipFill>
          <a:blip r:embed="rId2"/>
          <a:stretch>
            <a:fillRect/>
          </a:stretch>
        </p:blipFill>
        <p:spPr>
          <a:xfrm>
            <a:off x="1587500" y="3645973"/>
            <a:ext cx="9017000" cy="1587500"/>
          </a:xfrm>
          <a:prstGeom prst="rect">
            <a:avLst/>
          </a:prstGeom>
        </p:spPr>
      </p:pic>
      <p:sp>
        <p:nvSpPr>
          <p:cNvPr id="5" name="TextBox 4">
            <a:extLst>
              <a:ext uri="{FF2B5EF4-FFF2-40B4-BE49-F238E27FC236}">
                <a16:creationId xmlns:a16="http://schemas.microsoft.com/office/drawing/2014/main" id="{9647C846-D9BA-C346-A847-FF5979FEA6AC}"/>
              </a:ext>
            </a:extLst>
          </p:cNvPr>
          <p:cNvSpPr txBox="1"/>
          <p:nvPr/>
        </p:nvSpPr>
        <p:spPr>
          <a:xfrm>
            <a:off x="506627" y="5511114"/>
            <a:ext cx="11361117" cy="923330"/>
          </a:xfrm>
          <a:prstGeom prst="rect">
            <a:avLst/>
          </a:prstGeom>
          <a:noFill/>
        </p:spPr>
        <p:txBody>
          <a:bodyPr wrap="square" rtlCol="0">
            <a:spAutoFit/>
          </a:bodyPr>
          <a:lstStyle/>
          <a:p>
            <a:r>
              <a:rPr lang="en-US" dirty="0"/>
              <a:t>The second model does not appear to be refit.  The reduced model is simply comprised of the first model with the unwanted variables deleted.  The parameter estimates are estimated assuming the other variables are in the model.  Using model 2 assumes that the value of these missing variables is 0.  </a:t>
            </a:r>
          </a:p>
        </p:txBody>
      </p:sp>
    </p:spTree>
    <p:extLst>
      <p:ext uri="{BB962C8B-B14F-4D97-AF65-F5344CB8AC3E}">
        <p14:creationId xmlns:p14="http://schemas.microsoft.com/office/powerpoint/2010/main" val="341059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398833" y="1481827"/>
            <a:ext cx="11468911" cy="1817427"/>
          </a:xfrm>
        </p:spPr>
        <p:txBody>
          <a:bodyPr>
            <a:normAutofit fontScale="550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Table 3 has the parameter estimates from the LRM model.  Select a significant feature (at the .05 level of significance) and interpret that parameter.  Information on each parameter can be found in Table 2.  As usual, please provide confidence intervals with your interpretation.   </a:t>
            </a:r>
            <a:r>
              <a:rPr lang="en-US" sz="3400" i="1" dirty="0"/>
              <a:t>Hint: You may need to go back to your Stat 2 slides for this question (Unit 12 of 6372.) </a:t>
            </a:r>
          </a:p>
          <a:p>
            <a:pPr marL="514350" indent="-514350">
              <a:buAutoNum type="arabicPeriod"/>
            </a:pPr>
            <a:endParaRPr lang="en-US" dirty="0"/>
          </a:p>
          <a:p>
            <a:pPr marL="514350" indent="-514350">
              <a:buAutoNum type="arabicPeriod"/>
            </a:pPr>
            <a:endParaRPr lang="en-US" dirty="0"/>
          </a:p>
        </p:txBody>
      </p:sp>
      <p:pic>
        <p:nvPicPr>
          <p:cNvPr id="4" name="Picture 3">
            <a:extLst>
              <a:ext uri="{FF2B5EF4-FFF2-40B4-BE49-F238E27FC236}">
                <a16:creationId xmlns:a16="http://schemas.microsoft.com/office/drawing/2014/main" id="{B0314FD5-FABA-8143-869D-268843F811EB}"/>
              </a:ext>
            </a:extLst>
          </p:cNvPr>
          <p:cNvPicPr>
            <a:picLocks noChangeAspect="1"/>
          </p:cNvPicPr>
          <p:nvPr/>
        </p:nvPicPr>
        <p:blipFill>
          <a:blip r:embed="rId2"/>
          <a:stretch>
            <a:fillRect/>
          </a:stretch>
        </p:blipFill>
        <p:spPr>
          <a:xfrm>
            <a:off x="324256" y="3429000"/>
            <a:ext cx="6388100" cy="2855132"/>
          </a:xfrm>
          <a:prstGeom prst="rect">
            <a:avLst/>
          </a:prstGeom>
        </p:spPr>
      </p:pic>
      <p:sp>
        <p:nvSpPr>
          <p:cNvPr id="5" name="TextBox 4">
            <a:extLst>
              <a:ext uri="{FF2B5EF4-FFF2-40B4-BE49-F238E27FC236}">
                <a16:creationId xmlns:a16="http://schemas.microsoft.com/office/drawing/2014/main" id="{0B9F6EB5-84DD-0A40-AD06-FEB4E852EE9F}"/>
              </a:ext>
            </a:extLst>
          </p:cNvPr>
          <p:cNvSpPr txBox="1"/>
          <p:nvPr/>
        </p:nvSpPr>
        <p:spPr>
          <a:xfrm>
            <a:off x="6586152" y="4820190"/>
            <a:ext cx="5436973" cy="1754326"/>
          </a:xfrm>
          <a:prstGeom prst="rect">
            <a:avLst/>
          </a:prstGeom>
          <a:noFill/>
        </p:spPr>
        <p:txBody>
          <a:bodyPr wrap="square" rtlCol="0">
            <a:spAutoFit/>
          </a:bodyPr>
          <a:lstStyle/>
          <a:p>
            <a:r>
              <a:rPr lang="en-US" b="1" dirty="0"/>
              <a:t>Interpretation of Margin Slope Estimate:</a:t>
            </a:r>
          </a:p>
          <a:p>
            <a:r>
              <a:rPr lang="en-US" dirty="0"/>
              <a:t>It appears that the model was fit treating the code as a continuous variable thus the odds of malignancy are estimated to be 4.27 (e</a:t>
            </a:r>
            <a:r>
              <a:rPr lang="en-US" baseline="30000" dirty="0"/>
              <a:t>1.4392</a:t>
            </a:r>
            <a:r>
              <a:rPr lang="en-US" dirty="0"/>
              <a:t>) times that of no mass at all.  A 95% confidence interval for this estimate is (1.104, 16. 113).   (e</a:t>
            </a:r>
            <a:r>
              <a:rPr lang="en-US" baseline="30000" dirty="0"/>
              <a:t>1.4392-1.96*.6839</a:t>
            </a:r>
            <a:r>
              <a:rPr lang="en-US" dirty="0"/>
              <a:t>, e</a:t>
            </a:r>
            <a:r>
              <a:rPr lang="en-US" baseline="30000" dirty="0"/>
              <a:t>1.4392-1.96*.6839</a:t>
            </a:r>
            <a:r>
              <a:rPr lang="en-US" dirty="0"/>
              <a:t>)</a:t>
            </a:r>
          </a:p>
        </p:txBody>
      </p:sp>
      <p:pic>
        <p:nvPicPr>
          <p:cNvPr id="6" name="Picture 5">
            <a:extLst>
              <a:ext uri="{FF2B5EF4-FFF2-40B4-BE49-F238E27FC236}">
                <a16:creationId xmlns:a16="http://schemas.microsoft.com/office/drawing/2014/main" id="{9D7E45FA-2B39-7D43-8DF8-BFB2F86DCD77}"/>
              </a:ext>
            </a:extLst>
          </p:cNvPr>
          <p:cNvPicPr>
            <a:picLocks noChangeAspect="1"/>
          </p:cNvPicPr>
          <p:nvPr/>
        </p:nvPicPr>
        <p:blipFill>
          <a:blip r:embed="rId3"/>
          <a:stretch>
            <a:fillRect/>
          </a:stretch>
        </p:blipFill>
        <p:spPr>
          <a:xfrm>
            <a:off x="6699999" y="3719384"/>
            <a:ext cx="4890061" cy="1047870"/>
          </a:xfrm>
          <a:prstGeom prst="rect">
            <a:avLst/>
          </a:prstGeom>
        </p:spPr>
      </p:pic>
      <p:pic>
        <p:nvPicPr>
          <p:cNvPr id="7" name="Picture 6">
            <a:extLst>
              <a:ext uri="{FF2B5EF4-FFF2-40B4-BE49-F238E27FC236}">
                <a16:creationId xmlns:a16="http://schemas.microsoft.com/office/drawing/2014/main" id="{9E27D2BE-5C9E-8B4C-880C-638227802B5E}"/>
              </a:ext>
            </a:extLst>
          </p:cNvPr>
          <p:cNvPicPr>
            <a:picLocks noChangeAspect="1"/>
          </p:cNvPicPr>
          <p:nvPr/>
        </p:nvPicPr>
        <p:blipFill>
          <a:blip r:embed="rId4"/>
          <a:stretch>
            <a:fillRect/>
          </a:stretch>
        </p:blipFill>
        <p:spPr>
          <a:xfrm>
            <a:off x="6833285" y="3074920"/>
            <a:ext cx="4627777" cy="706247"/>
          </a:xfrm>
          <a:prstGeom prst="rect">
            <a:avLst/>
          </a:prstGeom>
        </p:spPr>
      </p:pic>
    </p:spTree>
    <p:extLst>
      <p:ext uri="{BB962C8B-B14F-4D97-AF65-F5344CB8AC3E}">
        <p14:creationId xmlns:p14="http://schemas.microsoft.com/office/powerpoint/2010/main" val="3981308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9"/>
            <a:ext cx="10515600" cy="1237862"/>
          </a:xfrm>
        </p:spPr>
        <p:txBody>
          <a:bodyPr>
            <a:normAutofit fontScale="550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Discuss at least one limitation of the study.</a:t>
            </a:r>
          </a:p>
          <a:p>
            <a:pPr marL="514350" indent="-514350">
              <a:buAutoNum type="arabicPeriod"/>
            </a:pPr>
            <a:endParaRPr lang="en-US" dirty="0"/>
          </a:p>
          <a:p>
            <a:pPr marL="514350" indent="-514350">
              <a:buAutoNum type="arabicPeriod"/>
            </a:pPr>
            <a:endParaRPr lang="en-US" dirty="0"/>
          </a:p>
        </p:txBody>
      </p:sp>
      <p:sp>
        <p:nvSpPr>
          <p:cNvPr id="4" name="TextBox 3">
            <a:extLst>
              <a:ext uri="{FF2B5EF4-FFF2-40B4-BE49-F238E27FC236}">
                <a16:creationId xmlns:a16="http://schemas.microsoft.com/office/drawing/2014/main" id="{8892A05B-D49B-0943-9EC8-7B24A5E514F0}"/>
              </a:ext>
            </a:extLst>
          </p:cNvPr>
          <p:cNvSpPr txBox="1"/>
          <p:nvPr/>
        </p:nvSpPr>
        <p:spPr>
          <a:xfrm>
            <a:off x="852616" y="3707027"/>
            <a:ext cx="10527957" cy="1754326"/>
          </a:xfrm>
          <a:prstGeom prst="rect">
            <a:avLst/>
          </a:prstGeom>
          <a:noFill/>
        </p:spPr>
        <p:txBody>
          <a:bodyPr wrap="square" rtlCol="0">
            <a:spAutoFit/>
          </a:bodyPr>
          <a:lstStyle/>
          <a:p>
            <a:r>
              <a:rPr lang="en-US" dirty="0"/>
              <a:t>One limitation of the study would be if the coding of the variables are being treated as continuous variables when they are really nominal (or possibly ordinal) describing levels of a categorical variable.  The difference between no mass and well defined mass is being measured as 1 currently.  By treating the variable as continuous we are saying that </a:t>
            </a:r>
            <a:r>
              <a:rPr lang="en-US" dirty="0" err="1"/>
              <a:t>Microlobulated</a:t>
            </a:r>
            <a:r>
              <a:rPr lang="en-US" dirty="0"/>
              <a:t> masses twice as ”far” from no mass than well </a:t>
            </a:r>
            <a:r>
              <a:rPr lang="en-US" dirty="0" err="1"/>
              <a:t>definted</a:t>
            </a:r>
            <a:r>
              <a:rPr lang="en-US" dirty="0"/>
              <a:t> masses.  What does that distance mean?  One may need to be a domain expert to know, but it seems like these are not constant differences between the levels.  </a:t>
            </a:r>
          </a:p>
        </p:txBody>
      </p:sp>
    </p:spTree>
    <p:extLst>
      <p:ext uri="{BB962C8B-B14F-4D97-AF65-F5344CB8AC3E}">
        <p14:creationId xmlns:p14="http://schemas.microsoft.com/office/powerpoint/2010/main" val="203966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199" y="1284051"/>
            <a:ext cx="11019818" cy="2577830"/>
          </a:xfrm>
        </p:spPr>
        <p:txBody>
          <a:bodyPr>
            <a:normAutofit/>
          </a:bodyPr>
          <a:lstStyle/>
          <a:p>
            <a:pPr marL="0" indent="0">
              <a:buNone/>
            </a:pPr>
            <a:endParaRPr lang="en-US" sz="1600" dirty="0"/>
          </a:p>
          <a:p>
            <a:pPr marL="514350" indent="-514350">
              <a:buAutoNum type="arabicPeriod"/>
            </a:pPr>
            <a:r>
              <a:rPr lang="en-US" sz="1600" dirty="0"/>
              <a:t>Director Gray makes mention of the costs of Medicare fraud.  In order to see the relevance and importance of this problem, what evidence / information does this paper provide to underline the potential impact that ML methods could have?  </a:t>
            </a:r>
          </a:p>
          <a:p>
            <a:pPr marL="514350" indent="-514350">
              <a:buAutoNum type="arabicPeriod"/>
            </a:pPr>
            <a:endParaRPr lang="en-US" sz="1600" dirty="0"/>
          </a:p>
          <a:p>
            <a:pPr marL="514350" indent="-514350">
              <a:buAutoNum type="arabicPeriod"/>
            </a:pPr>
            <a:endParaRPr lang="en-US" sz="1600" dirty="0"/>
          </a:p>
        </p:txBody>
      </p:sp>
      <p:sp>
        <p:nvSpPr>
          <p:cNvPr id="4" name="Rectangle 3">
            <a:extLst>
              <a:ext uri="{FF2B5EF4-FFF2-40B4-BE49-F238E27FC236}">
                <a16:creationId xmlns:a16="http://schemas.microsoft.com/office/drawing/2014/main" id="{38C7A84C-016D-5C43-B3D4-85EE1791C3F2}"/>
              </a:ext>
            </a:extLst>
          </p:cNvPr>
          <p:cNvSpPr/>
          <p:nvPr/>
        </p:nvSpPr>
        <p:spPr>
          <a:xfrm>
            <a:off x="586091" y="7013643"/>
            <a:ext cx="11524034" cy="2862322"/>
          </a:xfrm>
          <a:prstGeom prst="rect">
            <a:avLst/>
          </a:prstGeom>
        </p:spPr>
        <p:txBody>
          <a:bodyPr wrap="square">
            <a:spAutoFit/>
          </a:bodyPr>
          <a:lstStyle/>
          <a:p>
            <a:r>
              <a:rPr lang="en-US" i="1" dirty="0">
                <a:latin typeface="Helvetica" pitchFamily="2" charset="0"/>
              </a:rPr>
              <a:t>“Moreover, in 2015, spending on healthcare-related activities reached </a:t>
            </a:r>
            <a:r>
              <a:rPr lang="en-US" b="1" i="1" dirty="0">
                <a:latin typeface="Helvetica" pitchFamily="2" charset="0"/>
              </a:rPr>
              <a:t>$3.2 trillion</a:t>
            </a:r>
            <a:r>
              <a:rPr lang="en-US" i="1" dirty="0">
                <a:latin typeface="Helvetica" pitchFamily="2" charset="0"/>
              </a:rPr>
              <a:t>, which is about </a:t>
            </a:r>
            <a:r>
              <a:rPr lang="en-US" b="1" i="1" dirty="0">
                <a:latin typeface="Helvetica" pitchFamily="2" charset="0"/>
              </a:rPr>
              <a:t>17% of the total U.S. budget </a:t>
            </a:r>
            <a:r>
              <a:rPr lang="en-US" i="1" dirty="0">
                <a:latin typeface="Helvetica" pitchFamily="2" charset="0"/>
              </a:rPr>
              <a:t>(Backman 2017). Medicare is one such U.S. healthcare program created to assist the elderly and </a:t>
            </a:r>
            <a:r>
              <a:rPr lang="en-US" i="1" dirty="0"/>
              <a:t>other individuals with certain medical conditions (Medicare 2017). </a:t>
            </a:r>
            <a:r>
              <a:rPr lang="en-US" b="1" i="1" dirty="0"/>
              <a:t>Medicare alone accounts for about 15% in spending (net of $588 billion), per year of the total healthcare budget and is expected to increase to 18% within the next decade (Backman 2017)</a:t>
            </a:r>
            <a:r>
              <a:rPr lang="en-US" i="1" dirty="0"/>
              <a:t>. Given the increase in the elderly population, with their need for increased healthcare and financial assistance, programs like Medicare are critical and, as such, must reduce program expenses and costs to allow for accessible healthcare. One way to accomplish this is to lessen the impact of fraud. </a:t>
            </a:r>
            <a:r>
              <a:rPr lang="en-US" b="1" i="1" dirty="0"/>
              <a:t>The impact of healthcare fraud is estimated to be between 3% to 10% of the nation’s total healthcare spending</a:t>
            </a:r>
            <a:r>
              <a:rPr lang="en-US" i="1" dirty="0"/>
              <a:t> continuing to adversely impact the Medicare program and its beneficiaries (NHCAA 2017).”</a:t>
            </a:r>
          </a:p>
          <a:p>
            <a:endParaRPr lang="en-US" dirty="0">
              <a:effectLst/>
              <a:latin typeface="Helvetica" pitchFamily="2" charset="0"/>
            </a:endParaRPr>
          </a:p>
        </p:txBody>
      </p:sp>
      <p:sp>
        <p:nvSpPr>
          <p:cNvPr id="5" name="Rectangle 4">
            <a:extLst>
              <a:ext uri="{FF2B5EF4-FFF2-40B4-BE49-F238E27FC236}">
                <a16:creationId xmlns:a16="http://schemas.microsoft.com/office/drawing/2014/main" id="{84B9B8C7-09A3-904A-8D8B-AE3955B7CC54}"/>
              </a:ext>
            </a:extLst>
          </p:cNvPr>
          <p:cNvSpPr/>
          <p:nvPr/>
        </p:nvSpPr>
        <p:spPr>
          <a:xfrm>
            <a:off x="586091" y="3429000"/>
            <a:ext cx="11524034" cy="1754326"/>
          </a:xfrm>
          <a:prstGeom prst="rect">
            <a:avLst/>
          </a:prstGeom>
        </p:spPr>
        <p:txBody>
          <a:bodyPr wrap="square">
            <a:spAutoFit/>
          </a:bodyPr>
          <a:lstStyle/>
          <a:p>
            <a:pPr marL="285750" indent="-285750">
              <a:buFont typeface="Arial" panose="020B0604020202020204" pitchFamily="34" charset="0"/>
              <a:buChar char="•"/>
            </a:pPr>
            <a:r>
              <a:rPr lang="en-US" i="1" dirty="0">
                <a:latin typeface="Helvetica" pitchFamily="2" charset="0"/>
              </a:rPr>
              <a:t>2015, spending on healthcare-related activities reached $3.2 trillion, which is about 17% of the total U.S. budget </a:t>
            </a:r>
          </a:p>
          <a:p>
            <a:pPr marL="285750" indent="-285750">
              <a:buFont typeface="Arial" panose="020B0604020202020204" pitchFamily="34" charset="0"/>
              <a:buChar char="•"/>
            </a:pPr>
            <a:r>
              <a:rPr lang="en-US" i="1" dirty="0"/>
              <a:t>Medicare alone accounts for about 15% in spending (net of $588 billion), per year of the total healthcare budget and </a:t>
            </a:r>
          </a:p>
          <a:p>
            <a:pPr marL="285750" indent="-285750">
              <a:buFont typeface="Arial" panose="020B0604020202020204" pitchFamily="34" charset="0"/>
              <a:buChar char="•"/>
            </a:pPr>
            <a:r>
              <a:rPr lang="en-US" i="1" dirty="0"/>
              <a:t>expected to increase to 18% within the next </a:t>
            </a:r>
          </a:p>
          <a:p>
            <a:pPr marL="285750" indent="-285750">
              <a:buFont typeface="Arial" panose="020B0604020202020204" pitchFamily="34" charset="0"/>
              <a:buChar char="•"/>
            </a:pPr>
            <a:r>
              <a:rPr lang="en-US" i="1" dirty="0"/>
              <a:t>The impact of healthcare fraud is estimated to be between 3% to 10% of the nation’s total healthcare spending</a:t>
            </a:r>
          </a:p>
          <a:p>
            <a:endParaRPr lang="en-US" dirty="0">
              <a:effectLst/>
              <a:latin typeface="Helvetica" pitchFamily="2" charset="0"/>
            </a:endParaRPr>
          </a:p>
        </p:txBody>
      </p:sp>
    </p:spTree>
    <p:extLst>
      <p:ext uri="{BB962C8B-B14F-4D97-AF65-F5344CB8AC3E}">
        <p14:creationId xmlns:p14="http://schemas.microsoft.com/office/powerpoint/2010/main" val="140974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690687"/>
            <a:ext cx="10515600" cy="5031125"/>
          </a:xfrm>
        </p:spPr>
        <p:txBody>
          <a:bodyPr>
            <a:normAutofit/>
          </a:bodyPr>
          <a:lstStyle/>
          <a:p>
            <a:pPr marL="0" indent="0">
              <a:buNone/>
            </a:pPr>
            <a:r>
              <a:rPr lang="en-US" sz="1600" dirty="0"/>
              <a:t>2. Describe the final data set used in this study (size, source, etc.) and any challenges / decisions made in obtaining this final data set from the original source. </a:t>
            </a:r>
          </a:p>
          <a:p>
            <a:pPr marL="0" indent="0">
              <a:buNone/>
            </a:pPr>
            <a:endParaRPr lang="en-US" sz="1600" dirty="0"/>
          </a:p>
          <a:p>
            <a:pPr marL="0" indent="0">
              <a:buNone/>
            </a:pPr>
            <a:endParaRPr lang="en-US" sz="1600" dirty="0"/>
          </a:p>
        </p:txBody>
      </p:sp>
      <p:sp>
        <p:nvSpPr>
          <p:cNvPr id="4" name="Rectangle 3">
            <a:extLst>
              <a:ext uri="{FF2B5EF4-FFF2-40B4-BE49-F238E27FC236}">
                <a16:creationId xmlns:a16="http://schemas.microsoft.com/office/drawing/2014/main" id="{AC5DA6A4-CC7E-CA42-91FE-222090086C15}"/>
              </a:ext>
            </a:extLst>
          </p:cNvPr>
          <p:cNvSpPr/>
          <p:nvPr/>
        </p:nvSpPr>
        <p:spPr>
          <a:xfrm>
            <a:off x="536643" y="2988626"/>
            <a:ext cx="11118714" cy="2585323"/>
          </a:xfrm>
          <a:prstGeom prst="rect">
            <a:avLst/>
          </a:prstGeom>
        </p:spPr>
        <p:txBody>
          <a:bodyPr wrap="square">
            <a:spAutoFit/>
          </a:bodyPr>
          <a:lstStyle/>
          <a:p>
            <a:pPr marL="342900" indent="-342900">
              <a:buFont typeface="Arial" panose="020B0604020202020204" pitchFamily="34" charset="0"/>
              <a:buChar char="•"/>
            </a:pPr>
            <a:r>
              <a:rPr lang="en-US" i="1" dirty="0"/>
              <a:t>Medicare Provider Utilization and Payment Data: Physician and Other Supplier, available from the Centers for Medicaid and Medicare Services (CMS) </a:t>
            </a:r>
          </a:p>
          <a:p>
            <a:pPr marL="342900" indent="-342900">
              <a:buFont typeface="Arial" panose="020B0604020202020204" pitchFamily="34" charset="0"/>
              <a:buChar char="•"/>
            </a:pPr>
            <a:r>
              <a:rPr lang="en-US" i="1" dirty="0"/>
              <a:t>CMS has over 37 million rows</a:t>
            </a:r>
          </a:p>
          <a:p>
            <a:pPr marL="342900" indent="-342900">
              <a:buFont typeface="Arial" panose="020B0604020202020204" pitchFamily="34" charset="0"/>
              <a:buChar char="•"/>
            </a:pPr>
            <a:r>
              <a:rPr lang="en-US" i="1" dirty="0"/>
              <a:t>The Medicare data does not contain labels indicating fraudulent providers or procedures.</a:t>
            </a:r>
          </a:p>
          <a:p>
            <a:pPr marL="342900" indent="-342900">
              <a:buFont typeface="Arial" panose="020B0604020202020204" pitchFamily="34" charset="0"/>
              <a:buChar char="•"/>
            </a:pPr>
            <a:r>
              <a:rPr lang="en-US" dirty="0"/>
              <a:t>List of Excluded </a:t>
            </a:r>
            <a:r>
              <a:rPr lang="en-US" dirty="0" err="1"/>
              <a:t>Individualsand</a:t>
            </a:r>
            <a:r>
              <a:rPr lang="en-US" dirty="0"/>
              <a:t> Entities (LEIE) database contains the labels (fraud / not fraud)</a:t>
            </a:r>
            <a:endParaRPr lang="en-US" i="1" dirty="0"/>
          </a:p>
          <a:p>
            <a:pPr marL="342900" indent="-342900">
              <a:buFont typeface="Arial" panose="020B0604020202020204" pitchFamily="34" charset="0"/>
              <a:buChar char="•"/>
            </a:pPr>
            <a:r>
              <a:rPr lang="en-US" i="1" dirty="0"/>
              <a:t>There is a process for merging the Medicare data and the LEIE labels that accounts for differing lengths of exclusions, matching providers by unique identification numbers.</a:t>
            </a:r>
          </a:p>
          <a:p>
            <a:pPr marL="342900" indent="-342900">
              <a:buFont typeface="Arial" panose="020B0604020202020204" pitchFamily="34" charset="0"/>
              <a:buChar char="•"/>
            </a:pPr>
            <a:r>
              <a:rPr lang="en-US" i="1" dirty="0"/>
              <a:t>The final dataset has significantly more non-fraud versus fraud labels.</a:t>
            </a:r>
          </a:p>
          <a:p>
            <a:pPr marL="342900" indent="-342900">
              <a:buFont typeface="Arial" panose="020B0604020202020204" pitchFamily="34" charset="0"/>
              <a:buChar char="•"/>
            </a:pPr>
            <a:r>
              <a:rPr lang="en-US" i="1" dirty="0"/>
              <a:t>Random </a:t>
            </a:r>
            <a:r>
              <a:rPr lang="en-US" i="1" dirty="0" err="1"/>
              <a:t>undersampling</a:t>
            </a:r>
            <a:r>
              <a:rPr lang="en-US" i="1" dirty="0"/>
              <a:t> was employed to obtain a more balanced data set.</a:t>
            </a:r>
          </a:p>
        </p:txBody>
      </p:sp>
    </p:spTree>
    <p:extLst>
      <p:ext uri="{BB962C8B-B14F-4D97-AF65-F5344CB8AC3E}">
        <p14:creationId xmlns:p14="http://schemas.microsoft.com/office/powerpoint/2010/main" val="354269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a:bodyPr>
          <a:lstStyle/>
          <a:p>
            <a:pPr marL="0" indent="0">
              <a:buNone/>
            </a:pPr>
            <a:endParaRPr lang="en-US" sz="800" dirty="0"/>
          </a:p>
          <a:p>
            <a:pPr marL="0" indent="0">
              <a:buNone/>
            </a:pPr>
            <a:r>
              <a:rPr lang="en-US" sz="1600" dirty="0"/>
              <a:t>3. Describe to your boss what an ROC curve is, how to interpret the AUC and how the plot is formed.  </a:t>
            </a:r>
          </a:p>
        </p:txBody>
      </p:sp>
      <p:sp>
        <p:nvSpPr>
          <p:cNvPr id="4" name="Rectangle 3">
            <a:extLst>
              <a:ext uri="{FF2B5EF4-FFF2-40B4-BE49-F238E27FC236}">
                <a16:creationId xmlns:a16="http://schemas.microsoft.com/office/drawing/2014/main" id="{091D6673-4C12-7541-AE82-8436E7D33501}"/>
              </a:ext>
            </a:extLst>
          </p:cNvPr>
          <p:cNvSpPr/>
          <p:nvPr/>
        </p:nvSpPr>
        <p:spPr>
          <a:xfrm>
            <a:off x="1696994" y="6352481"/>
            <a:ext cx="8798011" cy="369332"/>
          </a:xfrm>
          <a:prstGeom prst="rect">
            <a:avLst/>
          </a:prstGeom>
        </p:spPr>
        <p:txBody>
          <a:bodyPr wrap="square">
            <a:spAutoFit/>
          </a:bodyPr>
          <a:lstStyle/>
          <a:p>
            <a:r>
              <a:rPr lang="en-US" dirty="0">
                <a:hlinkClick r:id="rId2"/>
              </a:rPr>
              <a:t>https://developers.google.com/machine-learning/crash-course/classification/roc-and-auc</a:t>
            </a:r>
            <a:endParaRPr lang="en-US" dirty="0"/>
          </a:p>
        </p:txBody>
      </p:sp>
      <p:pic>
        <p:nvPicPr>
          <p:cNvPr id="5" name="Picture 4">
            <a:extLst>
              <a:ext uri="{FF2B5EF4-FFF2-40B4-BE49-F238E27FC236}">
                <a16:creationId xmlns:a16="http://schemas.microsoft.com/office/drawing/2014/main" id="{98994A53-5486-304E-A17C-76B651C586B0}"/>
              </a:ext>
            </a:extLst>
          </p:cNvPr>
          <p:cNvPicPr>
            <a:picLocks noChangeAspect="1"/>
          </p:cNvPicPr>
          <p:nvPr/>
        </p:nvPicPr>
        <p:blipFill>
          <a:blip r:embed="rId3"/>
          <a:stretch>
            <a:fillRect/>
          </a:stretch>
        </p:blipFill>
        <p:spPr>
          <a:xfrm>
            <a:off x="2532318" y="2092179"/>
            <a:ext cx="7127362" cy="3194175"/>
          </a:xfrm>
          <a:prstGeom prst="rect">
            <a:avLst/>
          </a:prstGeom>
        </p:spPr>
      </p:pic>
      <p:sp>
        <p:nvSpPr>
          <p:cNvPr id="7" name="Rectangle 6">
            <a:extLst>
              <a:ext uri="{FF2B5EF4-FFF2-40B4-BE49-F238E27FC236}">
                <a16:creationId xmlns:a16="http://schemas.microsoft.com/office/drawing/2014/main" id="{EFB7266E-142B-464D-A3A4-70AECCB5F173}"/>
              </a:ext>
            </a:extLst>
          </p:cNvPr>
          <p:cNvSpPr/>
          <p:nvPr/>
        </p:nvSpPr>
        <p:spPr>
          <a:xfrm>
            <a:off x="218303" y="5357752"/>
            <a:ext cx="11973697" cy="923330"/>
          </a:xfrm>
          <a:prstGeom prst="rect">
            <a:avLst/>
          </a:prstGeom>
        </p:spPr>
        <p:txBody>
          <a:bodyPr wrap="square">
            <a:spAutoFit/>
          </a:bodyPr>
          <a:lstStyle/>
          <a:p>
            <a:r>
              <a:rPr lang="en-US" i="1" dirty="0">
                <a:latin typeface="Helvetica" pitchFamily="2" charset="0"/>
              </a:rPr>
              <a:t>“The ROC curve is used to characterize the trade-off between true positive rate and false positive rate and depicts a learner’s performance across all decision thresholds, i.e. a value between 0 and 1 that theoretically separate the classes. AUC is a single value that ranges from 0 to 1, where a perfect classifier provides an AUC value of 1.”</a:t>
            </a:r>
            <a:endParaRPr lang="en-US" i="1" dirty="0">
              <a:effectLst/>
              <a:latin typeface="Helvetica" pitchFamily="2" charset="0"/>
            </a:endParaRPr>
          </a:p>
        </p:txBody>
      </p:sp>
    </p:spTree>
    <p:extLst>
      <p:ext uri="{BB962C8B-B14F-4D97-AF65-F5344CB8AC3E}">
        <p14:creationId xmlns:p14="http://schemas.microsoft.com/office/powerpoint/2010/main" val="412845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a:bodyPr>
          <a:lstStyle/>
          <a:p>
            <a:pPr marL="0" indent="0">
              <a:buNone/>
            </a:pPr>
            <a:endParaRPr lang="en-US" sz="800" dirty="0"/>
          </a:p>
          <a:p>
            <a:pPr marL="0" indent="0">
              <a:buNone/>
            </a:pPr>
            <a:r>
              <a:rPr lang="en-US" sz="1600" dirty="0"/>
              <a:t>3. Describe to your boss what an ROC curve is, how to interpret the AUC and how the plot is formed.  </a:t>
            </a:r>
          </a:p>
        </p:txBody>
      </p:sp>
      <p:sp>
        <p:nvSpPr>
          <p:cNvPr id="4" name="Rectangle 3">
            <a:extLst>
              <a:ext uri="{FF2B5EF4-FFF2-40B4-BE49-F238E27FC236}">
                <a16:creationId xmlns:a16="http://schemas.microsoft.com/office/drawing/2014/main" id="{091D6673-4C12-7541-AE82-8436E7D33501}"/>
              </a:ext>
            </a:extLst>
          </p:cNvPr>
          <p:cNvSpPr/>
          <p:nvPr/>
        </p:nvSpPr>
        <p:spPr>
          <a:xfrm>
            <a:off x="1696994" y="6352481"/>
            <a:ext cx="8798011" cy="369332"/>
          </a:xfrm>
          <a:prstGeom prst="rect">
            <a:avLst/>
          </a:prstGeom>
        </p:spPr>
        <p:txBody>
          <a:bodyPr wrap="square">
            <a:spAutoFit/>
          </a:bodyPr>
          <a:lstStyle/>
          <a:p>
            <a:r>
              <a:rPr lang="en-US" dirty="0">
                <a:hlinkClick r:id="rId2"/>
              </a:rPr>
              <a:t>https://developers.google.com/machine-learning/crash-course/classification/roc-and-auc</a:t>
            </a:r>
            <a:endParaRPr lang="en-US" dirty="0"/>
          </a:p>
        </p:txBody>
      </p:sp>
      <p:pic>
        <p:nvPicPr>
          <p:cNvPr id="6" name="Picture 5">
            <a:extLst>
              <a:ext uri="{FF2B5EF4-FFF2-40B4-BE49-F238E27FC236}">
                <a16:creationId xmlns:a16="http://schemas.microsoft.com/office/drawing/2014/main" id="{EA471983-7A57-1F45-8F27-0156B3E00F01}"/>
              </a:ext>
            </a:extLst>
          </p:cNvPr>
          <p:cNvPicPr>
            <a:picLocks noChangeAspect="1"/>
          </p:cNvPicPr>
          <p:nvPr/>
        </p:nvPicPr>
        <p:blipFill>
          <a:blip r:embed="rId3"/>
          <a:stretch>
            <a:fillRect/>
          </a:stretch>
        </p:blipFill>
        <p:spPr>
          <a:xfrm>
            <a:off x="2607275" y="2151609"/>
            <a:ext cx="6977450" cy="3826598"/>
          </a:xfrm>
          <a:prstGeom prst="rect">
            <a:avLst/>
          </a:prstGeom>
        </p:spPr>
      </p:pic>
    </p:spTree>
    <p:extLst>
      <p:ext uri="{BB962C8B-B14F-4D97-AF65-F5344CB8AC3E}">
        <p14:creationId xmlns:p14="http://schemas.microsoft.com/office/powerpoint/2010/main" val="148547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a:bodyPr>
          <a:lstStyle/>
          <a:p>
            <a:pPr marL="0" indent="0">
              <a:buNone/>
            </a:pPr>
            <a:endParaRPr lang="en-US" sz="800" dirty="0"/>
          </a:p>
          <a:p>
            <a:pPr marL="0" indent="0">
              <a:buNone/>
            </a:pPr>
            <a:r>
              <a:rPr lang="en-US" sz="1600" dirty="0"/>
              <a:t>3. Describe to your boss what an ROC curve is, how to interpret the AUC and how the plot is formed.  </a:t>
            </a:r>
          </a:p>
        </p:txBody>
      </p:sp>
      <p:sp>
        <p:nvSpPr>
          <p:cNvPr id="4" name="Rectangle 3">
            <a:extLst>
              <a:ext uri="{FF2B5EF4-FFF2-40B4-BE49-F238E27FC236}">
                <a16:creationId xmlns:a16="http://schemas.microsoft.com/office/drawing/2014/main" id="{091D6673-4C12-7541-AE82-8436E7D33501}"/>
              </a:ext>
            </a:extLst>
          </p:cNvPr>
          <p:cNvSpPr/>
          <p:nvPr/>
        </p:nvSpPr>
        <p:spPr>
          <a:xfrm>
            <a:off x="1696994" y="6352481"/>
            <a:ext cx="8798011" cy="369332"/>
          </a:xfrm>
          <a:prstGeom prst="rect">
            <a:avLst/>
          </a:prstGeom>
        </p:spPr>
        <p:txBody>
          <a:bodyPr wrap="square">
            <a:spAutoFit/>
          </a:bodyPr>
          <a:lstStyle/>
          <a:p>
            <a:r>
              <a:rPr lang="en-US" dirty="0">
                <a:hlinkClick r:id="rId2"/>
              </a:rPr>
              <a:t>https://developers.google.com/machine-learning/crash-course/classification/roc-and-auc</a:t>
            </a:r>
            <a:endParaRPr lang="en-US" dirty="0"/>
          </a:p>
        </p:txBody>
      </p:sp>
      <p:pic>
        <p:nvPicPr>
          <p:cNvPr id="5" name="Picture 4">
            <a:extLst>
              <a:ext uri="{FF2B5EF4-FFF2-40B4-BE49-F238E27FC236}">
                <a16:creationId xmlns:a16="http://schemas.microsoft.com/office/drawing/2014/main" id="{823F513F-84A9-4A48-8F94-706BC4091E08}"/>
              </a:ext>
            </a:extLst>
          </p:cNvPr>
          <p:cNvPicPr>
            <a:picLocks noChangeAspect="1"/>
          </p:cNvPicPr>
          <p:nvPr/>
        </p:nvPicPr>
        <p:blipFill>
          <a:blip r:embed="rId3"/>
          <a:stretch>
            <a:fillRect/>
          </a:stretch>
        </p:blipFill>
        <p:spPr>
          <a:xfrm>
            <a:off x="2736460" y="2082057"/>
            <a:ext cx="6719078" cy="4248386"/>
          </a:xfrm>
          <a:prstGeom prst="rect">
            <a:avLst/>
          </a:prstGeom>
        </p:spPr>
      </p:pic>
    </p:spTree>
    <p:extLst>
      <p:ext uri="{BB962C8B-B14F-4D97-AF65-F5344CB8AC3E}">
        <p14:creationId xmlns:p14="http://schemas.microsoft.com/office/powerpoint/2010/main" val="294459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a:bodyPr>
          <a:lstStyle/>
          <a:p>
            <a:pPr marL="0" indent="0">
              <a:buNone/>
            </a:pPr>
            <a:endParaRPr lang="en-US" sz="800" dirty="0"/>
          </a:p>
          <a:p>
            <a:pPr marL="0" indent="0">
              <a:buNone/>
            </a:pPr>
            <a:r>
              <a:rPr lang="en-US" sz="1600" dirty="0"/>
              <a:t>3. Describe to your boss what an ROC curve is, how to interpret the AUC and how the plot is formed.  </a:t>
            </a:r>
          </a:p>
        </p:txBody>
      </p:sp>
      <p:sp>
        <p:nvSpPr>
          <p:cNvPr id="4" name="Rectangle 3">
            <a:extLst>
              <a:ext uri="{FF2B5EF4-FFF2-40B4-BE49-F238E27FC236}">
                <a16:creationId xmlns:a16="http://schemas.microsoft.com/office/drawing/2014/main" id="{091D6673-4C12-7541-AE82-8436E7D33501}"/>
              </a:ext>
            </a:extLst>
          </p:cNvPr>
          <p:cNvSpPr/>
          <p:nvPr/>
        </p:nvSpPr>
        <p:spPr>
          <a:xfrm>
            <a:off x="1696994" y="6352481"/>
            <a:ext cx="8798011" cy="369332"/>
          </a:xfrm>
          <a:prstGeom prst="rect">
            <a:avLst/>
          </a:prstGeom>
        </p:spPr>
        <p:txBody>
          <a:bodyPr wrap="square">
            <a:spAutoFit/>
          </a:bodyPr>
          <a:lstStyle/>
          <a:p>
            <a:r>
              <a:rPr lang="en-US" dirty="0">
                <a:hlinkClick r:id="rId2"/>
              </a:rPr>
              <a:t>https://developers.google.com/machine-learning/crash-course/classification/roc-and-auc</a:t>
            </a:r>
            <a:endParaRPr lang="en-US" dirty="0"/>
          </a:p>
        </p:txBody>
      </p:sp>
      <p:pic>
        <p:nvPicPr>
          <p:cNvPr id="6" name="Picture 5">
            <a:extLst>
              <a:ext uri="{FF2B5EF4-FFF2-40B4-BE49-F238E27FC236}">
                <a16:creationId xmlns:a16="http://schemas.microsoft.com/office/drawing/2014/main" id="{63A97C69-D58D-E54E-B075-62F05D24EB8B}"/>
              </a:ext>
            </a:extLst>
          </p:cNvPr>
          <p:cNvPicPr>
            <a:picLocks noChangeAspect="1"/>
          </p:cNvPicPr>
          <p:nvPr/>
        </p:nvPicPr>
        <p:blipFill>
          <a:blip r:embed="rId3"/>
          <a:stretch>
            <a:fillRect/>
          </a:stretch>
        </p:blipFill>
        <p:spPr>
          <a:xfrm>
            <a:off x="1575314" y="2207380"/>
            <a:ext cx="9041370" cy="3159400"/>
          </a:xfrm>
          <a:prstGeom prst="rect">
            <a:avLst/>
          </a:prstGeom>
        </p:spPr>
      </p:pic>
    </p:spTree>
    <p:extLst>
      <p:ext uri="{BB962C8B-B14F-4D97-AF65-F5344CB8AC3E}">
        <p14:creationId xmlns:p14="http://schemas.microsoft.com/office/powerpoint/2010/main" val="157180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a:bodyPr>
          <a:lstStyle/>
          <a:p>
            <a:pPr marL="0" indent="0">
              <a:buNone/>
            </a:pPr>
            <a:endParaRPr lang="en-US" sz="800" dirty="0"/>
          </a:p>
          <a:p>
            <a:pPr marL="0" indent="0">
              <a:buNone/>
            </a:pPr>
            <a:r>
              <a:rPr lang="en-US" sz="1600" dirty="0"/>
              <a:t>3. Describe to your boss what an ROC curve is, how to interpret the AUC and how the plot is formed.  </a:t>
            </a:r>
          </a:p>
        </p:txBody>
      </p:sp>
      <p:sp>
        <p:nvSpPr>
          <p:cNvPr id="4" name="Rectangle 3">
            <a:extLst>
              <a:ext uri="{FF2B5EF4-FFF2-40B4-BE49-F238E27FC236}">
                <a16:creationId xmlns:a16="http://schemas.microsoft.com/office/drawing/2014/main" id="{091D6673-4C12-7541-AE82-8436E7D33501}"/>
              </a:ext>
            </a:extLst>
          </p:cNvPr>
          <p:cNvSpPr/>
          <p:nvPr/>
        </p:nvSpPr>
        <p:spPr>
          <a:xfrm>
            <a:off x="1696994" y="6352481"/>
            <a:ext cx="8798011" cy="369332"/>
          </a:xfrm>
          <a:prstGeom prst="rect">
            <a:avLst/>
          </a:prstGeom>
        </p:spPr>
        <p:txBody>
          <a:bodyPr wrap="square">
            <a:spAutoFit/>
          </a:bodyPr>
          <a:lstStyle/>
          <a:p>
            <a:r>
              <a:rPr lang="en-US" dirty="0">
                <a:hlinkClick r:id="rId2"/>
              </a:rPr>
              <a:t>https://developers.google.com/machine-learning/crash-course/classification/roc-and-auc</a:t>
            </a:r>
            <a:endParaRPr lang="en-US" dirty="0"/>
          </a:p>
        </p:txBody>
      </p:sp>
      <p:pic>
        <p:nvPicPr>
          <p:cNvPr id="5" name="Picture 4">
            <a:extLst>
              <a:ext uri="{FF2B5EF4-FFF2-40B4-BE49-F238E27FC236}">
                <a16:creationId xmlns:a16="http://schemas.microsoft.com/office/drawing/2014/main" id="{833CB4E7-FFBD-D14F-9309-346CC3AA07D7}"/>
              </a:ext>
            </a:extLst>
          </p:cNvPr>
          <p:cNvPicPr>
            <a:picLocks noChangeAspect="1"/>
          </p:cNvPicPr>
          <p:nvPr/>
        </p:nvPicPr>
        <p:blipFill>
          <a:blip r:embed="rId3"/>
          <a:stretch>
            <a:fillRect/>
          </a:stretch>
        </p:blipFill>
        <p:spPr>
          <a:xfrm>
            <a:off x="959793" y="2142969"/>
            <a:ext cx="10272412" cy="3953565"/>
          </a:xfrm>
          <a:prstGeom prst="rect">
            <a:avLst/>
          </a:prstGeom>
        </p:spPr>
      </p:pic>
    </p:spTree>
    <p:extLst>
      <p:ext uri="{BB962C8B-B14F-4D97-AF65-F5344CB8AC3E}">
        <p14:creationId xmlns:p14="http://schemas.microsoft.com/office/powerpoint/2010/main" val="2254655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2123</TotalTime>
  <Words>3358</Words>
  <Application>Microsoft Macintosh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vt:lpstr>
      <vt:lpstr>Times</vt:lpstr>
      <vt:lpstr>Office Theme</vt:lpstr>
      <vt:lpstr>Unit 10: Health Care Part 2</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ANN vs LRM in Classifying Malignant and Biopsy</vt:lpstr>
      <vt:lpstr>ANN vs LRM in Classifying Malignant and Biopsy</vt:lpstr>
      <vt:lpstr>ANN vs LRM in Classifying Malignant and Biopsy</vt:lpstr>
      <vt:lpstr>ANN vs LRM in Classifying Malignant and Biopsy</vt:lpstr>
      <vt:lpstr>ANN vs LRM in Classifying Malignant and Biopsy</vt:lpstr>
      <vt:lpstr>ANN vs LRM in Classifying Malignant and Biopsy</vt:lpstr>
      <vt:lpstr>ANN vs LRM in Classifying Malignant and Biopsy</vt:lpstr>
      <vt:lpstr>ANN vs LRM in Classifying Malignant and Biopsy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 </dc:title>
  <dc:creator>Microsoft Office User</dc:creator>
  <cp:lastModifiedBy>Microsoft Office User</cp:lastModifiedBy>
  <cp:revision>34</cp:revision>
  <dcterms:created xsi:type="dcterms:W3CDTF">2019-10-18T17:26:21Z</dcterms:created>
  <dcterms:modified xsi:type="dcterms:W3CDTF">2019-10-31T21:01:48Z</dcterms:modified>
</cp:coreProperties>
</file>