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65" d="100"/>
          <a:sy n="165"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10/28/2019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10/28/2019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gim.unmc.edu/dxtests/roc2.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s.waikato.ac.nz/ml/wek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10: Health Care Part 2</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Write a conclusion statement(s) for the ANOVA?  What does this test tell us in the context of this study?</a:t>
            </a:r>
          </a:p>
          <a:p>
            <a:pPr marL="0" lvl="0" indent="0">
              <a:buNone/>
            </a:pPr>
            <a:r>
              <a:rPr lang="en-US" sz="2000" dirty="0"/>
              <a:t>“In order to provide additional rigor around our results and recommendations, we evaluated the statistical significance of our AUC results with a two-factor Analysis Of Variance (ANOVA) and Tukey’s Honest Significant Difference (HSD) tests, at a 95% confidence level (</a:t>
            </a:r>
            <a:r>
              <a:rPr lang="en-US" sz="2000" dirty="0" err="1"/>
              <a:t>Sargin</a:t>
            </a:r>
            <a:r>
              <a:rPr lang="en-US" sz="2000" dirty="0"/>
              <a:t> and others 2009).”</a:t>
            </a:r>
          </a:p>
        </p:txBody>
      </p:sp>
    </p:spTree>
    <p:extLst>
      <p:ext uri="{BB962C8B-B14F-4D97-AF65-F5344CB8AC3E}">
        <p14:creationId xmlns:p14="http://schemas.microsoft.com/office/powerpoint/2010/main" val="66154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9</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Remember the Tukey HSD from STAT 1 (6371?) Write a conclusion statement(s) for the Tukey HSD?</a:t>
            </a:r>
          </a:p>
          <a:p>
            <a:pPr marL="0" lvl="0" indent="0">
              <a:buNone/>
            </a:pPr>
            <a:r>
              <a:rPr lang="en-US" sz="2000" dirty="0"/>
              <a:t>“The Tukey’s HSD results table, confirms that C4.5 and LR are significantly better than SVM.”</a:t>
            </a:r>
          </a:p>
        </p:txBody>
      </p:sp>
    </p:spTree>
    <p:extLst>
      <p:ext uri="{BB962C8B-B14F-4D97-AF65-F5344CB8AC3E}">
        <p14:creationId xmlns:p14="http://schemas.microsoft.com/office/powerpoint/2010/main" val="265411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10</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To finish up, briefly describe the results of the study!  Is there hope for Medicare Fraud detection using ML?</a:t>
            </a:r>
          </a:p>
          <a:p>
            <a:pPr marL="0" lvl="0" indent="0">
              <a:buNone/>
            </a:pPr>
            <a:r>
              <a:rPr lang="en-US" sz="2000" dirty="0"/>
              <a:t>The article pointed out that there is hope for Medicare Fraud detection using ML.</a:t>
            </a:r>
          </a:p>
          <a:p>
            <a:pPr marL="0" indent="0">
              <a:buNone/>
            </a:pPr>
            <a:r>
              <a:rPr lang="en-US" sz="2000" dirty="0"/>
              <a:t>“We successfully demonstrate the efficacy of employing machine learning with random undersampling to detect Medicare fraud.”</a:t>
            </a:r>
          </a:p>
          <a:p>
            <a:pPr marL="0" indent="0">
              <a:buNone/>
            </a:pPr>
            <a:r>
              <a:rPr lang="en-US" sz="2000" dirty="0"/>
              <a:t>“In our study, we show that using RUS with big data can successfully detect fraudulent Medicare providers.”</a:t>
            </a:r>
          </a:p>
          <a:p>
            <a:pPr marL="0" lvl="0" indent="0">
              <a:buNone/>
            </a:pPr>
            <a:endParaRPr lang="en-US" sz="2000" dirty="0"/>
          </a:p>
        </p:txBody>
      </p:sp>
    </p:spTree>
    <p:extLst>
      <p:ext uri="{BB962C8B-B14F-4D97-AF65-F5344CB8AC3E}">
        <p14:creationId xmlns:p14="http://schemas.microsoft.com/office/powerpoint/2010/main" val="309571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8DCD-9020-3644-9353-4F7BDFF71695}"/>
              </a:ext>
            </a:extLst>
          </p:cNvPr>
          <p:cNvSpPr>
            <a:spLocks noGrp="1"/>
          </p:cNvSpPr>
          <p:nvPr>
            <p:ph type="title"/>
          </p:nvPr>
        </p:nvSpPr>
        <p:spPr>
          <a:xfrm>
            <a:off x="398833" y="365125"/>
            <a:ext cx="11468911" cy="1325563"/>
          </a:xfrm>
        </p:spPr>
        <p:txBody>
          <a:bodyPr/>
          <a:lstStyle/>
          <a:p>
            <a:r>
              <a:rPr lang="en-US" dirty="0"/>
              <a:t>ANN vs LRM in Classifying Malignant and Biopsy</a:t>
            </a:r>
          </a:p>
        </p:txBody>
      </p:sp>
      <p:sp>
        <p:nvSpPr>
          <p:cNvPr id="3" name="Content Placeholder 2">
            <a:extLst>
              <a:ext uri="{FF2B5EF4-FFF2-40B4-BE49-F238E27FC236}">
                <a16:creationId xmlns:a16="http://schemas.microsoft.com/office/drawing/2014/main" id="{B2F7D915-C4B9-0B42-A0B1-34A85A8C7FCF}"/>
              </a:ext>
            </a:extLst>
          </p:cNvPr>
          <p:cNvSpPr>
            <a:spLocks noGrp="1"/>
          </p:cNvSpPr>
          <p:nvPr>
            <p:ph idx="1"/>
          </p:nvPr>
        </p:nvSpPr>
        <p:spPr>
          <a:xfrm>
            <a:off x="838200" y="1690688"/>
            <a:ext cx="10515600" cy="4911793"/>
          </a:xfrm>
        </p:spPr>
        <p:txBody>
          <a:bodyPr>
            <a:normAutofit fontScale="40000" lnSpcReduction="20000"/>
          </a:bodyPr>
          <a:lstStyle/>
          <a:p>
            <a:pPr marL="0" indent="0">
              <a:buNone/>
            </a:pPr>
            <a:r>
              <a:rPr lang="en-US" sz="3400" dirty="0"/>
              <a:t>You read the ANN v LRM paper in the asynch.  Prepare at least one slide to discuss each of the 7 topics below with respect to that paper. Expected time: 2-3 hours.</a:t>
            </a:r>
          </a:p>
          <a:p>
            <a:pPr marL="0" indent="0">
              <a:buNone/>
            </a:pPr>
            <a:endParaRPr lang="en-US" sz="3400" dirty="0"/>
          </a:p>
          <a:p>
            <a:pPr marL="514350" indent="-514350">
              <a:buAutoNum type="arabicPeriod"/>
            </a:pPr>
            <a:r>
              <a:rPr lang="en-US" sz="3400" dirty="0"/>
              <a:t>Were the data balanced 50% malignant / 50% benign?  </a:t>
            </a:r>
            <a:r>
              <a:rPr lang="en-US" sz="3400" dirty="0">
                <a:solidFill>
                  <a:schemeClr val="accent1"/>
                </a:solidFill>
              </a:rPr>
              <a:t>If not what was the breakdown? The data was not balanced. It was broken-down so that the patient group included 126 malignant lesions and 35 benign entities.</a:t>
            </a:r>
          </a:p>
          <a:p>
            <a:pPr marL="514350" indent="-514350">
              <a:buAutoNum type="arabicPeriod"/>
            </a:pPr>
            <a:r>
              <a:rPr lang="en-US" sz="3400" dirty="0"/>
              <a:t>What was the train / test split percentages? </a:t>
            </a:r>
            <a:r>
              <a:rPr lang="en-US" sz="3600" dirty="0">
                <a:solidFill>
                  <a:schemeClr val="accent1"/>
                </a:solidFill>
              </a:rPr>
              <a:t>It was a 60/40 split.</a:t>
            </a:r>
          </a:p>
          <a:p>
            <a:pPr marL="514350" indent="-514350">
              <a:buAutoNum type="arabicPeriod"/>
            </a:pPr>
            <a:r>
              <a:rPr lang="en-US" sz="3400" dirty="0"/>
              <a:t>What software was used to implement the neural network and logistic regression models? </a:t>
            </a:r>
            <a:r>
              <a:rPr lang="en-US" sz="3400" dirty="0">
                <a:solidFill>
                  <a:schemeClr val="accent1"/>
                </a:solidFill>
              </a:rPr>
              <a:t>The software used to construct the neural network was written locally in MATLAB programming language. They used the stepwise procedure of PROC LOGISTIC in SAS statistical package to establish the logistic regression models.</a:t>
            </a:r>
          </a:p>
          <a:p>
            <a:pPr marL="514350" indent="-514350">
              <a:buAutoNum type="arabicPeriod"/>
            </a:pPr>
            <a:r>
              <a:rPr lang="en-US" sz="3400" dirty="0"/>
              <a:t>What was the structure of the neural network model? </a:t>
            </a:r>
            <a:r>
              <a:rPr lang="en-US" sz="3400" dirty="0">
                <a:solidFill>
                  <a:schemeClr val="accent1"/>
                </a:solidFill>
              </a:rPr>
              <a:t>Back propagation training algorithm, which is the most popular training algorithm in medical assessments was used in this study.</a:t>
            </a:r>
          </a:p>
          <a:p>
            <a:pPr marL="514350" indent="-514350">
              <a:buAutoNum type="arabicPeriod"/>
            </a:pPr>
            <a:r>
              <a:rPr lang="en-US" sz="3400" dirty="0"/>
              <a:t>There was a full and reduced logistic regression model (LRM). Specify each model (a screen shot is fine).</a:t>
            </a:r>
          </a:p>
          <a:p>
            <a:pPr marL="514350" indent="-514350">
              <a:buAutoNum type="arabicPeriod"/>
            </a:pPr>
            <a:endParaRPr lang="en-US" sz="3400" dirty="0"/>
          </a:p>
          <a:p>
            <a:pPr marL="514350" indent="-514350">
              <a:buAutoNum type="arabicPeriod"/>
            </a:pPr>
            <a:endParaRPr lang="en-US" sz="3400" dirty="0"/>
          </a:p>
          <a:p>
            <a:pPr marL="514350" indent="-514350">
              <a:buAutoNum type="arabicPeriod"/>
            </a:pPr>
            <a:endParaRPr lang="en-US" sz="3400" dirty="0"/>
          </a:p>
          <a:p>
            <a:pPr marL="514350" indent="-514350">
              <a:buAutoNum type="arabicPeriod"/>
            </a:pPr>
            <a:endParaRPr lang="en-US" sz="3400" dirty="0"/>
          </a:p>
          <a:p>
            <a:pPr marL="514350" indent="-514350">
              <a:buAutoNum type="arabicPeriod"/>
            </a:pPr>
            <a:r>
              <a:rPr lang="en-US" sz="3400" dirty="0"/>
              <a:t>What do you notice that is odd about how the reduced model was formed? </a:t>
            </a:r>
            <a:r>
              <a:rPr lang="en-US" sz="3400" dirty="0">
                <a:solidFill>
                  <a:schemeClr val="accent1"/>
                </a:solidFill>
              </a:rPr>
              <a:t>It only contains 3 variables.</a:t>
            </a:r>
          </a:p>
          <a:p>
            <a:pPr marL="514350" indent="-514350">
              <a:buAutoNum type="arabicPeriod"/>
            </a:pPr>
            <a:r>
              <a:rPr lang="en-US" sz="3400" dirty="0"/>
              <a:t>Table 3 has the parameter estimates from the LRM model.  Select a significant feature (at the .05 level of significance) and interpret that parameter.  Information on each parameter can be found in Table 2.  As usual, please provide confidence intervals with your interpretation. </a:t>
            </a:r>
            <a:r>
              <a:rPr lang="en-US" sz="3400" dirty="0">
                <a:solidFill>
                  <a:schemeClr val="accent1"/>
                </a:solidFill>
              </a:rPr>
              <a:t>For a one-unit increase in the Margin, the expected change is 1.4392. (p=0.0353) .05.</a:t>
            </a:r>
          </a:p>
          <a:p>
            <a:pPr marL="514350" indent="-514350">
              <a:buAutoNum type="arabicPeriod"/>
            </a:pPr>
            <a:r>
              <a:rPr lang="en-US" sz="3400" dirty="0"/>
              <a:t>Discuss at least one limitation of the study. </a:t>
            </a:r>
            <a:r>
              <a:rPr lang="en-US" sz="3400" dirty="0">
                <a:solidFill>
                  <a:schemeClr val="accent1"/>
                </a:solidFill>
              </a:rPr>
              <a:t>They just made a comparison between one training paradigm.</a:t>
            </a:r>
          </a:p>
          <a:p>
            <a:pPr marL="514350" indent="-514350">
              <a:buAutoNum type="arabicPeriod"/>
            </a:pPr>
            <a:endParaRPr lang="en-US" dirty="0"/>
          </a:p>
          <a:p>
            <a:pPr marL="514350" indent="-514350">
              <a:buAutoNum type="arabicPeriod"/>
            </a:pPr>
            <a:endParaRPr lang="en-US" dirty="0"/>
          </a:p>
        </p:txBody>
      </p:sp>
      <p:pic>
        <p:nvPicPr>
          <p:cNvPr id="4" name="Picture 3">
            <a:extLst>
              <a:ext uri="{FF2B5EF4-FFF2-40B4-BE49-F238E27FC236}">
                <a16:creationId xmlns:a16="http://schemas.microsoft.com/office/drawing/2014/main" id="{D9E6A485-C4D5-441D-AE08-D6B7D1C7D1C8}"/>
              </a:ext>
            </a:extLst>
          </p:cNvPr>
          <p:cNvPicPr>
            <a:picLocks noChangeAspect="1"/>
          </p:cNvPicPr>
          <p:nvPr/>
        </p:nvPicPr>
        <p:blipFill>
          <a:blip r:embed="rId2"/>
          <a:stretch>
            <a:fillRect/>
          </a:stretch>
        </p:blipFill>
        <p:spPr>
          <a:xfrm>
            <a:off x="1472176" y="4393983"/>
            <a:ext cx="5924713" cy="911080"/>
          </a:xfrm>
          <a:prstGeom prst="rect">
            <a:avLst/>
          </a:prstGeom>
        </p:spPr>
      </p:pic>
    </p:spTree>
    <p:extLst>
      <p:ext uri="{BB962C8B-B14F-4D97-AF65-F5344CB8AC3E}">
        <p14:creationId xmlns:p14="http://schemas.microsoft.com/office/powerpoint/2010/main" val="76133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Medicare Fraud and ML</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a:xfrm>
            <a:off x="838200" y="1284051"/>
            <a:ext cx="10515600" cy="5437762"/>
          </a:xfrm>
        </p:spPr>
        <p:txBody>
          <a:bodyPr>
            <a:normAutofit fontScale="92500" lnSpcReduction="20000"/>
          </a:bodyPr>
          <a:lstStyle/>
          <a:p>
            <a:pPr marL="0" indent="0">
              <a:buNone/>
            </a:pPr>
            <a:r>
              <a:rPr lang="en-US" sz="2200" dirty="0"/>
              <a:t>Assume you are consulting for Blue Cross Blue Shield and your boss  found this paper and has asked you to prepare an explanation / report of its finding.  He has been in the company for 30 years and is the VP of Fraud detection but is relying in you to interpret the statistics / evidence / meaningful conclusion presented in this paper.  Prepare at least one slide for each topic (number) below.  Expected time: 3-5 hours. </a:t>
            </a:r>
          </a:p>
          <a:p>
            <a:pPr marL="0" indent="0">
              <a:buNone/>
            </a:pPr>
            <a:endParaRPr lang="en-US" sz="1600" dirty="0"/>
          </a:p>
          <a:p>
            <a:pPr marL="514350" indent="-514350">
              <a:buAutoNum type="arabicPeriod"/>
            </a:pPr>
            <a:r>
              <a:rPr lang="en-US" sz="1600" dirty="0"/>
              <a:t>Director Gray makes mention of the costs of </a:t>
            </a:r>
            <a:r>
              <a:rPr lang="en-US" sz="1600" dirty="0" err="1"/>
              <a:t>medicare</a:t>
            </a:r>
            <a:r>
              <a:rPr lang="en-US" sz="1600" dirty="0"/>
              <a:t> fraud.  In order to see the relevance and importance of this problem, what evidence / information does this paper provide to underline the potential impact that ML methods could have?  </a:t>
            </a:r>
          </a:p>
          <a:p>
            <a:pPr marL="514350" indent="-514350">
              <a:buAutoNum type="arabicPeriod"/>
            </a:pPr>
            <a:r>
              <a:rPr lang="en-US" sz="1600" dirty="0"/>
              <a:t>Describe the final data set used in this study (size, source, etc.) and any challenges / decisions made in obtaining this final data set from the original source. </a:t>
            </a:r>
          </a:p>
          <a:p>
            <a:pPr marL="514350" indent="-514350">
              <a:buAutoNum type="arabicPeriod"/>
            </a:pPr>
            <a:r>
              <a:rPr lang="en-US" sz="1600" dirty="0"/>
              <a:t>Describe to your boss what an ROC curve is, how to interpret the AUC and how the plot is formed.  </a:t>
            </a:r>
          </a:p>
          <a:p>
            <a:pPr marL="514350" indent="-514350">
              <a:buAutoNum type="arabicPeriod"/>
            </a:pPr>
            <a:r>
              <a:rPr lang="en-US" sz="1600" dirty="0"/>
              <a:t>Define Oversampling and Undersampling.  Why is Undersampling preferred here?  What are its disadvantages?  </a:t>
            </a:r>
          </a:p>
          <a:p>
            <a:pPr marL="514350" indent="-514350">
              <a:buAutoNum type="arabicPeriod"/>
            </a:pPr>
            <a:r>
              <a:rPr lang="en-US" sz="1600" dirty="0"/>
              <a:t>What method of cross validation was employed?  How many AUC / FPR and FNR statistics were generated?</a:t>
            </a:r>
          </a:p>
          <a:p>
            <a:pPr marL="514350" indent="-514350">
              <a:buAutoNum type="arabicPeriod"/>
            </a:pPr>
            <a:r>
              <a:rPr lang="en-US" sz="1600" dirty="0"/>
              <a:t>What software was used to fit the models and generate the fit statistics?  What information can you find about it from a quick web search?  </a:t>
            </a:r>
            <a:r>
              <a:rPr lang="en-US" sz="1600" dirty="0" err="1"/>
              <a:t>Sidenote</a:t>
            </a:r>
            <a:r>
              <a:rPr lang="en-US" sz="1600" dirty="0"/>
              <a:t>: </a:t>
            </a:r>
          </a:p>
          <a:p>
            <a:pPr marL="514350" indent="-514350">
              <a:buAutoNum type="arabicPeriod"/>
            </a:pPr>
            <a:r>
              <a:rPr lang="en-US" sz="1600" dirty="0"/>
              <a:t>What software do you / have you used in your company?  Do they prefer a particular software / language or are they “agnostic” and leave it up to the researcher/data scientist/analyst? </a:t>
            </a:r>
          </a:p>
          <a:p>
            <a:pPr marL="514350" indent="-514350">
              <a:buAutoNum type="arabicPeriod"/>
            </a:pPr>
            <a:r>
              <a:rPr lang="en-US" sz="1600" dirty="0"/>
              <a:t>Write a conclusion statement(s) for the ANOVA?  What does this test tell us in the context of this study? </a:t>
            </a:r>
          </a:p>
          <a:p>
            <a:pPr marL="514350" indent="-514350">
              <a:buAutoNum type="arabicPeriod"/>
            </a:pPr>
            <a:r>
              <a:rPr lang="en-US" sz="1600" dirty="0"/>
              <a:t>Remember the Tukey HSD from STAT 1 (6371?) Write a conclusion statement(s) for the Tukey HSD?</a:t>
            </a:r>
          </a:p>
          <a:p>
            <a:pPr marL="514350" indent="-514350">
              <a:buAutoNum type="arabicPeriod"/>
            </a:pPr>
            <a:r>
              <a:rPr lang="en-US" sz="1600" dirty="0"/>
              <a:t>To finish up, </a:t>
            </a:r>
            <a:r>
              <a:rPr lang="en-US" sz="1600" dirty="0" err="1"/>
              <a:t>breifly</a:t>
            </a:r>
            <a:r>
              <a:rPr lang="en-US" sz="1600" dirty="0"/>
              <a:t> describe the results of the study!  Is there hope for Medicare Fraud detection using ML?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solidFill>
                  <a:prstClr val="black"/>
                </a:solidFill>
              </a:rPr>
              <a:t>Director Gray makes mention of the costs of Medicare fraud.  In order to see the relevance and importance of this problem, what evidence / information does this paper provide to underline the potential impact that ML methods could have?  </a:t>
            </a:r>
          </a:p>
          <a:p>
            <a:pPr marL="0" indent="0">
              <a:buNone/>
            </a:pPr>
            <a:r>
              <a:rPr lang="en-US" sz="2000" dirty="0"/>
              <a:t>“Our results show that the C4.5 decision tree and logistic regression learners have the best fraud detection performance, particularly for the 80:20 class distribution with average AUC scores of 0.883 and 0.882, respectively, and low false negative rates. We successfully demonstrate the efficacy of employing machine learning with random undersampling to detect Medicare fraud.”</a:t>
            </a:r>
          </a:p>
          <a:p>
            <a:pPr marL="0" indent="0">
              <a:buNone/>
            </a:pPr>
            <a:r>
              <a:rPr lang="en-US" sz="2000" dirty="0"/>
              <a:t>“In our study, we show that using RUS with big data can successfully detect fraudulent Medicare providers.”</a:t>
            </a:r>
          </a:p>
        </p:txBody>
      </p:sp>
    </p:spTree>
    <p:extLst>
      <p:ext uri="{BB962C8B-B14F-4D97-AF65-F5344CB8AC3E}">
        <p14:creationId xmlns:p14="http://schemas.microsoft.com/office/powerpoint/2010/main" val="243817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solidFill>
                  <a:prstClr val="black"/>
                </a:solidFill>
              </a:rPr>
              <a:t>Describe the final data set used in this study (size, source, etc.) and any challenges / decisions made in obtaining this final data set from the original source.</a:t>
            </a:r>
          </a:p>
          <a:p>
            <a:pPr marL="0" lvl="0" indent="0">
              <a:buNone/>
            </a:pPr>
            <a:r>
              <a:rPr lang="en-US" sz="2000" dirty="0"/>
              <a:t>The data in this experiment is from the Centers for Medicare and Medicaid Services (CMS) which encompass the 2012 to 2015 calendar years. The combined Medicare dataset has 37,147,213 instances and 30 features, covering 89 specialties, and 1,080,115 distinct providers.</a:t>
            </a:r>
          </a:p>
          <a:p>
            <a:pPr marL="0" lvl="0" indent="0">
              <a:buNone/>
            </a:pPr>
            <a:r>
              <a:rPr lang="en-US" sz="2000" dirty="0"/>
              <a:t>They did add:</a:t>
            </a:r>
          </a:p>
          <a:p>
            <a:pPr marL="0" lvl="0" indent="0">
              <a:buNone/>
            </a:pPr>
            <a:r>
              <a:rPr lang="en-US" sz="2000" dirty="0"/>
              <a:t>“It is important to point out that because we merged all four years of Medicare data, the standardized payment variables are not included since these only appear in the 2014 and 2015 Medicare years. Similarly, the standard deviation variables were also excluded, because they pertain to 2012 and 2013 only. The possible use of the remaining variables, applying additional feature engineering, is left as future work.”</a:t>
            </a:r>
          </a:p>
        </p:txBody>
      </p:sp>
    </p:spTree>
    <p:extLst>
      <p:ext uri="{BB962C8B-B14F-4D97-AF65-F5344CB8AC3E}">
        <p14:creationId xmlns:p14="http://schemas.microsoft.com/office/powerpoint/2010/main" val="245394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solidFill>
                  <a:prstClr val="black"/>
                </a:solidFill>
              </a:rPr>
              <a:t>Describe to your boss what an ROC curve is, how to interpret the AUC and how the plot is formed.</a:t>
            </a:r>
          </a:p>
          <a:p>
            <a:pPr marL="0" indent="0">
              <a:buNone/>
            </a:pPr>
            <a:r>
              <a:rPr lang="en-US" sz="1500" dirty="0">
                <a:solidFill>
                  <a:srgbClr val="000000"/>
                </a:solidFill>
                <a:latin typeface="Times New Roman" panose="02020603050405020304" pitchFamily="18" charset="0"/>
              </a:rPr>
              <a:t>“This type of graph is called a </a:t>
            </a:r>
            <a:r>
              <a:rPr lang="en-US" sz="1500" b="1" dirty="0">
                <a:solidFill>
                  <a:srgbClr val="000000"/>
                </a:solidFill>
                <a:latin typeface="Times New Roman" panose="02020603050405020304" pitchFamily="18" charset="0"/>
              </a:rPr>
              <a:t>Receiver Operating Characteristic curve</a:t>
            </a:r>
            <a:r>
              <a:rPr lang="en-US" sz="1500" dirty="0">
                <a:solidFill>
                  <a:srgbClr val="000000"/>
                </a:solidFill>
                <a:latin typeface="Times New Roman" panose="02020603050405020304" pitchFamily="18" charset="0"/>
              </a:rPr>
              <a:t> (or ROC curve.) It is a plot of the true positive rate against the false positive rate for the different possible </a:t>
            </a:r>
            <a:r>
              <a:rPr lang="en-US" sz="1500" dirty="0" err="1">
                <a:solidFill>
                  <a:srgbClr val="000000"/>
                </a:solidFill>
                <a:latin typeface="Times New Roman" panose="02020603050405020304" pitchFamily="18" charset="0"/>
              </a:rPr>
              <a:t>cutpoints</a:t>
            </a:r>
            <a:r>
              <a:rPr lang="en-US" sz="1500" dirty="0">
                <a:solidFill>
                  <a:srgbClr val="000000"/>
                </a:solidFill>
                <a:latin typeface="Times New Roman" panose="02020603050405020304" pitchFamily="18" charset="0"/>
              </a:rPr>
              <a:t> of a diagnostic test.</a:t>
            </a:r>
          </a:p>
          <a:p>
            <a:pPr marL="0" indent="0">
              <a:buNone/>
            </a:pPr>
            <a:r>
              <a:rPr lang="en-US" sz="1500" dirty="0">
                <a:solidFill>
                  <a:srgbClr val="000000"/>
                </a:solidFill>
                <a:latin typeface="Times New Roman" panose="02020603050405020304" pitchFamily="18" charset="0"/>
              </a:rPr>
              <a:t>An ROC curve demonstrates several things:</a:t>
            </a:r>
          </a:p>
          <a:p>
            <a:pPr>
              <a:buFont typeface="+mj-lt"/>
              <a:buAutoNum type="arabicPeriod"/>
            </a:pPr>
            <a:r>
              <a:rPr lang="en-US" sz="1500" dirty="0">
                <a:solidFill>
                  <a:srgbClr val="000000"/>
                </a:solidFill>
                <a:latin typeface="Times New Roman" panose="02020603050405020304" pitchFamily="18" charset="0"/>
              </a:rPr>
              <a:t>It shows the tradeoff between sensitivity and specificity (any increase in sensitivity will be accompanied by a decrease in specificity).</a:t>
            </a:r>
          </a:p>
          <a:p>
            <a:pPr>
              <a:buFont typeface="+mj-lt"/>
              <a:buAutoNum type="arabicPeriod"/>
            </a:pPr>
            <a:r>
              <a:rPr lang="en-US" sz="1500" dirty="0">
                <a:solidFill>
                  <a:srgbClr val="000000"/>
                </a:solidFill>
                <a:latin typeface="Times New Roman" panose="02020603050405020304" pitchFamily="18" charset="0"/>
              </a:rPr>
              <a:t>The closer the curve follows the left-hand border and then the top border of the ROC space, the more accurate the test.</a:t>
            </a:r>
          </a:p>
          <a:p>
            <a:pPr>
              <a:buFont typeface="+mj-lt"/>
              <a:buAutoNum type="arabicPeriod"/>
            </a:pPr>
            <a:r>
              <a:rPr lang="en-US" sz="1500" dirty="0">
                <a:solidFill>
                  <a:srgbClr val="000000"/>
                </a:solidFill>
                <a:latin typeface="Times New Roman" panose="02020603050405020304" pitchFamily="18" charset="0"/>
              </a:rPr>
              <a:t>The closer the curve comes to the 45-degree diagonal of the ROC space, the less accurate the test.</a:t>
            </a:r>
          </a:p>
          <a:p>
            <a:pPr>
              <a:buFont typeface="+mj-lt"/>
              <a:buAutoNum type="arabicPeriod"/>
            </a:pPr>
            <a:r>
              <a:rPr lang="en-US" sz="1500" dirty="0">
                <a:solidFill>
                  <a:srgbClr val="000000"/>
                </a:solidFill>
                <a:latin typeface="Times New Roman" panose="02020603050405020304" pitchFamily="18" charset="0"/>
              </a:rPr>
              <a:t>The slope of the tangent line at a </a:t>
            </a:r>
            <a:r>
              <a:rPr lang="en-US" sz="1500" dirty="0" err="1">
                <a:solidFill>
                  <a:srgbClr val="000000"/>
                </a:solidFill>
                <a:latin typeface="Times New Roman" panose="02020603050405020304" pitchFamily="18" charset="0"/>
              </a:rPr>
              <a:t>cutpoint</a:t>
            </a:r>
            <a:r>
              <a:rPr lang="en-US" sz="1500" dirty="0">
                <a:solidFill>
                  <a:srgbClr val="000000"/>
                </a:solidFill>
                <a:latin typeface="Times New Roman" panose="02020603050405020304" pitchFamily="18" charset="0"/>
              </a:rPr>
              <a:t> gives the likelihood ratio (LR) for that value of the test. You can check this out on the graph above. Recall that the LR for T4 &lt; 5 is 52. This corresponds to the far left, steep portion of the curve. The LR for T4 &gt; 9 is 0.2. This corresponds to the far right, nearly horizontal portion of the curve.</a:t>
            </a:r>
          </a:p>
          <a:p>
            <a:pPr>
              <a:buFont typeface="+mj-lt"/>
              <a:buAutoNum type="arabicPeriod"/>
            </a:pPr>
            <a:r>
              <a:rPr lang="en-US" sz="1500" dirty="0">
                <a:solidFill>
                  <a:srgbClr val="000000"/>
                </a:solidFill>
                <a:latin typeface="Times New Roman" panose="02020603050405020304" pitchFamily="18" charset="0"/>
              </a:rPr>
              <a:t>The area under the curve is a measure of text accuracy.”</a:t>
            </a:r>
          </a:p>
          <a:p>
            <a:pPr marL="0" indent="0">
              <a:buNone/>
            </a:pPr>
            <a:r>
              <a:rPr lang="en-US" sz="900" dirty="0">
                <a:hlinkClick r:id="rId2"/>
              </a:rPr>
              <a:t>http://gim.unmc.edu/dxtests/roc2.htm</a:t>
            </a:r>
            <a:endParaRPr lang="en-US" sz="900" dirty="0">
              <a:solidFill>
                <a:srgbClr val="000000"/>
              </a:solidFill>
              <a:latin typeface="Times New Roman" panose="02020603050405020304" pitchFamily="18" charset="0"/>
            </a:endParaRPr>
          </a:p>
          <a:p>
            <a:pPr marL="0" lvl="0" indent="0">
              <a:buNone/>
            </a:pPr>
            <a:endParaRPr lang="en-US" sz="2000" dirty="0"/>
          </a:p>
        </p:txBody>
      </p:sp>
    </p:spTree>
    <p:extLst>
      <p:ext uri="{BB962C8B-B14F-4D97-AF65-F5344CB8AC3E}">
        <p14:creationId xmlns:p14="http://schemas.microsoft.com/office/powerpoint/2010/main" val="387409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Define Oversampling and Undersampling.  Why is Undersampling preferred here?  What are its disadvantages?</a:t>
            </a:r>
          </a:p>
          <a:p>
            <a:pPr marL="0" lvl="0" indent="0">
              <a:buNone/>
            </a:pPr>
            <a:r>
              <a:rPr lang="en-US" sz="2000" dirty="0"/>
              <a:t>“Oversampling is a method for balancing classes by adding instances to the minority class, whereas undersampling removes samples from the majority class.</a:t>
            </a:r>
          </a:p>
          <a:p>
            <a:pPr marL="0" lvl="0" indent="0">
              <a:buNone/>
            </a:pPr>
            <a:r>
              <a:rPr lang="en-US" sz="2000" dirty="0"/>
              <a:t>Oversampling can increase processing time by increasing the overall size. More critically, oversampling can overfit the data by making identical copies of the minority class. On the contrary, with undersampling, we retain all of the original fraud-labeled instances and randomly sample without replacement from the remaining majority class instances. In our study, we use random undersampling (RUS) with the following class distributions (</a:t>
            </a:r>
            <a:r>
              <a:rPr lang="en-US" sz="2000" dirty="0" err="1"/>
              <a:t>majority:minority</a:t>
            </a:r>
            <a:r>
              <a:rPr lang="en-US" sz="2000" dirty="0"/>
              <a:t>): 50:50, 65:35, 75:25, and 80:20. The selected class ratios retain a reasonable amount of the majority class and reduce loss of information relative to the minority (fraud labeled) class. In our experiment, we repeat the RUS process 10 times for each of the class distributions.”</a:t>
            </a:r>
          </a:p>
        </p:txBody>
      </p:sp>
    </p:spTree>
    <p:extLst>
      <p:ext uri="{BB962C8B-B14F-4D97-AF65-F5344CB8AC3E}">
        <p14:creationId xmlns:p14="http://schemas.microsoft.com/office/powerpoint/2010/main" val="37311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What method of cross validation was employed?  How many AUC / FPR and FNR statistics were generated?</a:t>
            </a:r>
          </a:p>
          <a:p>
            <a:pPr marL="0" lvl="0" indent="0">
              <a:buNone/>
            </a:pPr>
            <a:r>
              <a:rPr lang="en-US" sz="2000" dirty="0"/>
              <a:t>They used 5-fold </a:t>
            </a:r>
            <a:r>
              <a:rPr lang="en-US" sz="2000" dirty="0" err="1"/>
              <a:t>crossvalidation</a:t>
            </a:r>
            <a:r>
              <a:rPr lang="en-US" sz="2000" dirty="0"/>
              <a:t>, repeated 10 times to reduce bias caused by bad draws during sampling.</a:t>
            </a:r>
          </a:p>
          <a:p>
            <a:pPr marL="0" lvl="0" indent="0">
              <a:buNone/>
            </a:pPr>
            <a:r>
              <a:rPr lang="en-US" sz="2000" dirty="0"/>
              <a:t>There were 4 different AUC / FPR and FNR statistics generated for each of the class distributions; 80:20, 75:25, 65:35 and 50:50. A total of 48 different statistics were generated.</a:t>
            </a:r>
          </a:p>
          <a:p>
            <a:pPr marL="0" lvl="0" indent="0">
              <a:buNone/>
            </a:pPr>
            <a:endParaRPr lang="en-US" sz="2000" dirty="0"/>
          </a:p>
        </p:txBody>
      </p:sp>
    </p:spTree>
    <p:extLst>
      <p:ext uri="{BB962C8B-B14F-4D97-AF65-F5344CB8AC3E}">
        <p14:creationId xmlns:p14="http://schemas.microsoft.com/office/powerpoint/2010/main" val="2787750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What software was used to fit the models and generate the fit statistics?  What information can you find about it from a quick web search?</a:t>
            </a:r>
          </a:p>
          <a:p>
            <a:pPr marL="0" lvl="0" indent="0">
              <a:buNone/>
            </a:pPr>
            <a:r>
              <a:rPr lang="en-US" sz="2000" dirty="0"/>
              <a:t>The Weka machine learning software was used to fit the models and generate the fit statistics.</a:t>
            </a:r>
          </a:p>
          <a:p>
            <a:pPr marL="0" lvl="0" indent="0">
              <a:buNone/>
            </a:pPr>
            <a:r>
              <a:rPr lang="en-US" sz="2000" dirty="0">
                <a:hlinkClick r:id="rId2"/>
              </a:rPr>
              <a:t>https://www.cs.waikato.ac.nz/ml/weka/</a:t>
            </a:r>
            <a:endParaRPr lang="en-US" sz="2000" dirty="0"/>
          </a:p>
          <a:p>
            <a:pPr marL="0" lvl="0" indent="0">
              <a:buNone/>
            </a:pPr>
            <a:r>
              <a:rPr lang="en-US" sz="2000" dirty="0"/>
              <a:t>“Weka is a collection of machine learning algorithms for data mining tasks. It contains tools for data preparation, classification, regression, clustering, association rules mining, and visualization.”</a:t>
            </a:r>
          </a:p>
        </p:txBody>
      </p:sp>
    </p:spTree>
    <p:extLst>
      <p:ext uri="{BB962C8B-B14F-4D97-AF65-F5344CB8AC3E}">
        <p14:creationId xmlns:p14="http://schemas.microsoft.com/office/powerpoint/2010/main" val="503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B23B-6AFE-4930-9301-DD2F4C3C8E6F}"/>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692BF14A-B1D8-47BB-8430-5BB5887F88AF}"/>
              </a:ext>
            </a:extLst>
          </p:cNvPr>
          <p:cNvSpPr>
            <a:spLocks noGrp="1"/>
          </p:cNvSpPr>
          <p:nvPr>
            <p:ph idx="1"/>
          </p:nvPr>
        </p:nvSpPr>
        <p:spPr/>
        <p:txBody>
          <a:bodyPr>
            <a:normAutofit/>
          </a:bodyPr>
          <a:lstStyle/>
          <a:p>
            <a:pPr marL="0" lvl="0" indent="0">
              <a:buNone/>
            </a:pPr>
            <a:r>
              <a:rPr lang="en-US" sz="2000" dirty="0"/>
              <a:t>What software do you / have you used in your company?  Do they prefer a particular software / language or are they “agnostic” and leave it up to the researcher/data scientist/analyst?</a:t>
            </a:r>
          </a:p>
          <a:p>
            <a:pPr marL="0" lvl="0" indent="0">
              <a:buNone/>
            </a:pPr>
            <a:r>
              <a:rPr lang="en-US" sz="2000" dirty="0"/>
              <a:t>At SMU we have people who use SAS, R, SPSS, Matlab and Python along with about 50 other items.</a:t>
            </a:r>
          </a:p>
        </p:txBody>
      </p:sp>
    </p:spTree>
    <p:extLst>
      <p:ext uri="{BB962C8B-B14F-4D97-AF65-F5344CB8AC3E}">
        <p14:creationId xmlns:p14="http://schemas.microsoft.com/office/powerpoint/2010/main" val="2105097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1603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Unit 10: Health Care Part 2</vt:lpstr>
      <vt:lpstr>Medicare Fraud and ML</vt:lpstr>
      <vt:lpstr>Question 1</vt:lpstr>
      <vt:lpstr>Question 2</vt:lpstr>
      <vt:lpstr>Question 3</vt:lpstr>
      <vt:lpstr>Question 4</vt:lpstr>
      <vt:lpstr>Question 5</vt:lpstr>
      <vt:lpstr>Question 6</vt:lpstr>
      <vt:lpstr>Question 7</vt:lpstr>
      <vt:lpstr>Question 8</vt:lpstr>
      <vt:lpstr>Question 9</vt:lpstr>
      <vt:lpstr>Question 10</vt:lpstr>
      <vt:lpstr>ANN vs LRM in Classifying Malignant and Biopsy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 </dc:title>
  <dc:creator>Microsoft Office User</dc:creator>
  <cp:lastModifiedBy>Madding, Chad</cp:lastModifiedBy>
  <cp:revision>34</cp:revision>
  <dcterms:created xsi:type="dcterms:W3CDTF">2019-10-18T17:26:21Z</dcterms:created>
  <dcterms:modified xsi:type="dcterms:W3CDTF">2019-10-28T19:00:33Z</dcterms:modified>
</cp:coreProperties>
</file>