
<file path=[Content_Types].xml><?xml version="1.0" encoding="utf-8"?>
<Types xmlns="http://schemas.openxmlformats.org/package/2006/content-types">
  <Default Extension="png" ContentType="image/png"/>
  <Default Extension="tmp" ContentType="image/png"/>
  <Default Extension="svg" ContentType="image/svg+xml"/>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83" r:id="rId5"/>
    <p:sldId id="285" r:id="rId6"/>
    <p:sldId id="286" r:id="rId7"/>
    <p:sldId id="294" r:id="rId8"/>
    <p:sldId id="287" r:id="rId9"/>
    <p:sldId id="288" r:id="rId10"/>
    <p:sldId id="293" r:id="rId11"/>
    <p:sldId id="295" r:id="rId12"/>
    <p:sldId id="291" r:id="rId13"/>
    <p:sldId id="262"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85794" autoAdjust="0"/>
  </p:normalViewPr>
  <p:slideViewPr>
    <p:cSldViewPr snapToGrid="0">
      <p:cViewPr varScale="1">
        <p:scale>
          <a:sx n="138" d="100"/>
          <a:sy n="138" d="100"/>
        </p:scale>
        <p:origin x="192"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288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ZA" smtClean="0"/>
              <a:t>2019/11/04</a:t>
            </a:fld>
            <a:endParaRPr lang="en-ZA"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ZA" smtClean="0"/>
              <a:t>‹#›</a:t>
            </a:fld>
            <a:endParaRPr lang="en-ZA"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ZA" smtClean="0"/>
              <a:t>2019/11/04</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ZA" smtClean="0"/>
              <a:t>‹#›</a:t>
            </a:fld>
            <a:endParaRPr lang="en-ZA"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EFDDBACE-0F8F-43FD-98F0-DEE13552DADA}" type="slidenum">
              <a:rPr lang="en-ZA" smtClean="0"/>
              <a:t>11</a:t>
            </a:fld>
            <a:endParaRPr lang="en-ZA"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ZA"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ZA" dirty="0"/>
              <a:t>Insert or Drag &amp; Drop </a:t>
            </a:r>
            <a:br>
              <a:rPr lang="en-ZA" dirty="0"/>
            </a:br>
            <a:r>
              <a:rPr lang="en-ZA"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1 Title</a:t>
            </a:r>
            <a:endParaRPr lang="en-ZA" dirty="0"/>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2 Title</a:t>
            </a:r>
            <a:endParaRPr lang="en-ZA"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dirty="0"/>
              <a:t>Section 3 Title</a:t>
            </a:r>
            <a:endParaRPr lang="en-ZA"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ZA"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smtClean="0"/>
              <a:pPr/>
              <a:t>‹#›</a:t>
            </a:fld>
            <a:endParaRPr lang="en-US"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ZA"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dirty="0"/>
              <a:t>Year</a:t>
            </a:r>
            <a:endParaRPr lang="en-ZA" dirty="0"/>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dirty="0"/>
              <a:t>MM</a:t>
            </a:r>
            <a:endParaRPr lang="en-ZA" dirty="0"/>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dirty="0"/>
              <a:t>Item Title</a:t>
            </a:r>
            <a:endParaRPr lang="en-ZA" dirty="0"/>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dirty="0"/>
              <a:t>Month, Year</a:t>
            </a:r>
            <a:endParaRPr lang="en-ZA" dirty="0"/>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ZA"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smtClean="0"/>
              <a:pPr/>
              <a:t>‹#›</a:t>
            </a:fld>
            <a:endParaRPr lang="en-US"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dirty="0"/>
              <a:t>Name</a:t>
            </a:r>
            <a:endParaRPr lang="en-ZA" dirty="0"/>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dirty="0"/>
              <a:t>Short Bio</a:t>
            </a:r>
            <a:endParaRPr lang="en-ZA" dirty="0"/>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dirty="0"/>
              <a:t>Title</a:t>
            </a:r>
            <a:endParaRPr lang="en-ZA" dirty="0"/>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ZA"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smtClean="0"/>
              <a:pPr/>
              <a:t>‹#›</a:t>
            </a:fld>
            <a:endParaRPr lang="en-US"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ZA"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dirty="0"/>
              <a:t>Full Name</a:t>
            </a:r>
            <a:endParaRPr lang="en-ZA" dirty="0"/>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a:t>Click to edit Master title style</a:t>
            </a:r>
            <a:endParaRPr lang="en-ZA"/>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ZA"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smtClean="0"/>
              <a:pPr/>
              <a:t>‹#›</a:t>
            </a:fld>
            <a:endParaRPr lang="en-US"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dirty="0"/>
              <a:t>Thank </a:t>
            </a:r>
            <a:br>
              <a:rPr lang="en-US" dirty="0"/>
            </a:br>
            <a:r>
              <a:rPr lang="en-US" dirty="0"/>
              <a:t>You</a:t>
            </a:r>
            <a:endParaRPr lang="en-ZA" dirty="0"/>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smtClean="0"/>
              <a:pPr/>
              <a:t>‹#›</a:t>
            </a:fld>
            <a:endParaRPr lang="en-US"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Phone</a:t>
            </a:r>
            <a:endParaRPr lang="en-ZA" dirty="0"/>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dirty="0"/>
              <a:t>Email</a:t>
            </a:r>
            <a:endParaRPr lang="en-ZA" dirty="0"/>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dirty="0"/>
              <a:t>Website</a:t>
            </a:r>
            <a:endParaRPr lang="en-ZA" dirty="0"/>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a:t>Click to edit Master title style</a:t>
            </a:r>
            <a:endParaRPr lang="en-ZA" dirty="0"/>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smtClean="0"/>
              <a:pPr algn="ctr"/>
              <a:t>‹#›</a:t>
            </a:fld>
            <a:endParaRPr lang="en-US"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ZA"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2">
              <a:lumMod val="75000"/>
            </a:schemeClr>
          </a:solidFill>
        </p:spPr>
        <p:txBody>
          <a:bodyPr wrap="square" anchor="ctr">
            <a:noAutofit/>
          </a:bodyPr>
          <a:lstStyle>
            <a:lvl1pPr marL="0" indent="0" algn="ctr">
              <a:buNone/>
              <a:defRPr i="1">
                <a:solidFill>
                  <a:schemeClr val="bg1"/>
                </a:solidFill>
              </a:defRPr>
            </a:lvl1pPr>
          </a:lstStyle>
          <a:p>
            <a:r>
              <a:rPr lang="en-GB" dirty="0"/>
              <a:t>Insert or Drag &amp; Drop Your Photo</a:t>
            </a:r>
            <a:endParaRPr lang="en-ZA" dirty="0"/>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ZA"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a:t>Click to edit Master title style</a:t>
            </a:r>
            <a:endParaRPr lang="en-ZA" dirty="0"/>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ZA"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smtClean="0"/>
              <a:pPr algn="ctr"/>
              <a:t>‹#›</a:t>
            </a:fld>
            <a:endParaRPr lang="en-US"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ZA"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ZA"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ZA"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ZA"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ZA"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smtClean="0"/>
              <a:pPr/>
              <a:t>‹#›</a:t>
            </a:fld>
            <a:endParaRPr lang="en-US"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a:t>Click to edit Master title style</a:t>
            </a:r>
            <a:endParaRPr lang="en-ZA"/>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p:nvPr>
        </p:nvSpPr>
        <p:spPr>
          <a:xfrm>
            <a:off x="6253200" y="1152525"/>
            <a:ext cx="5508000" cy="5038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a:t>Click to edit Master title style</a:t>
            </a:r>
            <a:endParaRPr lang="en-ZA" dirty="0"/>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ZA"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253200" y="1584325"/>
            <a:ext cx="5508000" cy="46069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ZA"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ZA"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ZA"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a:t>Click to edit Master title style</a:t>
            </a:r>
            <a:endParaRPr lang="en-ZA" dirty="0"/>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ZA"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ZA"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ZA"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ZA"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a:t>Click to edit Master title style</a:t>
            </a:r>
            <a:endParaRPr lang="en-ZA" dirty="0"/>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ZA"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smtClean="0"/>
              <a:pPr algn="ctr"/>
              <a:t>‹#›</a:t>
            </a:fld>
            <a:endParaRPr lang="en-US"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ZA"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smtClean="0"/>
              <a:pPr/>
              <a:t>‹#›</a:t>
            </a:fld>
            <a:endParaRPr lang="en-US"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ZA"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smtClean="0"/>
              <a:pPr/>
              <a:t>‹#›</a:t>
            </a:fld>
            <a:endParaRPr lang="en-US"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ZA"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ZA"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ZA"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ZA"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1</a:t>
            </a:r>
            <a:endParaRPr lang="en-ZA" dirty="0"/>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2</a:t>
            </a:r>
            <a:endParaRPr lang="en-ZA" dirty="0"/>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3</a:t>
            </a:r>
            <a:endParaRPr lang="en-ZA" dirty="0"/>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dirty="0"/>
              <a:t>Icon</a:t>
            </a:r>
            <a:endParaRPr lang="en-ZA" dirty="0"/>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dirty="0"/>
              <a:t>Bullet 4</a:t>
            </a:r>
            <a:endParaRPr lang="en-ZA" dirty="0"/>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dirty="0"/>
              <a:t>Bullet Description</a:t>
            </a:r>
            <a:endParaRPr lang="en-ZA" dirty="0"/>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ZA"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dirty="0"/>
              <a:t>Slide Title</a:t>
            </a:r>
            <a:endParaRPr lang="en-ZA" dirty="0"/>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ZA"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ZA"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ZA"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smtClean="0"/>
              <a:pPr/>
              <a:t>‹#›</a:t>
            </a:fld>
            <a:endParaRPr lang="en-US"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dirty="0"/>
              <a:t>Slide Title</a:t>
            </a:r>
            <a:endParaRPr lang="en-ZA" dirty="0"/>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dirty="0"/>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ZA"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dirty="0"/>
              <a:t>2</a:t>
            </a:r>
            <a:endParaRPr lang="en-ZA" dirty="0"/>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p:nvPr>
        </p:nvSpPr>
        <p:spPr>
          <a:xfrm>
            <a:off x="6753360" y="3314701"/>
            <a:ext cx="3069500" cy="30511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ZA"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ZA"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ZA"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ZA" dirty="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ZA"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ZA" dirty="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endParaRPr lang="en-ZA" dirty="0"/>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2</a:t>
            </a:r>
            <a:endParaRPr lang="en-ZA" dirty="0"/>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dirty="0"/>
              <a:t>3</a:t>
            </a:r>
            <a:endParaRPr lang="en-ZA" dirty="0"/>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dirty="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a:t>Click to edit Master title style</a:t>
            </a:r>
            <a:endParaRPr lang="en-ZA"/>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ZA"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smtClean="0"/>
              <a:pPr/>
              <a:t>‹#›</a:t>
            </a:fld>
            <a:endParaRPr lang="en-US"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Subtitle</a:t>
            </a:r>
            <a:endParaRPr lang="en-ZA"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ZA"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ZA"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ZA"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a:t>Click to edit Master title style</a:t>
            </a:r>
            <a:endParaRPr lang="en-ZA"/>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ZA"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a:t>Click to edit Master title style</a:t>
            </a:r>
            <a:endParaRPr lang="en-ZA" dirty="0"/>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ZA" dirty="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smtClean="0">
                <a:solidFill>
                  <a:schemeClr val="bg1"/>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1.svg"/><Relationship Id="rId11" Type="http://schemas.openxmlformats.org/officeDocument/2006/relationships/image" Target="../media/image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3.xml"/><Relationship Id="rId7" Type="http://schemas.openxmlformats.org/officeDocument/2006/relationships/image" Target="../media/image11.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tmp"/><Relationship Id="rId5"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6266577" y="292912"/>
            <a:ext cx="5674792" cy="705378"/>
          </a:xfrm>
        </p:spPr>
        <p:txBody>
          <a:bodyPr/>
          <a:lstStyle/>
          <a:p>
            <a:r>
              <a:rPr lang="en-ZA" dirty="0"/>
              <a:t>Brew-Forward 2019</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7231310" y="1164662"/>
            <a:ext cx="4710059" cy="437636"/>
          </a:xfrm>
        </p:spPr>
        <p:txBody>
          <a:bodyPr/>
          <a:lstStyle/>
          <a:p>
            <a:r>
              <a:rPr lang="en-ZA" noProof="1"/>
              <a:t>Brewpub placement in the Dallas area</a:t>
            </a:r>
          </a:p>
          <a:p>
            <a:endParaRPr lang="en-ZA" dirty="0"/>
          </a:p>
        </p:txBody>
      </p:sp>
      <p:pic>
        <p:nvPicPr>
          <p:cNvPr id="6" name="Picture Placeholder 5">
            <a:extLst>
              <a:ext uri="{FF2B5EF4-FFF2-40B4-BE49-F238E27FC236}">
                <a16:creationId xmlns:a16="http://schemas.microsoft.com/office/drawing/2014/main" id="{178A0520-36DB-4CF2-AE3A-5DFDAF9E6BB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142512" y="1747916"/>
            <a:ext cx="5039333" cy="3362167"/>
          </a:xfrm>
        </p:spPr>
      </p:pic>
      <p:sp>
        <p:nvSpPr>
          <p:cNvPr id="7" name="Oval 6" descr="Logo Backdrop">
            <a:extLst>
              <a:ext uri="{FF2B5EF4-FFF2-40B4-BE49-F238E27FC236}">
                <a16:creationId xmlns:a16="http://schemas.microsoft.com/office/drawing/2014/main" id="{DAE98AA7-EEC8-4349-B75F-8C7B0A80C3F3}"/>
              </a:ext>
            </a:extLst>
          </p:cNvPr>
          <p:cNvSpPr/>
          <p:nvPr/>
        </p:nvSpPr>
        <p:spPr>
          <a:xfrm>
            <a:off x="331094" y="2213600"/>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1028" name="Picture 4" descr="Rahr &amp; Sons Brewing Company">
            <a:extLst>
              <a:ext uri="{FF2B5EF4-FFF2-40B4-BE49-F238E27FC236}">
                <a16:creationId xmlns:a16="http://schemas.microsoft.com/office/drawing/2014/main" id="{70AA79D1-1F11-4EEF-90B1-BBDB362643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273" y="2263934"/>
            <a:ext cx="2335116" cy="233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a:xfrm>
            <a:off x="4693518" y="4756649"/>
            <a:ext cx="1620000" cy="1140298"/>
          </a:xfrm>
        </p:spPr>
        <p:txBody>
          <a:bodyPr/>
          <a:lstStyle/>
          <a:p>
            <a:r>
              <a:rPr lang="en-ZA" noProof="1"/>
              <a:t>Missing data may need to be updated if you plan on looking at the in more detail.</a:t>
            </a:r>
          </a:p>
          <a:p>
            <a:endParaRPr lang="en-ZA" dirty="0"/>
          </a:p>
        </p:txBody>
      </p:sp>
      <p:pic>
        <p:nvPicPr>
          <p:cNvPr id="27" name="Picture Placeholder 26">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2">
            <a:extLst>
              <a:ext uri="{28A0092B-C50C-407E-A947-70E740481C1C}">
                <a14:useLocalDpi xmlns:a14="http://schemas.microsoft.com/office/drawing/2010/main" val="0"/>
              </a:ext>
            </a:extLst>
          </a:blip>
          <a:stretch>
            <a:fillRect/>
          </a:stretch>
        </p:blipFill>
        <p:spPr>
          <a:xfrm>
            <a:off x="737118" y="2858306"/>
            <a:ext cx="1007706" cy="672131"/>
          </a:xfrm>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ZA" dirty="0"/>
              <a:t>Location</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a:xfrm>
            <a:off x="431800" y="4756649"/>
            <a:ext cx="1620000" cy="1410886"/>
          </a:xfrm>
        </p:spPr>
        <p:txBody>
          <a:bodyPr/>
          <a:lstStyle/>
          <a:p>
            <a:r>
              <a:rPr lang="en-ZA" noProof="1"/>
              <a:t>Look at states that are not saturated with breweries but with an established beer presence.</a:t>
            </a:r>
          </a:p>
          <a:p>
            <a:endParaRPr lang="en-ZA" dirty="0"/>
          </a:p>
        </p:txBody>
      </p:sp>
      <p:pic>
        <p:nvPicPr>
          <p:cNvPr id="29" name="Picture Placeholder 28">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3">
            <a:extLst>
              <a:ext uri="{28A0092B-C50C-407E-A947-70E740481C1C}">
                <a14:useLocalDpi xmlns:a14="http://schemas.microsoft.com/office/drawing/2010/main" val="0"/>
              </a:ext>
            </a:extLst>
          </a:blip>
          <a:stretch>
            <a:fillRect/>
          </a:stretch>
        </p:blipFill>
        <p:spPr>
          <a:xfrm>
            <a:off x="2659223" y="2837721"/>
            <a:ext cx="1425477" cy="735902"/>
          </a:xfrm>
          <a:effectLst>
            <a:softEdge rad="63500"/>
          </a:effectLst>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ZA" dirty="0"/>
              <a:t>Styles</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a:xfrm>
            <a:off x="2562659" y="4756648"/>
            <a:ext cx="1620000" cy="1628773"/>
          </a:xfrm>
        </p:spPr>
        <p:txBody>
          <a:bodyPr/>
          <a:lstStyle/>
          <a:p>
            <a:r>
              <a:rPr lang="en-ZA" dirty="0"/>
              <a:t>IPA’s and Pale Ales would be a great starting point in style. Both are the top selection in the US.</a:t>
            </a:r>
            <a:endParaRPr lang="en-ZA" noProof="1"/>
          </a:p>
          <a:p>
            <a:endParaRPr lang="en-ZA" dirty="0"/>
          </a:p>
        </p:txBody>
      </p:sp>
      <p:pic>
        <p:nvPicPr>
          <p:cNvPr id="31" name="Picture Placeholder 30">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4">
            <a:extLst>
              <a:ext uri="{28A0092B-C50C-407E-A947-70E740481C1C}">
                <a14:useLocalDpi xmlns:a14="http://schemas.microsoft.com/office/drawing/2010/main" val="0"/>
              </a:ext>
            </a:extLst>
          </a:blip>
          <a:stretch>
            <a:fillRect/>
          </a:stretch>
        </p:blipFill>
        <p:spPr>
          <a:xfrm>
            <a:off x="5094514" y="2816572"/>
            <a:ext cx="849085" cy="777516"/>
          </a:xfrm>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ZA" dirty="0"/>
              <a:t>IBU Data</a:t>
            </a:r>
          </a:p>
          <a:p>
            <a:endParaRPr lang="en-ZA"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gray">
          <a:xfrm>
            <a:off x="8009727" y="787067"/>
            <a:ext cx="3863221" cy="720000"/>
          </a:xfrm>
        </p:spPr>
        <p:txBody>
          <a:bodyPr/>
          <a:lstStyle/>
          <a:p>
            <a:r>
              <a:rPr lang="en-ZA" dirty="0"/>
              <a:t>Solutions</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bwMode="gray">
          <a:xfrm>
            <a:off x="6824378" y="1776119"/>
            <a:ext cx="4908806" cy="4120828"/>
          </a:xfrm>
        </p:spPr>
        <p:txBody>
          <a:bodyPr/>
          <a:lstStyle/>
          <a:p>
            <a:r>
              <a:rPr lang="en-US" dirty="0"/>
              <a:t>We recommend looking at states like  Minnesota, Arizona, Vermont, Maine, and Missouri to begin.</a:t>
            </a:r>
          </a:p>
          <a:p>
            <a:endParaRPr lang="en-US" dirty="0"/>
          </a:p>
          <a:p>
            <a:r>
              <a:rPr lang="en-US" dirty="0"/>
              <a:t>IPA’s and Pale Ales are great starting points in styles.</a:t>
            </a:r>
          </a:p>
          <a:p>
            <a:endParaRPr lang="en-US" dirty="0"/>
          </a:p>
          <a:p>
            <a:r>
              <a:rPr lang="en-US" dirty="0"/>
              <a:t>You may need to get more IBU values from the beers you have in the data. </a:t>
            </a:r>
            <a:endParaRPr lang="en-ZA" noProof="1"/>
          </a:p>
        </p:txBody>
      </p:sp>
      <p:sp>
        <p:nvSpPr>
          <p:cNvPr id="88" name="Slide Number Placeholder 87">
            <a:extLst>
              <a:ext uri="{FF2B5EF4-FFF2-40B4-BE49-F238E27FC236}">
                <a16:creationId xmlns:a16="http://schemas.microsoft.com/office/drawing/2014/main" id="{FAFF03E5-FC39-4375-8BD9-53A0FD781CB7}"/>
              </a:ext>
            </a:extLst>
          </p:cNvPr>
          <p:cNvSpPr>
            <a:spLocks noGrp="1"/>
          </p:cNvSpPr>
          <p:nvPr>
            <p:ph type="sldNum" sz="quarter" idx="50"/>
          </p:nvPr>
        </p:nvSpPr>
        <p:spPr/>
        <p:txBody>
          <a:bodyPr/>
          <a:lstStyle/>
          <a:p>
            <a:pPr algn="ctr"/>
            <a:fld id="{B67B645E-C5E5-4727-B977-D372A0AA71D9}" type="slidenum">
              <a:rPr lang="en-US" smtClean="0"/>
              <a:pPr algn="ctr"/>
              <a:t>10</a:t>
            </a:fld>
            <a:endParaRPr lang="en-US" dirty="0"/>
          </a:p>
        </p:txBody>
      </p:sp>
      <p:pic>
        <p:nvPicPr>
          <p:cNvPr id="14" name="Picture 13"/>
          <p:cNvPicPr>
            <a:picLocks noChangeAspect="1"/>
          </p:cNvPicPr>
          <p:nvPr/>
        </p:nvPicPr>
        <p:blipFill>
          <a:blip r:embed="rId5"/>
          <a:stretch>
            <a:fillRect/>
          </a:stretch>
        </p:blipFill>
        <p:spPr>
          <a:xfrm>
            <a:off x="10736321" y="5927721"/>
            <a:ext cx="908383" cy="902286"/>
          </a:xfrm>
          <a:prstGeom prst="rect">
            <a:avLst/>
          </a:prstGeom>
        </p:spPr>
      </p:pic>
      <p:pic>
        <p:nvPicPr>
          <p:cNvPr id="15" name="Picture 14">
            <a:extLst>
              <a:ext uri="{FF2B5EF4-FFF2-40B4-BE49-F238E27FC236}">
                <a16:creationId xmlns:a16="http://schemas.microsoft.com/office/drawing/2014/main" id="{E7E446AF-452F-447E-917C-4172D8E90733}"/>
              </a:ext>
            </a:extLst>
          </p:cNvPr>
          <p:cNvPicPr>
            <a:picLocks noChangeAspect="1"/>
          </p:cNvPicPr>
          <p:nvPr/>
        </p:nvPicPr>
        <p:blipFill>
          <a:blip r:embed="rId6"/>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3378458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ZA"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r>
              <a:rPr lang="en-ZA" noProof="1"/>
              <a:t>Chris Ballenger &amp; Chad Madding</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lstStyle/>
          <a:p>
            <a:r>
              <a:rPr lang="en-ZA" dirty="0"/>
              <a:t>+1 555-0100</a:t>
            </a:r>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p:txBody>
          <a:bodyPr/>
          <a:lstStyle/>
          <a:p>
            <a:r>
              <a:rPr lang="en-ZA" dirty="0"/>
              <a:t>chris@rahrbrewing.com</a:t>
            </a:r>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bwMode="gray"/>
        <p:txBody>
          <a:bodyPr/>
          <a:lstStyle/>
          <a:p>
            <a:r>
              <a:rPr lang="en-ZA" dirty="0"/>
              <a:t>rahrbrewing.com</a:t>
            </a:r>
          </a:p>
        </p:txBody>
      </p: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gray">
          <a:xfrm>
            <a:off x="11301465" y="3884812"/>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gray">
          <a:xfrm>
            <a:off x="11301465" y="4293572"/>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bwMode="gray">
          <a:xfrm>
            <a:off x="11301465" y="4661290"/>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bwMode="gray">
          <a:xfrm>
            <a:off x="11284606" y="5029008"/>
            <a:ext cx="244786" cy="244786"/>
          </a:xfrm>
          <a:prstGeom prst="rect">
            <a:avLst/>
          </a:prstGeom>
        </p:spPr>
      </p:pic>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11</a:t>
            </a:fld>
            <a:endParaRPr lang="en-US" dirty="0"/>
          </a:p>
        </p:txBody>
      </p:sp>
      <p:pic>
        <p:nvPicPr>
          <p:cNvPr id="16" name="Picture 15"/>
          <p:cNvPicPr>
            <a:picLocks noChangeAspect="1"/>
          </p:cNvPicPr>
          <p:nvPr/>
        </p:nvPicPr>
        <p:blipFill>
          <a:blip r:embed="rId11"/>
          <a:stretch>
            <a:fillRect/>
          </a:stretch>
        </p:blipFill>
        <p:spPr>
          <a:xfrm>
            <a:off x="10736321" y="5927721"/>
            <a:ext cx="908383" cy="902286"/>
          </a:xfrm>
          <a:prstGeom prst="rect">
            <a:avLst/>
          </a:prstGeom>
        </p:spPr>
      </p:pic>
      <p:pic>
        <p:nvPicPr>
          <p:cNvPr id="17" name="Picture 16">
            <a:extLst>
              <a:ext uri="{FF2B5EF4-FFF2-40B4-BE49-F238E27FC236}">
                <a16:creationId xmlns:a16="http://schemas.microsoft.com/office/drawing/2014/main" id="{502CCBE3-3BA1-4D2A-A843-EE9D4BFAF011}"/>
              </a:ext>
            </a:extLst>
          </p:cNvPr>
          <p:cNvPicPr>
            <a:picLocks noChangeAspect="1"/>
          </p:cNvPicPr>
          <p:nvPr/>
        </p:nvPicPr>
        <p:blipFill>
          <a:blip r:embed="rId12"/>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AA4E-665D-43A4-B900-A849C2DFB92C}"/>
              </a:ext>
            </a:extLst>
          </p:cNvPr>
          <p:cNvSpPr>
            <a:spLocks noGrp="1"/>
          </p:cNvSpPr>
          <p:nvPr>
            <p:ph type="title"/>
          </p:nvPr>
        </p:nvSpPr>
        <p:spPr>
          <a:xfrm>
            <a:off x="504000" y="3219069"/>
            <a:ext cx="4793714" cy="794383"/>
          </a:xfrm>
        </p:spPr>
        <p:txBody>
          <a:bodyPr/>
          <a:lstStyle/>
          <a:p>
            <a:r>
              <a:rPr lang="en-US" dirty="0"/>
              <a:t>Bart Watson</a:t>
            </a:r>
            <a:endParaRPr lang="en-ZA" dirty="0"/>
          </a:p>
        </p:txBody>
      </p:sp>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p:txBody>
          <a:bodyPr/>
          <a:lstStyle/>
          <a:p>
            <a:r>
              <a:rPr lang="en-US" dirty="0"/>
              <a:t>Chief Economist for</a:t>
            </a:r>
            <a:br>
              <a:rPr lang="en-US" dirty="0"/>
            </a:br>
            <a:r>
              <a:rPr lang="en-US" dirty="0"/>
              <a:t>the Brewers Association</a:t>
            </a:r>
            <a:endParaRPr lang="en-GB" noProof="1"/>
          </a:p>
        </p:txBody>
      </p:sp>
      <p:sp>
        <p:nvSpPr>
          <p:cNvPr id="4" name="Rectangle 3"/>
          <p:cNvSpPr/>
          <p:nvPr/>
        </p:nvSpPr>
        <p:spPr>
          <a:xfrm>
            <a:off x="7175240" y="214604"/>
            <a:ext cx="4841707" cy="4893647"/>
          </a:xfrm>
          <a:prstGeom prst="rect">
            <a:avLst/>
          </a:prstGeom>
        </p:spPr>
        <p:txBody>
          <a:bodyPr wrap="square">
            <a:spAutoFit/>
          </a:bodyPr>
          <a:lstStyle/>
          <a:p>
            <a:r>
              <a:rPr lang="en-US" sz="2400" dirty="0">
                <a:solidFill>
                  <a:schemeClr val="bg1"/>
                </a:solidFill>
              </a:rPr>
              <a:t>With a strong presence across the 50 states and the District of Columbia, craft breweries are a vibrant and flourishing economic force at the local, state and national level. As consumers continue to demand a wide range of high quality, full-flavored beers, small and independent craft brewers are meeting this </a:t>
            </a:r>
            <a:r>
              <a:rPr lang="en-US" sz="2400" i="1" u="sng" dirty="0">
                <a:solidFill>
                  <a:schemeClr val="bg1"/>
                </a:solidFill>
              </a:rPr>
              <a:t>growing demand </a:t>
            </a:r>
            <a:r>
              <a:rPr lang="en-US" sz="2400" dirty="0">
                <a:solidFill>
                  <a:schemeClr val="bg1"/>
                </a:solidFill>
              </a:rPr>
              <a:t>with innovative offerings, </a:t>
            </a:r>
            <a:r>
              <a:rPr lang="en-US" sz="2400" i="1" u="sng" dirty="0">
                <a:solidFill>
                  <a:schemeClr val="bg1"/>
                </a:solidFill>
              </a:rPr>
              <a:t>creating high levels of economic value in the process</a:t>
            </a:r>
            <a:r>
              <a:rPr lang="en-US" sz="2400" dirty="0">
                <a:solidFill>
                  <a:schemeClr val="bg1"/>
                </a:solidFill>
              </a:rPr>
              <a:t>.</a:t>
            </a:r>
          </a:p>
        </p:txBody>
      </p:sp>
      <p:sp>
        <p:nvSpPr>
          <p:cNvPr id="5" name="Title 1">
            <a:extLst>
              <a:ext uri="{FF2B5EF4-FFF2-40B4-BE49-F238E27FC236}">
                <a16:creationId xmlns:a16="http://schemas.microsoft.com/office/drawing/2014/main" id="{3B4CAA4E-665D-43A4-B900-A849C2DFB92C}"/>
              </a:ext>
            </a:extLst>
          </p:cNvPr>
          <p:cNvSpPr txBox="1">
            <a:spLocks/>
          </p:cNvSpPr>
          <p:nvPr/>
        </p:nvSpPr>
        <p:spPr>
          <a:xfrm>
            <a:off x="504000" y="2090065"/>
            <a:ext cx="4189298" cy="576675"/>
          </a:xfrm>
          <a:prstGeom prst="rect">
            <a:avLst/>
          </a:prstGeom>
        </p:spPr>
        <p:txBody>
          <a:bodyPr vert="horz" lIns="0" tIns="0" rIns="0" bIns="0" rtlCol="0" anchor="b">
            <a:noAutofit/>
          </a:bodyPr>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sz="2800" dirty="0"/>
              <a:t>Why enter this market?</a:t>
            </a:r>
          </a:p>
        </p:txBody>
      </p:sp>
      <p:pic>
        <p:nvPicPr>
          <p:cNvPr id="6" name="Picture 5"/>
          <p:cNvPicPr>
            <a:picLocks noChangeAspect="1"/>
          </p:cNvPicPr>
          <p:nvPr/>
        </p:nvPicPr>
        <p:blipFill>
          <a:blip r:embed="rId2"/>
          <a:stretch>
            <a:fillRect/>
          </a:stretch>
        </p:blipFill>
        <p:spPr>
          <a:xfrm>
            <a:off x="10736321" y="5927721"/>
            <a:ext cx="908383" cy="902286"/>
          </a:xfrm>
          <a:prstGeom prst="rect">
            <a:avLst/>
          </a:prstGeom>
        </p:spPr>
      </p:pic>
      <p:pic>
        <p:nvPicPr>
          <p:cNvPr id="8" name="Picture 7">
            <a:extLst>
              <a:ext uri="{FF2B5EF4-FFF2-40B4-BE49-F238E27FC236}">
                <a16:creationId xmlns:a16="http://schemas.microsoft.com/office/drawing/2014/main" id="{044CB5F7-197F-4353-929D-6F0698F7DBA1}"/>
              </a:ext>
            </a:extLst>
          </p:cNvPr>
          <p:cNvPicPr>
            <a:picLocks noChangeAspect="1"/>
          </p:cNvPicPr>
          <p:nvPr/>
        </p:nvPicPr>
        <p:blipFill>
          <a:blip r:embed="rId3"/>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366102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descr="Logo Backdrop">
            <a:extLst>
              <a:ext uri="{FF2B5EF4-FFF2-40B4-BE49-F238E27FC236}">
                <a16:creationId xmlns:a16="http://schemas.microsoft.com/office/drawing/2014/main" id="{F4E224D4-CF4C-4EC1-B54B-3738143F6391}"/>
              </a:ext>
            </a:extLst>
          </p:cNvPr>
          <p:cNvSpPr/>
          <p:nvPr/>
        </p:nvSpPr>
        <p:spPr>
          <a:xfrm rot="10800000">
            <a:off x="9220655" y="606225"/>
            <a:ext cx="2106487" cy="2078699"/>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lt1"/>
              </a:solidFill>
            </a:endParaRPr>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5443990" y="2989483"/>
            <a:ext cx="6269950" cy="1556792"/>
          </a:xfrm>
        </p:spPr>
        <p:txBody>
          <a:bodyPr/>
          <a:lstStyle/>
          <a:p>
            <a:r>
              <a:rPr lang="en-ZA" sz="4800" dirty="0"/>
              <a:t>Brew-Forward </a:t>
            </a:r>
            <a:r>
              <a:rPr lang="en-ZA" sz="4800" dirty="0">
                <a:latin typeface="+mn-lt"/>
              </a:rPr>
              <a:t>2019 </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bwMode="gray">
          <a:xfrm>
            <a:off x="331723" y="2892490"/>
            <a:ext cx="4099187" cy="3741574"/>
          </a:xfrm>
        </p:spPr>
        <p:txBody>
          <a:bodyPr/>
          <a:lstStyle/>
          <a:p>
            <a:pPr algn="l"/>
            <a:r>
              <a:rPr lang="en-US" dirty="0"/>
              <a:t>With the beer and brewery data you have provided us, we Found the following observations:</a:t>
            </a:r>
          </a:p>
          <a:p>
            <a:pPr marL="342900" indent="-342900" algn="l">
              <a:buFont typeface="Arial" panose="020B0604020202020204" pitchFamily="34" charset="0"/>
              <a:buChar char="•"/>
            </a:pPr>
            <a:r>
              <a:rPr lang="en-US" dirty="0"/>
              <a:t>Craft breweries by state</a:t>
            </a:r>
          </a:p>
          <a:p>
            <a:pPr marL="342900" indent="-342900" algn="l">
              <a:buFont typeface="Arial" panose="020B0604020202020204" pitchFamily="34" charset="0"/>
              <a:buChar char="•"/>
            </a:pPr>
            <a:r>
              <a:rPr lang="en-US" dirty="0"/>
              <a:t>State specific beer property metrics</a:t>
            </a:r>
          </a:p>
          <a:p>
            <a:pPr marL="342900" indent="-342900" algn="l">
              <a:buFont typeface="Arial" panose="020B0604020202020204" pitchFamily="34" charset="0"/>
              <a:buChar char="•"/>
            </a:pPr>
            <a:r>
              <a:rPr lang="en-US" dirty="0"/>
              <a:t>Analysis of a potential relationship between IBU and ABV in beer</a:t>
            </a:r>
          </a:p>
          <a:p>
            <a:endParaRPr lang="en-ZA" dirty="0"/>
          </a:p>
        </p:txBody>
      </p:sp>
      <p:pic>
        <p:nvPicPr>
          <p:cNvPr id="8" name="Picture 7" descr="Contoso Logo">
            <a:extLst>
              <a:ext uri="{FF2B5EF4-FFF2-40B4-BE49-F238E27FC236}">
                <a16:creationId xmlns:a16="http://schemas.microsoft.com/office/drawing/2014/main" id="{22DBFF0F-E136-4EB5-B08B-C268FE59C751}"/>
              </a:ext>
            </a:extLst>
          </p:cNvPr>
          <p:cNvPicPr>
            <a:picLocks noChangeAspect="1"/>
          </p:cNvPicPr>
          <p:nvPr/>
        </p:nvPicPr>
        <p:blipFill>
          <a:blip r:embed="rId2">
            <a:biLevel thresh="25000"/>
            <a:extLst>
              <a:ext uri="{28A0092B-C50C-407E-A947-70E740481C1C}">
                <a14:useLocalDpi xmlns:a14="http://schemas.microsoft.com/office/drawing/2010/main"/>
              </a:ext>
            </a:extLst>
          </a:blip>
          <a:stretch>
            <a:fillRect/>
          </a:stretch>
        </p:blipFill>
        <p:spPr>
          <a:xfrm>
            <a:off x="9402395" y="1312199"/>
            <a:ext cx="1728108" cy="666751"/>
          </a:xfrm>
          <a:prstGeom prst="rect">
            <a:avLst/>
          </a:prstGeom>
        </p:spPr>
      </p:pic>
      <p:pic>
        <p:nvPicPr>
          <p:cNvPr id="6" name="Picture 5">
            <a:extLst>
              <a:ext uri="{FF2B5EF4-FFF2-40B4-BE49-F238E27FC236}">
                <a16:creationId xmlns:a16="http://schemas.microsoft.com/office/drawing/2014/main" id="{6A2B857E-34DE-4252-9837-2929701C3A7E}"/>
              </a:ext>
            </a:extLst>
          </p:cNvPr>
          <p:cNvPicPr>
            <a:picLocks noChangeAspect="1"/>
          </p:cNvPicPr>
          <p:nvPr/>
        </p:nvPicPr>
        <p:blipFill>
          <a:blip r:embed="rId3"/>
          <a:stretch>
            <a:fillRect/>
          </a:stretch>
        </p:blipFill>
        <p:spPr>
          <a:xfrm>
            <a:off x="9155257" y="563363"/>
            <a:ext cx="2232115" cy="2137062"/>
          </a:xfrm>
          <a:prstGeom prst="rect">
            <a:avLst/>
          </a:prstGeom>
        </p:spPr>
      </p:pic>
    </p:spTree>
    <p:extLst>
      <p:ext uri="{BB962C8B-B14F-4D97-AF65-F5344CB8AC3E}">
        <p14:creationId xmlns:p14="http://schemas.microsoft.com/office/powerpoint/2010/main" val="30693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1"/>
            <a:ext cx="5026609" cy="951067"/>
          </a:xfrm>
        </p:spPr>
        <p:txBody>
          <a:bodyPr/>
          <a:lstStyle/>
          <a:p>
            <a:r>
              <a:rPr lang="en-US" dirty="0"/>
              <a:t>Dallas </a:t>
            </a: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4</a:t>
            </a:fld>
            <a:endParaRPr lang="en-US" dirty="0"/>
          </a:p>
        </p:txBody>
      </p:sp>
      <p:sp>
        <p:nvSpPr>
          <p:cNvPr id="5" name="Rectangle 4"/>
          <p:cNvSpPr/>
          <p:nvPr/>
        </p:nvSpPr>
        <p:spPr>
          <a:xfrm>
            <a:off x="6344816" y="3890903"/>
            <a:ext cx="3909526" cy="2062103"/>
          </a:xfrm>
          <a:prstGeom prst="rect">
            <a:avLst/>
          </a:prstGeom>
        </p:spPr>
        <p:txBody>
          <a:bodyPr wrap="square">
            <a:spAutoFit/>
          </a:bodyPr>
          <a:lstStyle/>
          <a:p>
            <a:r>
              <a:rPr lang="en-US" sz="3200" b="1" dirty="0"/>
              <a:t>Beer records with missing data/NAs</a:t>
            </a:r>
          </a:p>
          <a:p>
            <a:r>
              <a:rPr lang="en-US" sz="3200" dirty="0"/>
              <a:t>ABV - 62</a:t>
            </a:r>
          </a:p>
          <a:p>
            <a:r>
              <a:rPr lang="en-US" sz="3200" dirty="0"/>
              <a:t>IBU - 1005</a:t>
            </a:r>
          </a:p>
        </p:txBody>
      </p:sp>
      <p:pic>
        <p:nvPicPr>
          <p:cNvPr id="2" name="Picture 1"/>
          <p:cNvPicPr>
            <a:picLocks noChangeAspect="1"/>
          </p:cNvPicPr>
          <p:nvPr/>
        </p:nvPicPr>
        <p:blipFill>
          <a:blip r:embed="rId4"/>
          <a:stretch>
            <a:fillRect/>
          </a:stretch>
        </p:blipFill>
        <p:spPr>
          <a:xfrm>
            <a:off x="6975119" y="392541"/>
            <a:ext cx="5041829" cy="3359187"/>
          </a:xfrm>
          <a:prstGeom prst="rect">
            <a:avLst/>
          </a:prstGeom>
        </p:spPr>
      </p:pic>
      <p:pic>
        <p:nvPicPr>
          <p:cNvPr id="7" name="Picture 6"/>
          <p:cNvPicPr>
            <a:picLocks noChangeAspect="1"/>
          </p:cNvPicPr>
          <p:nvPr/>
        </p:nvPicPr>
        <p:blipFill>
          <a:blip r:embed="rId5"/>
          <a:stretch>
            <a:fillRect/>
          </a:stretch>
        </p:blipFill>
        <p:spPr>
          <a:xfrm>
            <a:off x="10736321" y="5927721"/>
            <a:ext cx="908383" cy="902286"/>
          </a:xfrm>
          <a:prstGeom prst="rect">
            <a:avLst/>
          </a:prstGeom>
        </p:spPr>
      </p:pic>
      <p:pic>
        <p:nvPicPr>
          <p:cNvPr id="8" name="Picture 7">
            <a:extLst>
              <a:ext uri="{FF2B5EF4-FFF2-40B4-BE49-F238E27FC236}">
                <a16:creationId xmlns:a16="http://schemas.microsoft.com/office/drawing/2014/main" id="{026FCAAC-EE36-4420-A9AD-9293EBF6528D}"/>
              </a:ext>
            </a:extLst>
          </p:cNvPr>
          <p:cNvPicPr>
            <a:picLocks/>
          </p:cNvPicPr>
          <p:nvPr>
            <p:custDataLst>
              <p:tags r:id="rId1"/>
            </p:custDataLst>
          </p:nvPr>
        </p:nvPicPr>
        <p:blipFill>
          <a:blip r:embed="rId6"/>
          <a:stretch>
            <a:fillRect/>
          </a:stretch>
        </p:blipFill>
        <p:spPr>
          <a:xfrm>
            <a:off x="825498" y="1779835"/>
            <a:ext cx="3810000" cy="3492500"/>
          </a:xfrm>
          <a:prstGeom prst="rect">
            <a:avLst/>
          </a:prstGeom>
        </p:spPr>
      </p:pic>
      <p:pic>
        <p:nvPicPr>
          <p:cNvPr id="9" name="Esri.Maps.MapPPTImage" descr="{&quot;webmapId&quot;:&quot;cf4dca41d9124ea3a18d4bda55aa2066&quot;,&quot;layout&quot;:&quot;defaultLayout&quot;,&quot;review&quot;:{&quot;map&quot;:&quot;left: 443px; top: 12px; width: 500px; height: 448px;&quot;,&quot;legend&quot;:&quot;translate(56px, 65px)&quot;},&quot;hiddenLayerIds&quot;:[],&quot;legend&quot;:[{&quot;type&quot;:&quot;name&quot;,&quot;val&quot;:&quot;2019 USA Average Household Income&quot;,&quot;index&quot;:0},{&quot;type&quot;:&quot;legend&quot;,&quot;val&quot;:&quot;USA_Demographics_and_Boundaries_2019_145&quot;,&quot;index&quot;:1}],&quot;mapExtent&quot;:{&quot;xmin&quot;:-11144348.070329364,&quot;ymin&quot;:3496020.8558682026,&quot;xmax&quot;:-10532851.844048116,&quot;ymax&quot;:4043921.4746162007,&quot;spatialReference&quot;:{&quot;wkid&quot;:102100}},&quot;darkTheme&quot;:false}">
            <a:extLst>
              <a:ext uri="{FF2B5EF4-FFF2-40B4-BE49-F238E27FC236}">
                <a16:creationId xmlns:a16="http://schemas.microsoft.com/office/drawing/2014/main" id="{9529378D-01EF-477A-9AE7-8233B4EC663C}"/>
              </a:ext>
            </a:extLst>
          </p:cNvPr>
          <p:cNvPicPr>
            <a:picLocks/>
          </p:cNvPicPr>
          <p:nvPr>
            <p:custDataLst>
              <p:tags r:id="rId2"/>
            </p:custDataLst>
          </p:nvPr>
        </p:nvPicPr>
        <p:blipFill>
          <a:blip r:embed="rId7"/>
          <a:stretch>
            <a:fillRect/>
          </a:stretch>
        </p:blipFill>
        <p:spPr>
          <a:xfrm>
            <a:off x="5638800" y="165100"/>
            <a:ext cx="6350000" cy="5689600"/>
          </a:xfrm>
          <a:prstGeom prst="rect">
            <a:avLst/>
          </a:prstGeom>
        </p:spPr>
      </p:pic>
      <p:pic>
        <p:nvPicPr>
          <p:cNvPr id="10" name="Picture 9">
            <a:extLst>
              <a:ext uri="{FF2B5EF4-FFF2-40B4-BE49-F238E27FC236}">
                <a16:creationId xmlns:a16="http://schemas.microsoft.com/office/drawing/2014/main" id="{C0FA26D3-3FF4-4CCA-8136-17CC49ED580F}"/>
              </a:ext>
            </a:extLst>
          </p:cNvPr>
          <p:cNvPicPr>
            <a:picLocks noChangeAspect="1"/>
          </p:cNvPicPr>
          <p:nvPr/>
        </p:nvPicPr>
        <p:blipFill>
          <a:blip r:embed="rId8"/>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232098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6836748" cy="1230986"/>
          </a:xfrm>
        </p:spPr>
        <p:txBody>
          <a:bodyPr/>
          <a:lstStyle/>
          <a:p>
            <a:r>
              <a:rPr lang="en-US" dirty="0"/>
              <a:t>Median ABV By State</a:t>
            </a: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5</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The median ABV by states ranges from just above 6% to around 4%. </a:t>
            </a:r>
          </a:p>
        </p:txBody>
      </p:sp>
      <p:sp>
        <p:nvSpPr>
          <p:cNvPr id="33" name="Text Placeholder 32"/>
          <p:cNvSpPr>
            <a:spLocks noGrp="1"/>
          </p:cNvSpPr>
          <p:nvPr>
            <p:ph type="body" sz="quarter" idx="54"/>
          </p:nvPr>
        </p:nvSpPr>
        <p:spPr>
          <a:xfrm>
            <a:off x="217195" y="2178746"/>
            <a:ext cx="3720324" cy="2066683"/>
          </a:xfrm>
        </p:spPr>
        <p:txBody>
          <a:bodyPr/>
          <a:lstStyle/>
          <a:p>
            <a:pPr marL="342900" indent="-342900">
              <a:buFont typeface="Arial" panose="020B0604020202020204" pitchFamily="34" charset="0"/>
              <a:buChar char="•"/>
            </a:pPr>
            <a:r>
              <a:rPr lang="en-US" sz="2400" dirty="0"/>
              <a:t>Most states come in at the upper 5% ABV</a:t>
            </a:r>
          </a:p>
          <a:p>
            <a:pPr marL="342900" indent="-342900">
              <a:buFont typeface="Arial" panose="020B0604020202020204" pitchFamily="34" charset="0"/>
              <a:buChar char="•"/>
            </a:pPr>
            <a:r>
              <a:rPr lang="en-US" sz="2400" dirty="0"/>
              <a:t>If you are looking at entering this market this would be a good safe range to start in.</a:t>
            </a:r>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964" y="1451315"/>
            <a:ext cx="6175984" cy="4411418"/>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pic>
        <p:nvPicPr>
          <p:cNvPr id="8" name="Picture 7">
            <a:extLst>
              <a:ext uri="{FF2B5EF4-FFF2-40B4-BE49-F238E27FC236}">
                <a16:creationId xmlns:a16="http://schemas.microsoft.com/office/drawing/2014/main" id="{3D312654-3D04-4786-9118-04AC6EE7A811}"/>
              </a:ext>
            </a:extLst>
          </p:cNvPr>
          <p:cNvPicPr>
            <a:picLocks noChangeAspect="1"/>
          </p:cNvPicPr>
          <p:nvPr/>
        </p:nvPicPr>
        <p:blipFill>
          <a:blip r:embed="rId4"/>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32837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5" y="392541"/>
            <a:ext cx="8087050" cy="1230986"/>
          </a:xfrm>
        </p:spPr>
        <p:txBody>
          <a:bodyPr/>
          <a:lstStyle/>
          <a:p>
            <a:r>
              <a:rPr lang="en-US" dirty="0"/>
              <a:t>Median IBU by State</a:t>
            </a:r>
            <a:endParaRPr lang="en-ZA" dirty="0"/>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6</a:t>
            </a:fld>
            <a:endParaRPr lang="en-US" dirty="0"/>
          </a:p>
        </p:txBody>
      </p:sp>
      <p:sp>
        <p:nvSpPr>
          <p:cNvPr id="31" name="Text Placeholder 30"/>
          <p:cNvSpPr>
            <a:spLocks noGrp="1"/>
          </p:cNvSpPr>
          <p:nvPr>
            <p:ph type="body" sz="quarter" idx="53"/>
          </p:nvPr>
        </p:nvSpPr>
        <p:spPr>
          <a:xfrm>
            <a:off x="217194" y="1386687"/>
            <a:ext cx="5511801" cy="656717"/>
          </a:xfrm>
        </p:spPr>
        <p:txBody>
          <a:bodyPr/>
          <a:lstStyle/>
          <a:p>
            <a:r>
              <a:rPr lang="en-US" dirty="0"/>
              <a:t>The median IBU by states ranges from 4 to just above 60. </a:t>
            </a:r>
          </a:p>
        </p:txBody>
      </p:sp>
      <p:sp>
        <p:nvSpPr>
          <p:cNvPr id="33" name="Text Placeholder 32"/>
          <p:cNvSpPr>
            <a:spLocks noGrp="1"/>
          </p:cNvSpPr>
          <p:nvPr>
            <p:ph type="body" sz="quarter" idx="54"/>
          </p:nvPr>
        </p:nvSpPr>
        <p:spPr>
          <a:xfrm>
            <a:off x="217194" y="2178746"/>
            <a:ext cx="5511801" cy="3596903"/>
          </a:xfrm>
        </p:spPr>
        <p:txBody>
          <a:bodyPr/>
          <a:lstStyle/>
          <a:p>
            <a:pPr marL="342900" indent="-342900">
              <a:buFont typeface="Arial" panose="020B0604020202020204" pitchFamily="34" charset="0"/>
              <a:buChar char="•"/>
            </a:pPr>
            <a:r>
              <a:rPr lang="en-US" sz="2400" dirty="0"/>
              <a:t>This data shows the range of bitterness in beers across America</a:t>
            </a:r>
          </a:p>
          <a:p>
            <a:pPr marL="342900" indent="-342900">
              <a:buFont typeface="Arial" panose="020B0604020202020204" pitchFamily="34" charset="0"/>
              <a:buChar char="•"/>
            </a:pPr>
            <a:r>
              <a:rPr lang="en-US" sz="2400" dirty="0"/>
              <a:t>There are 1005 entries missing in the dataset</a:t>
            </a:r>
          </a:p>
          <a:p>
            <a:pPr marL="342900" indent="-342900">
              <a:buFont typeface="Arial" panose="020B0604020202020204" pitchFamily="34" charset="0"/>
              <a:buChar char="•"/>
            </a:pPr>
            <a:r>
              <a:rPr lang="en-US" sz="2400" dirty="0"/>
              <a:t>Good for general data about the bitterness</a:t>
            </a:r>
          </a:p>
          <a:p>
            <a:pPr marL="342900" indent="-342900">
              <a:buFont typeface="Arial" panose="020B0604020202020204" pitchFamily="34" charset="0"/>
              <a:buChar char="•"/>
            </a:pPr>
            <a:r>
              <a:rPr lang="en-US" sz="2400" dirty="0"/>
              <a:t> You might want to update more records if you are wanting more granular detail</a:t>
            </a:r>
          </a:p>
          <a:p>
            <a:endParaRPr lang="en-US" dirty="0"/>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278" y="1497969"/>
            <a:ext cx="6110669" cy="4364763"/>
          </a:xfrm>
          <a:prstGeom prst="rect">
            <a:avLst/>
          </a:prstGeom>
        </p:spPr>
      </p:pic>
      <p:pic>
        <p:nvPicPr>
          <p:cNvPr id="7" name="Picture 6"/>
          <p:cNvPicPr>
            <a:picLocks noChangeAspect="1"/>
          </p:cNvPicPr>
          <p:nvPr/>
        </p:nvPicPr>
        <p:blipFill>
          <a:blip r:embed="rId3"/>
          <a:stretch>
            <a:fillRect/>
          </a:stretch>
        </p:blipFill>
        <p:spPr>
          <a:xfrm>
            <a:off x="10736321" y="5927721"/>
            <a:ext cx="908383" cy="902286"/>
          </a:xfrm>
          <a:prstGeom prst="rect">
            <a:avLst/>
          </a:prstGeom>
        </p:spPr>
      </p:pic>
      <p:pic>
        <p:nvPicPr>
          <p:cNvPr id="8" name="Picture 7">
            <a:extLst>
              <a:ext uri="{FF2B5EF4-FFF2-40B4-BE49-F238E27FC236}">
                <a16:creationId xmlns:a16="http://schemas.microsoft.com/office/drawing/2014/main" id="{1ED631AA-A628-4D17-A6BF-7A06BECCF3EC}"/>
              </a:ext>
            </a:extLst>
          </p:cNvPr>
          <p:cNvPicPr>
            <a:picLocks noChangeAspect="1"/>
          </p:cNvPicPr>
          <p:nvPr/>
        </p:nvPicPr>
        <p:blipFill>
          <a:blip r:embed="rId4"/>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313626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161208" y="83976"/>
            <a:ext cx="10634307" cy="5393093"/>
          </a:xfrm>
        </p:spPr>
        <p:txBody>
          <a:bodyPr/>
          <a:lstStyle/>
          <a:p>
            <a:pPr eaLnBrk="0" fontAlgn="base" hangingPunct="0">
              <a:lnSpc>
                <a:spcPct val="100000"/>
              </a:lnSpc>
              <a:spcAft>
                <a:spcPct val="0"/>
              </a:spcAft>
            </a:pPr>
            <a:r>
              <a:rPr lang="en-US" altLang="en-US" b="0" dirty="0">
                <a:solidFill>
                  <a:srgbClr val="333333"/>
                </a:solidFill>
                <a:latin typeface="Helvetica Neue"/>
              </a:rPr>
              <a:t>Top beers by state:</a:t>
            </a:r>
            <a:br>
              <a:rPr lang="en-US" altLang="en-US" b="0" dirty="0">
                <a:solidFill>
                  <a:srgbClr val="333333"/>
                </a:solidFill>
                <a:latin typeface="Helvetica Neue"/>
              </a:rPr>
            </a:br>
            <a:r>
              <a:rPr lang="en-US" altLang="en-US" sz="2800" b="0" dirty="0">
                <a:solidFill>
                  <a:srgbClr val="333333"/>
                </a:solidFill>
                <a:latin typeface="Helvetica Neue"/>
              </a:rPr>
              <a:t>Colorado produces the beer with the highest ABV</a:t>
            </a:r>
            <a:br>
              <a:rPr lang="en-US" altLang="en-US" sz="2800" b="0" dirty="0">
                <a:solidFill>
                  <a:srgbClr val="333333"/>
                </a:solidFill>
                <a:latin typeface="Helvetica Neue"/>
              </a:rPr>
            </a:br>
            <a:br>
              <a:rPr lang="en-US" altLang="en-US" sz="2800" b="0" dirty="0">
                <a:solidFill>
                  <a:srgbClr val="333333"/>
                </a:solidFill>
                <a:latin typeface="Helvetica Neue"/>
              </a:rPr>
            </a:br>
            <a:br>
              <a:rPr lang="en-US" altLang="en-US" sz="2800" b="0" dirty="0">
                <a:solidFill>
                  <a:srgbClr val="333333"/>
                </a:solidFill>
                <a:latin typeface="Helvetica Neue"/>
              </a:rPr>
            </a:br>
            <a:br>
              <a:rPr lang="en-US" altLang="en-US" sz="2800" b="0" dirty="0">
                <a:solidFill>
                  <a:srgbClr val="333333"/>
                </a:solidFill>
                <a:latin typeface="Helvetica Neue"/>
              </a:rPr>
            </a:br>
            <a:br>
              <a:rPr lang="en-US" altLang="en-US" sz="2800" b="0" dirty="0">
                <a:solidFill>
                  <a:srgbClr val="333333"/>
                </a:solidFill>
                <a:latin typeface="Helvetica Neue"/>
              </a:rPr>
            </a:br>
            <a:br>
              <a:rPr lang="en-US" altLang="en-US" b="0" dirty="0">
                <a:solidFill>
                  <a:srgbClr val="333333"/>
                </a:solidFill>
                <a:latin typeface="Helvetica Neue"/>
              </a:rPr>
            </a:br>
            <a:r>
              <a:rPr lang="en-US" altLang="en-US" sz="2800" b="0" dirty="0">
                <a:solidFill>
                  <a:srgbClr val="333333"/>
                </a:solidFill>
                <a:latin typeface="Helvetica Neue"/>
              </a:rPr>
              <a:t>Oregon has the most bitter beer (IBU)</a:t>
            </a: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7</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86292558"/>
              </p:ext>
            </p:extLst>
          </p:nvPr>
        </p:nvGraphicFramePr>
        <p:xfrm>
          <a:off x="1660850" y="2110887"/>
          <a:ext cx="3477728" cy="1774182"/>
        </p:xfrm>
        <a:graphic>
          <a:graphicData uri="http://schemas.openxmlformats.org/drawingml/2006/table">
            <a:tbl>
              <a:tblPr/>
              <a:tblGrid>
                <a:gridCol w="641222">
                  <a:extLst>
                    <a:ext uri="{9D8B030D-6E8A-4147-A177-3AD203B41FA5}">
                      <a16:colId xmlns:a16="http://schemas.microsoft.com/office/drawing/2014/main" val="1162606767"/>
                    </a:ext>
                  </a:extLst>
                </a:gridCol>
                <a:gridCol w="765111">
                  <a:extLst>
                    <a:ext uri="{9D8B030D-6E8A-4147-A177-3AD203B41FA5}">
                      <a16:colId xmlns:a16="http://schemas.microsoft.com/office/drawing/2014/main" val="2364799378"/>
                    </a:ext>
                  </a:extLst>
                </a:gridCol>
                <a:gridCol w="2071395">
                  <a:extLst>
                    <a:ext uri="{9D8B030D-6E8A-4147-A177-3AD203B41FA5}">
                      <a16:colId xmlns:a16="http://schemas.microsoft.com/office/drawing/2014/main" val="1847691388"/>
                    </a:ext>
                  </a:extLst>
                </a:gridCol>
              </a:tblGrid>
              <a:tr h="0">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ABV</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9733052"/>
                  </a:ext>
                </a:extLst>
              </a:tr>
              <a:tr h="433698">
                <a:tc>
                  <a:txBody>
                    <a:bodyPr/>
                    <a:lstStyle/>
                    <a:p>
                      <a:pPr algn="l" fontAlgn="t"/>
                      <a:r>
                        <a:rPr lang="en-US" sz="1800" dirty="0">
                          <a:effectLst/>
                        </a:rPr>
                        <a:t>CO</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0.128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Lee Hill Series Vol. 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76621335"/>
                  </a:ext>
                </a:extLst>
              </a:tr>
              <a:tr h="419878">
                <a:tc>
                  <a:txBody>
                    <a:bodyPr/>
                    <a:lstStyle/>
                    <a:p>
                      <a:pPr algn="l" fontAlgn="t"/>
                      <a:r>
                        <a:rPr lang="en-US" sz="1800">
                          <a:effectLst/>
                        </a:rPr>
                        <a:t>KY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a:effectLst/>
                        </a:rPr>
                        <a:t>0.125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a:effectLst/>
                        </a:rPr>
                        <a:t>London Balling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35138666"/>
                  </a:ext>
                </a:extLst>
              </a:tr>
              <a:tr h="487044">
                <a:tc>
                  <a:txBody>
                    <a:bodyPr/>
                    <a:lstStyle/>
                    <a:p>
                      <a:pPr algn="l" fontAlgn="t"/>
                      <a:r>
                        <a:rPr lang="en-US" sz="1800">
                          <a:effectLst/>
                        </a:rPr>
                        <a:t>IN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a:effectLst/>
                        </a:rPr>
                        <a:t>0.120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err="1">
                          <a:effectLst/>
                        </a:rPr>
                        <a:t>Csar</a:t>
                      </a:r>
                      <a:endParaRPr lang="en-US" sz="1800"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93896141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9215811"/>
              </p:ext>
            </p:extLst>
          </p:nvPr>
        </p:nvGraphicFramePr>
        <p:xfrm>
          <a:off x="1660850" y="4714138"/>
          <a:ext cx="3477728" cy="1770640"/>
        </p:xfrm>
        <a:graphic>
          <a:graphicData uri="http://schemas.openxmlformats.org/drawingml/2006/table">
            <a:tbl>
              <a:tblPr/>
              <a:tblGrid>
                <a:gridCol w="681134">
                  <a:extLst>
                    <a:ext uri="{9D8B030D-6E8A-4147-A177-3AD203B41FA5}">
                      <a16:colId xmlns:a16="http://schemas.microsoft.com/office/drawing/2014/main" val="2890629512"/>
                    </a:ext>
                  </a:extLst>
                </a:gridCol>
                <a:gridCol w="746449">
                  <a:extLst>
                    <a:ext uri="{9D8B030D-6E8A-4147-A177-3AD203B41FA5}">
                      <a16:colId xmlns:a16="http://schemas.microsoft.com/office/drawing/2014/main" val="2619211841"/>
                    </a:ext>
                  </a:extLst>
                </a:gridCol>
                <a:gridCol w="2050145">
                  <a:extLst>
                    <a:ext uri="{9D8B030D-6E8A-4147-A177-3AD203B41FA5}">
                      <a16:colId xmlns:a16="http://schemas.microsoft.com/office/drawing/2014/main" val="19028394"/>
                    </a:ext>
                  </a:extLst>
                </a:gridCol>
              </a:tblGrid>
              <a:tr h="427032">
                <a:tc>
                  <a:txBody>
                    <a:bodyPr/>
                    <a:lstStyle/>
                    <a:p>
                      <a:pPr algn="ctr" fontAlgn="b"/>
                      <a:r>
                        <a:rPr lang="en-US" sz="1800" b="1" dirty="0">
                          <a:effectLst/>
                        </a:rPr>
                        <a:t>State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IBU</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800" b="1" dirty="0">
                          <a:effectLst/>
                        </a:rPr>
                        <a:t>Beer Name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79079490"/>
                  </a:ext>
                </a:extLst>
              </a:tr>
              <a:tr h="440487">
                <a:tc>
                  <a:txBody>
                    <a:bodyPr/>
                    <a:lstStyle/>
                    <a:p>
                      <a:pPr algn="l" fontAlgn="t"/>
                      <a:r>
                        <a:rPr lang="en-US" sz="1800" dirty="0">
                          <a:effectLst/>
                        </a:rPr>
                        <a:t>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Bitter Bitch</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2314876"/>
                  </a:ext>
                </a:extLst>
              </a:tr>
              <a:tr h="436590">
                <a:tc>
                  <a:txBody>
                    <a:bodyPr/>
                    <a:lstStyle/>
                    <a:p>
                      <a:pPr algn="l" fontAlgn="t"/>
                      <a:r>
                        <a:rPr lang="en-US" sz="1800" dirty="0">
                          <a:effectLst/>
                        </a:rPr>
                        <a:t>VA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r" fontAlgn="t"/>
                      <a:r>
                        <a:rPr lang="en-US" sz="1800" dirty="0">
                          <a:effectLst/>
                        </a:rPr>
                        <a:t>135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Troopers Alley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70468230"/>
                  </a:ext>
                </a:extLst>
              </a:tr>
              <a:tr h="466531">
                <a:tc>
                  <a:txBody>
                    <a:bodyPr/>
                    <a:lstStyle/>
                    <a:p>
                      <a:pPr algn="l" fontAlgn="t"/>
                      <a:r>
                        <a:rPr lang="en-US" sz="1800">
                          <a:effectLst/>
                        </a:rPr>
                        <a:t>MA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r" fontAlgn="t"/>
                      <a:r>
                        <a:rPr lang="en-US" sz="1800" dirty="0">
                          <a:effectLst/>
                        </a:rPr>
                        <a:t>130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800" dirty="0">
                          <a:effectLst/>
                        </a:rPr>
                        <a:t>Dead-Eye DIPA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632599248"/>
                  </a:ext>
                </a:extLst>
              </a:tr>
            </a:tbl>
          </a:graphicData>
        </a:graphic>
      </p:graphicFrame>
      <p:pic>
        <p:nvPicPr>
          <p:cNvPr id="7" name="Picture 6"/>
          <p:cNvPicPr>
            <a:picLocks noChangeAspect="1"/>
          </p:cNvPicPr>
          <p:nvPr/>
        </p:nvPicPr>
        <p:blipFill>
          <a:blip r:embed="rId2"/>
          <a:stretch>
            <a:fillRect/>
          </a:stretch>
        </p:blipFill>
        <p:spPr>
          <a:xfrm>
            <a:off x="10736321" y="5927721"/>
            <a:ext cx="908383" cy="902286"/>
          </a:xfrm>
          <a:prstGeom prst="rect">
            <a:avLst/>
          </a:prstGeom>
        </p:spPr>
      </p:pic>
      <p:pic>
        <p:nvPicPr>
          <p:cNvPr id="8" name="Picture 7"/>
          <p:cNvPicPr>
            <a:picLocks noChangeAspect="1"/>
          </p:cNvPicPr>
          <p:nvPr/>
        </p:nvPicPr>
        <p:blipFill>
          <a:blip r:embed="rId3"/>
          <a:stretch>
            <a:fillRect/>
          </a:stretch>
        </p:blipFill>
        <p:spPr>
          <a:xfrm>
            <a:off x="7040436" y="541832"/>
            <a:ext cx="5041829" cy="3359187"/>
          </a:xfrm>
          <a:prstGeom prst="rect">
            <a:avLst/>
          </a:prstGeom>
        </p:spPr>
      </p:pic>
      <p:pic>
        <p:nvPicPr>
          <p:cNvPr id="9" name="Picture 8">
            <a:extLst>
              <a:ext uri="{FF2B5EF4-FFF2-40B4-BE49-F238E27FC236}">
                <a16:creationId xmlns:a16="http://schemas.microsoft.com/office/drawing/2014/main" id="{EEB6B931-A4B6-4C5D-95B4-C5A427DBFA41}"/>
              </a:ext>
            </a:extLst>
          </p:cNvPr>
          <p:cNvPicPr>
            <a:picLocks noChangeAspect="1"/>
          </p:cNvPicPr>
          <p:nvPr/>
        </p:nvPicPr>
        <p:blipFill>
          <a:blip r:embed="rId4"/>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4639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pPr lvl="0" eaLnBrk="0" fontAlgn="base" hangingPunct="0">
              <a:lnSpc>
                <a:spcPct val="100000"/>
              </a:lnSpc>
              <a:spcAft>
                <a:spcPct val="0"/>
              </a:spcAft>
            </a:pPr>
            <a:r>
              <a:rPr lang="en-US" altLang="en-US" b="0" dirty="0">
                <a:solidFill>
                  <a:srgbClr val="333333"/>
                </a:solidFill>
                <a:latin typeface="Helvetica Neue"/>
              </a:rPr>
              <a:t>Top Styles</a:t>
            </a: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630269047"/>
              </p:ext>
            </p:extLst>
          </p:nvPr>
        </p:nvGraphicFramePr>
        <p:xfrm>
          <a:off x="329161" y="1887871"/>
          <a:ext cx="4168194" cy="2560320"/>
        </p:xfrm>
        <a:graphic>
          <a:graphicData uri="http://schemas.openxmlformats.org/drawingml/2006/table">
            <a:tbl>
              <a:tblPr/>
              <a:tblGrid>
                <a:gridCol w="3360472">
                  <a:extLst>
                    <a:ext uri="{9D8B030D-6E8A-4147-A177-3AD203B41FA5}">
                      <a16:colId xmlns:a16="http://schemas.microsoft.com/office/drawing/2014/main" val="2099203141"/>
                    </a:ext>
                  </a:extLst>
                </a:gridCol>
                <a:gridCol w="807722">
                  <a:extLst>
                    <a:ext uri="{9D8B030D-6E8A-4147-A177-3AD203B41FA5}">
                      <a16:colId xmlns:a16="http://schemas.microsoft.com/office/drawing/2014/main" val="768479111"/>
                    </a:ext>
                  </a:extLst>
                </a:gridCol>
              </a:tblGrid>
              <a:tr h="0">
                <a:tc>
                  <a:txBody>
                    <a:bodyPr/>
                    <a:lstStyle/>
                    <a:p>
                      <a:pPr algn="l" fontAlgn="b"/>
                      <a:r>
                        <a:rPr lang="en-US" dirty="0">
                          <a:effectLst/>
                        </a:rPr>
                        <a:t>Style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tc>
                  <a:txBody>
                    <a:bodyPr/>
                    <a:lstStyle/>
                    <a:p>
                      <a:pPr algn="r" fontAlgn="b"/>
                      <a:r>
                        <a:rPr lang="en-US" dirty="0">
                          <a:effectLst/>
                        </a:rPr>
                        <a:t>Count</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04462189"/>
                  </a:ext>
                </a:extLst>
              </a:tr>
              <a:tr h="0">
                <a:tc>
                  <a:txBody>
                    <a:bodyPr/>
                    <a:lstStyle/>
                    <a:p>
                      <a:pPr algn="l" fontAlgn="t"/>
                      <a:r>
                        <a:rPr lang="en-US" dirty="0">
                          <a:effectLst/>
                        </a:rPr>
                        <a:t>American IPA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424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088282062"/>
                  </a:ext>
                </a:extLst>
              </a:tr>
              <a:tr h="0">
                <a:tc>
                  <a:txBody>
                    <a:bodyPr/>
                    <a:lstStyle/>
                    <a:p>
                      <a:pPr algn="l" fontAlgn="t"/>
                      <a:r>
                        <a:rPr lang="en-US" dirty="0">
                          <a:effectLst/>
                        </a:rPr>
                        <a:t>American Pale Ale (APA)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a:effectLst/>
                        </a:rPr>
                        <a:t>245</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806112409"/>
                  </a:ext>
                </a:extLst>
              </a:tr>
              <a:tr h="0">
                <a:tc>
                  <a:txBody>
                    <a:bodyPr/>
                    <a:lstStyle/>
                    <a:p>
                      <a:pPr algn="l" fontAlgn="t"/>
                      <a:r>
                        <a:rPr lang="en-US" dirty="0">
                          <a:effectLst/>
                        </a:rPr>
                        <a:t>American Amber / Red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133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96125539"/>
                  </a:ext>
                </a:extLst>
              </a:tr>
              <a:tr h="0">
                <a:tc>
                  <a:txBody>
                    <a:bodyPr/>
                    <a:lstStyle/>
                    <a:p>
                      <a:pPr algn="l" fontAlgn="t"/>
                      <a:r>
                        <a:rPr lang="en-US">
                          <a:effectLst/>
                        </a:rPr>
                        <a:t>American Blonde Ale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algn="r" fontAlgn="t"/>
                      <a:r>
                        <a:rPr lang="en-US" dirty="0">
                          <a:effectLst/>
                        </a:rPr>
                        <a:t>108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239946724"/>
                  </a:ext>
                </a:extLst>
              </a:tr>
              <a:tr h="0">
                <a:tc>
                  <a:txBody>
                    <a:bodyPr/>
                    <a:lstStyle/>
                    <a:p>
                      <a:pPr algn="l" fontAlgn="t"/>
                      <a:r>
                        <a:rPr lang="en-US" dirty="0">
                          <a:effectLst/>
                        </a:rPr>
                        <a:t>American Double / Imperial IPA</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tc>
                  <a:txBody>
                    <a:bodyPr/>
                    <a:lstStyle/>
                    <a:p>
                      <a:pPr algn="r" fontAlgn="t"/>
                      <a:r>
                        <a:rPr lang="en-US" dirty="0">
                          <a:effectLst/>
                        </a:rPr>
                        <a:t>105</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noFill/>
                  </a:tcPr>
                </a:tc>
                <a:extLst>
                  <a:ext uri="{0D108BD9-81ED-4DB2-BD59-A6C34878D82A}">
                    <a16:rowId xmlns:a16="http://schemas.microsoft.com/office/drawing/2014/main" val="1786225569"/>
                  </a:ext>
                </a:extLst>
              </a:tr>
            </a:tbl>
          </a:graphicData>
        </a:graphic>
      </p:graphicFrame>
      <p:pic>
        <p:nvPicPr>
          <p:cNvPr id="5" name="Picture 4"/>
          <p:cNvPicPr>
            <a:picLocks noChangeAspect="1"/>
          </p:cNvPicPr>
          <p:nvPr/>
        </p:nvPicPr>
        <p:blipFill>
          <a:blip r:embed="rId2"/>
          <a:stretch>
            <a:fillRect/>
          </a:stretch>
        </p:blipFill>
        <p:spPr>
          <a:xfrm>
            <a:off x="10736321" y="5927721"/>
            <a:ext cx="908383" cy="902286"/>
          </a:xfrm>
          <a:prstGeom prst="rect">
            <a:avLst/>
          </a:prstGeom>
        </p:spPr>
      </p:pic>
      <p:pic>
        <p:nvPicPr>
          <p:cNvPr id="7" name="Picture 6"/>
          <p:cNvPicPr>
            <a:picLocks noChangeAspect="1"/>
          </p:cNvPicPr>
          <p:nvPr/>
        </p:nvPicPr>
        <p:blipFill>
          <a:blip r:embed="rId3"/>
          <a:stretch>
            <a:fillRect/>
          </a:stretch>
        </p:blipFill>
        <p:spPr>
          <a:xfrm>
            <a:off x="7040436" y="541832"/>
            <a:ext cx="5041829" cy="3359187"/>
          </a:xfrm>
          <a:prstGeom prst="rect">
            <a:avLst/>
          </a:prstGeom>
        </p:spPr>
      </p:pic>
      <p:pic>
        <p:nvPicPr>
          <p:cNvPr id="8" name="Picture 7">
            <a:extLst>
              <a:ext uri="{FF2B5EF4-FFF2-40B4-BE49-F238E27FC236}">
                <a16:creationId xmlns:a16="http://schemas.microsoft.com/office/drawing/2014/main" id="{7B9A73D1-F4AA-417F-BF4B-2AD4DC71BCAA}"/>
              </a:ext>
            </a:extLst>
          </p:cNvPr>
          <p:cNvPicPr>
            <a:picLocks noChangeAspect="1"/>
          </p:cNvPicPr>
          <p:nvPr/>
        </p:nvPicPr>
        <p:blipFill>
          <a:blip r:embed="rId4"/>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288028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736321" y="5927721"/>
            <a:ext cx="908383" cy="902286"/>
          </a:xfrm>
          <a:prstGeom prst="rect">
            <a:avLst/>
          </a:prstGeom>
        </p:spPr>
      </p:pic>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a:xfrm>
            <a:off x="217194" y="392540"/>
            <a:ext cx="10634307" cy="1585549"/>
          </a:xfrm>
        </p:spPr>
        <p:txBody>
          <a:bodyPr/>
          <a:lstStyle/>
          <a:p>
            <a:r>
              <a:rPr lang="en-US" b="0" dirty="0"/>
              <a:t>Is there an apparent relationship between the bitterness of the beer and its alcoholic content?</a:t>
            </a:r>
          </a:p>
        </p:txBody>
      </p:sp>
      <p:sp>
        <p:nvSpPr>
          <p:cNvPr id="66" name="Slide Number Placeholder 65">
            <a:extLst>
              <a:ext uri="{FF2B5EF4-FFF2-40B4-BE49-F238E27FC236}">
                <a16:creationId xmlns:a16="http://schemas.microsoft.com/office/drawing/2014/main" id="{1AFD4C82-56D2-4CD7-98BF-E92893B7E6E4}"/>
              </a:ext>
            </a:extLst>
          </p:cNvPr>
          <p:cNvSpPr>
            <a:spLocks noGrp="1"/>
          </p:cNvSpPr>
          <p:nvPr>
            <p:ph type="sldNum" sz="quarter" idx="63"/>
          </p:nvPr>
        </p:nvSpPr>
        <p:spPr/>
        <p:txBody>
          <a:bodyPr/>
          <a:lstStyle/>
          <a:p>
            <a:pPr algn="ctr"/>
            <a:fld id="{B67B645E-C5E5-4727-B977-D372A0AA71D9}" type="slidenum">
              <a:rPr lang="en-US" smtClean="0"/>
              <a:pPr algn="ctr"/>
              <a:t>9</a:t>
            </a:fld>
            <a:endParaRPr lang="en-US" dirty="0"/>
          </a:p>
        </p:txBody>
      </p:sp>
      <p:sp>
        <p:nvSpPr>
          <p:cNvPr id="5" name="Rectangle 1"/>
          <p:cNvSpPr>
            <a:spLocks noChangeArrowheads="1"/>
          </p:cNvSpPr>
          <p:nvPr/>
        </p:nvSpPr>
        <p:spPr bwMode="auto">
          <a:xfrm>
            <a:off x="217194" y="1490485"/>
            <a:ext cx="4233507" cy="4347283"/>
          </a:xfrm>
          <a:prstGeom prst="rect">
            <a:avLst/>
          </a:prstGeom>
          <a:noFill/>
          <a:ln>
            <a:noFill/>
          </a:ln>
          <a:effectLst/>
        </p:spPr>
        <p:txBody>
          <a:bodyPr vert="horz" wrap="square" lIns="91440" tIns="12696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dirty="0"/>
              <a:t>We have found very significant correlation between the alcohol content (ABV) and the bitterness (IBU) of a beer (alpha = .05, r = .67, p &lt; .0001). One thing to keep in mind, there are 62 missing entries in AVB and 1005 in the IBU data leading to a lower degrees of freedom, but at a thousand in the current data set the correlation data is still relevant. This is observational data so even with the correlation, any inferences about causal relationship between alcohol content and bitterness is speculative, but the trend is compelling.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629" y="1240972"/>
            <a:ext cx="7137916" cy="5098512"/>
          </a:xfrm>
          <a:prstGeom prst="rect">
            <a:avLst/>
          </a:prstGeom>
        </p:spPr>
      </p:pic>
      <p:pic>
        <p:nvPicPr>
          <p:cNvPr id="7" name="Picture 6">
            <a:extLst>
              <a:ext uri="{FF2B5EF4-FFF2-40B4-BE49-F238E27FC236}">
                <a16:creationId xmlns:a16="http://schemas.microsoft.com/office/drawing/2014/main" id="{BD8D50B2-2BAC-4207-8822-6A1C472E41DF}"/>
              </a:ext>
            </a:extLst>
          </p:cNvPr>
          <p:cNvPicPr>
            <a:picLocks noChangeAspect="1"/>
          </p:cNvPicPr>
          <p:nvPr/>
        </p:nvPicPr>
        <p:blipFill>
          <a:blip r:embed="rId4"/>
          <a:stretch>
            <a:fillRect/>
          </a:stretch>
        </p:blipFill>
        <p:spPr>
          <a:xfrm>
            <a:off x="10719064" y="5939346"/>
            <a:ext cx="942418" cy="902286"/>
          </a:xfrm>
          <a:prstGeom prst="rect">
            <a:avLst/>
          </a:prstGeom>
        </p:spPr>
      </p:pic>
    </p:spTree>
    <p:extLst>
      <p:ext uri="{BB962C8B-B14F-4D97-AF65-F5344CB8AC3E}">
        <p14:creationId xmlns:p14="http://schemas.microsoft.com/office/powerpoint/2010/main" val="2357193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SRI.MAPS.LEGEND" val="Picture 22"/>
</p:tagLst>
</file>

<file path=ppt/tags/tag2.xml><?xml version="1.0" encoding="utf-8"?>
<p:tagLst xmlns:a="http://schemas.openxmlformats.org/drawingml/2006/main" xmlns:r="http://schemas.openxmlformats.org/officeDocument/2006/relationships" xmlns:p="http://schemas.openxmlformats.org/presentationml/2006/main">
  <p:tag name="ESRI.MAPS.MAPPPTIMAGE" val="{&quot;webmapId&quot;:&quot;cf4dca41d9124ea3a18d4bda55aa2066&quot;,&quot;layout&quot;:&quot;defaultLayout&quot;,&quot;review&quot;:{&quot;map&quot;:&quot;left: 443px; top: 12px; width: 500px; height: 448px;&quot;,&quot;legend&quot;:&quot;translate(56px, 65px)&quot;},&quot;hiddenLayerIds&quot;:[],&quot;legend&quot;:[{&quot;type&quot;:&quot;name&quot;,&quot;val&quot;:&quot;2019 USA Average Household Income&quot;,&quot;index&quot;:0},{&quot;type&quot;:&quot;legend&quot;,&quot;val&quot;:&quot;USA_Demographics_and_Boundaries_2019_145&quot;,&quot;index&quot;:1}],&quot;mapExtent&quot;:{&quot;xmin&quot;:-11144348.070329364,&quot;ymin&quot;:3496020.8558682026,&quot;xmax&quot;:-10532851.844048116,&quot;ymax&quot;:4043921.4746162007,&quot;spatialReference&quot;:{&quot;wkid&quot;:102100}},&quot;darkTheme&quot;:false}"/>
</p:tagLst>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ntoso BG  Pitch Deck_SB - v4" id="{B4102299-0AE8-4B6D-9217-FDD7E8440BE7}" vid="{C9129DCB-E556-49D1-B1C1-E90E01296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B97A58-017B-407D-9B26-277921821FEF}">
  <ds:schemaRefs>
    <ds:schemaRef ds:uri="http://schemas.microsoft.com/sharepoint/v3/contenttype/forms"/>
  </ds:schemaRefs>
</ds:datastoreItem>
</file>

<file path=customXml/itemProps2.xml><?xml version="1.0" encoding="utf-8"?>
<ds:datastoreItem xmlns:ds="http://schemas.openxmlformats.org/officeDocument/2006/customXml" ds:itemID="{ACFCFEE3-59F5-490C-AC74-047FF9F6A8FC}">
  <ds:schemaRefs>
    <ds:schemaRef ds:uri="http://purl.org/dc/terms/"/>
    <ds:schemaRef ds:uri="71af3243-3dd4-4a8d-8c0d-dd76da1f02a5"/>
    <ds:schemaRef ds:uri="http://schemas.microsoft.com/office/2006/documentManagement/types"/>
    <ds:schemaRef ds:uri="http://schemas.microsoft.com/office/infopath/2007/PartnerControls"/>
    <ds:schemaRef ds:uri="http://purl.org/dc/dcmitype/"/>
    <ds:schemaRef ds:uri="http://schemas.microsoft.com/office/2006/metadata/properties"/>
    <ds:schemaRef ds:uri="http://purl.org/dc/elements/1.1/"/>
    <ds:schemaRef ds:uri="http://schemas.openxmlformats.org/package/2006/metadata/core-properties"/>
    <ds:schemaRef ds:uri="16c05727-aa75-4e4a-9b5f-8a80a1165891"/>
    <ds:schemaRef ds:uri="http://www.w3.org/XML/1998/namespace"/>
  </ds:schemaRefs>
</ds:datastoreItem>
</file>

<file path=customXml/itemProps3.xml><?xml version="1.0" encoding="utf-8"?>
<ds:datastoreItem xmlns:ds="http://schemas.openxmlformats.org/officeDocument/2006/customXml" ds:itemID="{1F6F9DDD-282A-43E9-BFE4-D33DFFFD07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pitch deck</Template>
  <TotalTime>0</TotalTime>
  <Words>580</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Corbel</vt:lpstr>
      <vt:lpstr>Helvetica Neue</vt:lpstr>
      <vt:lpstr>Times New Roman</vt:lpstr>
      <vt:lpstr>Office Theme</vt:lpstr>
      <vt:lpstr>Brew-Forward 2019</vt:lpstr>
      <vt:lpstr>Bart Watson</vt:lpstr>
      <vt:lpstr>Brew-Forward 2019 </vt:lpstr>
      <vt:lpstr>Dallas </vt:lpstr>
      <vt:lpstr>Median ABV By State</vt:lpstr>
      <vt:lpstr>Median IBU by State</vt:lpstr>
      <vt:lpstr>Top beers by state: Colorado produces the beer with the highest ABV      Oregon has the most bitter beer (IBU)</vt:lpstr>
      <vt:lpstr>Top Styles</vt:lpstr>
      <vt:lpstr>Is there an apparent relationship between the bitterness of the beer and its alcoholic content?</vt:lpstr>
      <vt:lpstr>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2018-10-13T16:26:42Z</dcterms:created>
  <dcterms:modified xsi:type="dcterms:W3CDTF">2019-11-04T17:50:22Z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