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83" r:id="rId6"/>
    <p:sldId id="262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78464" autoAdjust="0"/>
  </p:normalViewPr>
  <p:slideViewPr>
    <p:cSldViewPr snapToGrid="0">
      <p:cViewPr>
        <p:scale>
          <a:sx n="120" d="100"/>
          <a:sy n="120" d="100"/>
        </p:scale>
        <p:origin x="232" y="-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88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ZA" smtClean="0"/>
              <a:t>2019/11/05</a:t>
            </a:fld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ZA" smtClean="0"/>
              <a:t>2019/11/05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ZA" smtClean="0"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ZA" dirty="0"/>
              <a:t>Insert or Drag &amp; Drop </a:t>
            </a:r>
            <a:br>
              <a:rPr lang="en-ZA" dirty="0"/>
            </a:br>
            <a:r>
              <a:rPr lang="en-ZA" dirty="0"/>
              <a:t>Your Photo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1 Title</a:t>
            </a:r>
            <a:endParaRPr lang="en-Z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2 Title</a:t>
            </a:r>
            <a:endParaRPr lang="en-ZA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3 Title</a:t>
            </a:r>
            <a:endParaRPr lang="en-ZA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Month, Year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Name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Short Bio</a:t>
            </a:r>
            <a:endParaRPr lang="en-ZA" dirty="0"/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ZA" dirty="0"/>
            </a:p>
          </p:txBody>
        </p:sp>
      </p:grp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Profile Photo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dirty="0"/>
              <a:t>Full Name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With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Full Name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Phone</a:t>
            </a:r>
            <a:endParaRPr lang="en-ZA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</a:t>
            </a:r>
            <a:endParaRPr lang="en-ZA" dirty="0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Website</a:t>
            </a:r>
            <a:endParaRPr lang="en-Z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5076000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or Drag &amp; Drop Your Photo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With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000" y="3968188"/>
            <a:ext cx="4793714" cy="104760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152000"/>
            <a:ext cx="5508000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152525"/>
            <a:ext cx="5508000" cy="5038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5508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1584000"/>
            <a:ext cx="5508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3200" y="1584325"/>
            <a:ext cx="5508000" cy="46069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3200" y="1152525"/>
            <a:ext cx="5508000" cy="358775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292" y="359999"/>
            <a:ext cx="6579707" cy="576493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3960000"/>
            <a:ext cx="4186800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/>
          </a:p>
        </p:txBody>
      </p:sp>
      <p:sp>
        <p:nvSpPr>
          <p:cNvPr id="3" name="Picture Placeholder 2" descr="Image Placeholder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ZA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59999" y="3960000"/>
            <a:ext cx="4186799" cy="21649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s Icon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ZA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1</a:t>
            </a:r>
            <a:endParaRPr lang="en-ZA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dirty="0"/>
              <a:t>Icon</a:t>
            </a:r>
            <a:endParaRPr lang="en-ZA" dirty="0"/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ZA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  <a:endParaRPr lang="en-ZA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ZA" dirty="0"/>
              <a:t>Insert or Drag and Drop your Screen Design here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  <a:endParaRPr lang="en-Z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ZA" dirty="0"/>
              <a:t>Section Header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ZA" dirty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  <a:endParaRPr lang="en-ZA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Section Description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ZA" dirty="0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Z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/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Z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svg"/><Relationship Id="rId11" Type="http://schemas.openxmlformats.org/officeDocument/2006/relationships/image" Target="../media/image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4F68-5BC8-4E4C-A582-F796B2E9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396E-6E28-DC4A-88CC-6248FACD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CEO Pitch</a:t>
            </a:r>
          </a:p>
          <a:p>
            <a:r>
              <a:rPr lang="en-US" dirty="0"/>
              <a:t>Pitching to venture capitalist firm whose portfolio has breweries</a:t>
            </a:r>
          </a:p>
          <a:p>
            <a:r>
              <a:rPr lang="en-US" dirty="0"/>
              <a:t>Heavily invested in large volume breweries and not in brewpubs</a:t>
            </a:r>
          </a:p>
          <a:p>
            <a:r>
              <a:rPr lang="en-US" dirty="0"/>
              <a:t>We believe combination of restaurant \ brewery i.e. brew pub is another way to capture a new customer base and build loyalty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CMO – with strong background in data analytics</a:t>
            </a:r>
          </a:p>
          <a:p>
            <a:r>
              <a:rPr lang="en-US" dirty="0"/>
              <a:t>Wants to understand how can made this decision on a brewpub in Dallas</a:t>
            </a:r>
          </a:p>
          <a:p>
            <a:pPr lvl="1"/>
            <a:r>
              <a:rPr lang="en-US" dirty="0"/>
              <a:t>Prescriptive</a:t>
            </a:r>
          </a:p>
          <a:p>
            <a:pPr lvl="2"/>
            <a:r>
              <a:rPr lang="en-US" dirty="0"/>
              <a:t>Leverage Demographic (ArcGIS)</a:t>
            </a:r>
          </a:p>
          <a:p>
            <a:pPr lvl="2"/>
            <a:r>
              <a:rPr lang="en-US" dirty="0"/>
              <a:t>Untappd Monthly Check-Ins</a:t>
            </a:r>
          </a:p>
          <a:p>
            <a:pPr lvl="1"/>
            <a:r>
              <a:rPr lang="en-US" dirty="0"/>
              <a:t>Predictions</a:t>
            </a:r>
          </a:p>
          <a:p>
            <a:pPr lvl="2"/>
            <a:r>
              <a:rPr lang="en-US" dirty="0"/>
              <a:t>predict entry in to market by reviewing check-ins in a zip code, to determine if a brewery is sufficient</a:t>
            </a:r>
          </a:p>
          <a:p>
            <a:pPr lvl="1"/>
            <a:r>
              <a:rPr lang="en-US" dirty="0"/>
              <a:t>Loyalty</a:t>
            </a:r>
          </a:p>
          <a:p>
            <a:pPr lvl="2"/>
            <a:r>
              <a:rPr lang="en-US" dirty="0"/>
              <a:t>Throw out stats</a:t>
            </a:r>
          </a:p>
        </p:txBody>
      </p:sp>
    </p:spTree>
    <p:extLst>
      <p:ext uri="{BB962C8B-B14F-4D97-AF65-F5344CB8AC3E}">
        <p14:creationId xmlns:p14="http://schemas.microsoft.com/office/powerpoint/2010/main" val="388059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6577" y="292912"/>
            <a:ext cx="5674792" cy="705378"/>
          </a:xfrm>
        </p:spPr>
        <p:txBody>
          <a:bodyPr/>
          <a:lstStyle/>
          <a:p>
            <a:r>
              <a:rPr lang="en-ZA" dirty="0"/>
              <a:t>Brew-Forward 2019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58620-D380-473B-A288-E14928A16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1310" y="1164662"/>
            <a:ext cx="4710059" cy="437636"/>
          </a:xfrm>
        </p:spPr>
        <p:txBody>
          <a:bodyPr/>
          <a:lstStyle/>
          <a:p>
            <a:r>
              <a:rPr lang="en-ZA" noProof="1"/>
              <a:t>Brewpub placement in the Dallas area</a:t>
            </a:r>
          </a:p>
          <a:p>
            <a:endParaRPr lang="en-ZA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8A0520-36DB-4CF2-AE3A-5DFDAF9E6B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12" y="1747916"/>
            <a:ext cx="5039333" cy="3362167"/>
          </a:xfrm>
        </p:spPr>
      </p:pic>
      <p:sp>
        <p:nvSpPr>
          <p:cNvPr id="7" name="Oval 6" descr="Logo Backdrop">
            <a:extLst>
              <a:ext uri="{FF2B5EF4-FFF2-40B4-BE49-F238E27FC236}">
                <a16:creationId xmlns:a16="http://schemas.microsoft.com/office/drawing/2014/main" id="{DAE98AA7-EEC8-4349-B75F-8C7B0A80C3F3}"/>
              </a:ext>
            </a:extLst>
          </p:cNvPr>
          <p:cNvSpPr/>
          <p:nvPr/>
        </p:nvSpPr>
        <p:spPr>
          <a:xfrm>
            <a:off x="331094" y="2213600"/>
            <a:ext cx="2430801" cy="2430801"/>
          </a:xfrm>
          <a:prstGeom prst="ellipse">
            <a:avLst/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100000">
                <a:schemeClr val="accent3">
                  <a:alpha val="71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1028" name="Picture 4" descr="Rahr &amp; Sons Brewing Company">
            <a:extLst>
              <a:ext uri="{FF2B5EF4-FFF2-40B4-BE49-F238E27FC236}">
                <a16:creationId xmlns:a16="http://schemas.microsoft.com/office/drawing/2014/main" id="{70AA79D1-1F11-4EEF-90B1-BBDB36264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73" y="2263934"/>
            <a:ext cx="2335116" cy="233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93518" y="4756649"/>
            <a:ext cx="1620000" cy="1140298"/>
          </a:xfrm>
        </p:spPr>
        <p:txBody>
          <a:bodyPr/>
          <a:lstStyle/>
          <a:p>
            <a:r>
              <a:rPr lang="en-ZA" noProof="1"/>
              <a:t>Offer craft food &amp; beer through a loyalty membership program.</a:t>
            </a:r>
          </a:p>
          <a:p>
            <a:endParaRPr lang="en-ZA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18" y="2858306"/>
            <a:ext cx="1007706" cy="67213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800" y="4256094"/>
            <a:ext cx="1620000" cy="360000"/>
          </a:xfrm>
        </p:spPr>
        <p:txBody>
          <a:bodyPr/>
          <a:lstStyle/>
          <a:p>
            <a:r>
              <a:rPr lang="en-ZA" dirty="0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800" y="4756649"/>
            <a:ext cx="1620000" cy="1410886"/>
          </a:xfrm>
        </p:spPr>
        <p:txBody>
          <a:bodyPr/>
          <a:lstStyle/>
          <a:p>
            <a:r>
              <a:rPr lang="en-ZA" noProof="1"/>
              <a:t>Strong age group between 28 to 36</a:t>
            </a:r>
          </a:p>
          <a:p>
            <a:r>
              <a:rPr lang="en-ZA" noProof="1"/>
              <a:t>High gross income in the park cities area of Dallas</a:t>
            </a:r>
          </a:p>
          <a:p>
            <a:endParaRPr lang="en-ZA" dirty="0"/>
          </a:p>
        </p:txBody>
      </p:sp>
      <p:pic>
        <p:nvPicPr>
          <p:cNvPr id="29" name="Picture Placeholder 28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23" y="2837721"/>
            <a:ext cx="1425477" cy="735902"/>
          </a:xfrm>
          <a:effectLst>
            <a:softEdge rad="63500"/>
          </a:effectLst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62659" y="4256094"/>
            <a:ext cx="1620000" cy="360000"/>
          </a:xfrm>
        </p:spPr>
        <p:txBody>
          <a:bodyPr/>
          <a:lstStyle/>
          <a:p>
            <a:r>
              <a:rPr lang="en-ZA" dirty="0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62659" y="4756648"/>
            <a:ext cx="1620000" cy="1628773"/>
          </a:xfrm>
        </p:spPr>
        <p:txBody>
          <a:bodyPr/>
          <a:lstStyle/>
          <a:p>
            <a:r>
              <a:rPr lang="en-ZA" dirty="0"/>
              <a:t>Small Batch Brewpub</a:t>
            </a:r>
          </a:p>
          <a:p>
            <a:r>
              <a:rPr lang="en-ZA" dirty="0"/>
              <a:t>Allows for test batch development</a:t>
            </a:r>
          </a:p>
          <a:p>
            <a:r>
              <a:rPr lang="en-ZA" dirty="0"/>
              <a:t>Increase number of beers on rotation</a:t>
            </a:r>
          </a:p>
        </p:txBody>
      </p:sp>
      <p:pic>
        <p:nvPicPr>
          <p:cNvPr id="31" name="Picture Placeholder 30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2816572"/>
            <a:ext cx="849085" cy="777516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93518" y="4256094"/>
            <a:ext cx="1620000" cy="360000"/>
          </a:xfrm>
        </p:spPr>
        <p:txBody>
          <a:bodyPr/>
          <a:lstStyle/>
          <a:p>
            <a:r>
              <a:rPr lang="en-ZA" dirty="0"/>
              <a:t>How</a:t>
            </a:r>
          </a:p>
          <a:p>
            <a:endParaRPr lang="en-Z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009727" y="787067"/>
            <a:ext cx="3863221" cy="720000"/>
          </a:xfrm>
        </p:spPr>
        <p:txBody>
          <a:bodyPr/>
          <a:lstStyle/>
          <a:p>
            <a:r>
              <a:rPr lang="en-ZA" dirty="0"/>
              <a:t>Recommend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6824378" y="1776119"/>
            <a:ext cx="4908806" cy="4120828"/>
          </a:xfrm>
        </p:spPr>
        <p:txBody>
          <a:bodyPr/>
          <a:lstStyle/>
          <a:p>
            <a:r>
              <a:rPr lang="en-ZA" noProof="1"/>
              <a:t>Buy Humperdink’s Resturant with existing brewhosue</a:t>
            </a:r>
          </a:p>
          <a:p>
            <a:r>
              <a:rPr lang="en-ZA" noProof="1"/>
              <a:t>  Establish membership program, offering mugs, food discounts, rewards for unique beers</a:t>
            </a:r>
          </a:p>
          <a:p>
            <a:r>
              <a:rPr lang="en-ZA" noProof="1"/>
              <a:t>High rotation of beers, instead of 30 standard offerings we offer 100 unique beers year around</a:t>
            </a:r>
          </a:p>
        </p:txBody>
      </p:sp>
      <p:sp>
        <p:nvSpPr>
          <p:cNvPr id="88" name="Slide Number Placeholder 87">
            <a:extLst>
              <a:ext uri="{FF2B5EF4-FFF2-40B4-BE49-F238E27FC236}">
                <a16:creationId xmlns:a16="http://schemas.microsoft.com/office/drawing/2014/main" id="{FAFF03E5-FC39-4375-8BD9-53A0FD781CB7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 algn="ctr"/>
            <a:fld id="{B67B645E-C5E5-4727-B977-D372A0AA71D9}" type="slidenum">
              <a:rPr lang="en-US" smtClean="0"/>
              <a:pPr algn="ctr"/>
              <a:t>3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6321" y="5927721"/>
            <a:ext cx="908383" cy="9022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E446AF-452F-447E-917C-4172D8E90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9064" y="5939346"/>
            <a:ext cx="942418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ZA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ZA" noProof="1"/>
              <a:t>Chris Ballenger &amp; Chad Madding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/>
        <p:txBody>
          <a:bodyPr/>
          <a:lstStyle/>
          <a:p>
            <a:r>
              <a:rPr lang="en-ZA" dirty="0"/>
              <a:t>+1 555-0100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/>
        <p:txBody>
          <a:bodyPr/>
          <a:lstStyle/>
          <a:p>
            <a:r>
              <a:rPr lang="en-ZA" dirty="0"/>
              <a:t>chris@rahrbrewing.com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 bwMode="gray"/>
        <p:txBody>
          <a:bodyPr/>
          <a:lstStyle/>
          <a:p>
            <a:r>
              <a:rPr lang="en-ZA" dirty="0"/>
              <a:t>rahrbrewing.com</a:t>
            </a:r>
          </a:p>
        </p:txBody>
      </p:sp>
      <p:pic>
        <p:nvPicPr>
          <p:cNvPr id="12" name="Graphic 11" descr="User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gray">
          <a:xfrm>
            <a:off x="11301465" y="3884812"/>
            <a:ext cx="218900" cy="218900"/>
          </a:xfrm>
          <a:prstGeom prst="rect">
            <a:avLst/>
          </a:prstGeom>
        </p:spPr>
      </p:pic>
      <p:pic>
        <p:nvPicPr>
          <p:cNvPr id="14" name="Graphic 13" descr="Smart Phone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 bwMode="gray">
          <a:xfrm>
            <a:off x="11301465" y="4293572"/>
            <a:ext cx="218900" cy="218900"/>
          </a:xfrm>
          <a:prstGeom prst="rect">
            <a:avLst/>
          </a:prstGeom>
        </p:spPr>
      </p:pic>
      <p:pic>
        <p:nvPicPr>
          <p:cNvPr id="13" name="Graphic 12" descr="Envelope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gray">
          <a:xfrm>
            <a:off x="11301465" y="4661290"/>
            <a:ext cx="218900" cy="218900"/>
          </a:xfrm>
          <a:prstGeom prst="rect">
            <a:avLst/>
          </a:prstGeom>
        </p:spPr>
      </p:pic>
      <p:pic>
        <p:nvPicPr>
          <p:cNvPr id="15" name="Graphic 14" descr="Link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 bwMode="gray">
          <a:xfrm>
            <a:off x="11284606" y="5029008"/>
            <a:ext cx="244786" cy="244786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36321" y="5927721"/>
            <a:ext cx="908383" cy="902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2CCBE3-3BA1-4D2A-A843-EE9D4BFAF0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19064" y="5939346"/>
            <a:ext cx="942418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ntoso BG  Pitch Deck_SB - v4" id="{B4102299-0AE8-4B6D-9217-FDD7E8440BE7}" vid="{C9129DCB-E556-49D1-B1C1-E90E01296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CFEE3-59F5-490C-AC74-047FF9F6A8FC}">
  <ds:schemaRefs>
    <ds:schemaRef ds:uri="http://purl.org/dc/terms/"/>
    <ds:schemaRef ds:uri="71af3243-3dd4-4a8d-8c0d-dd76da1f02a5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pitch deck</Template>
  <TotalTime>0</TotalTime>
  <Words>217</Words>
  <Application>Microsoft Macintosh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Office Theme</vt:lpstr>
      <vt:lpstr>Setting the context</vt:lpstr>
      <vt:lpstr>Brew-Forward 2019</vt:lpstr>
      <vt:lpstr>Recommend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2018-10-13T16:26:42Z</dcterms:created>
  <dcterms:modified xsi:type="dcterms:W3CDTF">2019-11-06T02:20:04Z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