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3"/>
    <p:sldId id="259" r:id="rId4"/>
    <p:sldId id="260" r:id="rId5"/>
    <p:sldId id="262" r:id="rId6"/>
    <p:sldId id="263" r:id="rId7"/>
    <p:sldId id="267" r:id="rId8"/>
    <p:sldId id="268" r:id="rId9"/>
    <p:sldId id="266" r:id="rId10"/>
    <p:sldId id="296" r:id="rId11"/>
    <p:sldId id="265" r:id="rId13"/>
    <p:sldId id="297" r:id="rId14"/>
    <p:sldId id="270" r:id="rId15"/>
    <p:sldId id="291" r:id="rId16"/>
    <p:sldId id="292" r:id="rId17"/>
    <p:sldId id="293" r:id="rId18"/>
    <p:sldId id="271" r:id="rId19"/>
    <p:sldId id="295" r:id="rId2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66065" y="-281940"/>
            <a:ext cx="12457430" cy="726630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-635" y="3176"/>
            <a:ext cx="12192000" cy="6851651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lstStyle/>
          <a:p>
            <a:pPr algn="ctr"/>
            <a:endParaRPr lang="en-US" sz="2400"/>
          </a:p>
        </p:txBody>
      </p:sp>
      <p:grpSp>
        <p:nvGrpSpPr>
          <p:cNvPr id="17" name="Group 16"/>
          <p:cNvGrpSpPr/>
          <p:nvPr/>
        </p:nvGrpSpPr>
        <p:grpSpPr>
          <a:xfrm>
            <a:off x="5327957" y="1626408"/>
            <a:ext cx="1536085" cy="1534539"/>
            <a:chOff x="3995968" y="1200150"/>
            <a:chExt cx="1152064" cy="1150904"/>
          </a:xfrm>
        </p:grpSpPr>
        <p:sp>
          <p:nvSpPr>
            <p:cNvPr id="18" name="Freeform 10"/>
            <p:cNvSpPr>
              <a:spLocks noEditPoints="1"/>
            </p:cNvSpPr>
            <p:nvPr/>
          </p:nvSpPr>
          <p:spPr bwMode="auto">
            <a:xfrm>
              <a:off x="3995968" y="1200150"/>
              <a:ext cx="1152064" cy="1150904"/>
            </a:xfrm>
            <a:custGeom>
              <a:avLst/>
              <a:gdLst>
                <a:gd name="T0" fmla="*/ 599 w 672"/>
                <a:gd name="T1" fmla="*/ 672 h 672"/>
                <a:gd name="T2" fmla="*/ 373 w 672"/>
                <a:gd name="T3" fmla="*/ 672 h 672"/>
                <a:gd name="T4" fmla="*/ 336 w 672"/>
                <a:gd name="T5" fmla="*/ 606 h 672"/>
                <a:gd name="T6" fmla="*/ 299 w 672"/>
                <a:gd name="T7" fmla="*/ 672 h 672"/>
                <a:gd name="T8" fmla="*/ 74 w 672"/>
                <a:gd name="T9" fmla="*/ 672 h 672"/>
                <a:gd name="T10" fmla="*/ 0 w 672"/>
                <a:gd name="T11" fmla="*/ 599 h 672"/>
                <a:gd name="T12" fmla="*/ 0 w 672"/>
                <a:gd name="T13" fmla="*/ 73 h 672"/>
                <a:gd name="T14" fmla="*/ 74 w 672"/>
                <a:gd name="T15" fmla="*/ 0 h 672"/>
                <a:gd name="T16" fmla="*/ 599 w 672"/>
                <a:gd name="T17" fmla="*/ 0 h 672"/>
                <a:gd name="T18" fmla="*/ 672 w 672"/>
                <a:gd name="T19" fmla="*/ 73 h 672"/>
                <a:gd name="T20" fmla="*/ 672 w 672"/>
                <a:gd name="T21" fmla="*/ 599 h 672"/>
                <a:gd name="T22" fmla="*/ 650 w 672"/>
                <a:gd name="T23" fmla="*/ 650 h 672"/>
                <a:gd name="T24" fmla="*/ 599 w 672"/>
                <a:gd name="T25" fmla="*/ 672 h 672"/>
                <a:gd name="T26" fmla="*/ 384 w 672"/>
                <a:gd name="T27" fmla="*/ 652 h 672"/>
                <a:gd name="T28" fmla="*/ 599 w 672"/>
                <a:gd name="T29" fmla="*/ 652 h 672"/>
                <a:gd name="T30" fmla="*/ 636 w 672"/>
                <a:gd name="T31" fmla="*/ 636 h 672"/>
                <a:gd name="T32" fmla="*/ 652 w 672"/>
                <a:gd name="T33" fmla="*/ 599 h 672"/>
                <a:gd name="T34" fmla="*/ 652 w 672"/>
                <a:gd name="T35" fmla="*/ 73 h 672"/>
                <a:gd name="T36" fmla="*/ 599 w 672"/>
                <a:gd name="T37" fmla="*/ 20 h 672"/>
                <a:gd name="T38" fmla="*/ 74 w 672"/>
                <a:gd name="T39" fmla="*/ 20 h 672"/>
                <a:gd name="T40" fmla="*/ 20 w 672"/>
                <a:gd name="T41" fmla="*/ 73 h 672"/>
                <a:gd name="T42" fmla="*/ 20 w 672"/>
                <a:gd name="T43" fmla="*/ 599 h 672"/>
                <a:gd name="T44" fmla="*/ 74 w 672"/>
                <a:gd name="T45" fmla="*/ 652 h 672"/>
                <a:gd name="T46" fmla="*/ 288 w 672"/>
                <a:gd name="T47" fmla="*/ 652 h 672"/>
                <a:gd name="T48" fmla="*/ 336 w 672"/>
                <a:gd name="T49" fmla="*/ 565 h 672"/>
                <a:gd name="T50" fmla="*/ 384 w 672"/>
                <a:gd name="T51" fmla="*/ 65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2" h="672">
                  <a:moveTo>
                    <a:pt x="599" y="672"/>
                  </a:moveTo>
                  <a:cubicBezTo>
                    <a:pt x="373" y="672"/>
                    <a:pt x="373" y="672"/>
                    <a:pt x="373" y="672"/>
                  </a:cubicBezTo>
                  <a:cubicBezTo>
                    <a:pt x="336" y="606"/>
                    <a:pt x="336" y="606"/>
                    <a:pt x="336" y="606"/>
                  </a:cubicBezTo>
                  <a:cubicBezTo>
                    <a:pt x="299" y="672"/>
                    <a:pt x="299" y="672"/>
                    <a:pt x="299" y="672"/>
                  </a:cubicBezTo>
                  <a:cubicBezTo>
                    <a:pt x="74" y="672"/>
                    <a:pt x="74" y="672"/>
                    <a:pt x="74" y="672"/>
                  </a:cubicBezTo>
                  <a:cubicBezTo>
                    <a:pt x="33" y="672"/>
                    <a:pt x="0" y="639"/>
                    <a:pt x="0" y="59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599" y="0"/>
                    <a:pt x="599" y="0"/>
                    <a:pt x="599" y="0"/>
                  </a:cubicBezTo>
                  <a:cubicBezTo>
                    <a:pt x="639" y="0"/>
                    <a:pt x="672" y="33"/>
                    <a:pt x="672" y="73"/>
                  </a:cubicBezTo>
                  <a:cubicBezTo>
                    <a:pt x="672" y="599"/>
                    <a:pt x="672" y="599"/>
                    <a:pt x="672" y="599"/>
                  </a:cubicBezTo>
                  <a:cubicBezTo>
                    <a:pt x="672" y="618"/>
                    <a:pt x="664" y="636"/>
                    <a:pt x="650" y="650"/>
                  </a:cubicBezTo>
                  <a:cubicBezTo>
                    <a:pt x="636" y="664"/>
                    <a:pt x="618" y="672"/>
                    <a:pt x="599" y="672"/>
                  </a:cubicBezTo>
                  <a:close/>
                  <a:moveTo>
                    <a:pt x="384" y="652"/>
                  </a:moveTo>
                  <a:cubicBezTo>
                    <a:pt x="599" y="652"/>
                    <a:pt x="599" y="652"/>
                    <a:pt x="599" y="652"/>
                  </a:cubicBezTo>
                  <a:cubicBezTo>
                    <a:pt x="613" y="652"/>
                    <a:pt x="626" y="646"/>
                    <a:pt x="636" y="636"/>
                  </a:cubicBezTo>
                  <a:cubicBezTo>
                    <a:pt x="646" y="626"/>
                    <a:pt x="652" y="613"/>
                    <a:pt x="652" y="599"/>
                  </a:cubicBezTo>
                  <a:cubicBezTo>
                    <a:pt x="652" y="73"/>
                    <a:pt x="652" y="73"/>
                    <a:pt x="652" y="73"/>
                  </a:cubicBezTo>
                  <a:cubicBezTo>
                    <a:pt x="652" y="44"/>
                    <a:pt x="628" y="20"/>
                    <a:pt x="599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44" y="20"/>
                    <a:pt x="20" y="44"/>
                    <a:pt x="20" y="73"/>
                  </a:cubicBezTo>
                  <a:cubicBezTo>
                    <a:pt x="20" y="599"/>
                    <a:pt x="20" y="599"/>
                    <a:pt x="20" y="599"/>
                  </a:cubicBezTo>
                  <a:cubicBezTo>
                    <a:pt x="20" y="628"/>
                    <a:pt x="44" y="652"/>
                    <a:pt x="74" y="652"/>
                  </a:cubicBezTo>
                  <a:cubicBezTo>
                    <a:pt x="288" y="652"/>
                    <a:pt x="288" y="652"/>
                    <a:pt x="288" y="652"/>
                  </a:cubicBezTo>
                  <a:cubicBezTo>
                    <a:pt x="336" y="565"/>
                    <a:pt x="336" y="565"/>
                    <a:pt x="336" y="565"/>
                  </a:cubicBezTo>
                  <a:lnTo>
                    <a:pt x="384" y="65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166552" y="1470802"/>
              <a:ext cx="810578" cy="609600"/>
              <a:chOff x="4807903" y="1624013"/>
              <a:chExt cx="810578" cy="609600"/>
            </a:xfrm>
            <a:solidFill>
              <a:schemeClr val="accent1"/>
            </a:solidFill>
          </p:grpSpPr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4807903" y="1624013"/>
                <a:ext cx="810578" cy="609600"/>
              </a:xfrm>
              <a:custGeom>
                <a:avLst/>
                <a:gdLst>
                  <a:gd name="T0" fmla="*/ 115 w 1958"/>
                  <a:gd name="T1" fmla="*/ 3203 h 3456"/>
                  <a:gd name="T2" fmla="*/ 125 w 1958"/>
                  <a:gd name="T3" fmla="*/ 3256 h 3456"/>
                  <a:gd name="T4" fmla="*/ 156 w 1958"/>
                  <a:gd name="T5" fmla="*/ 3300 h 3456"/>
                  <a:gd name="T6" fmla="*/ 200 w 1958"/>
                  <a:gd name="T7" fmla="*/ 3329 h 3456"/>
                  <a:gd name="T8" fmla="*/ 253 w 1958"/>
                  <a:gd name="T9" fmla="*/ 3341 h 3456"/>
                  <a:gd name="T10" fmla="*/ 1732 w 1958"/>
                  <a:gd name="T11" fmla="*/ 3338 h 3456"/>
                  <a:gd name="T12" fmla="*/ 1782 w 1958"/>
                  <a:gd name="T13" fmla="*/ 3317 h 3456"/>
                  <a:gd name="T14" fmla="*/ 1819 w 1958"/>
                  <a:gd name="T15" fmla="*/ 3280 h 3456"/>
                  <a:gd name="T16" fmla="*/ 1840 w 1958"/>
                  <a:gd name="T17" fmla="*/ 3230 h 3456"/>
                  <a:gd name="T18" fmla="*/ 1843 w 1958"/>
                  <a:gd name="T19" fmla="*/ 2765 h 3456"/>
                  <a:gd name="T20" fmla="*/ 115 w 1958"/>
                  <a:gd name="T21" fmla="*/ 461 h 3456"/>
                  <a:gd name="T22" fmla="*/ 1843 w 1958"/>
                  <a:gd name="T23" fmla="*/ 2650 h 3456"/>
                  <a:gd name="T24" fmla="*/ 115 w 1958"/>
                  <a:gd name="T25" fmla="*/ 461 h 3456"/>
                  <a:gd name="T26" fmla="*/ 226 w 1958"/>
                  <a:gd name="T27" fmla="*/ 118 h 3456"/>
                  <a:gd name="T28" fmla="*/ 176 w 1958"/>
                  <a:gd name="T29" fmla="*/ 139 h 3456"/>
                  <a:gd name="T30" fmla="*/ 139 w 1958"/>
                  <a:gd name="T31" fmla="*/ 176 h 3456"/>
                  <a:gd name="T32" fmla="*/ 118 w 1958"/>
                  <a:gd name="T33" fmla="*/ 226 h 3456"/>
                  <a:gd name="T34" fmla="*/ 115 w 1958"/>
                  <a:gd name="T35" fmla="*/ 346 h 3456"/>
                  <a:gd name="T36" fmla="*/ 1843 w 1958"/>
                  <a:gd name="T37" fmla="*/ 253 h 3456"/>
                  <a:gd name="T38" fmla="*/ 1833 w 1958"/>
                  <a:gd name="T39" fmla="*/ 200 h 3456"/>
                  <a:gd name="T40" fmla="*/ 1802 w 1958"/>
                  <a:gd name="T41" fmla="*/ 156 h 3456"/>
                  <a:gd name="T42" fmla="*/ 1758 w 1958"/>
                  <a:gd name="T43" fmla="*/ 127 h 3456"/>
                  <a:gd name="T44" fmla="*/ 1705 w 1958"/>
                  <a:gd name="T45" fmla="*/ 115 h 3456"/>
                  <a:gd name="T46" fmla="*/ 253 w 1958"/>
                  <a:gd name="T47" fmla="*/ 0 h 3456"/>
                  <a:gd name="T48" fmla="*/ 1741 w 1958"/>
                  <a:gd name="T49" fmla="*/ 3 h 3456"/>
                  <a:gd name="T50" fmla="*/ 1812 w 1958"/>
                  <a:gd name="T51" fmla="*/ 24 h 3456"/>
                  <a:gd name="T52" fmla="*/ 1871 w 1958"/>
                  <a:gd name="T53" fmla="*/ 63 h 3456"/>
                  <a:gd name="T54" fmla="*/ 1917 w 1958"/>
                  <a:gd name="T55" fmla="*/ 115 h 3456"/>
                  <a:gd name="T56" fmla="*/ 1948 w 1958"/>
                  <a:gd name="T57" fmla="*/ 180 h 3456"/>
                  <a:gd name="T58" fmla="*/ 1958 w 1958"/>
                  <a:gd name="T59" fmla="*/ 253 h 3456"/>
                  <a:gd name="T60" fmla="*/ 1955 w 1958"/>
                  <a:gd name="T61" fmla="*/ 3240 h 3456"/>
                  <a:gd name="T62" fmla="*/ 1934 w 1958"/>
                  <a:gd name="T63" fmla="*/ 3309 h 3456"/>
                  <a:gd name="T64" fmla="*/ 1895 w 1958"/>
                  <a:gd name="T65" fmla="*/ 3369 h 3456"/>
                  <a:gd name="T66" fmla="*/ 1843 w 1958"/>
                  <a:gd name="T67" fmla="*/ 3415 h 3456"/>
                  <a:gd name="T68" fmla="*/ 1778 w 1958"/>
                  <a:gd name="T69" fmla="*/ 3446 h 3456"/>
                  <a:gd name="T70" fmla="*/ 1705 w 1958"/>
                  <a:gd name="T71" fmla="*/ 3456 h 3456"/>
                  <a:gd name="T72" fmla="*/ 216 w 1958"/>
                  <a:gd name="T73" fmla="*/ 3453 h 3456"/>
                  <a:gd name="T74" fmla="*/ 146 w 1958"/>
                  <a:gd name="T75" fmla="*/ 3432 h 3456"/>
                  <a:gd name="T76" fmla="*/ 87 w 1958"/>
                  <a:gd name="T77" fmla="*/ 3393 h 3456"/>
                  <a:gd name="T78" fmla="*/ 41 w 1958"/>
                  <a:gd name="T79" fmla="*/ 3341 h 3456"/>
                  <a:gd name="T80" fmla="*/ 10 w 1958"/>
                  <a:gd name="T81" fmla="*/ 3276 h 3456"/>
                  <a:gd name="T82" fmla="*/ 0 w 1958"/>
                  <a:gd name="T83" fmla="*/ 3203 h 3456"/>
                  <a:gd name="T84" fmla="*/ 2 w 1958"/>
                  <a:gd name="T85" fmla="*/ 216 h 3456"/>
                  <a:gd name="T86" fmla="*/ 23 w 1958"/>
                  <a:gd name="T87" fmla="*/ 147 h 3456"/>
                  <a:gd name="T88" fmla="*/ 62 w 1958"/>
                  <a:gd name="T89" fmla="*/ 87 h 3456"/>
                  <a:gd name="T90" fmla="*/ 115 w 1958"/>
                  <a:gd name="T91" fmla="*/ 41 h 3456"/>
                  <a:gd name="T92" fmla="*/ 180 w 1958"/>
                  <a:gd name="T93" fmla="*/ 10 h 3456"/>
                  <a:gd name="T94" fmla="*/ 253 w 1958"/>
                  <a:gd name="T95" fmla="*/ 0 h 3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58" h="3456">
                    <a:moveTo>
                      <a:pt x="115" y="2765"/>
                    </a:moveTo>
                    <a:lnTo>
                      <a:pt x="115" y="3203"/>
                    </a:lnTo>
                    <a:lnTo>
                      <a:pt x="118" y="3230"/>
                    </a:lnTo>
                    <a:lnTo>
                      <a:pt x="125" y="3256"/>
                    </a:lnTo>
                    <a:lnTo>
                      <a:pt x="139" y="3280"/>
                    </a:lnTo>
                    <a:lnTo>
                      <a:pt x="156" y="3300"/>
                    </a:lnTo>
                    <a:lnTo>
                      <a:pt x="176" y="3317"/>
                    </a:lnTo>
                    <a:lnTo>
                      <a:pt x="200" y="3329"/>
                    </a:lnTo>
                    <a:lnTo>
                      <a:pt x="226" y="3338"/>
                    </a:lnTo>
                    <a:lnTo>
                      <a:pt x="253" y="3341"/>
                    </a:lnTo>
                    <a:lnTo>
                      <a:pt x="1705" y="3341"/>
                    </a:lnTo>
                    <a:lnTo>
                      <a:pt x="1732" y="3338"/>
                    </a:lnTo>
                    <a:lnTo>
                      <a:pt x="1758" y="3329"/>
                    </a:lnTo>
                    <a:lnTo>
                      <a:pt x="1782" y="3317"/>
                    </a:lnTo>
                    <a:lnTo>
                      <a:pt x="1802" y="3300"/>
                    </a:lnTo>
                    <a:lnTo>
                      <a:pt x="1819" y="3280"/>
                    </a:lnTo>
                    <a:lnTo>
                      <a:pt x="1833" y="3256"/>
                    </a:lnTo>
                    <a:lnTo>
                      <a:pt x="1840" y="3230"/>
                    </a:lnTo>
                    <a:lnTo>
                      <a:pt x="1843" y="3203"/>
                    </a:lnTo>
                    <a:lnTo>
                      <a:pt x="1843" y="2765"/>
                    </a:lnTo>
                    <a:lnTo>
                      <a:pt x="115" y="2765"/>
                    </a:lnTo>
                    <a:close/>
                    <a:moveTo>
                      <a:pt x="115" y="461"/>
                    </a:moveTo>
                    <a:lnTo>
                      <a:pt x="115" y="2650"/>
                    </a:lnTo>
                    <a:lnTo>
                      <a:pt x="1843" y="2650"/>
                    </a:lnTo>
                    <a:lnTo>
                      <a:pt x="1843" y="461"/>
                    </a:lnTo>
                    <a:lnTo>
                      <a:pt x="115" y="461"/>
                    </a:lnTo>
                    <a:close/>
                    <a:moveTo>
                      <a:pt x="253" y="115"/>
                    </a:moveTo>
                    <a:lnTo>
                      <a:pt x="226" y="118"/>
                    </a:lnTo>
                    <a:lnTo>
                      <a:pt x="200" y="127"/>
                    </a:lnTo>
                    <a:lnTo>
                      <a:pt x="176" y="139"/>
                    </a:lnTo>
                    <a:lnTo>
                      <a:pt x="156" y="156"/>
                    </a:lnTo>
                    <a:lnTo>
                      <a:pt x="139" y="176"/>
                    </a:lnTo>
                    <a:lnTo>
                      <a:pt x="125" y="200"/>
                    </a:lnTo>
                    <a:lnTo>
                      <a:pt x="118" y="226"/>
                    </a:lnTo>
                    <a:lnTo>
                      <a:pt x="115" y="253"/>
                    </a:lnTo>
                    <a:lnTo>
                      <a:pt x="115" y="346"/>
                    </a:lnTo>
                    <a:lnTo>
                      <a:pt x="1843" y="346"/>
                    </a:lnTo>
                    <a:lnTo>
                      <a:pt x="1843" y="253"/>
                    </a:lnTo>
                    <a:lnTo>
                      <a:pt x="1840" y="226"/>
                    </a:lnTo>
                    <a:lnTo>
                      <a:pt x="1833" y="200"/>
                    </a:lnTo>
                    <a:lnTo>
                      <a:pt x="1819" y="176"/>
                    </a:lnTo>
                    <a:lnTo>
                      <a:pt x="1802" y="156"/>
                    </a:lnTo>
                    <a:lnTo>
                      <a:pt x="1782" y="139"/>
                    </a:lnTo>
                    <a:lnTo>
                      <a:pt x="1758" y="127"/>
                    </a:lnTo>
                    <a:lnTo>
                      <a:pt x="1732" y="118"/>
                    </a:lnTo>
                    <a:lnTo>
                      <a:pt x="1705" y="115"/>
                    </a:lnTo>
                    <a:lnTo>
                      <a:pt x="253" y="115"/>
                    </a:lnTo>
                    <a:close/>
                    <a:moveTo>
                      <a:pt x="253" y="0"/>
                    </a:moveTo>
                    <a:lnTo>
                      <a:pt x="1705" y="0"/>
                    </a:lnTo>
                    <a:lnTo>
                      <a:pt x="1741" y="3"/>
                    </a:lnTo>
                    <a:lnTo>
                      <a:pt x="1778" y="10"/>
                    </a:lnTo>
                    <a:lnTo>
                      <a:pt x="1812" y="24"/>
                    </a:lnTo>
                    <a:lnTo>
                      <a:pt x="1843" y="41"/>
                    </a:lnTo>
                    <a:lnTo>
                      <a:pt x="1871" y="63"/>
                    </a:lnTo>
                    <a:lnTo>
                      <a:pt x="1895" y="87"/>
                    </a:lnTo>
                    <a:lnTo>
                      <a:pt x="1917" y="115"/>
                    </a:lnTo>
                    <a:lnTo>
                      <a:pt x="1934" y="147"/>
                    </a:lnTo>
                    <a:lnTo>
                      <a:pt x="1948" y="180"/>
                    </a:lnTo>
                    <a:lnTo>
                      <a:pt x="1955" y="216"/>
                    </a:lnTo>
                    <a:lnTo>
                      <a:pt x="1958" y="253"/>
                    </a:lnTo>
                    <a:lnTo>
                      <a:pt x="1958" y="3203"/>
                    </a:lnTo>
                    <a:lnTo>
                      <a:pt x="1955" y="3240"/>
                    </a:lnTo>
                    <a:lnTo>
                      <a:pt x="1948" y="3276"/>
                    </a:lnTo>
                    <a:lnTo>
                      <a:pt x="1934" y="3309"/>
                    </a:lnTo>
                    <a:lnTo>
                      <a:pt x="1917" y="3341"/>
                    </a:lnTo>
                    <a:lnTo>
                      <a:pt x="1895" y="3369"/>
                    </a:lnTo>
                    <a:lnTo>
                      <a:pt x="1871" y="3393"/>
                    </a:lnTo>
                    <a:lnTo>
                      <a:pt x="1843" y="3415"/>
                    </a:lnTo>
                    <a:lnTo>
                      <a:pt x="1812" y="3432"/>
                    </a:lnTo>
                    <a:lnTo>
                      <a:pt x="1778" y="3446"/>
                    </a:lnTo>
                    <a:lnTo>
                      <a:pt x="1741" y="3453"/>
                    </a:lnTo>
                    <a:lnTo>
                      <a:pt x="1705" y="3456"/>
                    </a:lnTo>
                    <a:lnTo>
                      <a:pt x="253" y="3456"/>
                    </a:lnTo>
                    <a:lnTo>
                      <a:pt x="216" y="3453"/>
                    </a:lnTo>
                    <a:lnTo>
                      <a:pt x="180" y="3446"/>
                    </a:lnTo>
                    <a:lnTo>
                      <a:pt x="146" y="3432"/>
                    </a:lnTo>
                    <a:lnTo>
                      <a:pt x="115" y="3415"/>
                    </a:lnTo>
                    <a:lnTo>
                      <a:pt x="87" y="3393"/>
                    </a:lnTo>
                    <a:lnTo>
                      <a:pt x="62" y="3369"/>
                    </a:lnTo>
                    <a:lnTo>
                      <a:pt x="41" y="3341"/>
                    </a:lnTo>
                    <a:lnTo>
                      <a:pt x="23" y="3309"/>
                    </a:lnTo>
                    <a:lnTo>
                      <a:pt x="10" y="3276"/>
                    </a:lnTo>
                    <a:lnTo>
                      <a:pt x="2" y="3240"/>
                    </a:lnTo>
                    <a:lnTo>
                      <a:pt x="0" y="3203"/>
                    </a:lnTo>
                    <a:lnTo>
                      <a:pt x="0" y="253"/>
                    </a:lnTo>
                    <a:lnTo>
                      <a:pt x="2" y="216"/>
                    </a:lnTo>
                    <a:lnTo>
                      <a:pt x="10" y="180"/>
                    </a:lnTo>
                    <a:lnTo>
                      <a:pt x="23" y="147"/>
                    </a:lnTo>
                    <a:lnTo>
                      <a:pt x="41" y="115"/>
                    </a:lnTo>
                    <a:lnTo>
                      <a:pt x="62" y="87"/>
                    </a:lnTo>
                    <a:lnTo>
                      <a:pt x="87" y="63"/>
                    </a:lnTo>
                    <a:lnTo>
                      <a:pt x="115" y="41"/>
                    </a:lnTo>
                    <a:lnTo>
                      <a:pt x="146" y="24"/>
                    </a:lnTo>
                    <a:lnTo>
                      <a:pt x="180" y="10"/>
                    </a:lnTo>
                    <a:lnTo>
                      <a:pt x="216" y="3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24" name="Freeform 23"/>
              <p:cNvSpPr/>
              <p:nvPr/>
            </p:nvSpPr>
            <p:spPr bwMode="auto">
              <a:xfrm>
                <a:off x="5162550" y="1654176"/>
                <a:ext cx="60325" cy="20638"/>
              </a:xfrm>
              <a:custGeom>
                <a:avLst/>
                <a:gdLst>
                  <a:gd name="T0" fmla="*/ 58 w 346"/>
                  <a:gd name="T1" fmla="*/ 0 h 115"/>
                  <a:gd name="T2" fmla="*/ 288 w 346"/>
                  <a:gd name="T3" fmla="*/ 0 h 115"/>
                  <a:gd name="T4" fmla="*/ 306 w 346"/>
                  <a:gd name="T5" fmla="*/ 3 h 115"/>
                  <a:gd name="T6" fmla="*/ 322 w 346"/>
                  <a:gd name="T7" fmla="*/ 11 h 115"/>
                  <a:gd name="T8" fmla="*/ 334 w 346"/>
                  <a:gd name="T9" fmla="*/ 23 h 115"/>
                  <a:gd name="T10" fmla="*/ 342 w 346"/>
                  <a:gd name="T11" fmla="*/ 40 h 115"/>
                  <a:gd name="T12" fmla="*/ 346 w 346"/>
                  <a:gd name="T13" fmla="*/ 57 h 115"/>
                  <a:gd name="T14" fmla="*/ 342 w 346"/>
                  <a:gd name="T15" fmla="*/ 75 h 115"/>
                  <a:gd name="T16" fmla="*/ 334 w 346"/>
                  <a:gd name="T17" fmla="*/ 91 h 115"/>
                  <a:gd name="T18" fmla="*/ 322 w 346"/>
                  <a:gd name="T19" fmla="*/ 103 h 115"/>
                  <a:gd name="T20" fmla="*/ 306 w 346"/>
                  <a:gd name="T21" fmla="*/ 112 h 115"/>
                  <a:gd name="T22" fmla="*/ 288 w 346"/>
                  <a:gd name="T23" fmla="*/ 115 h 115"/>
                  <a:gd name="T24" fmla="*/ 58 w 346"/>
                  <a:gd name="T25" fmla="*/ 115 h 115"/>
                  <a:gd name="T26" fmla="*/ 40 w 346"/>
                  <a:gd name="T27" fmla="*/ 112 h 115"/>
                  <a:gd name="T28" fmla="*/ 23 w 346"/>
                  <a:gd name="T29" fmla="*/ 103 h 115"/>
                  <a:gd name="T30" fmla="*/ 12 w 346"/>
                  <a:gd name="T31" fmla="*/ 91 h 115"/>
                  <a:gd name="T32" fmla="*/ 3 w 346"/>
                  <a:gd name="T33" fmla="*/ 75 h 115"/>
                  <a:gd name="T34" fmla="*/ 0 w 346"/>
                  <a:gd name="T35" fmla="*/ 57 h 115"/>
                  <a:gd name="T36" fmla="*/ 3 w 346"/>
                  <a:gd name="T37" fmla="*/ 40 h 115"/>
                  <a:gd name="T38" fmla="*/ 12 w 346"/>
                  <a:gd name="T39" fmla="*/ 23 h 115"/>
                  <a:gd name="T40" fmla="*/ 23 w 346"/>
                  <a:gd name="T41" fmla="*/ 11 h 115"/>
                  <a:gd name="T42" fmla="*/ 40 w 346"/>
                  <a:gd name="T43" fmla="*/ 3 h 115"/>
                  <a:gd name="T44" fmla="*/ 58 w 346"/>
                  <a:gd name="T4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6" h="115">
                    <a:moveTo>
                      <a:pt x="58" y="0"/>
                    </a:moveTo>
                    <a:lnTo>
                      <a:pt x="288" y="0"/>
                    </a:lnTo>
                    <a:lnTo>
                      <a:pt x="306" y="3"/>
                    </a:lnTo>
                    <a:lnTo>
                      <a:pt x="322" y="11"/>
                    </a:lnTo>
                    <a:lnTo>
                      <a:pt x="334" y="23"/>
                    </a:lnTo>
                    <a:lnTo>
                      <a:pt x="342" y="40"/>
                    </a:lnTo>
                    <a:lnTo>
                      <a:pt x="346" y="57"/>
                    </a:lnTo>
                    <a:lnTo>
                      <a:pt x="342" y="75"/>
                    </a:lnTo>
                    <a:lnTo>
                      <a:pt x="334" y="91"/>
                    </a:lnTo>
                    <a:lnTo>
                      <a:pt x="322" y="103"/>
                    </a:lnTo>
                    <a:lnTo>
                      <a:pt x="306" y="112"/>
                    </a:lnTo>
                    <a:lnTo>
                      <a:pt x="288" y="115"/>
                    </a:lnTo>
                    <a:lnTo>
                      <a:pt x="58" y="115"/>
                    </a:lnTo>
                    <a:lnTo>
                      <a:pt x="40" y="112"/>
                    </a:lnTo>
                    <a:lnTo>
                      <a:pt x="23" y="103"/>
                    </a:lnTo>
                    <a:lnTo>
                      <a:pt x="12" y="91"/>
                    </a:lnTo>
                    <a:lnTo>
                      <a:pt x="3" y="75"/>
                    </a:lnTo>
                    <a:lnTo>
                      <a:pt x="0" y="57"/>
                    </a:lnTo>
                    <a:lnTo>
                      <a:pt x="3" y="40"/>
                    </a:lnTo>
                    <a:lnTo>
                      <a:pt x="12" y="23"/>
                    </a:lnTo>
                    <a:lnTo>
                      <a:pt x="23" y="11"/>
                    </a:lnTo>
                    <a:lnTo>
                      <a:pt x="40" y="3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  <p:sp>
            <p:nvSpPr>
              <p:cNvPr id="25" name="Freeform 24"/>
              <p:cNvSpPr/>
              <p:nvPr/>
            </p:nvSpPr>
            <p:spPr bwMode="auto">
              <a:xfrm>
                <a:off x="5233988" y="1654176"/>
                <a:ext cx="30163" cy="20638"/>
              </a:xfrm>
              <a:custGeom>
                <a:avLst/>
                <a:gdLst>
                  <a:gd name="T0" fmla="*/ 58 w 173"/>
                  <a:gd name="T1" fmla="*/ 0 h 115"/>
                  <a:gd name="T2" fmla="*/ 115 w 173"/>
                  <a:gd name="T3" fmla="*/ 0 h 115"/>
                  <a:gd name="T4" fmla="*/ 133 w 173"/>
                  <a:gd name="T5" fmla="*/ 3 h 115"/>
                  <a:gd name="T6" fmla="*/ 149 w 173"/>
                  <a:gd name="T7" fmla="*/ 11 h 115"/>
                  <a:gd name="T8" fmla="*/ 161 w 173"/>
                  <a:gd name="T9" fmla="*/ 23 h 115"/>
                  <a:gd name="T10" fmla="*/ 170 w 173"/>
                  <a:gd name="T11" fmla="*/ 40 h 115"/>
                  <a:gd name="T12" fmla="*/ 173 w 173"/>
                  <a:gd name="T13" fmla="*/ 57 h 115"/>
                  <a:gd name="T14" fmla="*/ 170 w 173"/>
                  <a:gd name="T15" fmla="*/ 75 h 115"/>
                  <a:gd name="T16" fmla="*/ 161 w 173"/>
                  <a:gd name="T17" fmla="*/ 91 h 115"/>
                  <a:gd name="T18" fmla="*/ 149 w 173"/>
                  <a:gd name="T19" fmla="*/ 103 h 115"/>
                  <a:gd name="T20" fmla="*/ 133 w 173"/>
                  <a:gd name="T21" fmla="*/ 112 h 115"/>
                  <a:gd name="T22" fmla="*/ 115 w 173"/>
                  <a:gd name="T23" fmla="*/ 115 h 115"/>
                  <a:gd name="T24" fmla="*/ 58 w 173"/>
                  <a:gd name="T25" fmla="*/ 115 h 115"/>
                  <a:gd name="T26" fmla="*/ 40 w 173"/>
                  <a:gd name="T27" fmla="*/ 112 h 115"/>
                  <a:gd name="T28" fmla="*/ 23 w 173"/>
                  <a:gd name="T29" fmla="*/ 103 h 115"/>
                  <a:gd name="T30" fmla="*/ 11 w 173"/>
                  <a:gd name="T31" fmla="*/ 91 h 115"/>
                  <a:gd name="T32" fmla="*/ 3 w 173"/>
                  <a:gd name="T33" fmla="*/ 75 h 115"/>
                  <a:gd name="T34" fmla="*/ 0 w 173"/>
                  <a:gd name="T35" fmla="*/ 57 h 115"/>
                  <a:gd name="T36" fmla="*/ 3 w 173"/>
                  <a:gd name="T37" fmla="*/ 40 h 115"/>
                  <a:gd name="T38" fmla="*/ 11 w 173"/>
                  <a:gd name="T39" fmla="*/ 23 h 115"/>
                  <a:gd name="T40" fmla="*/ 23 w 173"/>
                  <a:gd name="T41" fmla="*/ 11 h 115"/>
                  <a:gd name="T42" fmla="*/ 40 w 173"/>
                  <a:gd name="T43" fmla="*/ 3 h 115"/>
                  <a:gd name="T44" fmla="*/ 58 w 173"/>
                  <a:gd name="T4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3" h="115">
                    <a:moveTo>
                      <a:pt x="58" y="0"/>
                    </a:moveTo>
                    <a:lnTo>
                      <a:pt x="115" y="0"/>
                    </a:lnTo>
                    <a:lnTo>
                      <a:pt x="133" y="3"/>
                    </a:lnTo>
                    <a:lnTo>
                      <a:pt x="149" y="11"/>
                    </a:lnTo>
                    <a:lnTo>
                      <a:pt x="161" y="23"/>
                    </a:lnTo>
                    <a:lnTo>
                      <a:pt x="170" y="40"/>
                    </a:lnTo>
                    <a:lnTo>
                      <a:pt x="173" y="57"/>
                    </a:lnTo>
                    <a:lnTo>
                      <a:pt x="170" y="75"/>
                    </a:lnTo>
                    <a:lnTo>
                      <a:pt x="161" y="91"/>
                    </a:lnTo>
                    <a:lnTo>
                      <a:pt x="149" y="103"/>
                    </a:lnTo>
                    <a:lnTo>
                      <a:pt x="133" y="112"/>
                    </a:lnTo>
                    <a:lnTo>
                      <a:pt x="115" y="115"/>
                    </a:lnTo>
                    <a:lnTo>
                      <a:pt x="58" y="115"/>
                    </a:lnTo>
                    <a:lnTo>
                      <a:pt x="40" y="112"/>
                    </a:lnTo>
                    <a:lnTo>
                      <a:pt x="23" y="103"/>
                    </a:lnTo>
                    <a:lnTo>
                      <a:pt x="11" y="91"/>
                    </a:lnTo>
                    <a:lnTo>
                      <a:pt x="3" y="75"/>
                    </a:lnTo>
                    <a:lnTo>
                      <a:pt x="0" y="57"/>
                    </a:lnTo>
                    <a:lnTo>
                      <a:pt x="3" y="40"/>
                    </a:lnTo>
                    <a:lnTo>
                      <a:pt x="11" y="23"/>
                    </a:lnTo>
                    <a:lnTo>
                      <a:pt x="23" y="11"/>
                    </a:lnTo>
                    <a:lnTo>
                      <a:pt x="40" y="3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/>
              </a:p>
            </p:txBody>
          </p:sp>
        </p:grpSp>
      </p:grpSp>
      <p:sp>
        <p:nvSpPr>
          <p:cNvPr id="26" name="Footer Text"/>
          <p:cNvSpPr txBox="1"/>
          <p:nvPr/>
        </p:nvSpPr>
        <p:spPr>
          <a:xfrm>
            <a:off x="3081655" y="3493135"/>
            <a:ext cx="6078855" cy="1064895"/>
          </a:xfrm>
          <a:prstGeom prst="rect">
            <a:avLst/>
          </a:prstGeom>
          <a:solidFill>
            <a:schemeClr val="bg1"/>
          </a:solidFill>
        </p:spPr>
        <p:txBody>
          <a:bodyPr wrap="square" lIns="121920" tIns="121920" rIns="121920" bIns="121920" rtlCol="0">
            <a:spAutoFit/>
          </a:bodyPr>
          <a:lstStyle/>
          <a:p>
            <a:pPr algn="ctr"/>
            <a:r>
              <a:rPr lang="en-US" altLang="en-US" sz="5335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Evenza</a:t>
            </a:r>
            <a:endParaRPr lang="en-US" altLang="en-US" sz="5335" dirty="0">
              <a:solidFill>
                <a:schemeClr val="accent5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7" name="Footer Text"/>
          <p:cNvSpPr txBox="1"/>
          <p:nvPr/>
        </p:nvSpPr>
        <p:spPr>
          <a:xfrm>
            <a:off x="3683003" y="4756777"/>
            <a:ext cx="4876797" cy="901700"/>
          </a:xfrm>
          <a:prstGeom prst="rect">
            <a:avLst/>
          </a:prstGeom>
          <a:solidFill>
            <a:schemeClr val="bg1"/>
          </a:solidFill>
        </p:spPr>
        <p:txBody>
          <a:bodyPr wrap="square" lIns="121920" tIns="121920" rIns="121920" bIns="121920" rtlCol="0">
            <a:spAutoFit/>
          </a:bodyPr>
          <a:lstStyle/>
          <a:p>
            <a:pPr algn="ctr"/>
            <a:r>
              <a:rPr lang="en-US" altLang="en-US" sz="2135" dirty="0" smtClean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Smart Event Management &amp; Resourcing Platform</a:t>
            </a:r>
            <a:endParaRPr lang="en-US" altLang="en-US" sz="2135" dirty="0">
              <a:solidFill>
                <a:schemeClr val="accent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Footer Text"/>
          <p:cNvSpPr txBox="1"/>
          <p:nvPr/>
        </p:nvSpPr>
        <p:spPr>
          <a:xfrm>
            <a:off x="9928860" y="242570"/>
            <a:ext cx="1975485" cy="5727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121920" tIns="121920" rIns="121920" bIns="121920" rtlCol="0">
            <a:spAutoFit/>
          </a:bodyPr>
          <a:p>
            <a:pPr algn="ctr"/>
            <a:r>
              <a:rPr lang="en-US" altLang="en-US" sz="2135" b="1" dirty="0" smtClean="0">
                <a:solidFill>
                  <a:schemeClr val="accent1"/>
                </a:solidFill>
                <a:latin typeface="cmr10" panose="020B0500000000000000" charset="0"/>
                <a:ea typeface="Roboto Light" panose="02000000000000000000" pitchFamily="2" charset="0"/>
                <a:cs typeface="cmr10" panose="020B0500000000000000" charset="0"/>
              </a:rPr>
              <a:t>IM/2016/046</a:t>
            </a:r>
            <a:endParaRPr lang="en-US" altLang="en-US" sz="2135" b="1" dirty="0" smtClean="0">
              <a:solidFill>
                <a:schemeClr val="accent1"/>
              </a:solidFill>
              <a:latin typeface="cmr10" panose="020B0500000000000000" charset="0"/>
              <a:ea typeface="Roboto Light" panose="02000000000000000000" pitchFamily="2" charset="0"/>
              <a:cs typeface="cmr10" panose="020B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dir="out" hasBounce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7" grpId="0" bldLvl="0" animBg="1"/>
      <p:bldP spid="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245" y="407670"/>
            <a:ext cx="10515600" cy="1325563"/>
          </a:xfrm>
        </p:spPr>
        <p:txBody>
          <a:bodyPr/>
          <a:lstStyle/>
          <a:p>
            <a:pPr algn="l"/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lt"/>
              </a:rPr>
              <a:t>APIs/ Services used..</a:t>
            </a:r>
            <a:endParaRPr lang="en-US" altLang="en-US" b="1" dirty="0">
              <a:solidFill>
                <a:schemeClr val="accent5">
                  <a:lumMod val="50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33705" y="6459220"/>
            <a:ext cx="11758295" cy="4038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 bwMode="auto">
          <a:xfrm>
            <a:off x="0" y="-327660"/>
            <a:ext cx="434340" cy="177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57555" y="1342390"/>
            <a:ext cx="10544175" cy="4394835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en-US" altLang="en-US" sz="20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Google Maps API (GeoCoder, Places, Metrix) - Location Services</a:t>
            </a:r>
            <a:endParaRPr lang="en-US" altLang="en-US" sz="20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Google Cloud Storage API - Images &amp; File Uploads/ Hosting</a:t>
            </a:r>
            <a:endParaRPr lang="en-US" altLang="en-US" sz="20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PayPal API - Payment Collection, Recieving</a:t>
            </a:r>
            <a:endParaRPr lang="en-US" altLang="en-US" sz="20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Heroku API &amp; Services - Backend Application Hosting</a:t>
            </a:r>
            <a:endParaRPr lang="en-US" altLang="en-US" sz="20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Socket.io - Socket Services for Realtime Chat, Notification Hadling</a:t>
            </a:r>
            <a:endParaRPr lang="en-US" altLang="en-US" sz="20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</p:txBody>
      </p:sp>
      <p:pic>
        <p:nvPicPr>
          <p:cNvPr id="3" name="Picture 2" descr="1_9hwcv7fEVKEw5LyWFok-l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2430" y="4845050"/>
            <a:ext cx="2894965" cy="1358900"/>
          </a:xfrm>
          <a:prstGeom prst="rect">
            <a:avLst/>
          </a:prstGeom>
        </p:spPr>
      </p:pic>
      <p:pic>
        <p:nvPicPr>
          <p:cNvPr id="4" name="Picture 3" descr="5c9dcc95ea2fc-resize-710x3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0" y="5034280"/>
            <a:ext cx="1833880" cy="981710"/>
          </a:xfrm>
          <a:prstGeom prst="rect">
            <a:avLst/>
          </a:prstGeom>
        </p:spPr>
      </p:pic>
      <p:pic>
        <p:nvPicPr>
          <p:cNvPr id="5" name="Picture 4" descr="1200px-Google-Cloud-Storage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825" y="4961255"/>
            <a:ext cx="1015365" cy="1015365"/>
          </a:xfrm>
          <a:prstGeom prst="rect">
            <a:avLst/>
          </a:prstGeom>
        </p:spPr>
      </p:pic>
      <p:pic>
        <p:nvPicPr>
          <p:cNvPr id="11" name="Picture 10" descr="salesforce-herok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020" y="4735195"/>
            <a:ext cx="2841625" cy="1491615"/>
          </a:xfrm>
          <a:prstGeom prst="rect">
            <a:avLst/>
          </a:prstGeom>
        </p:spPr>
      </p:pic>
      <p:pic>
        <p:nvPicPr>
          <p:cNvPr id="13" name="Picture 12" descr="ab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215" y="4870450"/>
            <a:ext cx="1197610" cy="119761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245" y="407670"/>
            <a:ext cx="10515600" cy="1325563"/>
          </a:xfrm>
        </p:spPr>
        <p:txBody>
          <a:bodyPr/>
          <a:lstStyle/>
          <a:p>
            <a:pPr algn="l"/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lt"/>
              </a:rPr>
              <a:t>Releases..</a:t>
            </a:r>
            <a:endParaRPr lang="en-US" altLang="en-US" b="1" dirty="0">
              <a:solidFill>
                <a:schemeClr val="accent5">
                  <a:lumMod val="50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33705" y="6459220"/>
            <a:ext cx="11758295" cy="4038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 bwMode="auto">
          <a:xfrm>
            <a:off x="0" y="-327660"/>
            <a:ext cx="434340" cy="177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3595" y="1536065"/>
            <a:ext cx="10720070" cy="1432560"/>
          </a:xfrm>
        </p:spPr>
        <p:txBody>
          <a:bodyPr>
            <a:normAutofit/>
          </a:bodyPr>
          <a:p>
            <a:pPr algn="l">
              <a:lnSpc>
                <a:spcPct val="150000"/>
              </a:lnSpc>
            </a:pPr>
            <a:r>
              <a:rPr lang="en-US" altLang="en-US" sz="24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Web Based System Developed, Tested and Deployed</a:t>
            </a:r>
            <a:endParaRPr lang="en-US" altLang="en-US" sz="20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</a:pPr>
            <a:r>
              <a:rPr lang="en-US" altLang="en-US" sz="175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On Google Cloud App Engine (PaaS) </a:t>
            </a:r>
            <a:endParaRPr lang="en-US" altLang="en-US" sz="175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  <a:buFont typeface="Arial" panose="02080604020202020204" pitchFamily="34" charset="0"/>
              <a:buChar char="•"/>
            </a:pPr>
            <a:endParaRPr lang="en-US" altLang="en-US" sz="24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80365" y="3764915"/>
            <a:ext cx="109086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en-US" sz="2400" b="1" dirty="0">
                <a:solidFill>
                  <a:schemeClr val="accent1">
                    <a:lumMod val="50000"/>
                  </a:schemeClr>
                </a:solidFill>
                <a:cs typeface="+mn-lt"/>
                <a:sym typeface="+mn-ea"/>
              </a:rPr>
              <a:t> PWA ( Prgressive web Application) Developed for Mobiles</a:t>
            </a:r>
            <a:endParaRPr lang="en-US" altLang="en-US" sz="2400" b="1" dirty="0">
              <a:solidFill>
                <a:schemeClr val="accent1">
                  <a:lumMod val="50000"/>
                </a:schemeClr>
              </a:solidFill>
              <a:cs typeface="+mn-lt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67030" y="2574925"/>
            <a:ext cx="109086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en-US" sz="2400" b="1" dirty="0">
                <a:solidFill>
                  <a:schemeClr val="accent1">
                    <a:lumMod val="50000"/>
                  </a:schemeClr>
                </a:solidFill>
                <a:cs typeface="+mn-lt"/>
                <a:sym typeface="+mn-ea"/>
              </a:rPr>
              <a:t> Database Deployed on Cloud</a:t>
            </a:r>
            <a:endParaRPr lang="en-US" altLang="en-US" sz="2400" b="1" dirty="0">
              <a:solidFill>
                <a:schemeClr val="accent1">
                  <a:lumMod val="50000"/>
                </a:schemeClr>
              </a:solidFill>
              <a:cs typeface="+mn-lt"/>
              <a:sym typeface="+mn-ea"/>
            </a:endParaRPr>
          </a:p>
          <a:p>
            <a:pPr lvl="2" indent="0" algn="l">
              <a:lnSpc>
                <a:spcPct val="150000"/>
              </a:lnSpc>
              <a:buNone/>
            </a:pPr>
            <a:r>
              <a:rPr lang="en-US" altLang="en-US" sz="2400" dirty="0">
                <a:solidFill>
                  <a:schemeClr val="accent1">
                    <a:lumMod val="50000"/>
                  </a:schemeClr>
                </a:solidFill>
                <a:cs typeface="+mn-lt"/>
                <a:sym typeface="+mn-ea"/>
              </a:rPr>
              <a:t>-</a:t>
            </a:r>
            <a:r>
              <a:rPr lang="en-US" altLang="en-US" sz="2400" b="1" dirty="0">
                <a:solidFill>
                  <a:schemeClr val="accent1">
                    <a:lumMod val="50000"/>
                  </a:schemeClr>
                </a:solidFill>
                <a:cs typeface="+mn-lt"/>
                <a:sym typeface="+mn-ea"/>
              </a:rPr>
              <a:t> </a:t>
            </a: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cs typeface="+mn-lt"/>
                <a:sym typeface="+mn-ea"/>
              </a:rPr>
              <a:t>Realtime, Clustered on MongoDB Atlas</a:t>
            </a:r>
            <a:endParaRPr lang="en-US" altLang="en-US" sz="2000" b="1" dirty="0">
              <a:solidFill>
                <a:schemeClr val="accent1">
                  <a:lumMod val="50000"/>
                </a:schemeClr>
              </a:solidFill>
              <a:cs typeface="+mn-lt"/>
              <a:sym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93415" y="5361305"/>
            <a:ext cx="5508625" cy="5962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/>
        </p:nvSpPr>
        <p:spPr>
          <a:xfrm>
            <a:off x="3193415" y="5363845"/>
            <a:ext cx="5683885" cy="593725"/>
          </a:xfrm>
          <a:prstGeom prst="rect">
            <a:avLst/>
          </a:prstGeom>
          <a:noFill/>
          <a:ln w="9525">
            <a:noFill/>
          </a:ln>
        </p:spPr>
        <p:txBody>
          <a:bodyPr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cs typeface="+mn-lt"/>
              </a:rPr>
              <a:t>http://evenza.biz</a:t>
            </a:r>
            <a:endParaRPr lang="en-US" altLang="en-US" b="1" dirty="0">
              <a:solidFill>
                <a:schemeClr val="tx2">
                  <a:lumMod val="75000"/>
                </a:schemeClr>
              </a:solidFill>
              <a:cs typeface="+mn-lt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67030" y="4377690"/>
            <a:ext cx="109086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en-US" sz="2400" b="1" dirty="0">
                <a:solidFill>
                  <a:schemeClr val="accent1">
                    <a:lumMod val="50000"/>
                  </a:schemeClr>
                </a:solidFill>
                <a:cs typeface="+mn-lt"/>
                <a:sym typeface="+mn-ea"/>
              </a:rPr>
              <a:t> </a:t>
            </a:r>
            <a:r>
              <a:rPr lang="" altLang="en-US" sz="2400" b="1" dirty="0">
                <a:solidFill>
                  <a:schemeClr val="accent1">
                    <a:lumMod val="50000"/>
                  </a:schemeClr>
                </a:solidFill>
                <a:cs typeface="+mn-lt"/>
                <a:sym typeface="+mn-ea"/>
              </a:rPr>
              <a:t>Complete Documentation (User Guides, Design, API Docs)</a:t>
            </a:r>
            <a:endParaRPr lang="" altLang="en-US" sz="2400" b="1" dirty="0">
              <a:solidFill>
                <a:schemeClr val="accent1">
                  <a:lumMod val="50000"/>
                </a:schemeClr>
              </a:solidFill>
              <a:cs typeface="+mn-lt"/>
              <a:sym typeface="+mn-ea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78785" y="2203450"/>
            <a:ext cx="6246495" cy="228155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048" y="2684303"/>
            <a:ext cx="6991904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sz="4800" b="1" dirty="0">
                <a:solidFill>
                  <a:schemeClr val="accent2">
                    <a:lumMod val="50000"/>
                  </a:schemeClr>
                </a:solidFill>
              </a:rPr>
              <a:t>Demonstration</a:t>
            </a:r>
            <a:endParaRPr lang="en-US" altLang="en-US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771140" y="6458585"/>
            <a:ext cx="6649085" cy="4038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 bwMode="auto">
          <a:xfrm>
            <a:off x="2771140" y="1923415"/>
            <a:ext cx="434340" cy="1169035"/>
          </a:xfrm>
          <a:prstGeom prst="rect">
            <a:avLst/>
          </a:prstGeom>
          <a:solidFill>
            <a:schemeClr val="tx2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 bwMode="auto">
          <a:xfrm>
            <a:off x="9007475" y="4010025"/>
            <a:ext cx="412750" cy="706755"/>
          </a:xfrm>
          <a:prstGeom prst="rect">
            <a:avLst/>
          </a:prstGeom>
          <a:solidFill>
            <a:schemeClr val="tx2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78785" y="2203450"/>
            <a:ext cx="6246495" cy="228155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048" y="2684303"/>
            <a:ext cx="699190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800" b="1" dirty="0">
                <a:solidFill>
                  <a:schemeClr val="accent2">
                    <a:lumMod val="50000"/>
                  </a:schemeClr>
                </a:solidFill>
              </a:rPr>
              <a:t>Requirements Specification(SRS)</a:t>
            </a:r>
            <a:endParaRPr lang="en-US" altLang="en-US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771140" y="6458585"/>
            <a:ext cx="6649085" cy="4038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 bwMode="auto">
          <a:xfrm>
            <a:off x="2771140" y="1923415"/>
            <a:ext cx="434340" cy="1169035"/>
          </a:xfrm>
          <a:prstGeom prst="rect">
            <a:avLst/>
          </a:prstGeom>
          <a:solidFill>
            <a:schemeClr val="tx2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 bwMode="auto">
          <a:xfrm>
            <a:off x="9007475" y="4010025"/>
            <a:ext cx="412750" cy="706755"/>
          </a:xfrm>
          <a:prstGeom prst="rect">
            <a:avLst/>
          </a:prstGeom>
          <a:solidFill>
            <a:schemeClr val="tx2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976630" y="450850"/>
          <a:ext cx="10238740" cy="5466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445"/>
                <a:gridCol w="7945120"/>
                <a:gridCol w="1654175"/>
              </a:tblGrid>
              <a:tr h="3924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ID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Functional Requirement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Status</a:t>
                      </a:r>
                      <a:endParaRPr lang="en-US" altLang="en-US"/>
                    </a:p>
                  </a:txBody>
                  <a:tcPr/>
                </a:tc>
              </a:tr>
              <a:tr h="3917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Shall be able to create and manage user accounts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924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2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Shall be able to login to the system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917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3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Shall be able to create business profiles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4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800">
                          <a:sym typeface="+mn-ea"/>
                        </a:rPr>
                        <a:t>Shall be </a:t>
                      </a:r>
                      <a:r>
                        <a:rPr lang="en-US" altLang="en-US" sz="1800">
                          <a:sym typeface="+mn-ea"/>
                        </a:rPr>
                        <a:t>a</a:t>
                      </a:r>
                      <a:r>
                        <a:rPr lang="en-US" sz="1800">
                          <a:sym typeface="+mn-ea"/>
                        </a:rPr>
                        <a:t>ble to manage products/services (by service providers)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917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5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Shall be able to search for products/services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924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6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Shall be able to book/request appointments for services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7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Shall be able to order products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6584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8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Shall be able to send cancellation/ modification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requests for bookings/appointments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4540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9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Shall be able to respond for bookings/appointments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Shall be able to provide </a:t>
                      </a:r>
                      <a:r>
                        <a:rPr lang="en-US" altLang="en-US"/>
                        <a:t>a </a:t>
                      </a:r>
                      <a:r>
                        <a:rPr lang="en-US"/>
                        <a:t>booking calendar for service providers.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431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Shall be able to record booking and purchase history.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431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12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Shall be able to get customer feedback.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 bwMode="auto">
          <a:xfrm>
            <a:off x="433705" y="6459220"/>
            <a:ext cx="11758295" cy="4038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 bwMode="auto">
          <a:xfrm>
            <a:off x="0" y="-327660"/>
            <a:ext cx="434340" cy="177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9840" y="914400"/>
            <a:ext cx="277495" cy="277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4920" y="1295400"/>
            <a:ext cx="277495" cy="2774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9840" y="1692275"/>
            <a:ext cx="277495" cy="277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4920" y="2073275"/>
            <a:ext cx="277495" cy="2774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4920" y="2506980"/>
            <a:ext cx="277495" cy="2774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00" y="2887980"/>
            <a:ext cx="277495" cy="2774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4920" y="3284855"/>
            <a:ext cx="277495" cy="277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00" y="3767455"/>
            <a:ext cx="277495" cy="2774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9840" y="4365625"/>
            <a:ext cx="277495" cy="2774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4920" y="4746625"/>
            <a:ext cx="277495" cy="2774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9840" y="5143500"/>
            <a:ext cx="277495" cy="2774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4920" y="5524500"/>
            <a:ext cx="277495" cy="27749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976630" y="532130"/>
          <a:ext cx="10238740" cy="5357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/>
                <a:gridCol w="7924165"/>
                <a:gridCol w="1654175"/>
              </a:tblGrid>
              <a:tr h="3924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ID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Functional Requirement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Status</a:t>
                      </a:r>
                      <a:endParaRPr lang="en-US" altLang="en-US"/>
                    </a:p>
                  </a:txBody>
                  <a:tcPr/>
                </a:tc>
              </a:tr>
              <a:tr h="3917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13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Shall be able to provide a set of event types toselect.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924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14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Shall be able to get event details for selected event type from customers.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917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15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Shall be able to generate an event plan for selected event type.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905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16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800">
                          <a:sym typeface="+mn-ea"/>
                        </a:rPr>
                        <a:t>Shall be able to show notifications related to eventplan.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917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17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Shall be able to record event plan details.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924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18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Shall be able to generate reports.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19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Shall be able to send invitations to event participants.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20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Shall be able to send event related notifications to participants.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924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21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Shall be able to backup data.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22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Should be able to get participants registered to the relevant event.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431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23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Should be able to manage registered users.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431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24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Should be able to receive payments</a:t>
                      </a:r>
                      <a:r>
                        <a:rPr lang="en-US" altLang="en-US"/>
                        <a:t>.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 bwMode="auto">
          <a:xfrm>
            <a:off x="433705" y="6459220"/>
            <a:ext cx="11758295" cy="4038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 bwMode="auto">
          <a:xfrm>
            <a:off x="0" y="-327660"/>
            <a:ext cx="434340" cy="177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9840" y="914400"/>
            <a:ext cx="277495" cy="2774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4920" y="1295400"/>
            <a:ext cx="277495" cy="27749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9840" y="1692275"/>
            <a:ext cx="277495" cy="27749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4920" y="2073275"/>
            <a:ext cx="277495" cy="2774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4920" y="2506980"/>
            <a:ext cx="277495" cy="27749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00" y="2887980"/>
            <a:ext cx="277495" cy="2774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4920" y="3284855"/>
            <a:ext cx="277495" cy="2774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00" y="3767455"/>
            <a:ext cx="277495" cy="27749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9840" y="4365625"/>
            <a:ext cx="277495" cy="27749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4920" y="4746625"/>
            <a:ext cx="277495" cy="27749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9840" y="5143500"/>
            <a:ext cx="277495" cy="27749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4920" y="5524500"/>
            <a:ext cx="277495" cy="27749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2766060"/>
            <a:ext cx="10515600" cy="1325563"/>
          </a:xfrm>
        </p:spPr>
        <p:txBody>
          <a:bodyPr/>
          <a:p>
            <a:pPr algn="ctr"/>
            <a:r>
              <a:rPr lang="en-US" altLang="en-US" b="1">
                <a:solidFill>
                  <a:schemeClr val="tx2">
                    <a:lumMod val="75000"/>
                  </a:schemeClr>
                </a:solidFill>
              </a:rPr>
              <a:t>Thank You</a:t>
            </a:r>
            <a:endParaRPr lang="en-US" alt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771140" y="6458585"/>
            <a:ext cx="6649085" cy="4038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 bwMode="auto">
          <a:xfrm>
            <a:off x="314325" y="5386070"/>
            <a:ext cx="434340" cy="1169035"/>
          </a:xfrm>
          <a:prstGeom prst="rect">
            <a:avLst/>
          </a:prstGeom>
          <a:solidFill>
            <a:schemeClr val="tx2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6" name="Rectangle 5"/>
          <p:cNvSpPr/>
          <p:nvPr/>
        </p:nvSpPr>
        <p:spPr bwMode="auto">
          <a:xfrm>
            <a:off x="11454130" y="343535"/>
            <a:ext cx="412750" cy="706755"/>
          </a:xfrm>
          <a:prstGeom prst="rect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2766060"/>
            <a:ext cx="10515600" cy="1325563"/>
          </a:xfrm>
        </p:spPr>
        <p:txBody>
          <a:bodyPr/>
          <a:p>
            <a:pPr algn="ctr"/>
            <a:r>
              <a:rPr lang="en-US" altLang="en-US" b="1">
                <a:solidFill>
                  <a:schemeClr val="tx2">
                    <a:lumMod val="75000"/>
                  </a:schemeClr>
                </a:solidFill>
              </a:rPr>
              <a:t>Q &amp; A</a:t>
            </a:r>
            <a:endParaRPr lang="en-US" alt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771140" y="6458585"/>
            <a:ext cx="6649085" cy="4038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 bwMode="auto">
          <a:xfrm>
            <a:off x="314325" y="5386070"/>
            <a:ext cx="434340" cy="1169035"/>
          </a:xfrm>
          <a:prstGeom prst="rect">
            <a:avLst/>
          </a:prstGeom>
          <a:solidFill>
            <a:schemeClr val="tx2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6" name="Rectangle 5"/>
          <p:cNvSpPr/>
          <p:nvPr/>
        </p:nvSpPr>
        <p:spPr bwMode="auto">
          <a:xfrm>
            <a:off x="11454130" y="343535"/>
            <a:ext cx="412750" cy="706755"/>
          </a:xfrm>
          <a:prstGeom prst="rect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7400" y="2009775"/>
            <a:ext cx="6196330" cy="27374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245" y="407670"/>
            <a:ext cx="10515600" cy="1325563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lt"/>
              </a:rPr>
              <a:t>What is </a:t>
            </a: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lt"/>
              </a:rPr>
              <a:t>Evenza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lt"/>
              </a:rPr>
              <a:t>?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305" y="2331720"/>
            <a:ext cx="5683885" cy="2235200"/>
          </a:xfrm>
        </p:spPr>
        <p:txBody>
          <a:bodyPr>
            <a:normAutofit fontScale="7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A web based platform to connect Customers (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cs typeface="+mn-lt"/>
              </a:rPr>
              <a:t>need to plan an event)</a:t>
            </a: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 to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cs typeface="+mn-lt"/>
              </a:rPr>
              <a:t>Service Providers</a:t>
            </a: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 while providing smart event planing, scheduling &amp; participant management capabilities</a:t>
            </a:r>
            <a:endParaRPr lang="en-US" altLang="en-US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33705" y="6459220"/>
            <a:ext cx="11758295" cy="4038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 bwMode="auto">
          <a:xfrm>
            <a:off x="0" y="-327660"/>
            <a:ext cx="434340" cy="177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3760" y="1681480"/>
            <a:ext cx="5104765" cy="2758440"/>
          </a:xfrm>
          <a:prstGeom prst="rect">
            <a:avLst/>
          </a:prstGeom>
          <a:effectLst>
            <a:outerShdw blurRad="342900" dist="38100" dir="2700000" algn="tl" rotWithShape="0">
              <a:prstClr val="black">
                <a:alpha val="40000"/>
              </a:prstClr>
            </a:outerShdw>
          </a:effectLst>
          <a:scene3d>
            <a:camera prst="perspectiveHeroicExtremeLeftFacing"/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595" y="2727325"/>
            <a:ext cx="4369435" cy="2509520"/>
          </a:xfrm>
          <a:prstGeom prst="rect">
            <a:avLst/>
          </a:prstGeom>
          <a:effectLst>
            <a:outerShdw blurRad="520700" dist="38100" dir="2700000" algn="tl" rotWithShape="0">
              <a:prstClr val="black">
                <a:alpha val="40000"/>
              </a:prstClr>
            </a:outerShdw>
          </a:effectLst>
          <a:scene3d>
            <a:camera prst="perspectiveHeroicExtremeLeftFacing"/>
            <a:lightRig rig="threePt" dir="t"/>
          </a:scene3d>
        </p:spPr>
      </p:pic>
      <p:pic>
        <p:nvPicPr>
          <p:cNvPr id="6" name="Picture 5" descr="apps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355" y="3249930"/>
            <a:ext cx="1399540" cy="24879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69440" y="2146935"/>
            <a:ext cx="3707130" cy="5962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245" y="407670"/>
            <a:ext cx="10515600" cy="1325563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lt"/>
              </a:rPr>
              <a:t>What </a:t>
            </a: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lt"/>
              </a:rPr>
              <a:t>Evenza does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lt"/>
              </a:rPr>
              <a:t>?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25" y="2186305"/>
            <a:ext cx="3896360" cy="70104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en-US" sz="28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Event Planners</a:t>
            </a:r>
            <a:endParaRPr lang="en-US" altLang="en-US" sz="28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33705" y="6459220"/>
            <a:ext cx="11758295" cy="4038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 bwMode="auto">
          <a:xfrm>
            <a:off x="0" y="-327660"/>
            <a:ext cx="434340" cy="177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6680200" y="2146935"/>
            <a:ext cx="3707130" cy="5962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6585585" y="2186305"/>
            <a:ext cx="3896360" cy="701040"/>
          </a:xfrm>
          <a:prstGeom prst="rect">
            <a:avLst/>
          </a:prstGeom>
          <a:noFill/>
          <a:ln w="9525">
            <a:noFill/>
          </a:ln>
        </p:spPr>
        <p:txBody>
          <a:bodyPr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Service Providers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69440" y="2974975"/>
            <a:ext cx="1715770" cy="18059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2000"/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1869440" y="3151505"/>
            <a:ext cx="1671320" cy="1553845"/>
          </a:xfrm>
          <a:prstGeom prst="rect">
            <a:avLst/>
          </a:prstGeom>
          <a:noFill/>
          <a:ln w="9525">
            <a:noFill/>
          </a:ln>
        </p:spPr>
        <p:txBody>
          <a:bodyPr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en-US" sz="1800" dirty="0">
                <a:solidFill>
                  <a:srgbClr val="0070C0"/>
                </a:solidFill>
                <a:cs typeface="+mn-lt"/>
              </a:rPr>
              <a:t>Create &amp; Schedule events with Event Planner</a:t>
            </a:r>
            <a:endParaRPr lang="en-US" altLang="en-US" sz="1800" dirty="0">
              <a:solidFill>
                <a:srgbClr val="0070C0"/>
              </a:solidFill>
              <a:cs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85870" y="2969895"/>
            <a:ext cx="1770380" cy="11055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2000"/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3826510" y="3101340"/>
            <a:ext cx="1721485" cy="1553845"/>
          </a:xfrm>
          <a:prstGeom prst="rect">
            <a:avLst/>
          </a:prstGeom>
          <a:noFill/>
          <a:ln w="9525">
            <a:noFill/>
          </a:ln>
        </p:spPr>
        <p:txBody>
          <a:bodyPr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en-US" sz="1600" dirty="0">
                <a:solidFill>
                  <a:srgbClr val="0070C0"/>
                </a:solidFill>
                <a:cs typeface="+mn-lt"/>
              </a:rPr>
              <a:t>Search &amp; Book</a:t>
            </a:r>
            <a:br>
              <a:rPr lang="en-US" altLang="en-US" sz="1600" dirty="0">
                <a:solidFill>
                  <a:srgbClr val="0070C0"/>
                </a:solidFill>
                <a:cs typeface="+mn-lt"/>
              </a:rPr>
            </a:br>
            <a:r>
              <a:rPr lang="en-US" altLang="en-US" sz="1600" dirty="0">
                <a:solidFill>
                  <a:srgbClr val="0070C0"/>
                </a:solidFill>
                <a:cs typeface="+mn-lt"/>
              </a:rPr>
              <a:t>Service Providers</a:t>
            </a:r>
            <a:endParaRPr lang="en-US" altLang="en-US" sz="1600" dirty="0">
              <a:solidFill>
                <a:srgbClr val="0070C0"/>
              </a:solidFill>
              <a:cs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5870" y="4163695"/>
            <a:ext cx="866140" cy="617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2000"/>
          </a:p>
        </p:txBody>
      </p:sp>
      <p:sp>
        <p:nvSpPr>
          <p:cNvPr id="13" name="Rectangle 12"/>
          <p:cNvSpPr/>
          <p:nvPr/>
        </p:nvSpPr>
        <p:spPr>
          <a:xfrm>
            <a:off x="4690110" y="4163695"/>
            <a:ext cx="866140" cy="617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2000"/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3798570" y="4235450"/>
            <a:ext cx="807720" cy="629920"/>
          </a:xfrm>
          <a:prstGeom prst="rect">
            <a:avLst/>
          </a:prstGeom>
          <a:noFill/>
          <a:ln w="9525">
            <a:noFill/>
          </a:ln>
        </p:spPr>
        <p:txBody>
          <a:bodyPr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en-US" sz="1200" dirty="0">
                <a:solidFill>
                  <a:srgbClr val="0070C0"/>
                </a:solidFill>
                <a:cs typeface="+mn-lt"/>
              </a:rPr>
              <a:t>Place a Booking</a:t>
            </a:r>
            <a:endParaRPr lang="en-US" altLang="en-US" sz="1200" dirty="0">
              <a:solidFill>
                <a:srgbClr val="0070C0"/>
              </a:solidFill>
              <a:cs typeface="+mn-lt"/>
            </a:endParaRPr>
          </a:p>
        </p:txBody>
      </p:sp>
      <p:sp>
        <p:nvSpPr>
          <p:cNvPr id="15" name="Content Placeholder 2"/>
          <p:cNvSpPr>
            <a:spLocks noGrp="1"/>
          </p:cNvSpPr>
          <p:nvPr/>
        </p:nvSpPr>
        <p:spPr>
          <a:xfrm>
            <a:off x="4720590" y="4194175"/>
            <a:ext cx="835660" cy="629920"/>
          </a:xfrm>
          <a:prstGeom prst="rect">
            <a:avLst/>
          </a:prstGeom>
          <a:noFill/>
          <a:ln w="9525">
            <a:noFill/>
          </a:ln>
        </p:spPr>
        <p:txBody>
          <a:bodyPr>
            <a:normAutofit lnSpcReduction="10000"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en-US" sz="1200" dirty="0">
                <a:solidFill>
                  <a:srgbClr val="0070C0"/>
                </a:solidFill>
                <a:cs typeface="+mn-lt"/>
              </a:rPr>
              <a:t>Visit</a:t>
            </a:r>
            <a:br>
              <a:rPr lang="en-US" altLang="en-US" sz="1200" dirty="0">
                <a:solidFill>
                  <a:srgbClr val="0070C0"/>
                </a:solidFill>
                <a:cs typeface="+mn-lt"/>
              </a:rPr>
            </a:br>
            <a:r>
              <a:rPr lang="en-US" altLang="en-US" sz="1200" dirty="0">
                <a:solidFill>
                  <a:srgbClr val="0070C0"/>
                </a:solidFill>
                <a:cs typeface="+mn-lt"/>
              </a:rPr>
              <a:t>Appoint-ment</a:t>
            </a:r>
            <a:endParaRPr lang="en-US" altLang="en-US" sz="1200" dirty="0">
              <a:solidFill>
                <a:srgbClr val="0070C0"/>
              </a:solidFill>
              <a:cs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80200" y="2980690"/>
            <a:ext cx="1786255" cy="18059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2000"/>
          </a:p>
        </p:txBody>
      </p:sp>
      <p:sp>
        <p:nvSpPr>
          <p:cNvPr id="17" name="Content Placeholder 2"/>
          <p:cNvSpPr>
            <a:spLocks noGrp="1"/>
          </p:cNvSpPr>
          <p:nvPr/>
        </p:nvSpPr>
        <p:spPr>
          <a:xfrm>
            <a:off x="6680200" y="3157220"/>
            <a:ext cx="1715770" cy="1553845"/>
          </a:xfrm>
          <a:prstGeom prst="rect">
            <a:avLst/>
          </a:prstGeom>
          <a:noFill/>
          <a:ln w="9525">
            <a:noFill/>
          </a:ln>
        </p:spPr>
        <p:txBody>
          <a:bodyPr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en-US" sz="1800" b="1" dirty="0">
                <a:solidFill>
                  <a:schemeClr val="accent5">
                    <a:lumMod val="50000"/>
                  </a:schemeClr>
                </a:solidFill>
                <a:cs typeface="+mn-lt"/>
              </a:rPr>
              <a:t>Sellers</a:t>
            </a:r>
            <a:br>
              <a:rPr lang="en-US" altLang="en-US" sz="1800" dirty="0">
                <a:solidFill>
                  <a:srgbClr val="0070C0"/>
                </a:solidFill>
                <a:cs typeface="+mn-lt"/>
              </a:rPr>
            </a:br>
            <a:r>
              <a:rPr lang="en-US" altLang="en-US" sz="1800" dirty="0">
                <a:solidFill>
                  <a:srgbClr val="0070C0"/>
                </a:solidFill>
                <a:cs typeface="+mn-lt"/>
              </a:rPr>
              <a:t>Sell their</a:t>
            </a:r>
            <a:br>
              <a:rPr lang="en-US" altLang="en-US" sz="1800" dirty="0">
                <a:solidFill>
                  <a:srgbClr val="0070C0"/>
                </a:solidFill>
                <a:cs typeface="+mn-lt"/>
              </a:rPr>
            </a:br>
            <a:r>
              <a:rPr lang="en-US" altLang="en-US" sz="1800" dirty="0">
                <a:solidFill>
                  <a:srgbClr val="0070C0"/>
                </a:solidFill>
                <a:cs typeface="+mn-lt"/>
              </a:rPr>
              <a:t>products</a:t>
            </a:r>
            <a:br>
              <a:rPr lang="en-US" altLang="en-US" sz="1800" dirty="0">
                <a:solidFill>
                  <a:srgbClr val="0070C0"/>
                </a:solidFill>
                <a:cs typeface="+mn-lt"/>
              </a:rPr>
            </a:br>
            <a:r>
              <a:rPr lang="en-US" altLang="en-US" sz="1800" dirty="0">
                <a:solidFill>
                  <a:srgbClr val="0070C0"/>
                </a:solidFill>
                <a:cs typeface="+mn-lt"/>
              </a:rPr>
              <a:t>(Event specific)</a:t>
            </a:r>
            <a:endParaRPr lang="en-US" altLang="en-US" sz="1800" dirty="0">
              <a:solidFill>
                <a:srgbClr val="0070C0"/>
              </a:solidFill>
              <a:cs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30920" y="2990215"/>
            <a:ext cx="1715770" cy="18059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2000"/>
          </a:p>
        </p:txBody>
      </p:sp>
      <p:sp>
        <p:nvSpPr>
          <p:cNvPr id="19" name="Content Placeholder 2"/>
          <p:cNvSpPr>
            <a:spLocks noGrp="1"/>
          </p:cNvSpPr>
          <p:nvPr/>
        </p:nvSpPr>
        <p:spPr>
          <a:xfrm>
            <a:off x="8630920" y="3166745"/>
            <a:ext cx="1671320" cy="1553845"/>
          </a:xfrm>
          <a:prstGeom prst="rect">
            <a:avLst/>
          </a:prstGeom>
          <a:noFill/>
          <a:ln w="9525">
            <a:noFill/>
          </a:ln>
        </p:spPr>
        <p:txBody>
          <a:bodyPr>
            <a:normAutofit fontScale="90000" lnSpcReduction="10000"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en-US" sz="1800" b="1" dirty="0">
                <a:solidFill>
                  <a:schemeClr val="accent5">
                    <a:lumMod val="50000"/>
                  </a:schemeClr>
                </a:solidFill>
                <a:cs typeface="+mn-lt"/>
              </a:rPr>
              <a:t>Service</a:t>
            </a:r>
            <a:br>
              <a:rPr lang="en-US" altLang="en-US" sz="1800" b="1" dirty="0">
                <a:solidFill>
                  <a:schemeClr val="accent5">
                    <a:lumMod val="50000"/>
                  </a:schemeClr>
                </a:solidFill>
                <a:cs typeface="+mn-lt"/>
              </a:rPr>
            </a:br>
            <a:r>
              <a:rPr lang="en-US" altLang="en-US" sz="1800" b="1" dirty="0">
                <a:solidFill>
                  <a:schemeClr val="accent5">
                    <a:lumMod val="50000"/>
                  </a:schemeClr>
                </a:solidFill>
                <a:cs typeface="+mn-lt"/>
              </a:rPr>
              <a:t>Providers</a:t>
            </a:r>
            <a:br>
              <a:rPr lang="en-US" altLang="en-US" sz="1800" dirty="0">
                <a:solidFill>
                  <a:srgbClr val="0070C0"/>
                </a:solidFill>
                <a:cs typeface="+mn-lt"/>
              </a:rPr>
            </a:br>
            <a:br>
              <a:rPr lang="en-US" altLang="en-US" sz="1800" dirty="0">
                <a:solidFill>
                  <a:srgbClr val="0070C0"/>
                </a:solidFill>
                <a:cs typeface="+mn-lt"/>
              </a:rPr>
            </a:br>
            <a:r>
              <a:rPr lang="en-US" altLang="en-US" sz="1800" dirty="0">
                <a:solidFill>
                  <a:srgbClr val="0070C0"/>
                </a:solidFill>
                <a:cs typeface="+mn-lt"/>
              </a:rPr>
              <a:t>Sell their</a:t>
            </a:r>
            <a:br>
              <a:rPr lang="en-US" altLang="en-US" sz="1800" dirty="0">
                <a:solidFill>
                  <a:srgbClr val="0070C0"/>
                </a:solidFill>
                <a:cs typeface="+mn-lt"/>
              </a:rPr>
            </a:br>
            <a:r>
              <a:rPr lang="en-US" altLang="en-US" sz="1800" dirty="0">
                <a:solidFill>
                  <a:srgbClr val="0070C0"/>
                </a:solidFill>
                <a:cs typeface="+mn-lt"/>
              </a:rPr>
              <a:t>Services</a:t>
            </a:r>
            <a:br>
              <a:rPr lang="en-US" altLang="en-US" sz="1800" dirty="0">
                <a:solidFill>
                  <a:srgbClr val="0070C0"/>
                </a:solidFill>
                <a:cs typeface="+mn-lt"/>
              </a:rPr>
            </a:br>
            <a:endParaRPr lang="en-US" altLang="en-US" sz="1800" dirty="0">
              <a:solidFill>
                <a:srgbClr val="0070C0"/>
              </a:solidFill>
              <a:cs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69440" y="4969510"/>
            <a:ext cx="3707130" cy="5962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Content Placeholder 2"/>
          <p:cNvSpPr>
            <a:spLocks noGrp="1"/>
          </p:cNvSpPr>
          <p:nvPr/>
        </p:nvSpPr>
        <p:spPr>
          <a:xfrm>
            <a:off x="2086610" y="4998720"/>
            <a:ext cx="3265805" cy="1553845"/>
          </a:xfrm>
          <a:prstGeom prst="rect">
            <a:avLst/>
          </a:prstGeom>
          <a:noFill/>
          <a:ln w="9525">
            <a:noFill/>
          </a:ln>
        </p:spPr>
        <p:txBody>
          <a:bodyPr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en-US" sz="1600" dirty="0">
                <a:solidFill>
                  <a:srgbClr val="0070C0"/>
                </a:solidFill>
                <a:cs typeface="+mn-lt"/>
              </a:rPr>
              <a:t>Event Publishing &amp; participant management</a:t>
            </a:r>
            <a:endParaRPr lang="en-US" altLang="en-US" sz="1600" dirty="0">
              <a:solidFill>
                <a:srgbClr val="0070C0"/>
              </a:solidFill>
              <a:cs typeface="+mn-lt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12825" y="4739640"/>
            <a:ext cx="3707130" cy="5962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245" y="407670"/>
            <a:ext cx="10515600" cy="1325563"/>
          </a:xfrm>
        </p:spPr>
        <p:txBody>
          <a:bodyPr/>
          <a:lstStyle/>
          <a:p>
            <a:pPr algn="l"/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lt"/>
              </a:rPr>
              <a:t>Technology Stack</a:t>
            </a:r>
            <a:endParaRPr lang="en-US" altLang="en-US" b="1" dirty="0">
              <a:solidFill>
                <a:schemeClr val="accent5">
                  <a:lumMod val="50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33705" y="6459220"/>
            <a:ext cx="11758295" cy="4038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 bwMode="auto">
          <a:xfrm>
            <a:off x="0" y="-327660"/>
            <a:ext cx="434340" cy="177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6955" y="1083945"/>
            <a:ext cx="5195570" cy="483489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4685" y="2839720"/>
            <a:ext cx="5683885" cy="2235200"/>
          </a:xfrm>
        </p:spPr>
        <p:txBody>
          <a:bodyPr>
            <a:normAutofit/>
          </a:bodyPr>
          <a:p>
            <a:pPr algn="l">
              <a:lnSpc>
                <a:spcPct val="100000"/>
              </a:lnSpc>
            </a:pPr>
            <a:r>
              <a:rPr lang="en-US" altLang="en-US" sz="24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Frontend: Angular (8)</a:t>
            </a:r>
            <a:endParaRPr lang="en-US" altLang="en-US" sz="24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en-US" sz="24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Backend: Node JS, Express</a:t>
            </a:r>
            <a:endParaRPr lang="en-US" altLang="en-US" sz="24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en-US" sz="24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Database: MongoDB</a:t>
            </a:r>
            <a:endParaRPr lang="en-US" altLang="en-US" sz="24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</p:txBody>
      </p:sp>
      <p:sp>
        <p:nvSpPr>
          <p:cNvPr id="9" name="Content Placeholder 5"/>
          <p:cNvSpPr>
            <a:spLocks noGrp="1"/>
          </p:cNvSpPr>
          <p:nvPr/>
        </p:nvSpPr>
        <p:spPr>
          <a:xfrm>
            <a:off x="-36830" y="4762500"/>
            <a:ext cx="5683885" cy="593725"/>
          </a:xfrm>
          <a:prstGeom prst="rect">
            <a:avLst/>
          </a:prstGeom>
          <a:noFill/>
          <a:ln w="9525">
            <a:noFill/>
          </a:ln>
        </p:spPr>
        <p:txBody>
          <a:bodyPr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cs typeface="+mn-lt"/>
              </a:rPr>
              <a:t>RESTful API</a:t>
            </a:r>
            <a:endParaRPr lang="en-US" altLang="en-US" b="1" dirty="0">
              <a:solidFill>
                <a:schemeClr val="tx2">
                  <a:lumMod val="75000"/>
                </a:schemeClr>
              </a:solidFill>
              <a:cs typeface="+mn-lt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245" y="407670"/>
            <a:ext cx="10515600" cy="1325563"/>
          </a:xfrm>
        </p:spPr>
        <p:txBody>
          <a:bodyPr/>
          <a:lstStyle/>
          <a:p>
            <a:pPr algn="l"/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lt"/>
              </a:rPr>
              <a:t>Modular Programming..</a:t>
            </a:r>
            <a:endParaRPr lang="en-US" altLang="en-US" b="1" dirty="0">
              <a:solidFill>
                <a:schemeClr val="accent5">
                  <a:lumMod val="50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33705" y="6459220"/>
            <a:ext cx="11758295" cy="4038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 bwMode="auto">
          <a:xfrm>
            <a:off x="0" y="-327660"/>
            <a:ext cx="434340" cy="177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88035" y="1567815"/>
            <a:ext cx="10936605" cy="4876165"/>
          </a:xfrm>
        </p:spPr>
        <p:txBody>
          <a:bodyPr>
            <a:normAutofit lnSpcReduction="10000"/>
          </a:bodyPr>
          <a:p>
            <a:pPr algn="l">
              <a:lnSpc>
                <a:spcPct val="150000"/>
              </a:lnSpc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Module based Development approch..</a:t>
            </a:r>
            <a:endParaRPr lang="en-US" altLang="en-US" sz="20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8 Modules :</a:t>
            </a:r>
            <a:endParaRPr lang="en-US" altLang="en-US" sz="20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</a:pP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Home &amp; Authentication</a:t>
            </a:r>
            <a:endParaRPr lang="en-US" altLang="en-US" sz="18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</a:pP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Service</a:t>
            </a:r>
            <a:endParaRPr lang="en-US" altLang="en-US" sz="18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</a:pP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Product</a:t>
            </a:r>
            <a:endParaRPr lang="en-US" altLang="en-US" sz="18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</a:pP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ServiceProvider</a:t>
            </a:r>
            <a:endParaRPr lang="en-US" altLang="en-US" sz="18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</a:pP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Seller</a:t>
            </a:r>
            <a:endParaRPr lang="en-US" altLang="en-US" sz="18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</a:pP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EventPlanner</a:t>
            </a:r>
            <a:endParaRPr lang="en-US" altLang="en-US" sz="18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</a:pP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Event</a:t>
            </a:r>
            <a:endParaRPr lang="en-US" altLang="en-US" sz="18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</a:pP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Administrator</a:t>
            </a:r>
            <a:endParaRPr lang="en-US" altLang="en-US" sz="175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</a:pPr>
            <a:endParaRPr lang="en-US" altLang="en-US" sz="175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</a:pPr>
            <a:endParaRPr lang="en-US" altLang="en-US" sz="175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78785" y="2203450"/>
            <a:ext cx="6246495" cy="228155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1168" y="2684303"/>
            <a:ext cx="699190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800" b="1" dirty="0">
                <a:solidFill>
                  <a:schemeClr val="accent2">
                    <a:lumMod val="50000"/>
                  </a:schemeClr>
                </a:solidFill>
              </a:rPr>
              <a:t>Design Patterns &amp;</a:t>
            </a:r>
            <a:br>
              <a:rPr lang="en-US" altLang="en-US" sz="48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en-US" sz="4800" b="1" dirty="0">
                <a:solidFill>
                  <a:schemeClr val="accent2">
                    <a:lumMod val="50000"/>
                  </a:schemeClr>
                </a:solidFill>
              </a:rPr>
              <a:t>Architectures</a:t>
            </a:r>
            <a:endParaRPr lang="en-US" altLang="en-US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771140" y="6458585"/>
            <a:ext cx="6649085" cy="4038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 bwMode="auto">
          <a:xfrm>
            <a:off x="2771140" y="1923415"/>
            <a:ext cx="434340" cy="1169035"/>
          </a:xfrm>
          <a:prstGeom prst="rect">
            <a:avLst/>
          </a:prstGeom>
          <a:solidFill>
            <a:schemeClr val="tx2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 bwMode="auto">
          <a:xfrm>
            <a:off x="9007475" y="4010025"/>
            <a:ext cx="412750" cy="706755"/>
          </a:xfrm>
          <a:prstGeom prst="rect">
            <a:avLst/>
          </a:prstGeom>
          <a:solidFill>
            <a:schemeClr val="tx2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245" y="407670"/>
            <a:ext cx="10515600" cy="1325563"/>
          </a:xfrm>
        </p:spPr>
        <p:txBody>
          <a:bodyPr/>
          <a:lstStyle/>
          <a:p>
            <a:pPr algn="l"/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lt"/>
              </a:rPr>
              <a:t>Design Patterns Used..</a:t>
            </a:r>
            <a:endParaRPr lang="en-US" altLang="en-US" b="1" dirty="0">
              <a:solidFill>
                <a:schemeClr val="accent5">
                  <a:lumMod val="50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33705" y="6459220"/>
            <a:ext cx="11758295" cy="4038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 bwMode="auto">
          <a:xfrm>
            <a:off x="0" y="-327660"/>
            <a:ext cx="434340" cy="177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36270" y="2160905"/>
            <a:ext cx="10936605" cy="2011045"/>
          </a:xfrm>
        </p:spPr>
        <p:txBody>
          <a:bodyPr>
            <a:normAutofit/>
          </a:bodyPr>
          <a:p>
            <a:pPr algn="l">
              <a:lnSpc>
                <a:spcPct val="150000"/>
              </a:lnSpc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Design Patterns Used..</a:t>
            </a:r>
            <a:endParaRPr lang="en-US" altLang="en-US" sz="20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</a:pPr>
            <a:r>
              <a:rPr lang="en-US" altLang="en-US" sz="175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Adaptor Design Pattern </a:t>
            </a:r>
            <a:r>
              <a:rPr lang="en-US" altLang="en-US" sz="14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(Ex: Body parser, Multer)</a:t>
            </a:r>
            <a:endParaRPr lang="en-US" altLang="en-US" sz="175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</a:pPr>
            <a:r>
              <a:rPr lang="en-US" altLang="en-US" sz="175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Observer Design Pattern </a:t>
            </a:r>
            <a:r>
              <a:rPr lang="en-US" altLang="en-US" sz="14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(Ex: Subjects/ Observables)</a:t>
            </a:r>
            <a:endParaRPr lang="en-US" altLang="en-US" sz="14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</a:pPr>
            <a:r>
              <a:rPr lang="en-US" altLang="en-US" sz="175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Singleton Design Pattern </a:t>
            </a:r>
            <a:r>
              <a:rPr lang="en-US" altLang="en-US" sz="14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(Ex: Providers)</a:t>
            </a:r>
            <a:endParaRPr lang="en-US" altLang="en-US" sz="14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8950" y="1831340"/>
            <a:ext cx="4574540" cy="5962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/>
        </p:nvSpPr>
        <p:spPr>
          <a:xfrm>
            <a:off x="6377940" y="1833880"/>
            <a:ext cx="5683885" cy="593725"/>
          </a:xfrm>
          <a:prstGeom prst="rect">
            <a:avLst/>
          </a:prstGeom>
          <a:noFill/>
          <a:ln w="9525">
            <a:noFill/>
          </a:ln>
        </p:spPr>
        <p:txBody>
          <a:bodyPr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cs typeface="+mn-lt"/>
              </a:rPr>
              <a:t>MVC Architecture</a:t>
            </a:r>
            <a:endParaRPr lang="en-US" altLang="en-US" b="1" dirty="0">
              <a:solidFill>
                <a:schemeClr val="tx2">
                  <a:lumMod val="75000"/>
                </a:schemeClr>
              </a:solidFill>
              <a:cs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8010" y="2848610"/>
            <a:ext cx="4634865" cy="2060575"/>
          </a:xfrm>
          <a:prstGeom prst="rect">
            <a:avLst/>
          </a:prstGeom>
        </p:spPr>
      </p:pic>
      <p:sp>
        <p:nvSpPr>
          <p:cNvPr id="3" name="Content Placeholder 5"/>
          <p:cNvSpPr>
            <a:spLocks noGrp="1"/>
          </p:cNvSpPr>
          <p:nvPr/>
        </p:nvSpPr>
        <p:spPr>
          <a:xfrm>
            <a:off x="260350" y="4095750"/>
            <a:ext cx="10936605" cy="4465955"/>
          </a:xfrm>
          <a:prstGeom prst="rect">
            <a:avLst/>
          </a:prstGeom>
          <a:noFill/>
          <a:ln w="9525">
            <a:noFill/>
          </a:ln>
        </p:spPr>
        <p:txBody>
          <a:bodyPr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OOP Concepts</a:t>
            </a:r>
            <a:endParaRPr lang="en-US" altLang="en-US" sz="20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lvl="1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Code Formatting &amp; Best Practises</a:t>
            </a:r>
            <a:endParaRPr lang="en-US" altLang="en-US" sz="20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78785" y="2203450"/>
            <a:ext cx="6246495" cy="228155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048" y="2684303"/>
            <a:ext cx="699190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800" b="1" dirty="0">
                <a:solidFill>
                  <a:schemeClr val="accent2">
                    <a:lumMod val="50000"/>
                  </a:schemeClr>
                </a:solidFill>
              </a:rPr>
              <a:t>Other Libraries &amp;</a:t>
            </a:r>
            <a:br>
              <a:rPr lang="en-US" altLang="en-US" sz="48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en-US" sz="4800" b="1" dirty="0">
                <a:solidFill>
                  <a:schemeClr val="accent2">
                    <a:lumMod val="50000"/>
                  </a:schemeClr>
                </a:solidFill>
              </a:rPr>
              <a:t>Frameworks</a:t>
            </a:r>
            <a:endParaRPr lang="en-US" altLang="en-US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771140" y="6458585"/>
            <a:ext cx="6649085" cy="4038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 bwMode="auto">
          <a:xfrm>
            <a:off x="2771140" y="1923415"/>
            <a:ext cx="434340" cy="1169035"/>
          </a:xfrm>
          <a:prstGeom prst="rect">
            <a:avLst/>
          </a:prstGeom>
          <a:solidFill>
            <a:schemeClr val="tx2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 bwMode="auto">
          <a:xfrm>
            <a:off x="9007475" y="4010025"/>
            <a:ext cx="412750" cy="706755"/>
          </a:xfrm>
          <a:prstGeom prst="rect">
            <a:avLst/>
          </a:prstGeom>
          <a:solidFill>
            <a:schemeClr val="tx2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245" y="407670"/>
            <a:ext cx="10515600" cy="1325563"/>
          </a:xfrm>
        </p:spPr>
        <p:txBody>
          <a:bodyPr/>
          <a:lstStyle/>
          <a:p>
            <a:pPr algn="l"/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lt"/>
              </a:rPr>
              <a:t>Libraries/ Frameworks used..</a:t>
            </a:r>
            <a:endParaRPr lang="en-US" altLang="en-US" b="1" dirty="0">
              <a:solidFill>
                <a:schemeClr val="accent5">
                  <a:lumMod val="50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33705" y="6459220"/>
            <a:ext cx="11758295" cy="4038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 bwMode="auto">
          <a:xfrm>
            <a:off x="0" y="-327660"/>
            <a:ext cx="434340" cy="177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</a:ln>
        </p:spPr>
        <p:txBody>
          <a:bodyPr vert="horz" wrap="square" lIns="121920" tIns="60960" rIns="121920" bIns="60960" numCol="1" rtlCol="0" anchor="t" anchorCtr="0" compatLnSpc="1"/>
          <a:p>
            <a:pPr algn="ctr"/>
            <a:endParaRPr lang="en-US" sz="240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3595" y="1665605"/>
            <a:ext cx="10544175" cy="4394835"/>
          </a:xfrm>
        </p:spPr>
        <p:txBody>
          <a:bodyPr>
            <a:normAutofit lnSpcReduction="20000"/>
          </a:bodyPr>
          <a:p>
            <a:pPr algn="l">
              <a:lnSpc>
                <a:spcPct val="150000"/>
              </a:lnSpc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Angular Material - UI Library</a:t>
            </a:r>
            <a:endParaRPr lang="en-US" altLang="en-US" sz="20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Multer - Image uploading &amp; handeling</a:t>
            </a:r>
            <a:endParaRPr lang="en-US" altLang="en-US" sz="20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Body Parser - JSON object Parsing</a:t>
            </a:r>
            <a:endParaRPr lang="en-US" altLang="en-US" sz="20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Mongoose - Secure MongoDB database controller</a:t>
            </a:r>
            <a:endParaRPr lang="en-US" altLang="en-US" sz="20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JSON Web Tokens - Secure Authentication &amp; Authorization</a:t>
            </a:r>
            <a:endParaRPr lang="en-US" altLang="en-US" sz="20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Nodemailer - Email message handeling</a:t>
            </a:r>
            <a:endParaRPr lang="en-US" altLang="en-US" sz="20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JsPDF &amp; htmlCanvas - Report extracting &amp; printing</a:t>
            </a:r>
            <a:endParaRPr lang="en-US" altLang="en-US" sz="20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chart.js/ Mongo Charts - Reports &amp; Charts visualization</a:t>
            </a:r>
            <a:endParaRPr lang="en-US" altLang="en-US" sz="20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Node Corn - Schedule and Manage tasks</a:t>
            </a:r>
            <a:endParaRPr lang="en-US" altLang="en-US" sz="20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  <a:p>
            <a:pPr algn="l">
              <a:lnSpc>
                <a:spcPct val="150000"/>
              </a:lnSpc>
            </a:pPr>
            <a:endParaRPr lang="en-US" altLang="en-US" sz="20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3450</Words>
  <Application>WPS Presentation</Application>
  <PresentationFormat>Widescreen</PresentationFormat>
  <Paragraphs>222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SimSun</vt:lpstr>
      <vt:lpstr>Wingdings</vt:lpstr>
      <vt:lpstr>Roboto Light</vt:lpstr>
      <vt:lpstr>cmr10</vt:lpstr>
      <vt:lpstr>DejaVu Sans</vt:lpstr>
      <vt:lpstr>Pagul</vt:lpstr>
      <vt:lpstr>微软雅黑</vt:lpstr>
      <vt:lpstr>Droid Sans Fallback</vt:lpstr>
      <vt:lpstr>Arial Unicode MS</vt:lpstr>
      <vt:lpstr>Calibri</vt:lpstr>
      <vt:lpstr>Lucida Sans</vt:lpstr>
      <vt:lpstr>Default Design</vt:lpstr>
      <vt:lpstr>PowerPoint 演示文稿</vt:lpstr>
      <vt:lpstr>What is Evenza?</vt:lpstr>
      <vt:lpstr>What Evenza does?</vt:lpstr>
      <vt:lpstr>Technology Stack</vt:lpstr>
      <vt:lpstr>Modular Programming..</vt:lpstr>
      <vt:lpstr>Design Patterns &amp; Architectures</vt:lpstr>
      <vt:lpstr>Design Patterns Used..</vt:lpstr>
      <vt:lpstr>Other Libraries &amp; Frameworks</vt:lpstr>
      <vt:lpstr>Libraries/ Frameworks used..</vt:lpstr>
      <vt:lpstr>APIs/ Services used..</vt:lpstr>
      <vt:lpstr>Releases..</vt:lpstr>
      <vt:lpstr>Demonstration</vt:lpstr>
      <vt:lpstr>Requirements Specification(SRS)</vt:lpstr>
      <vt:lpstr>PowerPoint 演示文稿</vt:lpstr>
      <vt:lpstr>PowerPoint 演示文稿</vt:lpstr>
      <vt:lpstr>Thank You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chiran</dc:creator>
  <cp:lastModifiedBy>chiran</cp:lastModifiedBy>
  <cp:revision>28</cp:revision>
  <dcterms:created xsi:type="dcterms:W3CDTF">2020-08-22T18:22:57Z</dcterms:created>
  <dcterms:modified xsi:type="dcterms:W3CDTF">2020-08-22T18:22:57Z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