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aleway"/>
      <p:regular r:id="rId41"/>
      <p:bold r:id="rId42"/>
      <p:italic r:id="rId43"/>
      <p:boldItalic r:id="rId44"/>
    </p:embeddedFont>
    <p:embeddedFont>
      <p:font typeface="Roboto"/>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BC0A7C-029D-4DD2-A896-8F69902801AA}">
  <a:tblStyle styleId="{E4BC0A7C-029D-4DD2-A896-8F69902801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a272428dd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a272428dd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a272428dd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a272428dd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a272428dd_0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a272428dd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a272428dd_0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a272428dd_0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9244c175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9244c175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a272428dd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a272428dd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a272428dd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a272428dd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a272428dd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a272428dd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a272428dd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a272428dd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a272428dd_0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a272428dd_0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a272428dd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a272428dd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9244c175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9244c175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9244c175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9244c175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a272428dd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a272428dd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a272428dd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a272428dd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a272428dd_0_1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a272428dd_0_1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a272428dd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a272428dd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a272428dd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a272428dd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9244c17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9244c17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a272428dd_0_1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a272428dd_0_1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a272428dd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da272428dd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a272428d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a272428d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a272428d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a272428d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da272428dd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da272428dd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a272428dd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da272428dd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da272428dd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da272428dd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da272428dd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da272428dd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a272428d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a272428d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a272428dd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a272428dd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a272428dd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a272428dd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a272428d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a272428d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a272428dd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a272428dd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a272428dd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a272428dd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80"/>
              <a:t>A study on developing a hybrid recommender system for Telecommunication Industry in Sri Lanka</a:t>
            </a:r>
            <a:endParaRPr sz="2980"/>
          </a:p>
          <a:p>
            <a:pPr indent="0" lvl="0" marL="0" rtl="0" algn="l">
              <a:spcBef>
                <a:spcPts val="0"/>
              </a:spcBef>
              <a:spcAft>
                <a:spcPts val="0"/>
              </a:spcAft>
              <a:buSzPts val="990"/>
              <a:buNone/>
            </a:pPr>
            <a:r>
              <a:t/>
            </a:r>
            <a:endParaRPr sz="2980"/>
          </a:p>
          <a:p>
            <a:pPr indent="0" lvl="0" marL="0" rtl="0" algn="l">
              <a:spcBef>
                <a:spcPts val="0"/>
              </a:spcBef>
              <a:spcAft>
                <a:spcPts val="0"/>
              </a:spcAft>
              <a:buSzPts val="990"/>
              <a:buNone/>
            </a:pPr>
            <a:r>
              <a:t/>
            </a:r>
            <a:endParaRPr sz="2980"/>
          </a:p>
        </p:txBody>
      </p:sp>
      <p:sp>
        <p:nvSpPr>
          <p:cNvPr id="87" name="Google Shape;87;p13"/>
          <p:cNvSpPr txBox="1"/>
          <p:nvPr>
            <p:ph idx="1" type="subTitle"/>
          </p:nvPr>
        </p:nvSpPr>
        <p:spPr>
          <a:xfrm>
            <a:off x="729625" y="3020500"/>
            <a:ext cx="7688100" cy="1895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400">
                <a:solidFill>
                  <a:srgbClr val="666666"/>
                </a:solidFill>
                <a:latin typeface="Calibri"/>
                <a:ea typeface="Calibri"/>
                <a:cs typeface="Calibri"/>
                <a:sym typeface="Calibri"/>
              </a:rPr>
              <a:t>Chiran Hewawitharana IM/2016/046</a:t>
            </a:r>
            <a:endParaRPr b="1" sz="1400">
              <a:solidFill>
                <a:srgbClr val="666666"/>
              </a:solidFill>
              <a:latin typeface="Calibri"/>
              <a:ea typeface="Calibri"/>
              <a:cs typeface="Calibri"/>
              <a:sym typeface="Calibri"/>
            </a:endParaRPr>
          </a:p>
          <a:p>
            <a:pPr indent="0" lvl="0" marL="0" rtl="0" algn="l">
              <a:lnSpc>
                <a:spcPct val="150000"/>
              </a:lnSpc>
              <a:spcBef>
                <a:spcPts val="0"/>
              </a:spcBef>
              <a:spcAft>
                <a:spcPts val="0"/>
              </a:spcAft>
              <a:buNone/>
            </a:pPr>
            <a:r>
              <a:t/>
            </a:r>
            <a:endParaRPr b="1" sz="1400">
              <a:solidFill>
                <a:srgbClr val="666666"/>
              </a:solidFill>
              <a:latin typeface="Calibri"/>
              <a:ea typeface="Calibri"/>
              <a:cs typeface="Calibri"/>
              <a:sym typeface="Calibri"/>
            </a:endParaRPr>
          </a:p>
          <a:p>
            <a:pPr indent="0" lvl="0" marL="0" rtl="0" algn="l">
              <a:lnSpc>
                <a:spcPct val="150000"/>
              </a:lnSpc>
              <a:spcBef>
                <a:spcPts val="0"/>
              </a:spcBef>
              <a:spcAft>
                <a:spcPts val="0"/>
              </a:spcAft>
              <a:buNone/>
            </a:pPr>
            <a:r>
              <a:rPr b="1" lang="en" sz="1400">
                <a:solidFill>
                  <a:srgbClr val="666666"/>
                </a:solidFill>
                <a:latin typeface="Calibri"/>
                <a:ea typeface="Calibri"/>
                <a:cs typeface="Calibri"/>
                <a:sym typeface="Calibri"/>
              </a:rPr>
              <a:t>Supervised By: Dr. Chathura Rajapaksha</a:t>
            </a:r>
            <a:endParaRPr b="1" sz="1400">
              <a:solidFill>
                <a:srgbClr val="666666"/>
              </a:solidFill>
              <a:latin typeface="Calibri"/>
              <a:ea typeface="Calibri"/>
              <a:cs typeface="Calibri"/>
              <a:sym typeface="Calibri"/>
            </a:endParaRPr>
          </a:p>
          <a:p>
            <a:pPr indent="0" lvl="0" marL="0" rtl="0" algn="l">
              <a:lnSpc>
                <a:spcPct val="150000"/>
              </a:lnSpc>
              <a:spcBef>
                <a:spcPts val="0"/>
              </a:spcBef>
              <a:spcAft>
                <a:spcPts val="0"/>
              </a:spcAft>
              <a:buNone/>
            </a:pPr>
            <a:r>
              <a:rPr b="1" lang="en" sz="1400">
                <a:solidFill>
                  <a:srgbClr val="666666"/>
                </a:solidFill>
                <a:latin typeface="Calibri"/>
                <a:ea typeface="Calibri"/>
                <a:cs typeface="Calibri"/>
                <a:sym typeface="Calibri"/>
              </a:rPr>
              <a:t>Co-supervised By: Mr. Dinesh Asanka</a:t>
            </a:r>
            <a:endParaRPr b="1" sz="1400">
              <a:solidFill>
                <a:srgbClr val="666666"/>
              </a:solidFill>
              <a:latin typeface="Calibri"/>
              <a:ea typeface="Calibri"/>
              <a:cs typeface="Calibri"/>
              <a:sym typeface="Calibri"/>
            </a:endParaRPr>
          </a:p>
          <a:p>
            <a:pPr indent="0" lvl="0" marL="0" rtl="0" algn="l">
              <a:lnSpc>
                <a:spcPct val="150000"/>
              </a:lnSpc>
              <a:spcBef>
                <a:spcPts val="0"/>
              </a:spcBef>
              <a:spcAft>
                <a:spcPts val="0"/>
              </a:spcAft>
              <a:buNone/>
            </a:pPr>
            <a:r>
              <a:t/>
            </a:r>
            <a:endParaRPr b="1" sz="1400">
              <a:solidFill>
                <a:srgbClr val="666666"/>
              </a:solidFill>
              <a:latin typeface="Calibri"/>
              <a:ea typeface="Calibri"/>
              <a:cs typeface="Calibri"/>
              <a:sym typeface="Calibri"/>
            </a:endParaRPr>
          </a:p>
        </p:txBody>
      </p:sp>
      <p:pic>
        <p:nvPicPr>
          <p:cNvPr id="88" name="Google Shape;88;p13"/>
          <p:cNvPicPr preferRelativeResize="0"/>
          <p:nvPr/>
        </p:nvPicPr>
        <p:blipFill>
          <a:blip r:embed="rId3">
            <a:alphaModFix/>
          </a:blip>
          <a:stretch>
            <a:fillRect/>
          </a:stretch>
        </p:blipFill>
        <p:spPr>
          <a:xfrm>
            <a:off x="6528949" y="3998125"/>
            <a:ext cx="2303325" cy="869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Literature</a:t>
            </a:r>
            <a:r>
              <a:rPr lang="en" sz="3500"/>
              <a:t> Review</a:t>
            </a:r>
            <a:endParaRPr sz="3500"/>
          </a:p>
        </p:txBody>
      </p:sp>
      <p:sp>
        <p:nvSpPr>
          <p:cNvPr id="155" name="Google Shape;155;p22"/>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6" name="Google Shape;156;p2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57" name="Google Shape;157;p22"/>
          <p:cNvPicPr preferRelativeResize="0"/>
          <p:nvPr/>
        </p:nvPicPr>
        <p:blipFill rotWithShape="1">
          <a:blip r:embed="rId3">
            <a:alphaModFix/>
          </a:blip>
          <a:srcRect b="26336" l="0" r="0" t="6647"/>
          <a:stretch/>
        </p:blipFill>
        <p:spPr>
          <a:xfrm>
            <a:off x="4734350" y="1352625"/>
            <a:ext cx="4181050" cy="2171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280550" y="599950"/>
            <a:ext cx="8312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01. Recommender System - </a:t>
            </a:r>
            <a:r>
              <a:rPr lang="en"/>
              <a:t>theories</a:t>
            </a:r>
            <a:r>
              <a:rPr lang="en"/>
              <a:t> and applications</a:t>
            </a:r>
            <a:endParaRPr/>
          </a:p>
        </p:txBody>
      </p:sp>
      <p:graphicFrame>
        <p:nvGraphicFramePr>
          <p:cNvPr id="163" name="Google Shape;163;p23"/>
          <p:cNvGraphicFramePr/>
          <p:nvPr/>
        </p:nvGraphicFramePr>
        <p:xfrm>
          <a:off x="952500" y="1486785"/>
          <a:ext cx="3000000" cy="3000000"/>
        </p:xfrm>
        <a:graphic>
          <a:graphicData uri="http://schemas.openxmlformats.org/drawingml/2006/table">
            <a:tbl>
              <a:tblPr>
                <a:noFill/>
                <a:tableStyleId>{E4BC0A7C-029D-4DD2-A896-8F69902801AA}</a:tableStyleId>
              </a:tblPr>
              <a:tblGrid>
                <a:gridCol w="2363950"/>
                <a:gridCol w="4875050"/>
              </a:tblGrid>
              <a:tr h="422975">
                <a:tc>
                  <a:txBody>
                    <a:bodyPr/>
                    <a:lstStyle/>
                    <a:p>
                      <a:pPr indent="0" lvl="0" marL="0" rtl="0" algn="l">
                        <a:spcBef>
                          <a:spcPts val="0"/>
                        </a:spcBef>
                        <a:spcAft>
                          <a:spcPts val="0"/>
                        </a:spcAft>
                        <a:buNone/>
                      </a:pPr>
                      <a:r>
                        <a:rPr b="1" lang="en">
                          <a:solidFill>
                            <a:srgbClr val="073763"/>
                          </a:solidFill>
                        </a:rPr>
                        <a:t>Reference</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rgbClr val="073763"/>
                          </a:solidFill>
                        </a:rPr>
                        <a:t>Related f</a:t>
                      </a:r>
                      <a:r>
                        <a:rPr b="1" lang="en">
                          <a:solidFill>
                            <a:srgbClr val="073763"/>
                          </a:solidFill>
                        </a:rPr>
                        <a:t>indings and suggestions </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1505900">
                <a:tc>
                  <a:txBody>
                    <a:bodyPr/>
                    <a:lstStyle/>
                    <a:p>
                      <a:pPr indent="0" lvl="0" marL="0" rtl="0" algn="l">
                        <a:spcBef>
                          <a:spcPts val="0"/>
                        </a:spcBef>
                        <a:spcAft>
                          <a:spcPts val="0"/>
                        </a:spcAft>
                        <a:buNone/>
                      </a:pPr>
                      <a:r>
                        <a:rPr lang="en"/>
                        <a:t>[Seyednezhad et. al., 2018]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SzPts val="1300"/>
                        <a:buChar char="●"/>
                      </a:pPr>
                      <a:r>
                        <a:rPr lang="en" sz="1300"/>
                        <a:t>Main four methods: Demographic filtering, content-based filtering, collaborative filtering and hybrid methods </a:t>
                      </a:r>
                      <a:endParaRPr sz="1300"/>
                    </a:p>
                    <a:p>
                      <a:pPr indent="-311150" lvl="0" marL="457200" rtl="0" algn="l">
                        <a:lnSpc>
                          <a:spcPct val="115000"/>
                        </a:lnSpc>
                        <a:spcBef>
                          <a:spcPts val="0"/>
                        </a:spcBef>
                        <a:spcAft>
                          <a:spcPts val="0"/>
                        </a:spcAft>
                        <a:buSzPts val="1300"/>
                        <a:buChar char="●"/>
                      </a:pPr>
                      <a:r>
                        <a:rPr lang="en" sz="1300"/>
                        <a:t>CF: Methods of extracting user interactions for a recommendation: Explicit/ Implicit</a:t>
                      </a:r>
                      <a:endParaRPr sz="1300"/>
                    </a:p>
                    <a:p>
                      <a:pPr indent="-311150" lvl="0" marL="457200" rtl="0" algn="l">
                        <a:lnSpc>
                          <a:spcPct val="115000"/>
                        </a:lnSpc>
                        <a:spcBef>
                          <a:spcPts val="0"/>
                        </a:spcBef>
                        <a:spcAft>
                          <a:spcPts val="0"/>
                        </a:spcAft>
                        <a:buSzPts val="1300"/>
                        <a:buChar char="●"/>
                      </a:pPr>
                      <a:r>
                        <a:rPr lang="en" sz="1300"/>
                        <a:t>CBF: make recommendations based on the description of the items. Three parts: content analyzer, profile learner and filtering component.</a:t>
                      </a:r>
                      <a:endParaRPr sz="1300"/>
                    </a:p>
                    <a:p>
                      <a:pPr indent="-311150" lvl="0" marL="457200" rtl="0" algn="l">
                        <a:lnSpc>
                          <a:spcPct val="115000"/>
                        </a:lnSpc>
                        <a:spcBef>
                          <a:spcPts val="0"/>
                        </a:spcBef>
                        <a:spcAft>
                          <a:spcPts val="0"/>
                        </a:spcAft>
                        <a:buSzPts val="1300"/>
                        <a:buChar char="●"/>
                      </a:pPr>
                      <a:r>
                        <a:rPr lang="en" sz="1300"/>
                        <a:t>CBF techniques: Keyword based vector space model</a:t>
                      </a:r>
                      <a:endParaRPr sz="1300"/>
                    </a:p>
                    <a:p>
                      <a:pPr indent="-311150" lvl="0" marL="457200" rtl="0" algn="l">
                        <a:lnSpc>
                          <a:spcPct val="115000"/>
                        </a:lnSpc>
                        <a:spcBef>
                          <a:spcPts val="0"/>
                        </a:spcBef>
                        <a:spcAft>
                          <a:spcPts val="0"/>
                        </a:spcAft>
                        <a:buSzPts val="1300"/>
                        <a:buChar char="●"/>
                      </a:pPr>
                      <a:r>
                        <a:rPr lang="en" sz="1300"/>
                        <a:t>CF techniques: Cosine similarities, KNN - Neighbourhood approach, latent factor model,</a:t>
                      </a:r>
                      <a:endParaRPr sz="1300"/>
                    </a:p>
                    <a:p>
                      <a:pPr indent="-311150" lvl="0" marL="457200" rtl="0" algn="l">
                        <a:lnSpc>
                          <a:spcPct val="115000"/>
                        </a:lnSpc>
                        <a:spcBef>
                          <a:spcPts val="0"/>
                        </a:spcBef>
                        <a:spcAft>
                          <a:spcPts val="0"/>
                        </a:spcAft>
                        <a:buSzPts val="1300"/>
                        <a:buChar char="●"/>
                      </a:pPr>
                      <a:r>
                        <a:rPr lang="en" sz="1300"/>
                        <a:t>Challenges: cold-start problem, multi armed bandit</a:t>
                      </a:r>
                      <a:endParaRPr sz="1300"/>
                    </a:p>
                    <a:p>
                      <a:pPr indent="0" lvl="0" marL="0" rtl="0" algn="l">
                        <a:lnSpc>
                          <a:spcPct val="115000"/>
                        </a:lnSpc>
                        <a:spcBef>
                          <a:spcPts val="0"/>
                        </a:spcBef>
                        <a:spcAft>
                          <a:spcPts val="0"/>
                        </a:spcAft>
                        <a:buNone/>
                      </a:pPr>
                      <a:r>
                        <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280550" y="599950"/>
            <a:ext cx="8312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01. Recommender System - theories and applications</a:t>
            </a:r>
            <a:endParaRPr/>
          </a:p>
        </p:txBody>
      </p:sp>
      <p:graphicFrame>
        <p:nvGraphicFramePr>
          <p:cNvPr id="169" name="Google Shape;169;p24"/>
          <p:cNvGraphicFramePr/>
          <p:nvPr/>
        </p:nvGraphicFramePr>
        <p:xfrm>
          <a:off x="952500" y="1486785"/>
          <a:ext cx="3000000" cy="3000000"/>
        </p:xfrm>
        <a:graphic>
          <a:graphicData uri="http://schemas.openxmlformats.org/drawingml/2006/table">
            <a:tbl>
              <a:tblPr>
                <a:noFill/>
                <a:tableStyleId>{E4BC0A7C-029D-4DD2-A896-8F69902801AA}</a:tableStyleId>
              </a:tblPr>
              <a:tblGrid>
                <a:gridCol w="2363950"/>
                <a:gridCol w="4875050"/>
              </a:tblGrid>
              <a:tr h="422975">
                <a:tc>
                  <a:txBody>
                    <a:bodyPr/>
                    <a:lstStyle/>
                    <a:p>
                      <a:pPr indent="0" lvl="0" marL="0" rtl="0" algn="l">
                        <a:spcBef>
                          <a:spcPts val="0"/>
                        </a:spcBef>
                        <a:spcAft>
                          <a:spcPts val="0"/>
                        </a:spcAft>
                        <a:buNone/>
                      </a:pPr>
                      <a:r>
                        <a:rPr b="1" lang="en">
                          <a:solidFill>
                            <a:srgbClr val="073763"/>
                          </a:solidFill>
                        </a:rPr>
                        <a:t>Reference</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rgbClr val="073763"/>
                          </a:solidFill>
                        </a:rPr>
                        <a:t>Related f</a:t>
                      </a:r>
                      <a:r>
                        <a:rPr b="1" lang="en">
                          <a:solidFill>
                            <a:srgbClr val="073763"/>
                          </a:solidFill>
                        </a:rPr>
                        <a:t>indings and suggestions </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1505900">
                <a:tc>
                  <a:txBody>
                    <a:bodyPr/>
                    <a:lstStyle/>
                    <a:p>
                      <a:pPr indent="0" lvl="0" marL="0" rtl="0" algn="l">
                        <a:spcBef>
                          <a:spcPts val="0"/>
                        </a:spcBef>
                        <a:spcAft>
                          <a:spcPts val="0"/>
                        </a:spcAft>
                        <a:buNone/>
                      </a:pPr>
                      <a:r>
                        <a:rPr lang="en"/>
                        <a:t>[Yousef et. al., 2018]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[Aggarwal CC, 2016]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SzPts val="1300"/>
                        <a:buChar char="●"/>
                      </a:pPr>
                      <a:r>
                        <a:rPr lang="en" sz="1300"/>
                        <a:t>Hybrid recommenders: Combination of CF, CBF and Contextual information.</a:t>
                      </a:r>
                      <a:endParaRPr sz="1300"/>
                    </a:p>
                    <a:p>
                      <a:pPr indent="-311150" lvl="0" marL="457200" rtl="0" algn="l">
                        <a:lnSpc>
                          <a:spcPct val="115000"/>
                        </a:lnSpc>
                        <a:spcBef>
                          <a:spcPts val="0"/>
                        </a:spcBef>
                        <a:spcAft>
                          <a:spcPts val="0"/>
                        </a:spcAft>
                        <a:buSzPts val="1300"/>
                        <a:buChar char="●"/>
                      </a:pPr>
                      <a:r>
                        <a:rPr lang="en" sz="1300"/>
                        <a:t>Memory based recommenders: Use of User-item rating matrix, depend on past data.</a:t>
                      </a:r>
                      <a:endParaRPr sz="1300"/>
                    </a:p>
                    <a:p>
                      <a:pPr indent="-311150" lvl="0" marL="457200" rtl="0" algn="l">
                        <a:lnSpc>
                          <a:spcPct val="115000"/>
                        </a:lnSpc>
                        <a:spcBef>
                          <a:spcPts val="0"/>
                        </a:spcBef>
                        <a:spcAft>
                          <a:spcPts val="0"/>
                        </a:spcAft>
                        <a:buSzPts val="1300"/>
                        <a:buChar char="●"/>
                      </a:pPr>
                      <a:r>
                        <a:rPr lang="en" sz="1300"/>
                        <a:t>Model based recommenders: generates a model that learns from the information of user-item ratings and recommends new items.</a:t>
                      </a:r>
                      <a:endParaRPr sz="1300"/>
                    </a:p>
                    <a:p>
                      <a:pPr indent="-311150" lvl="0" marL="457200" rtl="0" algn="l">
                        <a:lnSpc>
                          <a:spcPct val="115000"/>
                        </a:lnSpc>
                        <a:spcBef>
                          <a:spcPts val="0"/>
                        </a:spcBef>
                        <a:spcAft>
                          <a:spcPts val="0"/>
                        </a:spcAft>
                        <a:buSzPts val="1300"/>
                        <a:buChar char="●"/>
                      </a:pPr>
                      <a:r>
                        <a:rPr lang="en" sz="1300"/>
                        <a:t>Hybrid approach: Either CBF-&gt; multi-level CF or CF -&gt; multiclass CBF (user ratings are used as a user feature)</a:t>
                      </a:r>
                      <a:endParaRPr sz="1300"/>
                    </a:p>
                    <a:p>
                      <a:pPr indent="-311150" lvl="0" marL="457200" rtl="0" algn="l">
                        <a:lnSpc>
                          <a:spcPct val="115000"/>
                        </a:lnSpc>
                        <a:spcBef>
                          <a:spcPts val="0"/>
                        </a:spcBef>
                        <a:spcAft>
                          <a:spcPts val="0"/>
                        </a:spcAft>
                        <a:buSzPts val="1300"/>
                        <a:buChar char="●"/>
                      </a:pPr>
                      <a:r>
                        <a:rPr lang="en" sz="1300"/>
                        <a:t>Evaluation methods: Quality of predication validated by MAE (Mean Absolute error), RSME (Root Mean square error) and coverage</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280550" y="599950"/>
            <a:ext cx="8673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02. Recommender Systems in Telecommunication Industry</a:t>
            </a:r>
            <a:endParaRPr/>
          </a:p>
        </p:txBody>
      </p:sp>
      <p:graphicFrame>
        <p:nvGraphicFramePr>
          <p:cNvPr id="175" name="Google Shape;175;p25"/>
          <p:cNvGraphicFramePr/>
          <p:nvPr/>
        </p:nvGraphicFramePr>
        <p:xfrm>
          <a:off x="952500" y="1486785"/>
          <a:ext cx="3000000" cy="3000000"/>
        </p:xfrm>
        <a:graphic>
          <a:graphicData uri="http://schemas.openxmlformats.org/drawingml/2006/table">
            <a:tbl>
              <a:tblPr>
                <a:noFill/>
                <a:tableStyleId>{E4BC0A7C-029D-4DD2-A896-8F69902801AA}</a:tableStyleId>
              </a:tblPr>
              <a:tblGrid>
                <a:gridCol w="2286000"/>
                <a:gridCol w="4953000"/>
              </a:tblGrid>
              <a:tr h="422975">
                <a:tc>
                  <a:txBody>
                    <a:bodyPr/>
                    <a:lstStyle/>
                    <a:p>
                      <a:pPr indent="0" lvl="0" marL="0" rtl="0" algn="l">
                        <a:spcBef>
                          <a:spcPts val="0"/>
                        </a:spcBef>
                        <a:spcAft>
                          <a:spcPts val="0"/>
                        </a:spcAft>
                        <a:buNone/>
                      </a:pPr>
                      <a:r>
                        <a:rPr b="1" lang="en">
                          <a:solidFill>
                            <a:srgbClr val="073763"/>
                          </a:solidFill>
                        </a:rPr>
                        <a:t>Reference</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rgbClr val="073763"/>
                          </a:solidFill>
                        </a:rPr>
                        <a:t>Related f</a:t>
                      </a:r>
                      <a:r>
                        <a:rPr b="1" lang="en">
                          <a:solidFill>
                            <a:srgbClr val="073763"/>
                          </a:solidFill>
                        </a:rPr>
                        <a:t>indings and suggestions </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1505900">
                <a:tc>
                  <a:txBody>
                    <a:bodyPr/>
                    <a:lstStyle/>
                    <a:p>
                      <a:pPr indent="0" lvl="0" marL="0" rtl="0" algn="l">
                        <a:spcBef>
                          <a:spcPts val="0"/>
                        </a:spcBef>
                        <a:spcAft>
                          <a:spcPts val="0"/>
                        </a:spcAft>
                        <a:buNone/>
                      </a:pPr>
                      <a:r>
                        <a:rPr lang="en"/>
                        <a:t>[Soft et. al., 2017]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SzPts val="1300"/>
                        <a:buChar char="●"/>
                      </a:pPr>
                      <a:r>
                        <a:rPr lang="en" sz="1300"/>
                        <a:t>Importance of recommendation: lose their revenues because of customers switching from one provider to another in search of cheap affordable high-quality products and services.</a:t>
                      </a:r>
                      <a:endParaRPr sz="1300"/>
                    </a:p>
                    <a:p>
                      <a:pPr indent="-311150" lvl="0" marL="457200" rtl="0" algn="l">
                        <a:lnSpc>
                          <a:spcPct val="115000"/>
                        </a:lnSpc>
                        <a:spcBef>
                          <a:spcPts val="0"/>
                        </a:spcBef>
                        <a:spcAft>
                          <a:spcPts val="0"/>
                        </a:spcAft>
                        <a:buSzPts val="1300"/>
                        <a:buChar char="●"/>
                      </a:pPr>
                      <a:r>
                        <a:rPr lang="en" sz="1300"/>
                        <a:t>Lack of a proper understanding of the both current and future(predictive) customer base, and their(predictive) requirements lead to customer churn and revenue lost.</a:t>
                      </a:r>
                      <a:endParaRPr sz="1300"/>
                    </a:p>
                    <a:p>
                      <a:pPr indent="-311150" lvl="0" marL="457200" rtl="0" algn="l">
                        <a:lnSpc>
                          <a:spcPct val="115000"/>
                        </a:lnSpc>
                        <a:spcBef>
                          <a:spcPts val="0"/>
                        </a:spcBef>
                        <a:spcAft>
                          <a:spcPts val="0"/>
                        </a:spcAft>
                        <a:buSzPts val="1300"/>
                        <a:buChar char="●"/>
                      </a:pPr>
                      <a:r>
                        <a:rPr lang="en" sz="1300"/>
                        <a:t>Context features (independent variables) identified: User activity context, time, location, User-item correlation, User satisfaction/opinions (Likert scale values)</a:t>
                      </a:r>
                      <a:endParaRPr sz="1300"/>
                    </a:p>
                    <a:p>
                      <a:pPr indent="-311150" lvl="0" marL="457200" rtl="0" algn="l">
                        <a:lnSpc>
                          <a:spcPct val="115000"/>
                        </a:lnSpc>
                        <a:spcBef>
                          <a:spcPts val="0"/>
                        </a:spcBef>
                        <a:spcAft>
                          <a:spcPts val="0"/>
                        </a:spcAft>
                        <a:buSzPts val="1300"/>
                        <a:buChar char="●"/>
                      </a:pPr>
                      <a:r>
                        <a:rPr lang="en" sz="1300"/>
                        <a:t>having a reduced set of items is more important that having one item recommended.</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280550" y="599950"/>
            <a:ext cx="8673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02. Recommender Systems in Telecommunication Industry</a:t>
            </a:r>
            <a:endParaRPr/>
          </a:p>
        </p:txBody>
      </p:sp>
      <p:graphicFrame>
        <p:nvGraphicFramePr>
          <p:cNvPr id="181" name="Google Shape;181;p26"/>
          <p:cNvGraphicFramePr/>
          <p:nvPr/>
        </p:nvGraphicFramePr>
        <p:xfrm>
          <a:off x="952500" y="1486785"/>
          <a:ext cx="3000000" cy="3000000"/>
        </p:xfrm>
        <a:graphic>
          <a:graphicData uri="http://schemas.openxmlformats.org/drawingml/2006/table">
            <a:tbl>
              <a:tblPr>
                <a:noFill/>
                <a:tableStyleId>{E4BC0A7C-029D-4DD2-A896-8F69902801AA}</a:tableStyleId>
              </a:tblPr>
              <a:tblGrid>
                <a:gridCol w="2286000"/>
                <a:gridCol w="4953000"/>
              </a:tblGrid>
              <a:tr h="422975">
                <a:tc>
                  <a:txBody>
                    <a:bodyPr/>
                    <a:lstStyle/>
                    <a:p>
                      <a:pPr indent="0" lvl="0" marL="0" rtl="0" algn="l">
                        <a:spcBef>
                          <a:spcPts val="0"/>
                        </a:spcBef>
                        <a:spcAft>
                          <a:spcPts val="0"/>
                        </a:spcAft>
                        <a:buNone/>
                      </a:pPr>
                      <a:r>
                        <a:rPr b="1" lang="en">
                          <a:solidFill>
                            <a:srgbClr val="073763"/>
                          </a:solidFill>
                        </a:rPr>
                        <a:t>Reference</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rgbClr val="073763"/>
                          </a:solidFill>
                        </a:rPr>
                        <a:t>Related f</a:t>
                      </a:r>
                      <a:r>
                        <a:rPr b="1" lang="en">
                          <a:solidFill>
                            <a:srgbClr val="073763"/>
                          </a:solidFill>
                        </a:rPr>
                        <a:t>indings and suggestions </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1505900">
                <a:tc>
                  <a:txBody>
                    <a:bodyPr/>
                    <a:lstStyle/>
                    <a:p>
                      <a:pPr indent="0" lvl="0" marL="0" rtl="0" algn="l">
                        <a:spcBef>
                          <a:spcPts val="0"/>
                        </a:spcBef>
                        <a:spcAft>
                          <a:spcPts val="0"/>
                        </a:spcAft>
                        <a:buNone/>
                      </a:pPr>
                      <a:r>
                        <a:rPr lang="en"/>
                        <a:t>[Zui Zhang et. al., 2013]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[Yu,Jian et. al., 2011]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04800" lvl="0" marL="457200" rtl="0" algn="l">
                        <a:lnSpc>
                          <a:spcPct val="115000"/>
                        </a:lnSpc>
                        <a:spcBef>
                          <a:spcPts val="0"/>
                        </a:spcBef>
                        <a:spcAft>
                          <a:spcPts val="0"/>
                        </a:spcAft>
                        <a:buSzPts val="1200"/>
                        <a:buChar char="●"/>
                      </a:pPr>
                      <a:r>
                        <a:rPr lang="en" sz="1200"/>
                        <a:t>Suggested approach: to collect new customer information, gather similar existing customer data (purchase records, usage history) and to collect replated product data.</a:t>
                      </a:r>
                      <a:endParaRPr sz="1200"/>
                    </a:p>
                    <a:p>
                      <a:pPr indent="-304800" lvl="0" marL="457200" rtl="0" algn="l">
                        <a:lnSpc>
                          <a:spcPct val="115000"/>
                        </a:lnSpc>
                        <a:spcBef>
                          <a:spcPts val="0"/>
                        </a:spcBef>
                        <a:spcAft>
                          <a:spcPts val="0"/>
                        </a:spcAft>
                        <a:buSzPts val="1200"/>
                        <a:buChar char="●"/>
                      </a:pPr>
                      <a:r>
                        <a:rPr lang="en" sz="1200"/>
                        <a:t>The main characteristics of telcom data is here there could be millions of users and relatively few services.</a:t>
                      </a:r>
                      <a:endParaRPr sz="1200"/>
                    </a:p>
                    <a:p>
                      <a:pPr indent="-304800" lvl="0" marL="457200" rtl="0" algn="l">
                        <a:lnSpc>
                          <a:spcPct val="115000"/>
                        </a:lnSpc>
                        <a:spcBef>
                          <a:spcPts val="0"/>
                        </a:spcBef>
                        <a:spcAft>
                          <a:spcPts val="0"/>
                        </a:spcAft>
                        <a:buSzPts val="1200"/>
                        <a:buChar char="●"/>
                      </a:pPr>
                      <a:r>
                        <a:rPr lang="en" sz="1200"/>
                        <a:t>Unlike enterprise applications which are usually invoked synchronously, telecom applications are always invoked asynchronously.</a:t>
                      </a:r>
                      <a:endParaRPr sz="1200"/>
                    </a:p>
                    <a:p>
                      <a:pPr indent="-304800" lvl="0" marL="457200" rtl="0" algn="l">
                        <a:lnSpc>
                          <a:spcPct val="115000"/>
                        </a:lnSpc>
                        <a:spcBef>
                          <a:spcPts val="0"/>
                        </a:spcBef>
                        <a:spcAft>
                          <a:spcPts val="0"/>
                        </a:spcAft>
                        <a:buSzPts val="1200"/>
                        <a:buChar char="●"/>
                      </a:pPr>
                      <a:r>
                        <a:rPr lang="en" sz="1200"/>
                        <a:t>Proposed algorithms: Generic user/ item based/ item-user/ slope one</a:t>
                      </a:r>
                      <a:endParaRPr sz="1200"/>
                    </a:p>
                    <a:p>
                      <a:pPr indent="-304800" lvl="0" marL="457200" rtl="0" algn="l">
                        <a:lnSpc>
                          <a:spcPct val="115000"/>
                        </a:lnSpc>
                        <a:spcBef>
                          <a:spcPts val="0"/>
                        </a:spcBef>
                        <a:spcAft>
                          <a:spcPts val="0"/>
                        </a:spcAft>
                        <a:buSzPts val="1200"/>
                        <a:buChar char="●"/>
                      </a:pPr>
                      <a:r>
                        <a:rPr lang="en" sz="1200"/>
                        <a:t>ItemAverageRecommender: except that estimated preferences are adjusted for the Users' average preference value.</a:t>
                      </a:r>
                      <a:endParaRPr sz="1200"/>
                    </a:p>
                    <a:p>
                      <a:pPr indent="-304800" lvl="0" marL="457200" rtl="0" algn="l">
                        <a:lnSpc>
                          <a:spcPct val="115000"/>
                        </a:lnSpc>
                        <a:spcBef>
                          <a:spcPts val="0"/>
                        </a:spcBef>
                        <a:spcAft>
                          <a:spcPts val="0"/>
                        </a:spcAft>
                        <a:buSzPts val="1200"/>
                        <a:buChar char="●"/>
                      </a:pPr>
                      <a:r>
                        <a:rPr lang="en" sz="1200"/>
                        <a:t>TreeClustering approach</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280550" y="599950"/>
            <a:ext cx="8673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03. </a:t>
            </a:r>
            <a:r>
              <a:rPr lang="en"/>
              <a:t>Telecom</a:t>
            </a:r>
            <a:r>
              <a:rPr lang="en"/>
              <a:t> Big Data Analytics</a:t>
            </a:r>
            <a:endParaRPr/>
          </a:p>
        </p:txBody>
      </p:sp>
      <p:graphicFrame>
        <p:nvGraphicFramePr>
          <p:cNvPr id="187" name="Google Shape;187;p27"/>
          <p:cNvGraphicFramePr/>
          <p:nvPr/>
        </p:nvGraphicFramePr>
        <p:xfrm>
          <a:off x="952500" y="1410585"/>
          <a:ext cx="3000000" cy="3000000"/>
        </p:xfrm>
        <a:graphic>
          <a:graphicData uri="http://schemas.openxmlformats.org/drawingml/2006/table">
            <a:tbl>
              <a:tblPr>
                <a:noFill/>
                <a:tableStyleId>{E4BC0A7C-029D-4DD2-A896-8F69902801AA}</a:tableStyleId>
              </a:tblPr>
              <a:tblGrid>
                <a:gridCol w="2286000"/>
                <a:gridCol w="4953000"/>
              </a:tblGrid>
              <a:tr h="422975">
                <a:tc>
                  <a:txBody>
                    <a:bodyPr/>
                    <a:lstStyle/>
                    <a:p>
                      <a:pPr indent="0" lvl="0" marL="0" rtl="0" algn="l">
                        <a:spcBef>
                          <a:spcPts val="0"/>
                        </a:spcBef>
                        <a:spcAft>
                          <a:spcPts val="0"/>
                        </a:spcAft>
                        <a:buNone/>
                      </a:pPr>
                      <a:r>
                        <a:rPr b="1" lang="en">
                          <a:solidFill>
                            <a:srgbClr val="073763"/>
                          </a:solidFill>
                        </a:rPr>
                        <a:t>Reference</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rgbClr val="073763"/>
                          </a:solidFill>
                        </a:rPr>
                        <a:t>Related findings and suggestions </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1505900">
                <a:tc>
                  <a:txBody>
                    <a:bodyPr/>
                    <a:lstStyle/>
                    <a:p>
                      <a:pPr indent="0" lvl="0" marL="0" rtl="0" algn="l">
                        <a:spcBef>
                          <a:spcPts val="0"/>
                        </a:spcBef>
                        <a:spcAft>
                          <a:spcPts val="0"/>
                        </a:spcAft>
                        <a:buNone/>
                      </a:pPr>
                      <a:r>
                        <a:rPr lang="en"/>
                        <a:t>[Bursha et. al., 2019]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[Chen C., 2016]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SzPts val="1300"/>
                        <a:buChar char="●"/>
                      </a:pPr>
                      <a:r>
                        <a:rPr lang="en" sz="1300"/>
                        <a:t>With the advancement and of big data technologies, operators are now able to collect more nearly complete data about a user’s experience and behavior. </a:t>
                      </a:r>
                      <a:endParaRPr sz="1300"/>
                    </a:p>
                    <a:p>
                      <a:pPr indent="-311150" lvl="0" marL="457200" rtl="0" algn="l">
                        <a:lnSpc>
                          <a:spcPct val="115000"/>
                        </a:lnSpc>
                        <a:spcBef>
                          <a:spcPts val="0"/>
                        </a:spcBef>
                        <a:spcAft>
                          <a:spcPts val="0"/>
                        </a:spcAft>
                        <a:buSzPts val="1300"/>
                        <a:buChar char="●"/>
                      </a:pPr>
                      <a:r>
                        <a:rPr lang="en" sz="1300"/>
                        <a:t>Challenges: capabilities of uncovering insights from large volume of datasets, Velocity and Variety.</a:t>
                      </a:r>
                      <a:endParaRPr sz="1300"/>
                    </a:p>
                    <a:p>
                      <a:pPr indent="-311150" lvl="0" marL="457200" rtl="0" algn="l">
                        <a:lnSpc>
                          <a:spcPct val="115000"/>
                        </a:lnSpc>
                        <a:spcBef>
                          <a:spcPts val="0"/>
                        </a:spcBef>
                        <a:spcAft>
                          <a:spcPts val="0"/>
                        </a:spcAft>
                        <a:buSzPts val="1300"/>
                        <a:buChar char="●"/>
                      </a:pPr>
                      <a:r>
                        <a:rPr lang="en" sz="1300"/>
                        <a:t>Telcom framework contains three horizontal layers – resource, service, and customer, spanning across two vertical perspectives – infrastructure &amp; product and operations.</a:t>
                      </a:r>
                      <a:endParaRPr sz="1300"/>
                    </a:p>
                    <a:p>
                      <a:pPr indent="-311150" lvl="0" marL="457200" rtl="0" algn="l">
                        <a:lnSpc>
                          <a:spcPct val="115000"/>
                        </a:lnSpc>
                        <a:spcBef>
                          <a:spcPts val="0"/>
                        </a:spcBef>
                        <a:spcAft>
                          <a:spcPts val="0"/>
                        </a:spcAft>
                        <a:buSzPts val="1300"/>
                        <a:buChar char="●"/>
                      </a:pPr>
                      <a:r>
                        <a:rPr lang="en" sz="1300"/>
                        <a:t>The telecom data may include, user locations, CRM and call center logs, usage, network performance, subscriber plans, and demography,which may associated with a set of service KPIs (S-KPIs)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280550" y="599950"/>
            <a:ext cx="8673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04. Context-awareness for recommender systems</a:t>
            </a:r>
            <a:endParaRPr/>
          </a:p>
        </p:txBody>
      </p:sp>
      <p:graphicFrame>
        <p:nvGraphicFramePr>
          <p:cNvPr id="193" name="Google Shape;193;p28"/>
          <p:cNvGraphicFramePr/>
          <p:nvPr/>
        </p:nvGraphicFramePr>
        <p:xfrm>
          <a:off x="952500" y="1410585"/>
          <a:ext cx="3000000" cy="3000000"/>
        </p:xfrm>
        <a:graphic>
          <a:graphicData uri="http://schemas.openxmlformats.org/drawingml/2006/table">
            <a:tbl>
              <a:tblPr>
                <a:noFill/>
                <a:tableStyleId>{E4BC0A7C-029D-4DD2-A896-8F69902801AA}</a:tableStyleId>
              </a:tblPr>
              <a:tblGrid>
                <a:gridCol w="2286000"/>
                <a:gridCol w="4953000"/>
              </a:tblGrid>
              <a:tr h="422975">
                <a:tc>
                  <a:txBody>
                    <a:bodyPr/>
                    <a:lstStyle/>
                    <a:p>
                      <a:pPr indent="0" lvl="0" marL="0" rtl="0" algn="l">
                        <a:spcBef>
                          <a:spcPts val="0"/>
                        </a:spcBef>
                        <a:spcAft>
                          <a:spcPts val="0"/>
                        </a:spcAft>
                        <a:buNone/>
                      </a:pPr>
                      <a:r>
                        <a:rPr b="1" lang="en">
                          <a:solidFill>
                            <a:srgbClr val="073763"/>
                          </a:solidFill>
                        </a:rPr>
                        <a:t>Reference</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rgbClr val="073763"/>
                          </a:solidFill>
                        </a:rPr>
                        <a:t>Related findings and suggestions </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1505900">
                <a:tc>
                  <a:txBody>
                    <a:bodyPr/>
                    <a:lstStyle/>
                    <a:p>
                      <a:pPr indent="0" lvl="0" marL="0" rtl="0" algn="l">
                        <a:spcBef>
                          <a:spcPts val="0"/>
                        </a:spcBef>
                        <a:spcAft>
                          <a:spcPts val="0"/>
                        </a:spcAft>
                        <a:buNone/>
                      </a:pPr>
                      <a:r>
                        <a:rPr lang="en"/>
                        <a:t>[Adomavicius et. al., 2011]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SzPts val="1300"/>
                        <a:buChar char="●"/>
                      </a:pPr>
                      <a:r>
                        <a:rPr lang="en" sz="1300"/>
                        <a:t>Context adds an additional another dimension to the user-item data model of recommender system and can be utilized in different ways during CBF or CF processes.</a:t>
                      </a:r>
                      <a:endParaRPr sz="1300"/>
                    </a:p>
                    <a:p>
                      <a:pPr indent="-311150" lvl="0" marL="457200" rtl="0" algn="l">
                        <a:lnSpc>
                          <a:spcPct val="115000"/>
                        </a:lnSpc>
                        <a:spcBef>
                          <a:spcPts val="0"/>
                        </a:spcBef>
                        <a:spcAft>
                          <a:spcPts val="0"/>
                        </a:spcAft>
                        <a:buSzPts val="1300"/>
                        <a:buChar char="●"/>
                      </a:pPr>
                      <a:r>
                        <a:rPr lang="en" sz="1300"/>
                        <a:t>Representational and interactional context.</a:t>
                      </a:r>
                      <a:endParaRPr sz="1300"/>
                    </a:p>
                    <a:p>
                      <a:pPr indent="-311150" lvl="0" marL="457200" rtl="0" algn="l">
                        <a:lnSpc>
                          <a:spcPct val="115000"/>
                        </a:lnSpc>
                        <a:spcBef>
                          <a:spcPts val="0"/>
                        </a:spcBef>
                        <a:spcAft>
                          <a:spcPts val="0"/>
                        </a:spcAft>
                        <a:buSzPts val="1300"/>
                        <a:buChar char="●"/>
                      </a:pPr>
                      <a:r>
                        <a:rPr lang="en" sz="1300"/>
                        <a:t>Contextual factors to consider: Time context, location purchasing purpose etc.</a:t>
                      </a:r>
                      <a:endParaRPr sz="1300"/>
                    </a:p>
                    <a:p>
                      <a:pPr indent="-311150" lvl="0" marL="457200" rtl="0" algn="l">
                        <a:lnSpc>
                          <a:spcPct val="115000"/>
                        </a:lnSpc>
                        <a:spcBef>
                          <a:spcPts val="0"/>
                        </a:spcBef>
                        <a:spcAft>
                          <a:spcPts val="0"/>
                        </a:spcAft>
                        <a:buSzPts val="1300"/>
                        <a:buChar char="●"/>
                      </a:pPr>
                      <a:r>
                        <a:rPr lang="en" sz="1300"/>
                        <a:t>Knowledge of contextual factors in a recommender system: full or partially observable, unobservable.</a:t>
                      </a:r>
                      <a:endParaRPr sz="1300"/>
                    </a:p>
                    <a:p>
                      <a:pPr indent="-311150" lvl="0" marL="457200" rtl="0" algn="l">
                        <a:lnSpc>
                          <a:spcPct val="115000"/>
                        </a:lnSpc>
                        <a:spcBef>
                          <a:spcPts val="0"/>
                        </a:spcBef>
                        <a:spcAft>
                          <a:spcPts val="0"/>
                        </a:spcAft>
                        <a:buSzPts val="1300"/>
                        <a:buChar char="●"/>
                      </a:pPr>
                      <a:r>
                        <a:rPr lang="en" sz="1300"/>
                        <a:t>Contextual pre-filtering: Context is derived and used prior to the modeling to select the suitable 2D recommender (user x rating)</a:t>
                      </a:r>
                      <a:endParaRPr sz="1300"/>
                    </a:p>
                    <a:p>
                      <a:pPr indent="-311150" lvl="0" marL="457200" rtl="0" algn="l">
                        <a:lnSpc>
                          <a:spcPct val="115000"/>
                        </a:lnSpc>
                        <a:spcBef>
                          <a:spcPts val="0"/>
                        </a:spcBef>
                        <a:spcAft>
                          <a:spcPts val="0"/>
                        </a:spcAft>
                        <a:buSzPts val="1300"/>
                        <a:buChar char="●"/>
                      </a:pPr>
                      <a:r>
                        <a:rPr lang="en" sz="1300"/>
                        <a:t>Exact content can be too wide or narrow.</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280550" y="599950"/>
            <a:ext cx="8673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04. Context-awareness for recommender systems</a:t>
            </a:r>
            <a:endParaRPr/>
          </a:p>
        </p:txBody>
      </p:sp>
      <p:graphicFrame>
        <p:nvGraphicFramePr>
          <p:cNvPr id="199" name="Google Shape;199;p29"/>
          <p:cNvGraphicFramePr/>
          <p:nvPr/>
        </p:nvGraphicFramePr>
        <p:xfrm>
          <a:off x="952500" y="1486785"/>
          <a:ext cx="3000000" cy="3000000"/>
        </p:xfrm>
        <a:graphic>
          <a:graphicData uri="http://schemas.openxmlformats.org/drawingml/2006/table">
            <a:tbl>
              <a:tblPr>
                <a:noFill/>
                <a:tableStyleId>{E4BC0A7C-029D-4DD2-A896-8F69902801AA}</a:tableStyleId>
              </a:tblPr>
              <a:tblGrid>
                <a:gridCol w="2286000"/>
                <a:gridCol w="4953000"/>
              </a:tblGrid>
              <a:tr h="422975">
                <a:tc>
                  <a:txBody>
                    <a:bodyPr/>
                    <a:lstStyle/>
                    <a:p>
                      <a:pPr indent="0" lvl="0" marL="0" rtl="0" algn="l">
                        <a:spcBef>
                          <a:spcPts val="0"/>
                        </a:spcBef>
                        <a:spcAft>
                          <a:spcPts val="0"/>
                        </a:spcAft>
                        <a:buNone/>
                      </a:pPr>
                      <a:r>
                        <a:rPr b="1" lang="en">
                          <a:solidFill>
                            <a:srgbClr val="073763"/>
                          </a:solidFill>
                        </a:rPr>
                        <a:t>Reference</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rgbClr val="073763"/>
                          </a:solidFill>
                        </a:rPr>
                        <a:t>Related findings and suggestions </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1505900">
                <a:tc>
                  <a:txBody>
                    <a:bodyPr/>
                    <a:lstStyle/>
                    <a:p>
                      <a:pPr indent="0" lvl="0" marL="0" rtl="0" algn="l">
                        <a:spcBef>
                          <a:spcPts val="0"/>
                        </a:spcBef>
                        <a:spcAft>
                          <a:spcPts val="0"/>
                        </a:spcAft>
                        <a:buNone/>
                      </a:pPr>
                      <a:r>
                        <a:rPr lang="en"/>
                        <a:t>[Sundermann et. al., 2019]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[Bahramian et. al., 2017]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SzPts val="1300"/>
                        <a:buChar char="●"/>
                      </a:pPr>
                      <a:r>
                        <a:rPr lang="en" sz="1300"/>
                        <a:t>Context: Physical context, social context, interaction media context and model context.</a:t>
                      </a:r>
                      <a:endParaRPr sz="1300"/>
                    </a:p>
                    <a:p>
                      <a:pPr indent="-311150" lvl="0" marL="457200" rtl="0" algn="l">
                        <a:lnSpc>
                          <a:spcPct val="115000"/>
                        </a:lnSpc>
                        <a:spcBef>
                          <a:spcPts val="0"/>
                        </a:spcBef>
                        <a:spcAft>
                          <a:spcPts val="0"/>
                        </a:spcAft>
                        <a:buSzPts val="1300"/>
                        <a:buChar char="●"/>
                      </a:pPr>
                      <a:r>
                        <a:rPr lang="en" sz="1300"/>
                        <a:t>There are increasing efforts to incorporate the rich information embedded in user’s reviews/texts into the recommender systems. </a:t>
                      </a:r>
                      <a:endParaRPr sz="1300"/>
                    </a:p>
                    <a:p>
                      <a:pPr indent="-311150" lvl="0" marL="457200" rtl="0" algn="l">
                        <a:lnSpc>
                          <a:spcPct val="115000"/>
                        </a:lnSpc>
                        <a:spcBef>
                          <a:spcPts val="0"/>
                        </a:spcBef>
                        <a:spcAft>
                          <a:spcPts val="0"/>
                        </a:spcAft>
                        <a:buSzPts val="1300"/>
                        <a:buChar char="●"/>
                      </a:pPr>
                      <a:r>
                        <a:rPr lang="en" sz="1300"/>
                        <a:t>Challenges: difficulty in the acquisition of contextual information. There is a lack of automatic methods for extracting this type of information.</a:t>
                      </a:r>
                      <a:endParaRPr sz="1300"/>
                    </a:p>
                    <a:p>
                      <a:pPr indent="-311150" lvl="0" marL="457200" rtl="0" algn="l">
                        <a:lnSpc>
                          <a:spcPct val="115000"/>
                        </a:lnSpc>
                        <a:spcBef>
                          <a:spcPts val="0"/>
                        </a:spcBef>
                        <a:spcAft>
                          <a:spcPts val="0"/>
                        </a:spcAft>
                        <a:buSzPts val="1300"/>
                        <a:buChar char="●"/>
                      </a:pPr>
                      <a:r>
                        <a:rPr lang="en" sz="1300"/>
                        <a:t>User opinions:  overall opinions, aspect opinions</a:t>
                      </a:r>
                      <a:endParaRPr sz="1300"/>
                    </a:p>
                    <a:p>
                      <a:pPr indent="-311150" lvl="0" marL="457200" rtl="0" algn="l">
                        <a:lnSpc>
                          <a:spcPct val="115000"/>
                        </a:lnSpc>
                        <a:spcBef>
                          <a:spcPts val="0"/>
                        </a:spcBef>
                        <a:spcAft>
                          <a:spcPts val="0"/>
                        </a:spcAft>
                        <a:buSzPts val="1300"/>
                        <a:buChar char="●"/>
                      </a:pPr>
                      <a:r>
                        <a:rPr lang="en" sz="1300"/>
                        <a:t>Interest of a user on an item is usually measured by a rating which can be obtained either</a:t>
                      </a:r>
                      <a:endParaRPr sz="1300"/>
                    </a:p>
                    <a:p>
                      <a:pPr indent="-311150" lvl="0" marL="457200" rtl="0" algn="l">
                        <a:lnSpc>
                          <a:spcPct val="115000"/>
                        </a:lnSpc>
                        <a:spcBef>
                          <a:spcPts val="0"/>
                        </a:spcBef>
                        <a:spcAft>
                          <a:spcPts val="0"/>
                        </a:spcAft>
                        <a:buSzPts val="1300"/>
                        <a:buChar char="●"/>
                      </a:pPr>
                      <a:r>
                        <a:rPr lang="en" sz="1300"/>
                        <a:t>explicitly or implicitly.: Numeric, Ordinal, Binary, Unary</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280550" y="599950"/>
            <a:ext cx="8673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05. Deep Learning Recommender Systems</a:t>
            </a:r>
            <a:endParaRPr/>
          </a:p>
        </p:txBody>
      </p:sp>
      <p:graphicFrame>
        <p:nvGraphicFramePr>
          <p:cNvPr id="205" name="Google Shape;205;p30"/>
          <p:cNvGraphicFramePr/>
          <p:nvPr/>
        </p:nvGraphicFramePr>
        <p:xfrm>
          <a:off x="952500" y="1486785"/>
          <a:ext cx="3000000" cy="3000000"/>
        </p:xfrm>
        <a:graphic>
          <a:graphicData uri="http://schemas.openxmlformats.org/drawingml/2006/table">
            <a:tbl>
              <a:tblPr>
                <a:noFill/>
                <a:tableStyleId>{E4BC0A7C-029D-4DD2-A896-8F69902801AA}</a:tableStyleId>
              </a:tblPr>
              <a:tblGrid>
                <a:gridCol w="2392775"/>
                <a:gridCol w="5184375"/>
              </a:tblGrid>
              <a:tr h="404175">
                <a:tc>
                  <a:txBody>
                    <a:bodyPr/>
                    <a:lstStyle/>
                    <a:p>
                      <a:pPr indent="0" lvl="0" marL="0" rtl="0" algn="l">
                        <a:spcBef>
                          <a:spcPts val="0"/>
                        </a:spcBef>
                        <a:spcAft>
                          <a:spcPts val="0"/>
                        </a:spcAft>
                        <a:buNone/>
                      </a:pPr>
                      <a:r>
                        <a:rPr b="1" lang="en">
                          <a:solidFill>
                            <a:srgbClr val="073763"/>
                          </a:solidFill>
                        </a:rPr>
                        <a:t>Reference</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rgbClr val="073763"/>
                          </a:solidFill>
                        </a:rPr>
                        <a:t>Related findings and suggestions </a:t>
                      </a:r>
                      <a:endParaRPr b="1">
                        <a:solidFill>
                          <a:srgbClr val="073763"/>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2976675">
                <a:tc>
                  <a:txBody>
                    <a:bodyPr/>
                    <a:lstStyle/>
                    <a:p>
                      <a:pPr indent="0" lvl="0" marL="0" rtl="0" algn="l">
                        <a:spcBef>
                          <a:spcPts val="0"/>
                        </a:spcBef>
                        <a:spcAft>
                          <a:spcPts val="0"/>
                        </a:spcAft>
                        <a:buNone/>
                      </a:pPr>
                      <a:r>
                        <a:rPr lang="en"/>
                        <a:t>[Covington et. al., 2016]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[Xiangnan et. at., 2017]</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SzPts val="1300"/>
                        <a:buChar char="●"/>
                      </a:pPr>
                      <a:r>
                        <a:rPr lang="en" sz="1300"/>
                        <a:t>Embedded features to an extended matrix factorization model, which answers the cold-start problem in </a:t>
                      </a:r>
                      <a:r>
                        <a:rPr lang="en" sz="1300"/>
                        <a:t>collaborative</a:t>
                      </a:r>
                      <a:r>
                        <a:rPr lang="en" sz="1300"/>
                        <a:t> filtering, with more </a:t>
                      </a:r>
                      <a:r>
                        <a:rPr lang="en" sz="1300"/>
                        <a:t>precise</a:t>
                      </a:r>
                      <a:r>
                        <a:rPr lang="en" sz="1300"/>
                        <a:t> and accurate recommendations. </a:t>
                      </a:r>
                      <a:r>
                        <a:rPr lang="en" sz="1300"/>
                        <a:t>Introducing</a:t>
                      </a:r>
                      <a:r>
                        <a:rPr lang="en" sz="1300"/>
                        <a:t> </a:t>
                      </a:r>
                      <a:r>
                        <a:rPr b="1" lang="en" sz="1300"/>
                        <a:t>Neural </a:t>
                      </a:r>
                      <a:r>
                        <a:rPr b="1" lang="en" sz="1300"/>
                        <a:t>Collaborative</a:t>
                      </a:r>
                      <a:r>
                        <a:rPr b="1" lang="en" sz="1300"/>
                        <a:t> Filtering.</a:t>
                      </a:r>
                      <a:endParaRPr b="1" sz="1300"/>
                    </a:p>
                    <a:p>
                      <a:pPr indent="-311150" lvl="0" marL="457200" rtl="0" algn="l">
                        <a:lnSpc>
                          <a:spcPct val="115000"/>
                        </a:lnSpc>
                        <a:spcBef>
                          <a:spcPts val="0"/>
                        </a:spcBef>
                        <a:spcAft>
                          <a:spcPts val="0"/>
                        </a:spcAft>
                        <a:buSzPts val="1300"/>
                        <a:buChar char="●"/>
                      </a:pPr>
                      <a:r>
                        <a:rPr lang="en" sz="1300"/>
                        <a:t>Consideration of data: variety, freshness, and noise</a:t>
                      </a:r>
                      <a:endParaRPr sz="1300"/>
                    </a:p>
                    <a:p>
                      <a:pPr indent="-311150" lvl="0" marL="457200" rtl="0" algn="l">
                        <a:lnSpc>
                          <a:spcPct val="115000"/>
                        </a:lnSpc>
                        <a:spcBef>
                          <a:spcPts val="0"/>
                        </a:spcBef>
                        <a:spcAft>
                          <a:spcPts val="0"/>
                        </a:spcAft>
                        <a:buSzPts val="1300"/>
                        <a:buChar char="●"/>
                      </a:pPr>
                      <a:r>
                        <a:rPr lang="en" sz="1300"/>
                        <a:t>Suggest </a:t>
                      </a:r>
                      <a:r>
                        <a:rPr lang="en" sz="1300"/>
                        <a:t>hybrid</a:t>
                      </a:r>
                      <a:r>
                        <a:rPr lang="en" sz="1300"/>
                        <a:t> recommender model with two deep learning models, extended matrix factorization model (with user </a:t>
                      </a:r>
                      <a:r>
                        <a:rPr lang="en" sz="1300"/>
                        <a:t>context</a:t>
                      </a:r>
                      <a:r>
                        <a:rPr lang="en" sz="1300"/>
                        <a:t> as an additional inputs) for </a:t>
                      </a:r>
                      <a:r>
                        <a:rPr lang="en" sz="1300"/>
                        <a:t>Collaborative</a:t>
                      </a:r>
                      <a:r>
                        <a:rPr lang="en" sz="1300"/>
                        <a:t> filtering called as “candidate generation”. </a:t>
                      </a:r>
                      <a:endParaRPr sz="1300"/>
                    </a:p>
                    <a:p>
                      <a:pPr indent="-311150" lvl="0" marL="457200" rtl="0" algn="l">
                        <a:lnSpc>
                          <a:spcPct val="115000"/>
                        </a:lnSpc>
                        <a:spcBef>
                          <a:spcPts val="0"/>
                        </a:spcBef>
                        <a:spcAft>
                          <a:spcPts val="0"/>
                        </a:spcAft>
                        <a:buSzPts val="1300"/>
                        <a:buChar char="●"/>
                      </a:pPr>
                      <a:r>
                        <a:rPr lang="en" sz="1300"/>
                        <a:t>It returns a shortlisted set of recommendations which then </a:t>
                      </a:r>
                      <a:r>
                        <a:rPr lang="en" sz="1300"/>
                        <a:t>filtered</a:t>
                      </a:r>
                      <a:r>
                        <a:rPr lang="en" sz="1300"/>
                        <a:t> out by Content based recommender model to derive </a:t>
                      </a:r>
                      <a:r>
                        <a:rPr lang="en" sz="1300"/>
                        <a:t>the</a:t>
                      </a:r>
                      <a:r>
                        <a:rPr lang="en" sz="1300"/>
                        <a:t> final set of personalized recommendations.</a:t>
                      </a:r>
                      <a:endParaRPr sz="13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Purpose</a:t>
            </a:r>
            <a:endParaRPr/>
          </a:p>
        </p:txBody>
      </p:sp>
      <p:sp>
        <p:nvSpPr>
          <p:cNvPr id="211" name="Google Shape;211;p31"/>
          <p:cNvSpPr txBox="1"/>
          <p:nvPr>
            <p:ph idx="1" type="body"/>
          </p:nvPr>
        </p:nvSpPr>
        <p:spPr>
          <a:xfrm>
            <a:off x="729450" y="1411425"/>
            <a:ext cx="7688700" cy="2928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solidFill>
                  <a:srgbClr val="434343"/>
                </a:solidFill>
              </a:rPr>
              <a:t>The purpose of the research is to implement a hybrid-recommender system, which is aware to the user content, interactions and other contextual factors, and able to provide accurate recommendations on fixed-line telecom services offered by the desired </a:t>
            </a:r>
            <a:r>
              <a:rPr lang="en">
                <a:solidFill>
                  <a:srgbClr val="434343"/>
                </a:solidFill>
              </a:rPr>
              <a:t>company</a:t>
            </a:r>
            <a:r>
              <a:rPr lang="en">
                <a:solidFill>
                  <a:srgbClr val="434343"/>
                </a:solidFill>
              </a:rPr>
              <a:t>, to its current subscribers.</a:t>
            </a:r>
            <a:br>
              <a:rPr lang="en">
                <a:solidFill>
                  <a:srgbClr val="434343"/>
                </a:solidFill>
              </a:rPr>
            </a:br>
            <a:endParaRPr>
              <a:solidFill>
                <a:srgbClr val="434343"/>
              </a:solidFill>
            </a:endParaRPr>
          </a:p>
          <a:p>
            <a:pPr indent="0" lvl="0" marL="0" rtl="0" algn="l">
              <a:spcBef>
                <a:spcPts val="1200"/>
              </a:spcBef>
              <a:spcAft>
                <a:spcPts val="1200"/>
              </a:spcAft>
              <a:buNone/>
            </a:pPr>
            <a:r>
              <a:rPr b="1" lang="en">
                <a:solidFill>
                  <a:srgbClr val="434343"/>
                </a:solidFill>
              </a:rPr>
              <a:t>Research Approach:</a:t>
            </a:r>
            <a:r>
              <a:rPr lang="en">
                <a:solidFill>
                  <a:srgbClr val="434343"/>
                </a:solidFill>
              </a:rPr>
              <a:t> Mixed approach (Qualitative, Quantitative)</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94" name="Google Shape;94;p14"/>
          <p:cNvSpPr txBox="1"/>
          <p:nvPr>
            <p:ph idx="1" type="body"/>
          </p:nvPr>
        </p:nvSpPr>
        <p:spPr>
          <a:xfrm>
            <a:off x="729450" y="1411425"/>
            <a:ext cx="7688700" cy="29286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434343"/>
              </a:buClr>
              <a:buSzPts val="1400"/>
              <a:buChar char="●"/>
            </a:pPr>
            <a:r>
              <a:rPr lang="en" sz="1400">
                <a:solidFill>
                  <a:srgbClr val="434343"/>
                </a:solidFill>
              </a:rPr>
              <a:t>Background of the research</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Research problem</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Scope of the research</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L</a:t>
            </a:r>
            <a:r>
              <a:rPr lang="en" sz="1400">
                <a:solidFill>
                  <a:srgbClr val="434343"/>
                </a:solidFill>
              </a:rPr>
              <a:t>iterature</a:t>
            </a:r>
            <a:r>
              <a:rPr lang="en" sz="1400">
                <a:solidFill>
                  <a:srgbClr val="434343"/>
                </a:solidFill>
              </a:rPr>
              <a:t> review</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Proposed solution</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Proposed</a:t>
            </a:r>
            <a:r>
              <a:rPr lang="en" sz="1400">
                <a:solidFill>
                  <a:srgbClr val="434343"/>
                </a:solidFill>
              </a:rPr>
              <a:t> methodology</a:t>
            </a:r>
            <a:endParaRPr sz="1400">
              <a:solidFill>
                <a:srgbClr val="434343"/>
              </a:solidFill>
            </a:endParaRPr>
          </a:p>
          <a:p>
            <a:pPr indent="-317500" lvl="0" marL="457200" rtl="0" algn="l">
              <a:lnSpc>
                <a:spcPct val="150000"/>
              </a:lnSpc>
              <a:spcBef>
                <a:spcPts val="0"/>
              </a:spcBef>
              <a:spcAft>
                <a:spcPts val="0"/>
              </a:spcAft>
              <a:buClr>
                <a:srgbClr val="434343"/>
              </a:buClr>
              <a:buSzPts val="1400"/>
              <a:buChar char="●"/>
            </a:pPr>
            <a:r>
              <a:rPr lang="en" sz="1400">
                <a:solidFill>
                  <a:srgbClr val="434343"/>
                </a:solidFill>
              </a:rPr>
              <a:t>Progress so far - SLT Project</a:t>
            </a:r>
            <a:endParaRPr sz="14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217" name="Google Shape;217;p32"/>
          <p:cNvSpPr txBox="1"/>
          <p:nvPr>
            <p:ph idx="1" type="body"/>
          </p:nvPr>
        </p:nvSpPr>
        <p:spPr>
          <a:xfrm>
            <a:off x="729450" y="1411425"/>
            <a:ext cx="7688700" cy="3627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How do we analyze the relationship between telecommunication subscribers and telecommunication services (packages)?</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What are the challenges telecommunication companies face that lead to high revenue loss, churn and bad customer experience?</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What are the factors affecting in recommending fixed-line telecom services to a subscriber ? (Voice calls, Broadband internet, cableTV)</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What are the identifiable customer segments and how to determine which services/ packages are most applicable/ profitable targeting these segmented groups</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How to provide accurate recommendations considering user interactions and contextual information?</a:t>
            </a:r>
            <a:endParaRPr>
              <a:solidFill>
                <a:srgbClr val="43434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Objectives</a:t>
            </a:r>
            <a:endParaRPr/>
          </a:p>
        </p:txBody>
      </p:sp>
      <p:sp>
        <p:nvSpPr>
          <p:cNvPr id="223" name="Google Shape;223;p33"/>
          <p:cNvSpPr txBox="1"/>
          <p:nvPr>
            <p:ph idx="1" type="body"/>
          </p:nvPr>
        </p:nvSpPr>
        <p:spPr>
          <a:xfrm>
            <a:off x="729450" y="1411425"/>
            <a:ext cx="7688700" cy="3627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To a</a:t>
            </a:r>
            <a:r>
              <a:rPr lang="en">
                <a:solidFill>
                  <a:srgbClr val="434343"/>
                </a:solidFill>
              </a:rPr>
              <a:t>nalyze the relationship between telecommunication subscribers and telecommunication services (packages)</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To identify the challenges telecommunication companies face that lead to high revenue loss, churn and bad customer experience.</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To identify the factors affecting in recommending fixed-line telecom services to a subscriber (Voice calls, Broadband internet, cableTV).</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To identify beneficial subscriber segments and determine which services/ packages are most applicable/ profitable targeting these segmented groups</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To provide accurate recommendations considering user interactions and contextual information.</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To suggest strategies to enhance cross-selling and up-selling of fixed-line telecom services among subscribers through accurate recommendations.</a:t>
            </a:r>
            <a:endParaRPr>
              <a:solidFill>
                <a:srgbClr val="43434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Proposed Solution</a:t>
            </a:r>
            <a:endParaRPr sz="3500"/>
          </a:p>
        </p:txBody>
      </p:sp>
      <p:sp>
        <p:nvSpPr>
          <p:cNvPr id="229" name="Google Shape;229;p34"/>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30" name="Google Shape;230;p3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31" name="Google Shape;231;p34"/>
          <p:cNvPicPr preferRelativeResize="0"/>
          <p:nvPr/>
        </p:nvPicPr>
        <p:blipFill rotWithShape="1">
          <a:blip r:embed="rId3">
            <a:alphaModFix/>
          </a:blip>
          <a:srcRect b="0" l="9682" r="0" t="0"/>
          <a:stretch/>
        </p:blipFill>
        <p:spPr>
          <a:xfrm>
            <a:off x="4572012" y="41550"/>
            <a:ext cx="6974989"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237" name="Google Shape;237;p35"/>
          <p:cNvSpPr txBox="1"/>
          <p:nvPr>
            <p:ph idx="1" type="body"/>
          </p:nvPr>
        </p:nvSpPr>
        <p:spPr>
          <a:xfrm>
            <a:off x="729450" y="1411425"/>
            <a:ext cx="4406700" cy="3454500"/>
          </a:xfrm>
          <a:prstGeom prst="rect">
            <a:avLst/>
          </a:prstGeom>
        </p:spPr>
        <p:txBody>
          <a:bodyPr anchorCtr="0" anchor="t" bIns="91425" lIns="91425" spcFirstLastPara="1" rIns="91425" wrap="square" tIns="91425">
            <a:normAutofit fontScale="92500" lnSpcReduction="10000"/>
          </a:bodyPr>
          <a:lstStyle/>
          <a:p>
            <a:pPr indent="-304958" lvl="0" marL="457200" rtl="0" algn="l">
              <a:lnSpc>
                <a:spcPct val="150000"/>
              </a:lnSpc>
              <a:spcBef>
                <a:spcPts val="0"/>
              </a:spcBef>
              <a:spcAft>
                <a:spcPts val="0"/>
              </a:spcAft>
              <a:buClr>
                <a:srgbClr val="434343"/>
              </a:buClr>
              <a:buSzPct val="144444"/>
              <a:buChar char="●"/>
            </a:pPr>
            <a:r>
              <a:rPr lang="en">
                <a:solidFill>
                  <a:srgbClr val="434343"/>
                </a:solidFill>
              </a:rPr>
              <a:t>Developing a</a:t>
            </a:r>
            <a:r>
              <a:rPr b="1" lang="en">
                <a:solidFill>
                  <a:srgbClr val="434343"/>
                </a:solidFill>
              </a:rPr>
              <a:t> context-aware hybrid recommender system</a:t>
            </a:r>
            <a:r>
              <a:rPr lang="en">
                <a:solidFill>
                  <a:srgbClr val="434343"/>
                </a:solidFill>
              </a:rPr>
              <a:t> to recommend telecommunication services</a:t>
            </a:r>
            <a:br>
              <a:rPr lang="en">
                <a:solidFill>
                  <a:srgbClr val="434343"/>
                </a:solidFill>
              </a:rPr>
            </a:br>
            <a:r>
              <a:rPr lang="en">
                <a:solidFill>
                  <a:srgbClr val="434343"/>
                </a:solidFill>
              </a:rPr>
              <a:t>(Fixed-line services) to its subscriber segments, </a:t>
            </a:r>
            <a:br>
              <a:rPr lang="en">
                <a:solidFill>
                  <a:srgbClr val="434343"/>
                </a:solidFill>
              </a:rPr>
            </a:br>
            <a:r>
              <a:rPr lang="en">
                <a:solidFill>
                  <a:srgbClr val="434343"/>
                </a:solidFill>
              </a:rPr>
              <a:t>targeting cross-selling and up-selling.</a:t>
            </a:r>
            <a:br>
              <a:rPr lang="en">
                <a:solidFill>
                  <a:srgbClr val="434343"/>
                </a:solidFill>
              </a:rPr>
            </a:br>
            <a:endParaRPr sz="900">
              <a:solidFill>
                <a:srgbClr val="434343"/>
              </a:solidFill>
            </a:endParaRPr>
          </a:p>
          <a:p>
            <a:pPr indent="-304958" lvl="0" marL="457200" rtl="0" algn="l">
              <a:lnSpc>
                <a:spcPct val="150000"/>
              </a:lnSpc>
              <a:spcBef>
                <a:spcPts val="0"/>
              </a:spcBef>
              <a:spcAft>
                <a:spcPts val="0"/>
              </a:spcAft>
              <a:buClr>
                <a:srgbClr val="434343"/>
              </a:buClr>
              <a:buSzPct val="144444"/>
              <a:buChar char="●"/>
            </a:pPr>
            <a:r>
              <a:rPr lang="en">
                <a:solidFill>
                  <a:srgbClr val="434343"/>
                </a:solidFill>
              </a:rPr>
              <a:t>Gathering and extracting contextual features, taken as inputs to the recommender system, in order to provide more accurate recommendations.</a:t>
            </a:r>
            <a:br>
              <a:rPr lang="en">
                <a:solidFill>
                  <a:srgbClr val="434343"/>
                </a:solidFill>
              </a:rPr>
            </a:br>
            <a:endParaRPr sz="900">
              <a:solidFill>
                <a:srgbClr val="434343"/>
              </a:solidFill>
              <a:highlight>
                <a:srgbClr val="FFFF00"/>
              </a:highlight>
            </a:endParaRPr>
          </a:p>
          <a:p>
            <a:pPr indent="-304958" lvl="0" marL="457200" rtl="0" algn="l">
              <a:lnSpc>
                <a:spcPct val="150000"/>
              </a:lnSpc>
              <a:spcBef>
                <a:spcPts val="0"/>
              </a:spcBef>
              <a:spcAft>
                <a:spcPts val="0"/>
              </a:spcAft>
              <a:buClr>
                <a:srgbClr val="434343"/>
              </a:buClr>
              <a:buSzPct val="100000"/>
              <a:buChar char="●"/>
            </a:pPr>
            <a:r>
              <a:rPr lang="en">
                <a:solidFill>
                  <a:srgbClr val="434343"/>
                </a:solidFill>
                <a:highlight>
                  <a:srgbClr val="FFFF00"/>
                </a:highlight>
              </a:rPr>
              <a:t>Subscriber segmentation using </a:t>
            </a:r>
            <a:r>
              <a:rPr b="1" lang="en">
                <a:solidFill>
                  <a:srgbClr val="434343"/>
                </a:solidFill>
                <a:highlight>
                  <a:srgbClr val="FFFF00"/>
                </a:highlight>
              </a:rPr>
              <a:t>uplift-modeling </a:t>
            </a:r>
            <a:r>
              <a:rPr b="1" lang="en">
                <a:solidFill>
                  <a:srgbClr val="434343"/>
                </a:solidFill>
                <a:highlight>
                  <a:srgbClr val="FFFF00"/>
                </a:highlight>
              </a:rPr>
              <a:t>technique</a:t>
            </a:r>
            <a:r>
              <a:rPr lang="en">
                <a:solidFill>
                  <a:srgbClr val="434343"/>
                </a:solidFill>
                <a:highlight>
                  <a:srgbClr val="FFFF00"/>
                </a:highlight>
              </a:rPr>
              <a:t> - to identify and </a:t>
            </a:r>
            <a:r>
              <a:rPr lang="en">
                <a:solidFill>
                  <a:srgbClr val="434343"/>
                </a:solidFill>
                <a:highlight>
                  <a:srgbClr val="FFFF00"/>
                </a:highlight>
              </a:rPr>
              <a:t>prioritize</a:t>
            </a:r>
            <a:r>
              <a:rPr lang="en">
                <a:solidFill>
                  <a:srgbClr val="434343"/>
                </a:solidFill>
                <a:highlight>
                  <a:srgbClr val="FFFF00"/>
                </a:highlight>
              </a:rPr>
              <a:t> beneficial subscriber groups.</a:t>
            </a:r>
            <a:endParaRPr>
              <a:solidFill>
                <a:srgbClr val="434343"/>
              </a:solidFill>
              <a:highlight>
                <a:srgbClr val="FFFF00"/>
              </a:highlight>
            </a:endParaRPr>
          </a:p>
          <a:p>
            <a:pPr indent="0" lvl="0" marL="457200" rtl="0" algn="l">
              <a:spcBef>
                <a:spcPts val="1200"/>
              </a:spcBef>
              <a:spcAft>
                <a:spcPts val="1200"/>
              </a:spcAft>
              <a:buNone/>
            </a:pPr>
            <a:r>
              <a:t/>
            </a:r>
            <a:endParaRPr>
              <a:solidFill>
                <a:srgbClr val="434343"/>
              </a:solidFill>
            </a:endParaRPr>
          </a:p>
        </p:txBody>
      </p:sp>
      <p:pic>
        <p:nvPicPr>
          <p:cNvPr id="238" name="Google Shape;238;p35"/>
          <p:cNvPicPr preferRelativeResize="0"/>
          <p:nvPr/>
        </p:nvPicPr>
        <p:blipFill>
          <a:blip r:embed="rId3">
            <a:alphaModFix/>
          </a:blip>
          <a:stretch>
            <a:fillRect/>
          </a:stretch>
        </p:blipFill>
        <p:spPr>
          <a:xfrm>
            <a:off x="5008800" y="1874394"/>
            <a:ext cx="3926075" cy="21763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244" name="Google Shape;244;p36"/>
          <p:cNvSpPr txBox="1"/>
          <p:nvPr>
            <p:ph idx="1" type="body"/>
          </p:nvPr>
        </p:nvSpPr>
        <p:spPr>
          <a:xfrm>
            <a:off x="729450" y="1411425"/>
            <a:ext cx="5341800" cy="35493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a:solidFill>
                  <a:srgbClr val="434343"/>
                </a:solidFill>
              </a:rPr>
              <a:t>Why Context is </a:t>
            </a:r>
            <a:r>
              <a:rPr b="1" lang="en">
                <a:solidFill>
                  <a:srgbClr val="434343"/>
                </a:solidFill>
              </a:rPr>
              <a:t>important</a:t>
            </a:r>
            <a:r>
              <a:rPr b="1" lang="en">
                <a:solidFill>
                  <a:srgbClr val="434343"/>
                </a:solidFill>
              </a:rPr>
              <a:t>?</a:t>
            </a:r>
            <a:endParaRPr b="1">
              <a:solidFill>
                <a:srgbClr val="434343"/>
              </a:solidFill>
            </a:endParaRPr>
          </a:p>
          <a:p>
            <a:pPr indent="-311150" lvl="0" marL="457200" rtl="0" algn="just">
              <a:spcBef>
                <a:spcPts val="1200"/>
              </a:spcBef>
              <a:spcAft>
                <a:spcPts val="0"/>
              </a:spcAft>
              <a:buClr>
                <a:srgbClr val="434343"/>
              </a:buClr>
              <a:buSzPts val="1300"/>
              <a:buChar char="●"/>
            </a:pPr>
            <a:r>
              <a:rPr lang="en">
                <a:solidFill>
                  <a:srgbClr val="434343"/>
                </a:solidFill>
              </a:rPr>
              <a:t>Telecommunication services data and user behaviours are </a:t>
            </a:r>
            <a:r>
              <a:rPr lang="en">
                <a:solidFill>
                  <a:srgbClr val="434343"/>
                </a:solidFill>
              </a:rPr>
              <a:t>dynamic and </a:t>
            </a:r>
            <a:r>
              <a:rPr lang="en">
                <a:solidFill>
                  <a:srgbClr val="434343"/>
                </a:solidFill>
              </a:rPr>
              <a:t>asynchronous.</a:t>
            </a:r>
            <a:br>
              <a:rPr lang="en">
                <a:solidFill>
                  <a:srgbClr val="434343"/>
                </a:solidFill>
              </a:rPr>
            </a:br>
            <a:endParaRPr sz="900">
              <a:solidFill>
                <a:srgbClr val="434343"/>
              </a:solidFill>
            </a:endParaRPr>
          </a:p>
          <a:p>
            <a:pPr indent="-311150" lvl="0" marL="457200" rtl="0" algn="just">
              <a:spcBef>
                <a:spcPts val="0"/>
              </a:spcBef>
              <a:spcAft>
                <a:spcPts val="0"/>
              </a:spcAft>
              <a:buClr>
                <a:srgbClr val="434343"/>
              </a:buClr>
              <a:buSzPts val="1300"/>
              <a:buChar char="●"/>
            </a:pPr>
            <a:r>
              <a:rPr lang="en">
                <a:solidFill>
                  <a:srgbClr val="434343"/>
                </a:solidFill>
              </a:rPr>
              <a:t>Considering the User-Service interactions, demographic content won’t be enough for accurate predictions.</a:t>
            </a:r>
            <a:br>
              <a:rPr lang="en">
                <a:solidFill>
                  <a:srgbClr val="434343"/>
                </a:solidFill>
              </a:rPr>
            </a:br>
            <a:endParaRPr>
              <a:solidFill>
                <a:srgbClr val="434343"/>
              </a:solidFill>
            </a:endParaRPr>
          </a:p>
          <a:p>
            <a:pPr indent="0" lvl="0" marL="0" rtl="0" algn="just">
              <a:spcBef>
                <a:spcPts val="1200"/>
              </a:spcBef>
              <a:spcAft>
                <a:spcPts val="0"/>
              </a:spcAft>
              <a:buNone/>
            </a:pPr>
            <a:r>
              <a:rPr b="1" lang="en">
                <a:solidFill>
                  <a:srgbClr val="434343"/>
                </a:solidFill>
              </a:rPr>
              <a:t>Contextual pre-filtering:</a:t>
            </a:r>
            <a:endParaRPr b="1">
              <a:solidFill>
                <a:srgbClr val="434343"/>
              </a:solidFill>
            </a:endParaRPr>
          </a:p>
          <a:p>
            <a:pPr indent="-311150" lvl="0" marL="457200" rtl="0" algn="just">
              <a:spcBef>
                <a:spcPts val="1200"/>
              </a:spcBef>
              <a:spcAft>
                <a:spcPts val="0"/>
              </a:spcAft>
              <a:buClr>
                <a:srgbClr val="434343"/>
              </a:buClr>
              <a:buSzPts val="1300"/>
              <a:buChar char="●"/>
            </a:pPr>
            <a:r>
              <a:rPr lang="en">
                <a:solidFill>
                  <a:srgbClr val="434343"/>
                </a:solidFill>
              </a:rPr>
              <a:t>Contextual features, taken as inputs to the model at the time of training.</a:t>
            </a:r>
            <a:br>
              <a:rPr lang="en">
                <a:solidFill>
                  <a:srgbClr val="434343"/>
                </a:solidFill>
              </a:rPr>
            </a:br>
            <a:endParaRPr>
              <a:solidFill>
                <a:srgbClr val="434343"/>
              </a:solidFill>
            </a:endParaRPr>
          </a:p>
          <a:p>
            <a:pPr indent="-311150" lvl="0" marL="457200" rtl="0" algn="just">
              <a:spcBef>
                <a:spcPts val="0"/>
              </a:spcBef>
              <a:spcAft>
                <a:spcPts val="0"/>
              </a:spcAft>
              <a:buClr>
                <a:srgbClr val="434343"/>
              </a:buClr>
              <a:buSzPts val="1300"/>
              <a:buChar char="●"/>
            </a:pPr>
            <a:r>
              <a:rPr lang="en">
                <a:solidFill>
                  <a:srgbClr val="434343"/>
                </a:solidFill>
              </a:rPr>
              <a:t>Context considered:</a:t>
            </a:r>
            <a:endParaRPr>
              <a:solidFill>
                <a:srgbClr val="434343"/>
              </a:solidFill>
            </a:endParaRPr>
          </a:p>
          <a:p>
            <a:pPr indent="-298450" lvl="1" marL="914400" rtl="0" algn="just">
              <a:spcBef>
                <a:spcPts val="0"/>
              </a:spcBef>
              <a:spcAft>
                <a:spcPts val="0"/>
              </a:spcAft>
              <a:buClr>
                <a:srgbClr val="434343"/>
              </a:buClr>
              <a:buSzPts val="1100"/>
              <a:buChar char="○"/>
            </a:pPr>
            <a:r>
              <a:rPr lang="en">
                <a:solidFill>
                  <a:srgbClr val="434343"/>
                </a:solidFill>
              </a:rPr>
              <a:t>Business rules</a:t>
            </a:r>
            <a:endParaRPr>
              <a:solidFill>
                <a:srgbClr val="434343"/>
              </a:solidFill>
            </a:endParaRPr>
          </a:p>
          <a:p>
            <a:pPr indent="-298450" lvl="1" marL="914400" rtl="0" algn="just">
              <a:spcBef>
                <a:spcPts val="0"/>
              </a:spcBef>
              <a:spcAft>
                <a:spcPts val="0"/>
              </a:spcAft>
              <a:buClr>
                <a:srgbClr val="434343"/>
              </a:buClr>
              <a:buSzPts val="1100"/>
              <a:buChar char="○"/>
            </a:pPr>
            <a:r>
              <a:rPr lang="en">
                <a:solidFill>
                  <a:srgbClr val="434343"/>
                </a:solidFill>
              </a:rPr>
              <a:t>Derived user preferences</a:t>
            </a:r>
            <a:endParaRPr>
              <a:solidFill>
                <a:srgbClr val="434343"/>
              </a:solidFill>
            </a:endParaRPr>
          </a:p>
          <a:p>
            <a:pPr indent="-298450" lvl="1" marL="914400" rtl="0" algn="just">
              <a:spcBef>
                <a:spcPts val="0"/>
              </a:spcBef>
              <a:spcAft>
                <a:spcPts val="0"/>
              </a:spcAft>
              <a:buClr>
                <a:srgbClr val="434343"/>
              </a:buClr>
              <a:buSzPts val="1100"/>
              <a:buChar char="○"/>
            </a:pPr>
            <a:r>
              <a:rPr lang="en">
                <a:solidFill>
                  <a:srgbClr val="434343"/>
                </a:solidFill>
              </a:rPr>
              <a:t>Usage depend on Timeframes/ Locations</a:t>
            </a:r>
            <a:endParaRPr>
              <a:solidFill>
                <a:srgbClr val="434343"/>
              </a:solidFill>
            </a:endParaRPr>
          </a:p>
          <a:p>
            <a:pPr indent="-298450" lvl="1" marL="914400" rtl="0" algn="just">
              <a:spcBef>
                <a:spcPts val="0"/>
              </a:spcBef>
              <a:spcAft>
                <a:spcPts val="0"/>
              </a:spcAft>
              <a:buClr>
                <a:srgbClr val="434343"/>
              </a:buClr>
              <a:buSzPts val="1100"/>
              <a:buChar char="○"/>
            </a:pPr>
            <a:r>
              <a:rPr lang="en">
                <a:solidFill>
                  <a:srgbClr val="434343"/>
                </a:solidFill>
              </a:rPr>
              <a:t>User reviews and sentiment on services</a:t>
            </a:r>
            <a:endParaRPr>
              <a:solidFill>
                <a:srgbClr val="434343"/>
              </a:solidFill>
            </a:endParaRPr>
          </a:p>
        </p:txBody>
      </p:sp>
      <p:pic>
        <p:nvPicPr>
          <p:cNvPr id="245" name="Google Shape;245;p36"/>
          <p:cNvPicPr preferRelativeResize="0"/>
          <p:nvPr/>
        </p:nvPicPr>
        <p:blipFill>
          <a:blip r:embed="rId3">
            <a:alphaModFix/>
          </a:blip>
          <a:stretch>
            <a:fillRect/>
          </a:stretch>
        </p:blipFill>
        <p:spPr>
          <a:xfrm>
            <a:off x="6402699" y="1149125"/>
            <a:ext cx="1910350" cy="3244950"/>
          </a:xfrm>
          <a:prstGeom prst="rect">
            <a:avLst/>
          </a:prstGeom>
          <a:noFill/>
          <a:ln>
            <a:noFill/>
          </a:ln>
        </p:spPr>
      </p:pic>
      <p:sp>
        <p:nvSpPr>
          <p:cNvPr id="246" name="Google Shape;246;p36"/>
          <p:cNvSpPr txBox="1"/>
          <p:nvPr/>
        </p:nvSpPr>
        <p:spPr>
          <a:xfrm>
            <a:off x="6118400" y="4419175"/>
            <a:ext cx="3143700" cy="6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666666"/>
                </a:solidFill>
                <a:latin typeface="Roboto"/>
                <a:ea typeface="Roboto"/>
                <a:cs typeface="Roboto"/>
                <a:sym typeface="Roboto"/>
              </a:rPr>
              <a:t>U - User data		</a:t>
            </a:r>
            <a:r>
              <a:rPr b="1" lang="en" sz="1000">
                <a:solidFill>
                  <a:srgbClr val="666666"/>
                </a:solidFill>
                <a:latin typeface="Roboto"/>
                <a:ea typeface="Roboto"/>
                <a:cs typeface="Roboto"/>
                <a:sym typeface="Roboto"/>
              </a:rPr>
              <a:t>C - Context</a:t>
            </a:r>
            <a:endParaRPr b="1" sz="1000">
              <a:solidFill>
                <a:srgbClr val="666666"/>
              </a:solidFill>
              <a:latin typeface="Roboto"/>
              <a:ea typeface="Roboto"/>
              <a:cs typeface="Roboto"/>
              <a:sym typeface="Roboto"/>
            </a:endParaRPr>
          </a:p>
          <a:p>
            <a:pPr indent="0" lvl="0" marL="0" rtl="0" algn="l">
              <a:spcBef>
                <a:spcPts val="0"/>
              </a:spcBef>
              <a:spcAft>
                <a:spcPts val="0"/>
              </a:spcAft>
              <a:buNone/>
            </a:pPr>
            <a:r>
              <a:rPr b="1" lang="en" sz="1000">
                <a:solidFill>
                  <a:srgbClr val="666666"/>
                </a:solidFill>
                <a:latin typeface="Roboto"/>
                <a:ea typeface="Roboto"/>
                <a:cs typeface="Roboto"/>
                <a:sym typeface="Roboto"/>
              </a:rPr>
              <a:t>I - Interactions		</a:t>
            </a:r>
            <a:r>
              <a:rPr b="1" lang="en" sz="1000">
                <a:solidFill>
                  <a:srgbClr val="666666"/>
                </a:solidFill>
                <a:latin typeface="Roboto"/>
                <a:ea typeface="Roboto"/>
                <a:cs typeface="Roboto"/>
                <a:sym typeface="Roboto"/>
              </a:rPr>
              <a:t>R - recommendation</a:t>
            </a:r>
            <a:endParaRPr b="1" sz="1000">
              <a:solidFill>
                <a:srgbClr val="666666"/>
              </a:solidFill>
              <a:latin typeface="Roboto"/>
              <a:ea typeface="Roboto"/>
              <a:cs typeface="Roboto"/>
              <a:sym typeface="Roboto"/>
            </a:endParaRPr>
          </a:p>
          <a:p>
            <a:pPr indent="0" lvl="0" marL="0" rtl="0" algn="l">
              <a:spcBef>
                <a:spcPts val="0"/>
              </a:spcBef>
              <a:spcAft>
                <a:spcPts val="0"/>
              </a:spcAft>
              <a:buNone/>
            </a:pPr>
            <a:r>
              <a:t/>
            </a:r>
            <a:endParaRPr b="1" sz="1000">
              <a:solidFill>
                <a:srgbClr val="666666"/>
              </a:solidFill>
              <a:latin typeface="Roboto"/>
              <a:ea typeface="Roboto"/>
              <a:cs typeface="Roboto"/>
              <a:sym typeface="Roboto"/>
            </a:endParaRPr>
          </a:p>
          <a:p>
            <a:pPr indent="0" lvl="0" marL="0" rtl="0" algn="l">
              <a:spcBef>
                <a:spcPts val="0"/>
              </a:spcBef>
              <a:spcAft>
                <a:spcPts val="0"/>
              </a:spcAft>
              <a:buNone/>
            </a:pPr>
            <a:r>
              <a:t/>
            </a:r>
            <a:endParaRPr b="1" sz="1000">
              <a:solidFill>
                <a:srgbClr val="666666"/>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Methodology</a:t>
            </a:r>
            <a:endParaRPr/>
          </a:p>
        </p:txBody>
      </p:sp>
      <p:sp>
        <p:nvSpPr>
          <p:cNvPr id="252" name="Google Shape;252;p37"/>
          <p:cNvSpPr txBox="1"/>
          <p:nvPr>
            <p:ph idx="1" type="body"/>
          </p:nvPr>
        </p:nvSpPr>
        <p:spPr>
          <a:xfrm>
            <a:off x="729450" y="1411425"/>
            <a:ext cx="8042100" cy="884100"/>
          </a:xfrm>
          <a:prstGeom prst="rect">
            <a:avLst/>
          </a:prstGeom>
        </p:spPr>
        <p:txBody>
          <a:bodyPr anchorCtr="0" anchor="t" bIns="91425" lIns="91425" spcFirstLastPara="1" rIns="91425" wrap="square" tIns="91425">
            <a:noAutofit/>
          </a:bodyPr>
          <a:lstStyle/>
          <a:p>
            <a:pPr indent="-311626" lvl="0" marL="457200" rtl="0" algn="l">
              <a:lnSpc>
                <a:spcPct val="150000"/>
              </a:lnSpc>
              <a:spcBef>
                <a:spcPts val="0"/>
              </a:spcBef>
              <a:spcAft>
                <a:spcPts val="0"/>
              </a:spcAft>
              <a:buClr>
                <a:srgbClr val="434343"/>
              </a:buClr>
              <a:buSzPts val="1308"/>
              <a:buChar char="●"/>
            </a:pPr>
            <a:r>
              <a:rPr lang="en" sz="1307">
                <a:solidFill>
                  <a:srgbClr val="434343"/>
                </a:solidFill>
              </a:rPr>
              <a:t>A systematic review of literature will be conducted on building a recommender system for telecommunication Industry.</a:t>
            </a:r>
            <a:endParaRPr sz="1307">
              <a:solidFill>
                <a:srgbClr val="434343"/>
              </a:solidFill>
            </a:endParaRPr>
          </a:p>
        </p:txBody>
      </p:sp>
      <p:grpSp>
        <p:nvGrpSpPr>
          <p:cNvPr id="253" name="Google Shape;253;p37"/>
          <p:cNvGrpSpPr/>
          <p:nvPr/>
        </p:nvGrpSpPr>
        <p:grpSpPr>
          <a:xfrm>
            <a:off x="6858000" y="2295575"/>
            <a:ext cx="2286000" cy="2847950"/>
            <a:chOff x="0" y="2295575"/>
            <a:chExt cx="2286000" cy="2847950"/>
          </a:xfrm>
        </p:grpSpPr>
        <p:sp>
          <p:nvSpPr>
            <p:cNvPr id="254" name="Google Shape;254;p37"/>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7"/>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37"/>
          <p:cNvSpPr txBox="1"/>
          <p:nvPr/>
        </p:nvSpPr>
        <p:spPr>
          <a:xfrm>
            <a:off x="7074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   Stage 4</a:t>
            </a:r>
            <a:endParaRPr sz="1000">
              <a:solidFill>
                <a:srgbClr val="5E5E5E"/>
              </a:solidFill>
              <a:latin typeface="Roboto"/>
              <a:ea typeface="Roboto"/>
              <a:cs typeface="Roboto"/>
              <a:sym typeface="Roboto"/>
            </a:endParaRPr>
          </a:p>
        </p:txBody>
      </p:sp>
      <p:sp>
        <p:nvSpPr>
          <p:cNvPr id="257" name="Google Shape;257;p37"/>
          <p:cNvSpPr txBox="1"/>
          <p:nvPr/>
        </p:nvSpPr>
        <p:spPr>
          <a:xfrm>
            <a:off x="6998100" y="28214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E5E5E"/>
                </a:solidFill>
                <a:latin typeface="Roboto"/>
                <a:ea typeface="Roboto"/>
                <a:cs typeface="Roboto"/>
                <a:sym typeface="Roboto"/>
              </a:rPr>
              <a:t>Testing,  Validation and Integration as an end-</a:t>
            </a:r>
            <a:br>
              <a:rPr b="1" lang="en" sz="1200">
                <a:solidFill>
                  <a:srgbClr val="5E5E5E"/>
                </a:solidFill>
                <a:latin typeface="Roboto"/>
                <a:ea typeface="Roboto"/>
                <a:cs typeface="Roboto"/>
                <a:sym typeface="Roboto"/>
              </a:rPr>
            </a:br>
            <a:r>
              <a:rPr b="1" lang="en" sz="1200">
                <a:solidFill>
                  <a:srgbClr val="5E5E5E"/>
                </a:solidFill>
                <a:latin typeface="Roboto"/>
                <a:ea typeface="Roboto"/>
                <a:cs typeface="Roboto"/>
                <a:sym typeface="Roboto"/>
              </a:rPr>
              <a:t>user service</a:t>
            </a:r>
            <a:endParaRPr b="1" sz="1200">
              <a:solidFill>
                <a:srgbClr val="5E5E5E"/>
              </a:solidFill>
              <a:latin typeface="Roboto"/>
              <a:ea typeface="Roboto"/>
              <a:cs typeface="Roboto"/>
              <a:sym typeface="Roboto"/>
            </a:endParaRPr>
          </a:p>
        </p:txBody>
      </p:sp>
      <p:grpSp>
        <p:nvGrpSpPr>
          <p:cNvPr id="258" name="Google Shape;258;p37"/>
          <p:cNvGrpSpPr/>
          <p:nvPr/>
        </p:nvGrpSpPr>
        <p:grpSpPr>
          <a:xfrm>
            <a:off x="4572000" y="2295575"/>
            <a:ext cx="2286000" cy="2847950"/>
            <a:chOff x="0" y="2295575"/>
            <a:chExt cx="2286000" cy="2847950"/>
          </a:xfrm>
        </p:grpSpPr>
        <p:sp>
          <p:nvSpPr>
            <p:cNvPr id="259" name="Google Shape;259;p37"/>
            <p:cNvSpPr/>
            <p:nvPr/>
          </p:nvSpPr>
          <p:spPr>
            <a:xfrm>
              <a:off x="0" y="2823925"/>
              <a:ext cx="2286000" cy="2319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7"/>
            <p:cNvSpPr/>
            <p:nvPr/>
          </p:nvSpPr>
          <p:spPr>
            <a:xfrm>
              <a:off x="0" y="2295575"/>
              <a:ext cx="2286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37"/>
          <p:cNvSpPr txBox="1"/>
          <p:nvPr/>
        </p:nvSpPr>
        <p:spPr>
          <a:xfrm>
            <a:off x="4788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  Stage 3</a:t>
            </a:r>
            <a:endParaRPr sz="1000">
              <a:solidFill>
                <a:srgbClr val="5E5E5E"/>
              </a:solidFill>
              <a:latin typeface="Roboto"/>
              <a:ea typeface="Roboto"/>
              <a:cs typeface="Roboto"/>
              <a:sym typeface="Roboto"/>
            </a:endParaRPr>
          </a:p>
        </p:txBody>
      </p:sp>
      <p:sp>
        <p:nvSpPr>
          <p:cNvPr id="262" name="Google Shape;262;p37"/>
          <p:cNvSpPr txBox="1"/>
          <p:nvPr/>
        </p:nvSpPr>
        <p:spPr>
          <a:xfrm>
            <a:off x="4712100" y="28214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5E5E5E"/>
                </a:solidFill>
                <a:latin typeface="Roboto"/>
                <a:ea typeface="Roboto"/>
                <a:cs typeface="Roboto"/>
                <a:sym typeface="Roboto"/>
              </a:rPr>
              <a:t>Development of predictive recommender models</a:t>
            </a:r>
            <a:endParaRPr b="1" sz="1200">
              <a:solidFill>
                <a:srgbClr val="5E5E5E"/>
              </a:solidFill>
              <a:latin typeface="Roboto"/>
              <a:ea typeface="Roboto"/>
              <a:cs typeface="Roboto"/>
              <a:sym typeface="Roboto"/>
            </a:endParaRPr>
          </a:p>
        </p:txBody>
      </p:sp>
      <p:cxnSp>
        <p:nvCxnSpPr>
          <p:cNvPr id="263" name="Google Shape;263;p37"/>
          <p:cNvCxnSpPr/>
          <p:nvPr/>
        </p:nvCxnSpPr>
        <p:spPr>
          <a:xfrm>
            <a:off x="6858000" y="2295575"/>
            <a:ext cx="0" cy="2837400"/>
          </a:xfrm>
          <a:prstGeom prst="straightConnector1">
            <a:avLst/>
          </a:prstGeom>
          <a:noFill/>
          <a:ln cap="flat" cmpd="sng" w="9525">
            <a:solidFill>
              <a:srgbClr val="D9D9D9"/>
            </a:solidFill>
            <a:prstDash val="dot"/>
            <a:round/>
            <a:headEnd len="sm" w="sm" type="none"/>
            <a:tailEnd len="sm" w="sm" type="none"/>
          </a:ln>
        </p:spPr>
      </p:cxnSp>
      <p:grpSp>
        <p:nvGrpSpPr>
          <p:cNvPr id="264" name="Google Shape;264;p37"/>
          <p:cNvGrpSpPr/>
          <p:nvPr/>
        </p:nvGrpSpPr>
        <p:grpSpPr>
          <a:xfrm>
            <a:off x="2286000" y="2295575"/>
            <a:ext cx="2286000" cy="2847950"/>
            <a:chOff x="0" y="2295575"/>
            <a:chExt cx="2286000" cy="2847950"/>
          </a:xfrm>
        </p:grpSpPr>
        <p:sp>
          <p:nvSpPr>
            <p:cNvPr id="265" name="Google Shape;265;p37"/>
            <p:cNvSpPr/>
            <p:nvPr/>
          </p:nvSpPr>
          <p:spPr>
            <a:xfrm>
              <a:off x="0" y="2823925"/>
              <a:ext cx="22860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7"/>
            <p:cNvSpPr/>
            <p:nvPr/>
          </p:nvSpPr>
          <p:spPr>
            <a:xfrm>
              <a:off x="0" y="2295575"/>
              <a:ext cx="22860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37"/>
          <p:cNvSpPr txBox="1"/>
          <p:nvPr/>
        </p:nvSpPr>
        <p:spPr>
          <a:xfrm>
            <a:off x="2502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1B786E"/>
                </a:solidFill>
                <a:latin typeface="Roboto"/>
                <a:ea typeface="Roboto"/>
                <a:cs typeface="Roboto"/>
                <a:sym typeface="Roboto"/>
              </a:rPr>
              <a:t>   Stage 2</a:t>
            </a:r>
            <a:endParaRPr sz="1000">
              <a:solidFill>
                <a:srgbClr val="1B786E"/>
              </a:solidFill>
              <a:latin typeface="Roboto"/>
              <a:ea typeface="Roboto"/>
              <a:cs typeface="Roboto"/>
              <a:sym typeface="Roboto"/>
            </a:endParaRPr>
          </a:p>
        </p:txBody>
      </p:sp>
      <p:sp>
        <p:nvSpPr>
          <p:cNvPr id="268" name="Google Shape;268;p37"/>
          <p:cNvSpPr txBox="1"/>
          <p:nvPr/>
        </p:nvSpPr>
        <p:spPr>
          <a:xfrm>
            <a:off x="2426100" y="28214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Data Analysis and Feature Engineering</a:t>
            </a:r>
            <a:endParaRPr b="1">
              <a:solidFill>
                <a:srgbClr val="FFFFFF"/>
              </a:solidFill>
              <a:latin typeface="Roboto"/>
              <a:ea typeface="Roboto"/>
              <a:cs typeface="Roboto"/>
              <a:sym typeface="Roboto"/>
            </a:endParaRPr>
          </a:p>
        </p:txBody>
      </p:sp>
      <p:cxnSp>
        <p:nvCxnSpPr>
          <p:cNvPr id="269" name="Google Shape;269;p37"/>
          <p:cNvCxnSpPr/>
          <p:nvPr/>
        </p:nvCxnSpPr>
        <p:spPr>
          <a:xfrm>
            <a:off x="4572000" y="2295575"/>
            <a:ext cx="0" cy="2837400"/>
          </a:xfrm>
          <a:prstGeom prst="straightConnector1">
            <a:avLst/>
          </a:prstGeom>
          <a:noFill/>
          <a:ln cap="flat" cmpd="sng" w="9525">
            <a:solidFill>
              <a:srgbClr val="83E3D9"/>
            </a:solidFill>
            <a:prstDash val="dot"/>
            <a:round/>
            <a:headEnd len="sm" w="sm" type="none"/>
            <a:tailEnd len="sm" w="sm" type="none"/>
          </a:ln>
        </p:spPr>
      </p:cxnSp>
      <p:grpSp>
        <p:nvGrpSpPr>
          <p:cNvPr id="270" name="Google Shape;270;p37"/>
          <p:cNvGrpSpPr/>
          <p:nvPr/>
        </p:nvGrpSpPr>
        <p:grpSpPr>
          <a:xfrm>
            <a:off x="0" y="2295575"/>
            <a:ext cx="2286000" cy="2847950"/>
            <a:chOff x="0" y="2295575"/>
            <a:chExt cx="2286000" cy="2847950"/>
          </a:xfrm>
        </p:grpSpPr>
        <p:sp>
          <p:nvSpPr>
            <p:cNvPr id="271" name="Google Shape;271;p37"/>
            <p:cNvSpPr/>
            <p:nvPr/>
          </p:nvSpPr>
          <p:spPr>
            <a:xfrm>
              <a:off x="0" y="2823925"/>
              <a:ext cx="22860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7"/>
            <p:cNvSpPr/>
            <p:nvPr/>
          </p:nvSpPr>
          <p:spPr>
            <a:xfrm>
              <a:off x="0" y="2295575"/>
              <a:ext cx="22860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37"/>
          <p:cNvSpPr txBox="1"/>
          <p:nvPr/>
        </p:nvSpPr>
        <p:spPr>
          <a:xfrm>
            <a:off x="216291" y="2441107"/>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1B786E"/>
                </a:solidFill>
                <a:latin typeface="Roboto"/>
                <a:ea typeface="Roboto"/>
                <a:cs typeface="Roboto"/>
                <a:sym typeface="Roboto"/>
              </a:rPr>
              <a:t>Stage 1</a:t>
            </a:r>
            <a:endParaRPr sz="1000">
              <a:solidFill>
                <a:srgbClr val="1B786E"/>
              </a:solidFill>
              <a:latin typeface="Roboto"/>
              <a:ea typeface="Roboto"/>
              <a:cs typeface="Roboto"/>
              <a:sym typeface="Roboto"/>
            </a:endParaRPr>
          </a:p>
        </p:txBody>
      </p:sp>
      <p:sp>
        <p:nvSpPr>
          <p:cNvPr id="274" name="Google Shape;274;p37"/>
          <p:cNvSpPr txBox="1"/>
          <p:nvPr/>
        </p:nvSpPr>
        <p:spPr>
          <a:xfrm>
            <a:off x="140100" y="2897650"/>
            <a:ext cx="18534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Data Collection</a:t>
            </a:r>
            <a:endParaRPr b="1">
              <a:solidFill>
                <a:srgbClr val="FFFFFF"/>
              </a:solidFill>
              <a:latin typeface="Roboto"/>
              <a:ea typeface="Roboto"/>
              <a:cs typeface="Roboto"/>
              <a:sym typeface="Roboto"/>
            </a:endParaRPr>
          </a:p>
        </p:txBody>
      </p:sp>
      <p:cxnSp>
        <p:nvCxnSpPr>
          <p:cNvPr id="275" name="Google Shape;275;p37"/>
          <p:cNvCxnSpPr/>
          <p:nvPr/>
        </p:nvCxnSpPr>
        <p:spPr>
          <a:xfrm>
            <a:off x="2286000" y="2295575"/>
            <a:ext cx="0" cy="2837400"/>
          </a:xfrm>
          <a:prstGeom prst="straightConnector1">
            <a:avLst/>
          </a:prstGeom>
          <a:noFill/>
          <a:ln cap="flat" cmpd="sng" w="9525">
            <a:solidFill>
              <a:srgbClr val="83E3D9"/>
            </a:solidFill>
            <a:prstDash val="dot"/>
            <a:round/>
            <a:headEnd len="sm" w="sm" type="none"/>
            <a:tailEnd len="sm" w="sm" type="none"/>
          </a:ln>
        </p:spPr>
      </p:cxnSp>
      <p:sp>
        <p:nvSpPr>
          <p:cNvPr id="276" name="Google Shape;276;p37"/>
          <p:cNvSpPr/>
          <p:nvPr/>
        </p:nvSpPr>
        <p:spPr>
          <a:xfrm>
            <a:off x="2199400" y="2320625"/>
            <a:ext cx="259800" cy="535200"/>
          </a:xfrm>
          <a:prstGeom prst="chevron">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7"/>
          <p:cNvSpPr/>
          <p:nvPr/>
        </p:nvSpPr>
        <p:spPr>
          <a:xfrm>
            <a:off x="4442100" y="2304150"/>
            <a:ext cx="259800" cy="535200"/>
          </a:xfrm>
          <a:prstGeom prst="chevron">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7"/>
          <p:cNvSpPr/>
          <p:nvPr/>
        </p:nvSpPr>
        <p:spPr>
          <a:xfrm>
            <a:off x="6838950" y="2304150"/>
            <a:ext cx="259800" cy="535200"/>
          </a:xfrm>
          <a:prstGeom prst="chevron">
            <a:avLst>
              <a:gd fmla="val 5000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7"/>
          <p:cNvSpPr txBox="1"/>
          <p:nvPr/>
        </p:nvSpPr>
        <p:spPr>
          <a:xfrm>
            <a:off x="149850" y="3489625"/>
            <a:ext cx="1940400" cy="1513500"/>
          </a:xfrm>
          <a:prstGeom prst="rect">
            <a:avLst/>
          </a:prstGeom>
          <a:noFill/>
          <a:ln>
            <a:noFill/>
          </a:ln>
        </p:spPr>
        <p:txBody>
          <a:bodyPr anchorCtr="0" anchor="ctr" bIns="91425" lIns="91425" spcFirstLastPara="1" rIns="91425" wrap="square" tIns="91425">
            <a:noAutofit/>
          </a:bodyPr>
          <a:lstStyle/>
          <a:p>
            <a:pPr indent="-177800" lvl="0" marL="228600" rtl="0" algn="l">
              <a:spcBef>
                <a:spcPts val="0"/>
              </a:spcBef>
              <a:spcAft>
                <a:spcPts val="0"/>
              </a:spcAft>
              <a:buClr>
                <a:srgbClr val="FFFFFF"/>
              </a:buClr>
              <a:buSzPts val="1000"/>
              <a:buFont typeface="Roboto"/>
              <a:buChar char="●"/>
            </a:pPr>
            <a:r>
              <a:rPr b="1" lang="en" sz="1000">
                <a:solidFill>
                  <a:srgbClr val="FFFFFF"/>
                </a:solidFill>
                <a:latin typeface="Roboto"/>
                <a:ea typeface="Roboto"/>
                <a:cs typeface="Roboto"/>
                <a:sym typeface="Roboto"/>
              </a:rPr>
              <a:t>Structured Data</a:t>
            </a:r>
            <a:endParaRPr b="1" sz="1000">
              <a:solidFill>
                <a:srgbClr val="FFFFFF"/>
              </a:solidFill>
              <a:latin typeface="Roboto"/>
              <a:ea typeface="Roboto"/>
              <a:cs typeface="Roboto"/>
              <a:sym typeface="Roboto"/>
            </a:endParaRPr>
          </a:p>
          <a:p>
            <a:pPr indent="0" lvl="0" marL="0" rtl="0" algn="l">
              <a:spcBef>
                <a:spcPts val="0"/>
              </a:spcBef>
              <a:spcAft>
                <a:spcPts val="0"/>
              </a:spcAft>
              <a:buNone/>
            </a:pPr>
            <a:r>
              <a:rPr b="1" lang="en" sz="1000">
                <a:solidFill>
                  <a:srgbClr val="FFFFFF"/>
                </a:solidFill>
                <a:latin typeface="Roboto"/>
                <a:ea typeface="Roboto"/>
                <a:cs typeface="Roboto"/>
                <a:sym typeface="Roboto"/>
              </a:rPr>
              <a:t>      </a:t>
            </a:r>
            <a:r>
              <a:rPr lang="en" sz="1000">
                <a:solidFill>
                  <a:srgbClr val="FFFFFF"/>
                </a:solidFill>
                <a:latin typeface="Roboto"/>
                <a:ea typeface="Roboto"/>
                <a:cs typeface="Roboto"/>
                <a:sym typeface="Roboto"/>
              </a:rPr>
              <a:t>  *  Service Usage: Ratings</a:t>
            </a:r>
            <a:br>
              <a:rPr lang="en" sz="1000">
                <a:solidFill>
                  <a:srgbClr val="FFFFFF"/>
                </a:solidFill>
                <a:latin typeface="Roboto"/>
                <a:ea typeface="Roboto"/>
                <a:cs typeface="Roboto"/>
                <a:sym typeface="Roboto"/>
              </a:rPr>
            </a:br>
            <a:r>
              <a:rPr lang="en" sz="1000">
                <a:solidFill>
                  <a:srgbClr val="FFFFFF"/>
                </a:solidFill>
                <a:latin typeface="Roboto"/>
                <a:ea typeface="Roboto"/>
                <a:cs typeface="Roboto"/>
                <a:sym typeface="Roboto"/>
              </a:rPr>
              <a:t>        *  User demographics</a:t>
            </a:r>
            <a:br>
              <a:rPr lang="en" sz="1000">
                <a:solidFill>
                  <a:srgbClr val="FFFFFF"/>
                </a:solidFill>
                <a:latin typeface="Roboto"/>
                <a:ea typeface="Roboto"/>
                <a:cs typeface="Roboto"/>
                <a:sym typeface="Roboto"/>
              </a:rPr>
            </a:br>
            <a:r>
              <a:rPr lang="en" sz="1000">
                <a:solidFill>
                  <a:srgbClr val="FFFFFF"/>
                </a:solidFill>
                <a:latin typeface="Roboto"/>
                <a:ea typeface="Roboto"/>
                <a:cs typeface="Roboto"/>
                <a:sym typeface="Roboto"/>
              </a:rPr>
              <a:t>        *  conducting a survey</a:t>
            </a:r>
            <a:br>
              <a:rPr lang="en" sz="1000">
                <a:solidFill>
                  <a:srgbClr val="FFFFFF"/>
                </a:solidFill>
                <a:latin typeface="Roboto"/>
                <a:ea typeface="Roboto"/>
                <a:cs typeface="Roboto"/>
                <a:sym typeface="Roboto"/>
              </a:rPr>
            </a:br>
            <a:endParaRPr sz="1000">
              <a:solidFill>
                <a:srgbClr val="FFFFFF"/>
              </a:solidFill>
              <a:latin typeface="Roboto"/>
              <a:ea typeface="Roboto"/>
              <a:cs typeface="Roboto"/>
              <a:sym typeface="Roboto"/>
            </a:endParaRPr>
          </a:p>
          <a:p>
            <a:pPr indent="-177800" lvl="0" marL="228600" rtl="0" algn="l">
              <a:spcBef>
                <a:spcPts val="0"/>
              </a:spcBef>
              <a:spcAft>
                <a:spcPts val="0"/>
              </a:spcAft>
              <a:buClr>
                <a:schemeClr val="lt1"/>
              </a:buClr>
              <a:buSzPts val="1000"/>
              <a:buFont typeface="Roboto"/>
              <a:buChar char="●"/>
            </a:pPr>
            <a:r>
              <a:rPr b="1" lang="en" sz="1000">
                <a:solidFill>
                  <a:schemeClr val="lt1"/>
                </a:solidFill>
                <a:latin typeface="Roboto"/>
                <a:ea typeface="Roboto"/>
                <a:cs typeface="Roboto"/>
                <a:sym typeface="Roboto"/>
              </a:rPr>
              <a:t>Unstructured Data</a:t>
            </a:r>
            <a:endParaRPr b="1" sz="1000">
              <a:solidFill>
                <a:schemeClr val="lt1"/>
              </a:solidFill>
              <a:latin typeface="Roboto"/>
              <a:ea typeface="Roboto"/>
              <a:cs typeface="Roboto"/>
              <a:sym typeface="Roboto"/>
            </a:endParaRPr>
          </a:p>
          <a:p>
            <a:pPr indent="0" lvl="0" marL="0" rtl="0" algn="l">
              <a:spcBef>
                <a:spcPts val="0"/>
              </a:spcBef>
              <a:spcAft>
                <a:spcPts val="0"/>
              </a:spcAft>
              <a:buNone/>
            </a:pPr>
            <a:r>
              <a:rPr b="1" lang="en" sz="1000">
                <a:solidFill>
                  <a:schemeClr val="lt1"/>
                </a:solidFill>
                <a:latin typeface="Roboto"/>
                <a:ea typeface="Roboto"/>
                <a:cs typeface="Roboto"/>
                <a:sym typeface="Roboto"/>
              </a:rPr>
              <a:t>      </a:t>
            </a:r>
            <a:r>
              <a:rPr lang="en" sz="1000">
                <a:solidFill>
                  <a:schemeClr val="lt1"/>
                </a:solidFill>
                <a:latin typeface="Roboto"/>
                <a:ea typeface="Roboto"/>
                <a:cs typeface="Roboto"/>
                <a:sym typeface="Roboto"/>
              </a:rPr>
              <a:t> *  CRM logs -   </a:t>
            </a:r>
            <a:br>
              <a:rPr lang="en" sz="1000">
                <a:solidFill>
                  <a:schemeClr val="lt1"/>
                </a:solidFill>
                <a:latin typeface="Roboto"/>
                <a:ea typeface="Roboto"/>
                <a:cs typeface="Roboto"/>
                <a:sym typeface="Roboto"/>
              </a:rPr>
            </a:br>
            <a:r>
              <a:rPr lang="en" sz="1000">
                <a:solidFill>
                  <a:schemeClr val="lt1"/>
                </a:solidFill>
                <a:latin typeface="Roboto"/>
                <a:ea typeface="Roboto"/>
                <a:cs typeface="Roboto"/>
                <a:sym typeface="Roboto"/>
              </a:rPr>
              <a:t>           inquiries/complaints</a:t>
            </a:r>
            <a:br>
              <a:rPr lang="en" sz="1000">
                <a:solidFill>
                  <a:schemeClr val="lt1"/>
                </a:solidFill>
                <a:latin typeface="Roboto"/>
                <a:ea typeface="Roboto"/>
                <a:cs typeface="Roboto"/>
                <a:sym typeface="Roboto"/>
              </a:rPr>
            </a:br>
            <a:r>
              <a:rPr lang="en" sz="1000">
                <a:solidFill>
                  <a:schemeClr val="lt1"/>
                </a:solidFill>
                <a:latin typeface="Roboto"/>
                <a:ea typeface="Roboto"/>
                <a:cs typeface="Roboto"/>
                <a:sym typeface="Roboto"/>
              </a:rPr>
              <a:t>       *  Other user reviews</a:t>
            </a:r>
            <a:endParaRPr sz="1000">
              <a:solidFill>
                <a:srgbClr val="FFFFFF"/>
              </a:solidFill>
              <a:latin typeface="Roboto"/>
              <a:ea typeface="Roboto"/>
              <a:cs typeface="Roboto"/>
              <a:sym typeface="Roboto"/>
            </a:endParaRPr>
          </a:p>
        </p:txBody>
      </p:sp>
      <p:sp>
        <p:nvSpPr>
          <p:cNvPr id="280" name="Google Shape;280;p37"/>
          <p:cNvSpPr txBox="1"/>
          <p:nvPr/>
        </p:nvSpPr>
        <p:spPr>
          <a:xfrm>
            <a:off x="2382600" y="3550225"/>
            <a:ext cx="2156400" cy="1452900"/>
          </a:xfrm>
          <a:prstGeom prst="rect">
            <a:avLst/>
          </a:prstGeom>
          <a:noFill/>
          <a:ln>
            <a:noFill/>
          </a:ln>
        </p:spPr>
        <p:txBody>
          <a:bodyPr anchorCtr="0" anchor="ctr" bIns="91425" lIns="91425" spcFirstLastPara="1" rIns="91425" wrap="square" tIns="91425">
            <a:noAutofit/>
          </a:bodyPr>
          <a:lstStyle/>
          <a:p>
            <a:pPr indent="-177800" lvl="0" marL="228600" rtl="0" algn="l">
              <a:spcBef>
                <a:spcPts val="0"/>
              </a:spcBef>
              <a:spcAft>
                <a:spcPts val="0"/>
              </a:spcAft>
              <a:buClr>
                <a:srgbClr val="FFFFFF"/>
              </a:buClr>
              <a:buSzPts val="1000"/>
              <a:buFont typeface="Roboto"/>
              <a:buChar char="●"/>
            </a:pPr>
            <a:r>
              <a:rPr b="1" lang="en" sz="1000">
                <a:solidFill>
                  <a:srgbClr val="FFFFFF"/>
                </a:solidFill>
                <a:latin typeface="Roboto"/>
                <a:ea typeface="Roboto"/>
                <a:cs typeface="Roboto"/>
                <a:sym typeface="Roboto"/>
              </a:rPr>
              <a:t>Developing User Profile</a:t>
            </a:r>
            <a:br>
              <a:rPr b="1" lang="en" sz="1000">
                <a:solidFill>
                  <a:srgbClr val="FFFFFF"/>
                </a:solidFill>
                <a:latin typeface="Roboto"/>
                <a:ea typeface="Roboto"/>
                <a:cs typeface="Roboto"/>
                <a:sym typeface="Roboto"/>
              </a:rPr>
            </a:br>
            <a:endParaRPr b="1" sz="700">
              <a:solidFill>
                <a:srgbClr val="FFFFFF"/>
              </a:solidFill>
              <a:latin typeface="Roboto"/>
              <a:ea typeface="Roboto"/>
              <a:cs typeface="Roboto"/>
              <a:sym typeface="Roboto"/>
            </a:endParaRPr>
          </a:p>
          <a:p>
            <a:pPr indent="-177800" lvl="0" marL="228600" rtl="0" algn="l">
              <a:spcBef>
                <a:spcPts val="0"/>
              </a:spcBef>
              <a:spcAft>
                <a:spcPts val="0"/>
              </a:spcAft>
              <a:buClr>
                <a:srgbClr val="FFFFFF"/>
              </a:buClr>
              <a:buSzPts val="1000"/>
              <a:buFont typeface="Roboto"/>
              <a:buChar char="●"/>
            </a:pPr>
            <a:r>
              <a:rPr b="1" lang="en" sz="1000">
                <a:solidFill>
                  <a:srgbClr val="FFFFFF"/>
                </a:solidFill>
                <a:latin typeface="Roboto"/>
                <a:ea typeface="Roboto"/>
                <a:cs typeface="Roboto"/>
                <a:sym typeface="Roboto"/>
              </a:rPr>
              <a:t>Developing Service/package profiles</a:t>
            </a:r>
            <a:br>
              <a:rPr b="1" lang="en" sz="1000">
                <a:solidFill>
                  <a:srgbClr val="FFFFFF"/>
                </a:solidFill>
                <a:latin typeface="Roboto"/>
                <a:ea typeface="Roboto"/>
                <a:cs typeface="Roboto"/>
                <a:sym typeface="Roboto"/>
              </a:rPr>
            </a:br>
            <a:endParaRPr b="1" sz="700">
              <a:solidFill>
                <a:srgbClr val="FFFFFF"/>
              </a:solidFill>
              <a:latin typeface="Roboto"/>
              <a:ea typeface="Roboto"/>
              <a:cs typeface="Roboto"/>
              <a:sym typeface="Roboto"/>
            </a:endParaRPr>
          </a:p>
          <a:p>
            <a:pPr indent="-177800" lvl="0" marL="228600" rtl="0" algn="l">
              <a:spcBef>
                <a:spcPts val="0"/>
              </a:spcBef>
              <a:spcAft>
                <a:spcPts val="0"/>
              </a:spcAft>
              <a:buClr>
                <a:srgbClr val="FFFFFF"/>
              </a:buClr>
              <a:buSzPts val="1000"/>
              <a:buFont typeface="Roboto"/>
              <a:buChar char="●"/>
            </a:pPr>
            <a:r>
              <a:rPr b="1" lang="en" sz="1000">
                <a:solidFill>
                  <a:srgbClr val="FFFFFF"/>
                </a:solidFill>
                <a:latin typeface="Roboto"/>
                <a:ea typeface="Roboto"/>
                <a:cs typeface="Roboto"/>
                <a:sym typeface="Roboto"/>
              </a:rPr>
              <a:t>Analysis of unstructured text data using text mining, NLP</a:t>
            </a:r>
            <a:br>
              <a:rPr lang="en" sz="1000">
                <a:solidFill>
                  <a:srgbClr val="FFFFFF"/>
                </a:solidFill>
                <a:latin typeface="Roboto"/>
                <a:ea typeface="Roboto"/>
                <a:cs typeface="Roboto"/>
                <a:sym typeface="Roboto"/>
              </a:rPr>
            </a:br>
            <a:endParaRPr sz="700">
              <a:solidFill>
                <a:srgbClr val="FFFFFF"/>
              </a:solidFill>
              <a:latin typeface="Roboto"/>
              <a:ea typeface="Roboto"/>
              <a:cs typeface="Roboto"/>
              <a:sym typeface="Roboto"/>
            </a:endParaRPr>
          </a:p>
          <a:p>
            <a:pPr indent="-177800" lvl="0" marL="228600" rtl="0" algn="l">
              <a:spcBef>
                <a:spcPts val="0"/>
              </a:spcBef>
              <a:spcAft>
                <a:spcPts val="0"/>
              </a:spcAft>
              <a:buClr>
                <a:schemeClr val="lt1"/>
              </a:buClr>
              <a:buSzPts val="1000"/>
              <a:buFont typeface="Roboto"/>
              <a:buChar char="●"/>
            </a:pPr>
            <a:r>
              <a:rPr b="1" lang="en" sz="1000">
                <a:solidFill>
                  <a:schemeClr val="lt1"/>
                </a:solidFill>
                <a:latin typeface="Roboto"/>
                <a:ea typeface="Roboto"/>
                <a:cs typeface="Roboto"/>
                <a:sym typeface="Roboto"/>
              </a:rPr>
              <a:t>Extracting contextual information for pre-filtering</a:t>
            </a:r>
            <a:endParaRPr sz="1000">
              <a:solidFill>
                <a:srgbClr val="FFFFFF"/>
              </a:solidFill>
              <a:latin typeface="Roboto"/>
              <a:ea typeface="Roboto"/>
              <a:cs typeface="Roboto"/>
              <a:sym typeface="Roboto"/>
            </a:endParaRPr>
          </a:p>
        </p:txBody>
      </p:sp>
      <p:sp>
        <p:nvSpPr>
          <p:cNvPr id="281" name="Google Shape;281;p37"/>
          <p:cNvSpPr txBox="1"/>
          <p:nvPr/>
        </p:nvSpPr>
        <p:spPr>
          <a:xfrm>
            <a:off x="4642950" y="3466750"/>
            <a:ext cx="2215200" cy="1452900"/>
          </a:xfrm>
          <a:prstGeom prst="rect">
            <a:avLst/>
          </a:prstGeom>
          <a:noFill/>
          <a:ln>
            <a:noFill/>
          </a:ln>
        </p:spPr>
        <p:txBody>
          <a:bodyPr anchorCtr="0" anchor="ctr" bIns="91425" lIns="91425" spcFirstLastPara="1" rIns="91425" wrap="square" tIns="91425">
            <a:noAutofit/>
          </a:bodyPr>
          <a:lstStyle/>
          <a:p>
            <a:pPr indent="-177800" lvl="0" marL="228600" rtl="0" algn="l">
              <a:spcBef>
                <a:spcPts val="0"/>
              </a:spcBef>
              <a:spcAft>
                <a:spcPts val="0"/>
              </a:spcAft>
              <a:buClr>
                <a:srgbClr val="858585"/>
              </a:buClr>
              <a:buSzPts val="1000"/>
              <a:buFont typeface="Roboto"/>
              <a:buChar char="●"/>
            </a:pPr>
            <a:r>
              <a:rPr b="1" lang="en" sz="1000">
                <a:solidFill>
                  <a:srgbClr val="858585"/>
                </a:solidFill>
                <a:latin typeface="Roboto"/>
                <a:ea typeface="Roboto"/>
                <a:cs typeface="Roboto"/>
                <a:sym typeface="Roboto"/>
              </a:rPr>
              <a:t>Comparing available recommender techniques</a:t>
            </a:r>
            <a:br>
              <a:rPr b="1" lang="en" sz="1000">
                <a:solidFill>
                  <a:srgbClr val="858585"/>
                </a:solidFill>
                <a:latin typeface="Roboto"/>
                <a:ea typeface="Roboto"/>
                <a:cs typeface="Roboto"/>
                <a:sym typeface="Roboto"/>
              </a:rPr>
            </a:br>
            <a:endParaRPr b="1" sz="1000">
              <a:solidFill>
                <a:srgbClr val="858585"/>
              </a:solidFill>
              <a:latin typeface="Roboto"/>
              <a:ea typeface="Roboto"/>
              <a:cs typeface="Roboto"/>
              <a:sym typeface="Roboto"/>
            </a:endParaRPr>
          </a:p>
          <a:p>
            <a:pPr indent="-177800" lvl="0" marL="228600" rtl="0" algn="l">
              <a:spcBef>
                <a:spcPts val="0"/>
              </a:spcBef>
              <a:spcAft>
                <a:spcPts val="0"/>
              </a:spcAft>
              <a:buClr>
                <a:srgbClr val="858585"/>
              </a:buClr>
              <a:buSzPts val="1000"/>
              <a:buFont typeface="Roboto"/>
              <a:buChar char="●"/>
            </a:pPr>
            <a:r>
              <a:rPr b="1" lang="en" sz="1000">
                <a:solidFill>
                  <a:srgbClr val="858585"/>
                </a:solidFill>
                <a:latin typeface="Roboto"/>
                <a:ea typeface="Roboto"/>
                <a:cs typeface="Roboto"/>
                <a:sym typeface="Roboto"/>
              </a:rPr>
              <a:t>Developing deep learning hybrid recommender model(s)</a:t>
            </a:r>
            <a:br>
              <a:rPr b="1" lang="en" sz="1000">
                <a:solidFill>
                  <a:srgbClr val="858585"/>
                </a:solidFill>
                <a:latin typeface="Roboto"/>
                <a:ea typeface="Roboto"/>
                <a:cs typeface="Roboto"/>
                <a:sym typeface="Roboto"/>
              </a:rPr>
            </a:br>
            <a:endParaRPr b="1" sz="1000">
              <a:solidFill>
                <a:srgbClr val="858585"/>
              </a:solidFill>
              <a:latin typeface="Roboto"/>
              <a:ea typeface="Roboto"/>
              <a:cs typeface="Roboto"/>
              <a:sym typeface="Roboto"/>
            </a:endParaRPr>
          </a:p>
          <a:p>
            <a:pPr indent="0" lvl="0" marL="457200" rtl="0" algn="l">
              <a:spcBef>
                <a:spcPts val="0"/>
              </a:spcBef>
              <a:spcAft>
                <a:spcPts val="0"/>
              </a:spcAft>
              <a:buNone/>
            </a:pPr>
            <a:r>
              <a:t/>
            </a:r>
            <a:endParaRPr sz="1000">
              <a:solidFill>
                <a:srgbClr val="858585"/>
              </a:solidFill>
              <a:latin typeface="Roboto"/>
              <a:ea typeface="Roboto"/>
              <a:cs typeface="Roboto"/>
              <a:sym typeface="Roboto"/>
            </a:endParaRPr>
          </a:p>
        </p:txBody>
      </p:sp>
      <p:sp>
        <p:nvSpPr>
          <p:cNvPr id="282" name="Google Shape;282;p37"/>
          <p:cNvSpPr txBox="1"/>
          <p:nvPr/>
        </p:nvSpPr>
        <p:spPr>
          <a:xfrm>
            <a:off x="6929100" y="3390550"/>
            <a:ext cx="2215200" cy="1452900"/>
          </a:xfrm>
          <a:prstGeom prst="rect">
            <a:avLst/>
          </a:prstGeom>
          <a:noFill/>
          <a:ln>
            <a:noFill/>
          </a:ln>
        </p:spPr>
        <p:txBody>
          <a:bodyPr anchorCtr="0" anchor="ctr" bIns="91425" lIns="91425" spcFirstLastPara="1" rIns="91425" wrap="square" tIns="91425">
            <a:noAutofit/>
          </a:bodyPr>
          <a:lstStyle/>
          <a:p>
            <a:pPr indent="-177800" lvl="0" marL="228600" rtl="0" algn="l">
              <a:spcBef>
                <a:spcPts val="0"/>
              </a:spcBef>
              <a:spcAft>
                <a:spcPts val="0"/>
              </a:spcAft>
              <a:buClr>
                <a:srgbClr val="858585"/>
              </a:buClr>
              <a:buSzPts val="1000"/>
              <a:buFont typeface="Roboto"/>
              <a:buChar char="●"/>
            </a:pPr>
            <a:r>
              <a:rPr b="1" lang="en" sz="1000">
                <a:solidFill>
                  <a:srgbClr val="858585"/>
                </a:solidFill>
                <a:latin typeface="Roboto"/>
                <a:ea typeface="Roboto"/>
                <a:cs typeface="Roboto"/>
                <a:sym typeface="Roboto"/>
              </a:rPr>
              <a:t>Testing and validating the accuracy of predicted results</a:t>
            </a:r>
            <a:br>
              <a:rPr b="1" lang="en" sz="1000">
                <a:solidFill>
                  <a:srgbClr val="858585"/>
                </a:solidFill>
                <a:latin typeface="Roboto"/>
                <a:ea typeface="Roboto"/>
                <a:cs typeface="Roboto"/>
                <a:sym typeface="Roboto"/>
              </a:rPr>
            </a:br>
            <a:endParaRPr b="1" sz="1000">
              <a:solidFill>
                <a:srgbClr val="858585"/>
              </a:solidFill>
              <a:latin typeface="Roboto"/>
              <a:ea typeface="Roboto"/>
              <a:cs typeface="Roboto"/>
              <a:sym typeface="Roboto"/>
            </a:endParaRPr>
          </a:p>
          <a:p>
            <a:pPr indent="-177800" lvl="0" marL="228600" rtl="0" algn="l">
              <a:spcBef>
                <a:spcPts val="0"/>
              </a:spcBef>
              <a:spcAft>
                <a:spcPts val="0"/>
              </a:spcAft>
              <a:buClr>
                <a:srgbClr val="858585"/>
              </a:buClr>
              <a:buSzPts val="1000"/>
              <a:buFont typeface="Roboto"/>
              <a:buChar char="●"/>
            </a:pPr>
            <a:r>
              <a:rPr b="1" lang="en" sz="1000">
                <a:solidFill>
                  <a:srgbClr val="858585"/>
                </a:solidFill>
                <a:latin typeface="Roboto"/>
                <a:ea typeface="Roboto"/>
                <a:cs typeface="Roboto"/>
                <a:sym typeface="Roboto"/>
              </a:rPr>
              <a:t>Integrating predicted results to a web-based system to be consumed by end-users</a:t>
            </a:r>
            <a:endParaRPr b="1" sz="1000">
              <a:solidFill>
                <a:srgbClr val="858585"/>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p:nvPr/>
        </p:nvSpPr>
        <p:spPr>
          <a:xfrm>
            <a:off x="171450" y="3067050"/>
            <a:ext cx="4010100" cy="19908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t>
            </a:r>
            <a:r>
              <a:rPr lang="en"/>
              <a:t>Methodology cont’d.</a:t>
            </a:r>
            <a:endParaRPr/>
          </a:p>
        </p:txBody>
      </p:sp>
      <p:grpSp>
        <p:nvGrpSpPr>
          <p:cNvPr id="289" name="Google Shape;289;p38"/>
          <p:cNvGrpSpPr/>
          <p:nvPr/>
        </p:nvGrpSpPr>
        <p:grpSpPr>
          <a:xfrm>
            <a:off x="295275" y="1523100"/>
            <a:ext cx="8901500" cy="3429900"/>
            <a:chOff x="371475" y="1523100"/>
            <a:chExt cx="8901500" cy="3429900"/>
          </a:xfrm>
        </p:grpSpPr>
        <p:sp>
          <p:nvSpPr>
            <p:cNvPr id="290" name="Google Shape;290;p38"/>
            <p:cNvSpPr/>
            <p:nvPr/>
          </p:nvSpPr>
          <p:spPr>
            <a:xfrm>
              <a:off x="727650" y="1555700"/>
              <a:ext cx="1761600" cy="3036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Data Gathering</a:t>
              </a:r>
              <a:endParaRPr b="1" sz="1200">
                <a:solidFill>
                  <a:schemeClr val="lt1"/>
                </a:solidFill>
              </a:endParaRPr>
            </a:p>
          </p:txBody>
        </p:sp>
        <p:grpSp>
          <p:nvGrpSpPr>
            <p:cNvPr id="291" name="Google Shape;291;p38"/>
            <p:cNvGrpSpPr/>
            <p:nvPr/>
          </p:nvGrpSpPr>
          <p:grpSpPr>
            <a:xfrm>
              <a:off x="1135575" y="1859300"/>
              <a:ext cx="914400" cy="341200"/>
              <a:chOff x="1135575" y="1859300"/>
              <a:chExt cx="914400" cy="341200"/>
            </a:xfrm>
          </p:grpSpPr>
          <p:cxnSp>
            <p:nvCxnSpPr>
              <p:cNvPr id="292" name="Google Shape;292;p38"/>
              <p:cNvCxnSpPr/>
              <p:nvPr/>
            </p:nvCxnSpPr>
            <p:spPr>
              <a:xfrm>
                <a:off x="2049975" y="2052000"/>
                <a:ext cx="0" cy="148500"/>
              </a:xfrm>
              <a:prstGeom prst="straightConnector1">
                <a:avLst/>
              </a:prstGeom>
              <a:noFill/>
              <a:ln cap="flat" cmpd="sng" w="19050">
                <a:solidFill>
                  <a:srgbClr val="1B786E"/>
                </a:solidFill>
                <a:prstDash val="solid"/>
                <a:round/>
                <a:headEnd len="med" w="med" type="none"/>
                <a:tailEnd len="med" w="med" type="triangle"/>
              </a:ln>
            </p:spPr>
          </p:cxnSp>
          <p:cxnSp>
            <p:nvCxnSpPr>
              <p:cNvPr id="293" name="Google Shape;293;p38"/>
              <p:cNvCxnSpPr/>
              <p:nvPr/>
            </p:nvCxnSpPr>
            <p:spPr>
              <a:xfrm>
                <a:off x="1135575" y="2052000"/>
                <a:ext cx="0" cy="148500"/>
              </a:xfrm>
              <a:prstGeom prst="straightConnector1">
                <a:avLst/>
              </a:prstGeom>
              <a:noFill/>
              <a:ln cap="flat" cmpd="sng" w="19050">
                <a:solidFill>
                  <a:srgbClr val="1B786E"/>
                </a:solidFill>
                <a:prstDash val="solid"/>
                <a:round/>
                <a:headEnd len="med" w="med" type="none"/>
                <a:tailEnd len="med" w="med" type="triangle"/>
              </a:ln>
            </p:spPr>
          </p:cxnSp>
          <p:cxnSp>
            <p:nvCxnSpPr>
              <p:cNvPr id="294" name="Google Shape;294;p38"/>
              <p:cNvCxnSpPr/>
              <p:nvPr/>
            </p:nvCxnSpPr>
            <p:spPr>
              <a:xfrm flipH="1" rot="10800000">
                <a:off x="1140625" y="2045700"/>
                <a:ext cx="907200" cy="11700"/>
              </a:xfrm>
              <a:prstGeom prst="straightConnector1">
                <a:avLst/>
              </a:prstGeom>
              <a:noFill/>
              <a:ln cap="flat" cmpd="sng" w="19050">
                <a:solidFill>
                  <a:srgbClr val="1B786E"/>
                </a:solidFill>
                <a:prstDash val="solid"/>
                <a:round/>
                <a:headEnd len="med" w="med" type="none"/>
                <a:tailEnd len="med" w="med" type="none"/>
              </a:ln>
            </p:spPr>
          </p:cxnSp>
          <p:cxnSp>
            <p:nvCxnSpPr>
              <p:cNvPr id="295" name="Google Shape;295;p38"/>
              <p:cNvCxnSpPr>
                <a:stCxn id="290" idx="2"/>
              </p:cNvCxnSpPr>
              <p:nvPr/>
            </p:nvCxnSpPr>
            <p:spPr>
              <a:xfrm>
                <a:off x="1608450" y="1859300"/>
                <a:ext cx="3300" cy="204300"/>
              </a:xfrm>
              <a:prstGeom prst="straightConnector1">
                <a:avLst/>
              </a:prstGeom>
              <a:noFill/>
              <a:ln cap="flat" cmpd="sng" w="19050">
                <a:solidFill>
                  <a:srgbClr val="1B786E"/>
                </a:solidFill>
                <a:prstDash val="solid"/>
                <a:round/>
                <a:headEnd len="med" w="med" type="none"/>
                <a:tailEnd len="med" w="med" type="none"/>
              </a:ln>
            </p:spPr>
          </p:cxnSp>
        </p:grpSp>
        <p:sp>
          <p:nvSpPr>
            <p:cNvPr id="296" name="Google Shape;296;p38"/>
            <p:cNvSpPr/>
            <p:nvPr/>
          </p:nvSpPr>
          <p:spPr>
            <a:xfrm>
              <a:off x="1668275" y="2186200"/>
              <a:ext cx="9870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1B786E"/>
                  </a:solidFill>
                </a:rPr>
                <a:t>Unstructured</a:t>
              </a:r>
              <a:br>
                <a:rPr b="1" lang="en" sz="900">
                  <a:solidFill>
                    <a:srgbClr val="1B786E"/>
                  </a:solidFill>
                </a:rPr>
              </a:br>
              <a:endParaRPr b="1" sz="600">
                <a:solidFill>
                  <a:srgbClr val="1B786E"/>
                </a:solidFill>
              </a:endParaRPr>
            </a:p>
            <a:p>
              <a:pPr indent="0" lvl="0" marL="0" rtl="0" algn="ctr">
                <a:spcBef>
                  <a:spcPts val="0"/>
                </a:spcBef>
                <a:spcAft>
                  <a:spcPts val="0"/>
                </a:spcAft>
                <a:buNone/>
              </a:pPr>
              <a:r>
                <a:rPr b="1" lang="en" sz="600">
                  <a:solidFill>
                    <a:srgbClr val="1B786E"/>
                  </a:solidFill>
                </a:rPr>
                <a:t>Ex: reviews/ CRM logs</a:t>
              </a:r>
              <a:endParaRPr b="1" sz="600">
                <a:solidFill>
                  <a:srgbClr val="1B786E"/>
                </a:solidFill>
              </a:endParaRPr>
            </a:p>
          </p:txBody>
        </p:sp>
        <p:sp>
          <p:nvSpPr>
            <p:cNvPr id="297" name="Google Shape;297;p38"/>
            <p:cNvSpPr/>
            <p:nvPr/>
          </p:nvSpPr>
          <p:spPr>
            <a:xfrm>
              <a:off x="568125" y="2186200"/>
              <a:ext cx="9870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1B786E"/>
                  </a:solidFill>
                </a:rPr>
                <a:t>S</a:t>
              </a:r>
              <a:r>
                <a:rPr b="1" lang="en" sz="900">
                  <a:solidFill>
                    <a:srgbClr val="1B786E"/>
                  </a:solidFill>
                </a:rPr>
                <a:t>tructured</a:t>
              </a:r>
              <a:br>
                <a:rPr b="1" lang="en" sz="900">
                  <a:solidFill>
                    <a:srgbClr val="1B786E"/>
                  </a:solidFill>
                </a:rPr>
              </a:br>
              <a:endParaRPr b="1" sz="600">
                <a:solidFill>
                  <a:srgbClr val="1B786E"/>
                </a:solidFill>
              </a:endParaRPr>
            </a:p>
            <a:p>
              <a:pPr indent="0" lvl="0" marL="0" rtl="0" algn="ctr">
                <a:spcBef>
                  <a:spcPts val="0"/>
                </a:spcBef>
                <a:spcAft>
                  <a:spcPts val="0"/>
                </a:spcAft>
                <a:buNone/>
              </a:pPr>
              <a:r>
                <a:rPr b="1" lang="en" sz="600">
                  <a:solidFill>
                    <a:srgbClr val="1B786E"/>
                  </a:solidFill>
                </a:rPr>
                <a:t>Ex: Usage and demographics data</a:t>
              </a:r>
              <a:endParaRPr b="1" sz="600">
                <a:solidFill>
                  <a:srgbClr val="1B786E"/>
                </a:solidFill>
              </a:endParaRPr>
            </a:p>
          </p:txBody>
        </p:sp>
        <p:sp>
          <p:nvSpPr>
            <p:cNvPr id="298" name="Google Shape;298;p38"/>
            <p:cNvSpPr/>
            <p:nvPr/>
          </p:nvSpPr>
          <p:spPr>
            <a:xfrm>
              <a:off x="3342275" y="1555700"/>
              <a:ext cx="1761600" cy="3036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Data pre-processing</a:t>
              </a:r>
              <a:endParaRPr b="1" sz="1200">
                <a:solidFill>
                  <a:schemeClr val="lt1"/>
                </a:solidFill>
              </a:endParaRPr>
            </a:p>
          </p:txBody>
        </p:sp>
        <p:cxnSp>
          <p:nvCxnSpPr>
            <p:cNvPr id="299" name="Google Shape;299;p38"/>
            <p:cNvCxnSpPr>
              <a:stCxn id="290" idx="3"/>
              <a:endCxn id="298" idx="1"/>
            </p:cNvCxnSpPr>
            <p:nvPr/>
          </p:nvCxnSpPr>
          <p:spPr>
            <a:xfrm>
              <a:off x="2489250" y="1707500"/>
              <a:ext cx="852900" cy="0"/>
            </a:xfrm>
            <a:prstGeom prst="straightConnector1">
              <a:avLst/>
            </a:prstGeom>
            <a:noFill/>
            <a:ln cap="flat" cmpd="sng" w="28575">
              <a:solidFill>
                <a:srgbClr val="1B786E"/>
              </a:solidFill>
              <a:prstDash val="solid"/>
              <a:round/>
              <a:headEnd len="med" w="med" type="none"/>
              <a:tailEnd len="med" w="med" type="triangle"/>
            </a:ln>
          </p:spPr>
        </p:cxnSp>
        <p:sp>
          <p:nvSpPr>
            <p:cNvPr id="300" name="Google Shape;300;p38"/>
            <p:cNvSpPr/>
            <p:nvPr/>
          </p:nvSpPr>
          <p:spPr>
            <a:xfrm>
              <a:off x="3352975" y="2305800"/>
              <a:ext cx="1761600" cy="3036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Feature Engineering</a:t>
              </a:r>
              <a:endParaRPr b="1" sz="1200">
                <a:solidFill>
                  <a:schemeClr val="lt1"/>
                </a:solidFill>
              </a:endParaRPr>
            </a:p>
          </p:txBody>
        </p:sp>
        <p:cxnSp>
          <p:nvCxnSpPr>
            <p:cNvPr id="301" name="Google Shape;301;p38"/>
            <p:cNvCxnSpPr>
              <a:stCxn id="298" idx="2"/>
              <a:endCxn id="300" idx="0"/>
            </p:cNvCxnSpPr>
            <p:nvPr/>
          </p:nvCxnSpPr>
          <p:spPr>
            <a:xfrm>
              <a:off x="4223075" y="1859300"/>
              <a:ext cx="10800" cy="446400"/>
            </a:xfrm>
            <a:prstGeom prst="straightConnector1">
              <a:avLst/>
            </a:prstGeom>
            <a:noFill/>
            <a:ln cap="flat" cmpd="sng" w="28575">
              <a:solidFill>
                <a:srgbClr val="1B786E"/>
              </a:solidFill>
              <a:prstDash val="solid"/>
              <a:round/>
              <a:headEnd len="med" w="med" type="none"/>
              <a:tailEnd len="med" w="med" type="triangle"/>
            </a:ln>
          </p:spPr>
        </p:cxnSp>
        <p:cxnSp>
          <p:nvCxnSpPr>
            <p:cNvPr id="302" name="Google Shape;302;p38"/>
            <p:cNvCxnSpPr>
              <a:endCxn id="300" idx="1"/>
            </p:cNvCxnSpPr>
            <p:nvPr/>
          </p:nvCxnSpPr>
          <p:spPr>
            <a:xfrm flipH="1" rot="10800000">
              <a:off x="2666875" y="2457600"/>
              <a:ext cx="686100" cy="9300"/>
            </a:xfrm>
            <a:prstGeom prst="straightConnector1">
              <a:avLst/>
            </a:prstGeom>
            <a:noFill/>
            <a:ln cap="flat" cmpd="sng" w="9525">
              <a:solidFill>
                <a:schemeClr val="dk1"/>
              </a:solidFill>
              <a:prstDash val="dash"/>
              <a:round/>
              <a:headEnd len="med" w="med" type="none"/>
              <a:tailEnd len="med" w="med" type="triangle"/>
            </a:ln>
          </p:spPr>
        </p:cxnSp>
        <p:sp>
          <p:nvSpPr>
            <p:cNvPr id="303" name="Google Shape;303;p38"/>
            <p:cNvSpPr txBox="1"/>
            <p:nvPr/>
          </p:nvSpPr>
          <p:spPr>
            <a:xfrm>
              <a:off x="2475900" y="2227950"/>
              <a:ext cx="1032000" cy="53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1B786E"/>
                  </a:solidFill>
                  <a:latin typeface="Roboto"/>
                  <a:ea typeface="Roboto"/>
                  <a:cs typeface="Roboto"/>
                  <a:sym typeface="Roboto"/>
                </a:rPr>
                <a:t>Text Mining</a:t>
              </a:r>
              <a:endParaRPr sz="800">
                <a:solidFill>
                  <a:srgbClr val="1B786E"/>
                </a:solidFill>
                <a:latin typeface="Roboto"/>
                <a:ea typeface="Roboto"/>
                <a:cs typeface="Roboto"/>
                <a:sym typeface="Roboto"/>
              </a:endParaRPr>
            </a:p>
            <a:p>
              <a:pPr indent="0" lvl="0" marL="0" rtl="0" algn="ctr">
                <a:spcBef>
                  <a:spcPts val="0"/>
                </a:spcBef>
                <a:spcAft>
                  <a:spcPts val="0"/>
                </a:spcAft>
                <a:buNone/>
              </a:pPr>
              <a:br>
                <a:rPr lang="en" sz="500">
                  <a:solidFill>
                    <a:srgbClr val="1B786E"/>
                  </a:solidFill>
                  <a:latin typeface="Roboto"/>
                  <a:ea typeface="Roboto"/>
                  <a:cs typeface="Roboto"/>
                  <a:sym typeface="Roboto"/>
                </a:rPr>
              </a:br>
              <a:br>
                <a:rPr lang="en" sz="500">
                  <a:solidFill>
                    <a:srgbClr val="1B786E"/>
                  </a:solidFill>
                  <a:latin typeface="Roboto"/>
                  <a:ea typeface="Roboto"/>
                  <a:cs typeface="Roboto"/>
                  <a:sym typeface="Roboto"/>
                </a:rPr>
              </a:br>
              <a:r>
                <a:rPr lang="en" sz="800">
                  <a:solidFill>
                    <a:srgbClr val="1B786E"/>
                  </a:solidFill>
                  <a:latin typeface="Roboto"/>
                  <a:ea typeface="Roboto"/>
                  <a:cs typeface="Roboto"/>
                  <a:sym typeface="Roboto"/>
                </a:rPr>
                <a:t>NLP</a:t>
              </a:r>
              <a:endParaRPr sz="800">
                <a:solidFill>
                  <a:srgbClr val="1B786E"/>
                </a:solidFill>
                <a:latin typeface="Roboto"/>
                <a:ea typeface="Roboto"/>
                <a:cs typeface="Roboto"/>
                <a:sym typeface="Roboto"/>
              </a:endParaRPr>
            </a:p>
          </p:txBody>
        </p:sp>
        <p:cxnSp>
          <p:nvCxnSpPr>
            <p:cNvPr id="304" name="Google Shape;304;p38"/>
            <p:cNvCxnSpPr>
              <a:stCxn id="300" idx="3"/>
            </p:cNvCxnSpPr>
            <p:nvPr/>
          </p:nvCxnSpPr>
          <p:spPr>
            <a:xfrm>
              <a:off x="5114575" y="2457600"/>
              <a:ext cx="405300" cy="0"/>
            </a:xfrm>
            <a:prstGeom prst="straightConnector1">
              <a:avLst/>
            </a:prstGeom>
            <a:noFill/>
            <a:ln cap="flat" cmpd="sng" w="19050">
              <a:solidFill>
                <a:srgbClr val="1B786E"/>
              </a:solidFill>
              <a:prstDash val="solid"/>
              <a:round/>
              <a:headEnd len="med" w="med" type="none"/>
              <a:tailEnd len="med" w="med" type="none"/>
            </a:ln>
          </p:spPr>
        </p:cxnSp>
        <p:cxnSp>
          <p:nvCxnSpPr>
            <p:cNvPr id="305" name="Google Shape;305;p38"/>
            <p:cNvCxnSpPr/>
            <p:nvPr/>
          </p:nvCxnSpPr>
          <p:spPr>
            <a:xfrm>
              <a:off x="5472125" y="1657350"/>
              <a:ext cx="19200" cy="1238400"/>
            </a:xfrm>
            <a:prstGeom prst="straightConnector1">
              <a:avLst/>
            </a:prstGeom>
            <a:noFill/>
            <a:ln cap="flat" cmpd="sng" w="19050">
              <a:solidFill>
                <a:srgbClr val="1B786E"/>
              </a:solidFill>
              <a:prstDash val="solid"/>
              <a:round/>
              <a:headEnd len="med" w="med" type="none"/>
              <a:tailEnd len="med" w="med" type="none"/>
            </a:ln>
          </p:spPr>
        </p:cxnSp>
        <p:cxnSp>
          <p:nvCxnSpPr>
            <p:cNvPr id="306" name="Google Shape;306;p38"/>
            <p:cNvCxnSpPr/>
            <p:nvPr/>
          </p:nvCxnSpPr>
          <p:spPr>
            <a:xfrm>
              <a:off x="5495925" y="2890850"/>
              <a:ext cx="342900" cy="0"/>
            </a:xfrm>
            <a:prstGeom prst="straightConnector1">
              <a:avLst/>
            </a:prstGeom>
            <a:noFill/>
            <a:ln cap="flat" cmpd="sng" w="19050">
              <a:solidFill>
                <a:srgbClr val="1B786E"/>
              </a:solidFill>
              <a:prstDash val="solid"/>
              <a:round/>
              <a:headEnd len="med" w="med" type="none"/>
              <a:tailEnd len="med" w="med" type="triangle"/>
            </a:ln>
          </p:spPr>
        </p:cxnSp>
        <p:cxnSp>
          <p:nvCxnSpPr>
            <p:cNvPr id="307" name="Google Shape;307;p38"/>
            <p:cNvCxnSpPr/>
            <p:nvPr/>
          </p:nvCxnSpPr>
          <p:spPr>
            <a:xfrm>
              <a:off x="5453075" y="2457450"/>
              <a:ext cx="381000" cy="4800"/>
            </a:xfrm>
            <a:prstGeom prst="straightConnector1">
              <a:avLst/>
            </a:prstGeom>
            <a:noFill/>
            <a:ln cap="flat" cmpd="sng" w="19050">
              <a:solidFill>
                <a:srgbClr val="1B786E"/>
              </a:solidFill>
              <a:prstDash val="solid"/>
              <a:round/>
              <a:headEnd len="med" w="med" type="none"/>
              <a:tailEnd len="med" w="med" type="triangle"/>
            </a:ln>
          </p:spPr>
        </p:cxnSp>
        <p:cxnSp>
          <p:nvCxnSpPr>
            <p:cNvPr id="308" name="Google Shape;308;p38"/>
            <p:cNvCxnSpPr/>
            <p:nvPr/>
          </p:nvCxnSpPr>
          <p:spPr>
            <a:xfrm>
              <a:off x="5467350" y="2081225"/>
              <a:ext cx="352500" cy="0"/>
            </a:xfrm>
            <a:prstGeom prst="straightConnector1">
              <a:avLst/>
            </a:prstGeom>
            <a:noFill/>
            <a:ln cap="flat" cmpd="sng" w="19050">
              <a:solidFill>
                <a:srgbClr val="1B786E"/>
              </a:solidFill>
              <a:prstDash val="solid"/>
              <a:round/>
              <a:headEnd len="med" w="med" type="none"/>
              <a:tailEnd len="med" w="med" type="triangle"/>
            </a:ln>
          </p:spPr>
        </p:cxnSp>
        <p:cxnSp>
          <p:nvCxnSpPr>
            <p:cNvPr id="309" name="Google Shape;309;p38"/>
            <p:cNvCxnSpPr/>
            <p:nvPr/>
          </p:nvCxnSpPr>
          <p:spPr>
            <a:xfrm>
              <a:off x="5472125" y="1657350"/>
              <a:ext cx="352500" cy="0"/>
            </a:xfrm>
            <a:prstGeom prst="straightConnector1">
              <a:avLst/>
            </a:prstGeom>
            <a:noFill/>
            <a:ln cap="flat" cmpd="sng" w="19050">
              <a:solidFill>
                <a:srgbClr val="1B786E"/>
              </a:solidFill>
              <a:prstDash val="solid"/>
              <a:round/>
              <a:headEnd len="med" w="med" type="none"/>
              <a:tailEnd len="med" w="med" type="triangle"/>
            </a:ln>
          </p:spPr>
        </p:cxnSp>
        <p:sp>
          <p:nvSpPr>
            <p:cNvPr id="310" name="Google Shape;310;p38"/>
            <p:cNvSpPr txBox="1"/>
            <p:nvPr/>
          </p:nvSpPr>
          <p:spPr>
            <a:xfrm>
              <a:off x="5823950" y="1523100"/>
              <a:ext cx="2162700" cy="2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1B786E"/>
                  </a:solidFill>
                  <a:latin typeface="Roboto"/>
                  <a:ea typeface="Roboto"/>
                  <a:cs typeface="Roboto"/>
                  <a:sym typeface="Roboto"/>
                </a:rPr>
                <a:t>User Demographic content (U)</a:t>
              </a:r>
              <a:endParaRPr b="1" sz="1100">
                <a:solidFill>
                  <a:srgbClr val="1B786E"/>
                </a:solidFill>
                <a:latin typeface="Roboto"/>
                <a:ea typeface="Roboto"/>
                <a:cs typeface="Roboto"/>
                <a:sym typeface="Roboto"/>
              </a:endParaRPr>
            </a:p>
          </p:txBody>
        </p:sp>
        <p:sp>
          <p:nvSpPr>
            <p:cNvPr id="311" name="Google Shape;311;p38"/>
            <p:cNvSpPr txBox="1"/>
            <p:nvPr/>
          </p:nvSpPr>
          <p:spPr>
            <a:xfrm>
              <a:off x="5823950" y="1887500"/>
              <a:ext cx="21627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1B786E"/>
                  </a:solidFill>
                  <a:latin typeface="Roboto"/>
                  <a:ea typeface="Roboto"/>
                  <a:cs typeface="Roboto"/>
                  <a:sym typeface="Roboto"/>
                </a:rPr>
                <a:t>Usage Ratings (I)</a:t>
              </a:r>
              <a:endParaRPr b="1" sz="1100">
                <a:solidFill>
                  <a:srgbClr val="1B786E"/>
                </a:solidFill>
                <a:latin typeface="Roboto"/>
                <a:ea typeface="Roboto"/>
                <a:cs typeface="Roboto"/>
                <a:sym typeface="Roboto"/>
              </a:endParaRPr>
            </a:p>
          </p:txBody>
        </p:sp>
        <p:sp>
          <p:nvSpPr>
            <p:cNvPr id="312" name="Google Shape;312;p38"/>
            <p:cNvSpPr txBox="1"/>
            <p:nvPr/>
          </p:nvSpPr>
          <p:spPr>
            <a:xfrm>
              <a:off x="5823950" y="2306100"/>
              <a:ext cx="2162700" cy="30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1B786E"/>
                  </a:solidFill>
                  <a:latin typeface="Roboto"/>
                  <a:ea typeface="Roboto"/>
                  <a:cs typeface="Roboto"/>
                  <a:sym typeface="Roboto"/>
                </a:rPr>
                <a:t>Telcom Services/ Packages</a:t>
              </a:r>
              <a:endParaRPr b="1" sz="1100">
                <a:solidFill>
                  <a:srgbClr val="1B786E"/>
                </a:solidFill>
                <a:latin typeface="Roboto"/>
                <a:ea typeface="Roboto"/>
                <a:cs typeface="Roboto"/>
                <a:sym typeface="Roboto"/>
              </a:endParaRPr>
            </a:p>
          </p:txBody>
        </p:sp>
        <p:sp>
          <p:nvSpPr>
            <p:cNvPr id="313" name="Google Shape;313;p38"/>
            <p:cNvSpPr txBox="1"/>
            <p:nvPr/>
          </p:nvSpPr>
          <p:spPr>
            <a:xfrm>
              <a:off x="5823950" y="2742300"/>
              <a:ext cx="2162700" cy="30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1B786E"/>
                  </a:solidFill>
                  <a:latin typeface="Roboto"/>
                  <a:ea typeface="Roboto"/>
                  <a:cs typeface="Roboto"/>
                  <a:sym typeface="Roboto"/>
                </a:rPr>
                <a:t>Contextual features (C)</a:t>
              </a:r>
              <a:endParaRPr b="1" sz="1100">
                <a:solidFill>
                  <a:srgbClr val="1B786E"/>
                </a:solidFill>
                <a:latin typeface="Roboto"/>
                <a:ea typeface="Roboto"/>
                <a:cs typeface="Roboto"/>
                <a:sym typeface="Roboto"/>
              </a:endParaRPr>
            </a:p>
          </p:txBody>
        </p:sp>
        <p:sp>
          <p:nvSpPr>
            <p:cNvPr id="314" name="Google Shape;314;p38"/>
            <p:cNvSpPr/>
            <p:nvPr/>
          </p:nvSpPr>
          <p:spPr>
            <a:xfrm>
              <a:off x="4427700" y="3265550"/>
              <a:ext cx="1644000" cy="446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Provide Recommendations</a:t>
              </a:r>
              <a:endParaRPr b="1" sz="1200">
                <a:solidFill>
                  <a:schemeClr val="lt1"/>
                </a:solidFill>
              </a:endParaRPr>
            </a:p>
          </p:txBody>
        </p:sp>
        <p:sp>
          <p:nvSpPr>
            <p:cNvPr id="315" name="Google Shape;315;p38"/>
            <p:cNvSpPr/>
            <p:nvPr/>
          </p:nvSpPr>
          <p:spPr>
            <a:xfrm>
              <a:off x="4572000" y="3886200"/>
              <a:ext cx="1423500" cy="1066800"/>
            </a:xfrm>
            <a:prstGeom prst="roundRect">
              <a:avLst>
                <a:gd fmla="val 625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Hybrid Recommender system</a:t>
              </a:r>
              <a:br>
                <a:rPr b="1" lang="en" sz="1200">
                  <a:solidFill>
                    <a:schemeClr val="lt1"/>
                  </a:solidFill>
                </a:rPr>
              </a:br>
              <a:r>
                <a:rPr b="1" lang="en" sz="1200">
                  <a:solidFill>
                    <a:schemeClr val="lt1"/>
                  </a:solidFill>
                </a:rPr>
                <a:t>CF -&gt; CBF </a:t>
              </a:r>
              <a:br>
                <a:rPr b="1" lang="en" sz="1200">
                  <a:solidFill>
                    <a:schemeClr val="lt1"/>
                  </a:solidFill>
                </a:rPr>
              </a:br>
              <a:r>
                <a:rPr b="1" lang="en" sz="1200">
                  <a:solidFill>
                    <a:schemeClr val="lt1"/>
                  </a:solidFill>
                </a:rPr>
                <a:t> </a:t>
              </a:r>
              <a:r>
                <a:rPr b="1" lang="en" sz="1000">
                  <a:solidFill>
                    <a:schemeClr val="lt1"/>
                  </a:solidFill>
                </a:rPr>
                <a:t>( +Context(C) )</a:t>
              </a:r>
              <a:endParaRPr b="1" sz="1000">
                <a:solidFill>
                  <a:schemeClr val="lt1"/>
                </a:solidFill>
              </a:endParaRPr>
            </a:p>
          </p:txBody>
        </p:sp>
        <p:sp>
          <p:nvSpPr>
            <p:cNvPr id="316" name="Google Shape;316;p38"/>
            <p:cNvSpPr/>
            <p:nvPr/>
          </p:nvSpPr>
          <p:spPr>
            <a:xfrm>
              <a:off x="6333125" y="4459500"/>
              <a:ext cx="1356000" cy="34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1B786E"/>
                  </a:solidFill>
                </a:rPr>
                <a:t>Recommend Similar Users’ content</a:t>
              </a:r>
              <a:endParaRPr b="1" sz="600">
                <a:solidFill>
                  <a:srgbClr val="1B786E"/>
                </a:solidFill>
              </a:endParaRPr>
            </a:p>
          </p:txBody>
        </p:sp>
        <p:sp>
          <p:nvSpPr>
            <p:cNvPr id="317" name="Google Shape;317;p38"/>
            <p:cNvSpPr/>
            <p:nvPr/>
          </p:nvSpPr>
          <p:spPr>
            <a:xfrm>
              <a:off x="6330750" y="3940500"/>
              <a:ext cx="1356000" cy="34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1B786E"/>
                  </a:solidFill>
                </a:rPr>
                <a:t>Recommend Services/ Packages</a:t>
              </a:r>
              <a:endParaRPr b="1" sz="600">
                <a:solidFill>
                  <a:srgbClr val="1B786E"/>
                </a:solidFill>
              </a:endParaRPr>
            </a:p>
          </p:txBody>
        </p:sp>
        <p:cxnSp>
          <p:nvCxnSpPr>
            <p:cNvPr id="318" name="Google Shape;318;p38"/>
            <p:cNvCxnSpPr/>
            <p:nvPr/>
          </p:nvCxnSpPr>
          <p:spPr>
            <a:xfrm>
              <a:off x="7943850" y="3862400"/>
              <a:ext cx="300" cy="547800"/>
            </a:xfrm>
            <a:prstGeom prst="straightConnector1">
              <a:avLst/>
            </a:prstGeom>
            <a:noFill/>
            <a:ln cap="flat" cmpd="sng" w="19050">
              <a:solidFill>
                <a:srgbClr val="1B786E"/>
              </a:solidFill>
              <a:prstDash val="solid"/>
              <a:round/>
              <a:headEnd len="med" w="med" type="none"/>
              <a:tailEnd len="med" w="med" type="none"/>
            </a:ln>
          </p:spPr>
        </p:cxnSp>
        <p:cxnSp>
          <p:nvCxnSpPr>
            <p:cNvPr id="319" name="Google Shape;319;p38"/>
            <p:cNvCxnSpPr/>
            <p:nvPr/>
          </p:nvCxnSpPr>
          <p:spPr>
            <a:xfrm>
              <a:off x="7953375" y="4400550"/>
              <a:ext cx="381000" cy="9600"/>
            </a:xfrm>
            <a:prstGeom prst="straightConnector1">
              <a:avLst/>
            </a:prstGeom>
            <a:noFill/>
            <a:ln cap="flat" cmpd="sng" w="19050">
              <a:solidFill>
                <a:srgbClr val="1B786E"/>
              </a:solidFill>
              <a:prstDash val="solid"/>
              <a:round/>
              <a:headEnd len="med" w="med" type="none"/>
              <a:tailEnd len="med" w="med" type="triangle"/>
            </a:ln>
          </p:spPr>
        </p:cxnSp>
        <p:cxnSp>
          <p:nvCxnSpPr>
            <p:cNvPr id="320" name="Google Shape;320;p38"/>
            <p:cNvCxnSpPr/>
            <p:nvPr/>
          </p:nvCxnSpPr>
          <p:spPr>
            <a:xfrm>
              <a:off x="7950575" y="3867000"/>
              <a:ext cx="352500" cy="0"/>
            </a:xfrm>
            <a:prstGeom prst="straightConnector1">
              <a:avLst/>
            </a:prstGeom>
            <a:noFill/>
            <a:ln cap="flat" cmpd="sng" w="19050">
              <a:solidFill>
                <a:srgbClr val="1B786E"/>
              </a:solidFill>
              <a:prstDash val="solid"/>
              <a:round/>
              <a:headEnd len="med" w="med" type="none"/>
              <a:tailEnd len="med" w="med" type="triangle"/>
            </a:ln>
          </p:spPr>
        </p:cxnSp>
        <p:cxnSp>
          <p:nvCxnSpPr>
            <p:cNvPr id="321" name="Google Shape;321;p38"/>
            <p:cNvCxnSpPr/>
            <p:nvPr/>
          </p:nvCxnSpPr>
          <p:spPr>
            <a:xfrm flipH="1" rot="10800000">
              <a:off x="7689125" y="4110150"/>
              <a:ext cx="264300" cy="900"/>
            </a:xfrm>
            <a:prstGeom prst="straightConnector1">
              <a:avLst/>
            </a:prstGeom>
            <a:noFill/>
            <a:ln cap="flat" cmpd="sng" w="19050">
              <a:solidFill>
                <a:srgbClr val="1B786E"/>
              </a:solidFill>
              <a:prstDash val="solid"/>
              <a:round/>
              <a:headEnd len="med" w="med" type="none"/>
              <a:tailEnd len="med" w="med" type="none"/>
            </a:ln>
          </p:spPr>
        </p:cxnSp>
        <p:sp>
          <p:nvSpPr>
            <p:cNvPr id="322" name="Google Shape;322;p38"/>
            <p:cNvSpPr txBox="1"/>
            <p:nvPr/>
          </p:nvSpPr>
          <p:spPr>
            <a:xfrm>
              <a:off x="371475" y="4076700"/>
              <a:ext cx="1695000" cy="68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900">
                  <a:solidFill>
                    <a:srgbClr val="1B786E"/>
                  </a:solidFill>
                  <a:latin typeface="Roboto"/>
                  <a:ea typeface="Roboto"/>
                  <a:cs typeface="Roboto"/>
                  <a:sym typeface="Roboto"/>
                </a:rPr>
                <a:t>Identifying and </a:t>
              </a:r>
              <a:r>
                <a:rPr b="1" lang="en" sz="900">
                  <a:solidFill>
                    <a:srgbClr val="1B786E"/>
                  </a:solidFill>
                  <a:latin typeface="Roboto"/>
                  <a:ea typeface="Roboto"/>
                  <a:cs typeface="Roboto"/>
                  <a:sym typeface="Roboto"/>
                </a:rPr>
                <a:t>prioritizing</a:t>
              </a:r>
              <a:r>
                <a:rPr b="1" lang="en" sz="900">
                  <a:solidFill>
                    <a:srgbClr val="1B786E"/>
                  </a:solidFill>
                  <a:latin typeface="Roboto"/>
                  <a:ea typeface="Roboto"/>
                  <a:cs typeface="Roboto"/>
                  <a:sym typeface="Roboto"/>
                </a:rPr>
                <a:t> subscriber segments</a:t>
              </a:r>
              <a:br>
                <a:rPr b="1" lang="en" sz="900">
                  <a:solidFill>
                    <a:srgbClr val="1B786E"/>
                  </a:solidFill>
                  <a:latin typeface="Roboto"/>
                  <a:ea typeface="Roboto"/>
                  <a:cs typeface="Roboto"/>
                  <a:sym typeface="Roboto"/>
                </a:rPr>
              </a:br>
              <a:r>
                <a:rPr b="1" lang="en" sz="900">
                  <a:solidFill>
                    <a:srgbClr val="1B786E"/>
                  </a:solidFill>
                  <a:latin typeface="Roboto"/>
                  <a:ea typeface="Roboto"/>
                  <a:cs typeface="Roboto"/>
                  <a:sym typeface="Roboto"/>
                </a:rPr>
                <a:t>for recommendations</a:t>
              </a:r>
              <a:endParaRPr b="1" sz="900">
                <a:solidFill>
                  <a:srgbClr val="1B786E"/>
                </a:solidFill>
                <a:latin typeface="Roboto"/>
                <a:ea typeface="Roboto"/>
                <a:cs typeface="Roboto"/>
                <a:sym typeface="Roboto"/>
              </a:endParaRPr>
            </a:p>
          </p:txBody>
        </p:sp>
        <p:sp>
          <p:nvSpPr>
            <p:cNvPr id="323" name="Google Shape;323;p38"/>
            <p:cNvSpPr txBox="1"/>
            <p:nvPr/>
          </p:nvSpPr>
          <p:spPr>
            <a:xfrm>
              <a:off x="8310575" y="4276200"/>
              <a:ext cx="962400" cy="2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1B786E"/>
                  </a:solidFill>
                  <a:latin typeface="Roboto"/>
                  <a:ea typeface="Roboto"/>
                  <a:cs typeface="Roboto"/>
                  <a:sym typeface="Roboto"/>
                </a:rPr>
                <a:t>up-selling</a:t>
              </a:r>
              <a:endParaRPr b="1" sz="900">
                <a:solidFill>
                  <a:srgbClr val="1B786E"/>
                </a:solidFill>
                <a:latin typeface="Roboto"/>
                <a:ea typeface="Roboto"/>
                <a:cs typeface="Roboto"/>
                <a:sym typeface="Roboto"/>
              </a:endParaRPr>
            </a:p>
          </p:txBody>
        </p:sp>
        <p:cxnSp>
          <p:nvCxnSpPr>
            <p:cNvPr id="324" name="Google Shape;324;p38"/>
            <p:cNvCxnSpPr/>
            <p:nvPr/>
          </p:nvCxnSpPr>
          <p:spPr>
            <a:xfrm>
              <a:off x="6122580" y="4103100"/>
              <a:ext cx="300" cy="514200"/>
            </a:xfrm>
            <a:prstGeom prst="straightConnector1">
              <a:avLst/>
            </a:prstGeom>
            <a:noFill/>
            <a:ln cap="flat" cmpd="sng" w="19050">
              <a:solidFill>
                <a:srgbClr val="1B786E"/>
              </a:solidFill>
              <a:prstDash val="solid"/>
              <a:round/>
              <a:headEnd len="med" w="med" type="none"/>
              <a:tailEnd len="med" w="med" type="none"/>
            </a:ln>
          </p:spPr>
        </p:cxnSp>
        <p:cxnSp>
          <p:nvCxnSpPr>
            <p:cNvPr id="325" name="Google Shape;325;p38"/>
            <p:cNvCxnSpPr/>
            <p:nvPr/>
          </p:nvCxnSpPr>
          <p:spPr>
            <a:xfrm>
              <a:off x="6128204" y="4608242"/>
              <a:ext cx="225000" cy="9000"/>
            </a:xfrm>
            <a:prstGeom prst="straightConnector1">
              <a:avLst/>
            </a:prstGeom>
            <a:noFill/>
            <a:ln cap="flat" cmpd="sng" w="19050">
              <a:solidFill>
                <a:srgbClr val="1B786E"/>
              </a:solidFill>
              <a:prstDash val="solid"/>
              <a:round/>
              <a:headEnd len="med" w="med" type="none"/>
              <a:tailEnd len="med" w="med" type="triangle"/>
            </a:ln>
          </p:spPr>
        </p:cxnSp>
        <p:cxnSp>
          <p:nvCxnSpPr>
            <p:cNvPr id="326" name="Google Shape;326;p38"/>
            <p:cNvCxnSpPr/>
            <p:nvPr/>
          </p:nvCxnSpPr>
          <p:spPr>
            <a:xfrm>
              <a:off x="6126550" y="4107418"/>
              <a:ext cx="208200" cy="0"/>
            </a:xfrm>
            <a:prstGeom prst="straightConnector1">
              <a:avLst/>
            </a:prstGeom>
            <a:noFill/>
            <a:ln cap="flat" cmpd="sng" w="19050">
              <a:solidFill>
                <a:srgbClr val="1B786E"/>
              </a:solidFill>
              <a:prstDash val="solid"/>
              <a:round/>
              <a:headEnd len="med" w="med" type="none"/>
              <a:tailEnd len="med" w="med" type="triangle"/>
            </a:ln>
          </p:spPr>
        </p:cxnSp>
        <p:cxnSp>
          <p:nvCxnSpPr>
            <p:cNvPr id="327" name="Google Shape;327;p38"/>
            <p:cNvCxnSpPr/>
            <p:nvPr/>
          </p:nvCxnSpPr>
          <p:spPr>
            <a:xfrm flipH="1" rot="10800000">
              <a:off x="5972175" y="4335599"/>
              <a:ext cx="156000" cy="900"/>
            </a:xfrm>
            <a:prstGeom prst="straightConnector1">
              <a:avLst/>
            </a:prstGeom>
            <a:noFill/>
            <a:ln cap="flat" cmpd="sng" w="19050">
              <a:solidFill>
                <a:srgbClr val="1B786E"/>
              </a:solidFill>
              <a:prstDash val="solid"/>
              <a:round/>
              <a:headEnd len="med" w="med" type="none"/>
              <a:tailEnd len="med" w="med" type="none"/>
            </a:ln>
          </p:spPr>
        </p:cxnSp>
        <p:sp>
          <p:nvSpPr>
            <p:cNvPr id="328" name="Google Shape;328;p38"/>
            <p:cNvSpPr/>
            <p:nvPr/>
          </p:nvSpPr>
          <p:spPr>
            <a:xfrm>
              <a:off x="2590800" y="3236450"/>
              <a:ext cx="1423500" cy="446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Subscriber Segmentation</a:t>
              </a:r>
              <a:endParaRPr b="1" sz="1200">
                <a:solidFill>
                  <a:schemeClr val="lt1"/>
                </a:solidFill>
              </a:endParaRPr>
            </a:p>
          </p:txBody>
        </p:sp>
        <p:sp>
          <p:nvSpPr>
            <p:cNvPr id="329" name="Google Shape;329;p38"/>
            <p:cNvSpPr/>
            <p:nvPr/>
          </p:nvSpPr>
          <p:spPr>
            <a:xfrm>
              <a:off x="2590875" y="3886200"/>
              <a:ext cx="1423500" cy="1066800"/>
            </a:xfrm>
            <a:prstGeom prst="roundRect">
              <a:avLst>
                <a:gd fmla="val 625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Clustering</a:t>
              </a:r>
              <a:br>
                <a:rPr b="1" lang="en" sz="1200">
                  <a:solidFill>
                    <a:schemeClr val="lt1"/>
                  </a:solidFill>
                </a:rPr>
              </a:br>
              <a:r>
                <a:rPr b="1" lang="en" sz="1200">
                  <a:solidFill>
                    <a:schemeClr val="lt1"/>
                  </a:solidFill>
                </a:rPr>
                <a:t>(Uplift Modeling)</a:t>
              </a:r>
              <a:endParaRPr b="1" sz="1200">
                <a:solidFill>
                  <a:schemeClr val="lt1"/>
                </a:solidFill>
              </a:endParaRPr>
            </a:p>
          </p:txBody>
        </p:sp>
        <p:sp>
          <p:nvSpPr>
            <p:cNvPr id="330" name="Google Shape;330;p38"/>
            <p:cNvSpPr txBox="1"/>
            <p:nvPr/>
          </p:nvSpPr>
          <p:spPr>
            <a:xfrm>
              <a:off x="8234375" y="3742800"/>
              <a:ext cx="962400" cy="2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1B786E"/>
                  </a:solidFill>
                  <a:latin typeface="Roboto"/>
                  <a:ea typeface="Roboto"/>
                  <a:cs typeface="Roboto"/>
                  <a:sym typeface="Roboto"/>
                </a:rPr>
                <a:t>cross-selling</a:t>
              </a:r>
              <a:endParaRPr b="1" sz="900">
                <a:solidFill>
                  <a:srgbClr val="1B786E"/>
                </a:solidFill>
                <a:latin typeface="Roboto"/>
                <a:ea typeface="Roboto"/>
                <a:cs typeface="Roboto"/>
                <a:sym typeface="Roboto"/>
              </a:endParaRPr>
            </a:p>
          </p:txBody>
        </p:sp>
        <p:cxnSp>
          <p:nvCxnSpPr>
            <p:cNvPr id="331" name="Google Shape;331;p38"/>
            <p:cNvCxnSpPr>
              <a:stCxn id="329" idx="1"/>
              <a:endCxn id="322" idx="3"/>
            </p:cNvCxnSpPr>
            <p:nvPr/>
          </p:nvCxnSpPr>
          <p:spPr>
            <a:xfrm flipH="1">
              <a:off x="2066475" y="4419600"/>
              <a:ext cx="524400" cy="600"/>
            </a:xfrm>
            <a:prstGeom prst="straightConnector1">
              <a:avLst/>
            </a:prstGeom>
            <a:noFill/>
            <a:ln cap="flat" cmpd="sng" w="19050">
              <a:solidFill>
                <a:srgbClr val="1B786E"/>
              </a:solidFill>
              <a:prstDash val="solid"/>
              <a:round/>
              <a:headEnd len="med" w="med" type="none"/>
              <a:tailEnd len="med" w="med" type="triangle"/>
            </a:ln>
          </p:spPr>
        </p:cxnSp>
        <p:cxnSp>
          <p:nvCxnSpPr>
            <p:cNvPr id="332" name="Google Shape;332;p38"/>
            <p:cNvCxnSpPr/>
            <p:nvPr/>
          </p:nvCxnSpPr>
          <p:spPr>
            <a:xfrm>
              <a:off x="5280000" y="2995350"/>
              <a:ext cx="7500" cy="276900"/>
            </a:xfrm>
            <a:prstGeom prst="straightConnector1">
              <a:avLst/>
            </a:prstGeom>
            <a:noFill/>
            <a:ln cap="flat" cmpd="sng" w="28575">
              <a:solidFill>
                <a:srgbClr val="1B786E"/>
              </a:solidFill>
              <a:prstDash val="solid"/>
              <a:round/>
              <a:headEnd len="med" w="med" type="none"/>
              <a:tailEnd len="med" w="med" type="triangle"/>
            </a:ln>
          </p:spPr>
        </p:cxnSp>
        <p:cxnSp>
          <p:nvCxnSpPr>
            <p:cNvPr id="333" name="Google Shape;333;p38"/>
            <p:cNvCxnSpPr/>
            <p:nvPr/>
          </p:nvCxnSpPr>
          <p:spPr>
            <a:xfrm>
              <a:off x="3298800" y="3000000"/>
              <a:ext cx="7500" cy="276900"/>
            </a:xfrm>
            <a:prstGeom prst="straightConnector1">
              <a:avLst/>
            </a:prstGeom>
            <a:noFill/>
            <a:ln cap="flat" cmpd="sng" w="28575">
              <a:solidFill>
                <a:srgbClr val="1B786E"/>
              </a:solidFill>
              <a:prstDash val="solid"/>
              <a:round/>
              <a:headEnd len="med" w="med" type="none"/>
              <a:tailEnd len="med" w="med" type="triangle"/>
            </a:ln>
          </p:spPr>
        </p:cxnSp>
        <p:cxnSp>
          <p:nvCxnSpPr>
            <p:cNvPr id="334" name="Google Shape;334;p38"/>
            <p:cNvCxnSpPr/>
            <p:nvPr/>
          </p:nvCxnSpPr>
          <p:spPr>
            <a:xfrm>
              <a:off x="3300425" y="3000375"/>
              <a:ext cx="1976400" cy="0"/>
            </a:xfrm>
            <a:prstGeom prst="straightConnector1">
              <a:avLst/>
            </a:prstGeom>
            <a:noFill/>
            <a:ln cap="flat" cmpd="sng" w="28575">
              <a:solidFill>
                <a:srgbClr val="1B786E"/>
              </a:solidFill>
              <a:prstDash val="solid"/>
              <a:round/>
              <a:headEnd len="med" w="med" type="none"/>
              <a:tailEnd len="med" w="med" type="none"/>
            </a:ln>
          </p:spPr>
        </p:cxnSp>
        <p:cxnSp>
          <p:nvCxnSpPr>
            <p:cNvPr id="335" name="Google Shape;335;p38"/>
            <p:cNvCxnSpPr>
              <a:stCxn id="300" idx="2"/>
            </p:cNvCxnSpPr>
            <p:nvPr/>
          </p:nvCxnSpPr>
          <p:spPr>
            <a:xfrm>
              <a:off x="4233775" y="2609400"/>
              <a:ext cx="0" cy="410100"/>
            </a:xfrm>
            <a:prstGeom prst="straightConnector1">
              <a:avLst/>
            </a:prstGeom>
            <a:noFill/>
            <a:ln cap="flat" cmpd="sng" w="28575">
              <a:solidFill>
                <a:srgbClr val="1B786E"/>
              </a:solidFill>
              <a:prstDash val="solid"/>
              <a:round/>
              <a:headEnd len="med" w="med" type="none"/>
              <a:tailEnd len="med" w="med" type="none"/>
            </a:ln>
          </p:spPr>
        </p:cxnSp>
        <p:cxnSp>
          <p:nvCxnSpPr>
            <p:cNvPr id="336" name="Google Shape;336;p38"/>
            <p:cNvCxnSpPr/>
            <p:nvPr/>
          </p:nvCxnSpPr>
          <p:spPr>
            <a:xfrm>
              <a:off x="3298800" y="3645350"/>
              <a:ext cx="7500" cy="276900"/>
            </a:xfrm>
            <a:prstGeom prst="straightConnector1">
              <a:avLst/>
            </a:prstGeom>
            <a:noFill/>
            <a:ln cap="flat" cmpd="sng" w="28575">
              <a:solidFill>
                <a:srgbClr val="1B786E"/>
              </a:solidFill>
              <a:prstDash val="solid"/>
              <a:round/>
              <a:headEnd len="med" w="med" type="none"/>
              <a:tailEnd len="med" w="med" type="triangle"/>
            </a:ln>
          </p:spPr>
        </p:cxnSp>
        <p:cxnSp>
          <p:nvCxnSpPr>
            <p:cNvPr id="337" name="Google Shape;337;p38"/>
            <p:cNvCxnSpPr/>
            <p:nvPr/>
          </p:nvCxnSpPr>
          <p:spPr>
            <a:xfrm>
              <a:off x="5280000" y="3645350"/>
              <a:ext cx="7500" cy="276900"/>
            </a:xfrm>
            <a:prstGeom prst="straightConnector1">
              <a:avLst/>
            </a:prstGeom>
            <a:noFill/>
            <a:ln cap="flat" cmpd="sng" w="28575">
              <a:solidFill>
                <a:srgbClr val="1B786E"/>
              </a:solidFill>
              <a:prstDash val="solid"/>
              <a:round/>
              <a:headEnd len="med" w="med" type="none"/>
              <a:tailEnd len="med" w="med" type="triangle"/>
            </a:ln>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Methodology cont’d.</a:t>
            </a:r>
            <a:endParaRPr/>
          </a:p>
        </p:txBody>
      </p:sp>
      <p:sp>
        <p:nvSpPr>
          <p:cNvPr id="343" name="Google Shape;343;p39"/>
          <p:cNvSpPr/>
          <p:nvPr/>
        </p:nvSpPr>
        <p:spPr>
          <a:xfrm>
            <a:off x="5540150" y="2782575"/>
            <a:ext cx="1265400" cy="7383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CBF Model</a:t>
            </a:r>
            <a:endParaRPr b="1" sz="1200">
              <a:solidFill>
                <a:schemeClr val="lt1"/>
              </a:solidFill>
            </a:endParaRPr>
          </a:p>
        </p:txBody>
      </p:sp>
      <p:sp>
        <p:nvSpPr>
          <p:cNvPr id="344" name="Google Shape;344;p39"/>
          <p:cNvSpPr/>
          <p:nvPr/>
        </p:nvSpPr>
        <p:spPr>
          <a:xfrm>
            <a:off x="7306000" y="2612275"/>
            <a:ext cx="10242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1B786E"/>
                </a:solidFill>
              </a:rPr>
              <a:t>User &amp; Services content</a:t>
            </a:r>
            <a:endParaRPr b="1" sz="600">
              <a:solidFill>
                <a:srgbClr val="1B786E"/>
              </a:solidFill>
            </a:endParaRPr>
          </a:p>
        </p:txBody>
      </p:sp>
      <p:sp>
        <p:nvSpPr>
          <p:cNvPr id="345" name="Google Shape;345;p39"/>
          <p:cNvSpPr/>
          <p:nvPr/>
        </p:nvSpPr>
        <p:spPr>
          <a:xfrm>
            <a:off x="7306000" y="3200975"/>
            <a:ext cx="1024200" cy="34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1B786E"/>
                </a:solidFill>
              </a:rPr>
              <a:t>Context (C)</a:t>
            </a:r>
            <a:endParaRPr b="1" sz="600">
              <a:solidFill>
                <a:srgbClr val="1B786E"/>
              </a:solidFill>
            </a:endParaRPr>
          </a:p>
        </p:txBody>
      </p:sp>
      <p:cxnSp>
        <p:nvCxnSpPr>
          <p:cNvPr id="346" name="Google Shape;346;p39"/>
          <p:cNvCxnSpPr>
            <a:stCxn id="345" idx="1"/>
          </p:cNvCxnSpPr>
          <p:nvPr/>
        </p:nvCxnSpPr>
        <p:spPr>
          <a:xfrm flipH="1">
            <a:off x="6787300" y="3371525"/>
            <a:ext cx="518700" cy="3900"/>
          </a:xfrm>
          <a:prstGeom prst="straightConnector1">
            <a:avLst/>
          </a:prstGeom>
          <a:noFill/>
          <a:ln cap="flat" cmpd="sng" w="19050">
            <a:solidFill>
              <a:srgbClr val="1B786E"/>
            </a:solidFill>
            <a:prstDash val="dash"/>
            <a:round/>
            <a:headEnd len="med" w="med" type="none"/>
            <a:tailEnd len="med" w="med" type="triangle"/>
          </a:ln>
        </p:spPr>
      </p:cxnSp>
      <p:sp>
        <p:nvSpPr>
          <p:cNvPr id="347" name="Google Shape;347;p39"/>
          <p:cNvSpPr txBox="1"/>
          <p:nvPr/>
        </p:nvSpPr>
        <p:spPr>
          <a:xfrm>
            <a:off x="366450" y="2802250"/>
            <a:ext cx="1591500" cy="68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900">
                <a:solidFill>
                  <a:srgbClr val="1B786E"/>
                </a:solidFill>
                <a:latin typeface="Roboto"/>
                <a:ea typeface="Roboto"/>
                <a:cs typeface="Roboto"/>
                <a:sym typeface="Roboto"/>
              </a:rPr>
              <a:t>Segmented subscriber groups </a:t>
            </a:r>
            <a:endParaRPr b="1" sz="900">
              <a:solidFill>
                <a:srgbClr val="1B786E"/>
              </a:solidFill>
              <a:latin typeface="Roboto"/>
              <a:ea typeface="Roboto"/>
              <a:cs typeface="Roboto"/>
              <a:sym typeface="Roboto"/>
            </a:endParaRPr>
          </a:p>
        </p:txBody>
      </p:sp>
      <p:sp>
        <p:nvSpPr>
          <p:cNvPr id="348" name="Google Shape;348;p39"/>
          <p:cNvSpPr txBox="1"/>
          <p:nvPr/>
        </p:nvSpPr>
        <p:spPr>
          <a:xfrm>
            <a:off x="6283650" y="4590625"/>
            <a:ext cx="9624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1B786E"/>
                </a:solidFill>
                <a:latin typeface="Roboto"/>
                <a:ea typeface="Roboto"/>
                <a:cs typeface="Roboto"/>
                <a:sym typeface="Roboto"/>
              </a:rPr>
              <a:t>up-selling</a:t>
            </a:r>
            <a:endParaRPr b="1" sz="900">
              <a:solidFill>
                <a:srgbClr val="1B786E"/>
              </a:solidFill>
              <a:latin typeface="Roboto"/>
              <a:ea typeface="Roboto"/>
              <a:cs typeface="Roboto"/>
              <a:sym typeface="Roboto"/>
            </a:endParaRPr>
          </a:p>
        </p:txBody>
      </p:sp>
      <p:cxnSp>
        <p:nvCxnSpPr>
          <p:cNvPr id="349" name="Google Shape;349;p39"/>
          <p:cNvCxnSpPr/>
          <p:nvPr/>
        </p:nvCxnSpPr>
        <p:spPr>
          <a:xfrm rot="5400000">
            <a:off x="6157231" y="4078332"/>
            <a:ext cx="600" cy="808800"/>
          </a:xfrm>
          <a:prstGeom prst="straightConnector1">
            <a:avLst/>
          </a:prstGeom>
          <a:noFill/>
          <a:ln cap="flat" cmpd="sng" w="19050">
            <a:solidFill>
              <a:srgbClr val="1B786E"/>
            </a:solidFill>
            <a:prstDash val="solid"/>
            <a:round/>
            <a:headEnd len="med" w="med" type="none"/>
            <a:tailEnd len="med" w="med" type="none"/>
          </a:ln>
        </p:spPr>
      </p:cxnSp>
      <p:cxnSp>
        <p:nvCxnSpPr>
          <p:cNvPr id="350" name="Google Shape;350;p39"/>
          <p:cNvCxnSpPr/>
          <p:nvPr/>
        </p:nvCxnSpPr>
        <p:spPr>
          <a:xfrm>
            <a:off x="5767453" y="4491278"/>
            <a:ext cx="4500" cy="184500"/>
          </a:xfrm>
          <a:prstGeom prst="straightConnector1">
            <a:avLst/>
          </a:prstGeom>
          <a:noFill/>
          <a:ln cap="flat" cmpd="sng" w="19050">
            <a:solidFill>
              <a:srgbClr val="1B786E"/>
            </a:solidFill>
            <a:prstDash val="solid"/>
            <a:round/>
            <a:headEnd len="med" w="med" type="none"/>
            <a:tailEnd len="med" w="med" type="triangle"/>
          </a:ln>
        </p:spPr>
      </p:cxnSp>
      <p:cxnSp>
        <p:nvCxnSpPr>
          <p:cNvPr id="351" name="Google Shape;351;p39"/>
          <p:cNvCxnSpPr/>
          <p:nvPr/>
        </p:nvCxnSpPr>
        <p:spPr>
          <a:xfrm flipH="1">
            <a:off x="6553640" y="4488678"/>
            <a:ext cx="1500" cy="180000"/>
          </a:xfrm>
          <a:prstGeom prst="straightConnector1">
            <a:avLst/>
          </a:prstGeom>
          <a:noFill/>
          <a:ln cap="flat" cmpd="sng" w="19050">
            <a:solidFill>
              <a:srgbClr val="1B786E"/>
            </a:solidFill>
            <a:prstDash val="solid"/>
            <a:round/>
            <a:headEnd len="med" w="med" type="none"/>
            <a:tailEnd len="med" w="med" type="triangle"/>
          </a:ln>
        </p:spPr>
      </p:cxnSp>
      <p:cxnSp>
        <p:nvCxnSpPr>
          <p:cNvPr id="352" name="Google Shape;352;p39"/>
          <p:cNvCxnSpPr/>
          <p:nvPr/>
        </p:nvCxnSpPr>
        <p:spPr>
          <a:xfrm flipH="1" rot="-5400000">
            <a:off x="6072896" y="4367819"/>
            <a:ext cx="245400" cy="1500"/>
          </a:xfrm>
          <a:prstGeom prst="straightConnector1">
            <a:avLst/>
          </a:prstGeom>
          <a:noFill/>
          <a:ln cap="flat" cmpd="sng" w="19050">
            <a:solidFill>
              <a:srgbClr val="1B786E"/>
            </a:solidFill>
            <a:prstDash val="solid"/>
            <a:round/>
            <a:headEnd len="med" w="med" type="none"/>
            <a:tailEnd len="med" w="med" type="none"/>
          </a:ln>
        </p:spPr>
      </p:cxnSp>
      <p:sp>
        <p:nvSpPr>
          <p:cNvPr id="353" name="Google Shape;353;p39"/>
          <p:cNvSpPr/>
          <p:nvPr/>
        </p:nvSpPr>
        <p:spPr>
          <a:xfrm>
            <a:off x="2982175" y="2776600"/>
            <a:ext cx="1423500" cy="7383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CF Model</a:t>
            </a:r>
            <a:endParaRPr b="1" sz="1200">
              <a:solidFill>
                <a:schemeClr val="lt1"/>
              </a:solidFill>
            </a:endParaRPr>
          </a:p>
          <a:p>
            <a:pPr indent="0" lvl="0" marL="0" rtl="0" algn="ctr">
              <a:spcBef>
                <a:spcPts val="0"/>
              </a:spcBef>
              <a:spcAft>
                <a:spcPts val="0"/>
              </a:spcAft>
              <a:buNone/>
            </a:pPr>
            <a:r>
              <a:rPr b="1" lang="en" sz="1200">
                <a:solidFill>
                  <a:schemeClr val="lt1"/>
                </a:solidFill>
              </a:rPr>
              <a:t>( U x I -&gt; R )</a:t>
            </a:r>
            <a:endParaRPr b="1" sz="1200">
              <a:solidFill>
                <a:schemeClr val="lt1"/>
              </a:solidFill>
            </a:endParaRPr>
          </a:p>
        </p:txBody>
      </p:sp>
      <p:sp>
        <p:nvSpPr>
          <p:cNvPr id="354" name="Google Shape;354;p39"/>
          <p:cNvSpPr txBox="1"/>
          <p:nvPr/>
        </p:nvSpPr>
        <p:spPr>
          <a:xfrm>
            <a:off x="2095975" y="2852800"/>
            <a:ext cx="962400" cy="2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1B786E"/>
                </a:solidFill>
                <a:latin typeface="Roboto"/>
                <a:ea typeface="Roboto"/>
                <a:cs typeface="Roboto"/>
                <a:sym typeface="Roboto"/>
              </a:rPr>
              <a:t>Users (U)</a:t>
            </a:r>
            <a:endParaRPr b="1" sz="900">
              <a:solidFill>
                <a:srgbClr val="1B786E"/>
              </a:solidFill>
              <a:latin typeface="Roboto"/>
              <a:ea typeface="Roboto"/>
              <a:cs typeface="Roboto"/>
              <a:sym typeface="Roboto"/>
            </a:endParaRPr>
          </a:p>
        </p:txBody>
      </p:sp>
      <p:cxnSp>
        <p:nvCxnSpPr>
          <p:cNvPr id="355" name="Google Shape;355;p39"/>
          <p:cNvCxnSpPr>
            <a:stCxn id="347" idx="3"/>
            <a:endCxn id="353" idx="1"/>
          </p:cNvCxnSpPr>
          <p:nvPr/>
        </p:nvCxnSpPr>
        <p:spPr>
          <a:xfrm>
            <a:off x="1957950" y="3145750"/>
            <a:ext cx="1024200" cy="0"/>
          </a:xfrm>
          <a:prstGeom prst="straightConnector1">
            <a:avLst/>
          </a:prstGeom>
          <a:noFill/>
          <a:ln cap="flat" cmpd="sng" w="28575">
            <a:solidFill>
              <a:srgbClr val="1B786E"/>
            </a:solidFill>
            <a:prstDash val="solid"/>
            <a:round/>
            <a:headEnd len="med" w="med" type="none"/>
            <a:tailEnd len="med" w="med" type="triangle"/>
          </a:ln>
        </p:spPr>
      </p:cxnSp>
      <p:cxnSp>
        <p:nvCxnSpPr>
          <p:cNvPr id="356" name="Google Shape;356;p39"/>
          <p:cNvCxnSpPr/>
          <p:nvPr/>
        </p:nvCxnSpPr>
        <p:spPr>
          <a:xfrm>
            <a:off x="6175575" y="2515275"/>
            <a:ext cx="7500" cy="276900"/>
          </a:xfrm>
          <a:prstGeom prst="straightConnector1">
            <a:avLst/>
          </a:prstGeom>
          <a:noFill/>
          <a:ln cap="flat" cmpd="sng" w="19050">
            <a:solidFill>
              <a:srgbClr val="1B786E"/>
            </a:solidFill>
            <a:prstDash val="dash"/>
            <a:round/>
            <a:headEnd len="med" w="med" type="none"/>
            <a:tailEnd len="med" w="med" type="triangle"/>
          </a:ln>
        </p:spPr>
      </p:cxnSp>
      <p:cxnSp>
        <p:nvCxnSpPr>
          <p:cNvPr id="357" name="Google Shape;357;p39"/>
          <p:cNvCxnSpPr/>
          <p:nvPr/>
        </p:nvCxnSpPr>
        <p:spPr>
          <a:xfrm>
            <a:off x="3737175" y="2519925"/>
            <a:ext cx="7500" cy="276900"/>
          </a:xfrm>
          <a:prstGeom prst="straightConnector1">
            <a:avLst/>
          </a:prstGeom>
          <a:noFill/>
          <a:ln cap="flat" cmpd="sng" w="19050">
            <a:solidFill>
              <a:srgbClr val="1B786E"/>
            </a:solidFill>
            <a:prstDash val="dash"/>
            <a:round/>
            <a:headEnd len="med" w="med" type="none"/>
            <a:tailEnd len="med" w="med" type="triangle"/>
          </a:ln>
        </p:spPr>
      </p:cxnSp>
      <p:cxnSp>
        <p:nvCxnSpPr>
          <p:cNvPr id="358" name="Google Shape;358;p39"/>
          <p:cNvCxnSpPr/>
          <p:nvPr/>
        </p:nvCxnSpPr>
        <p:spPr>
          <a:xfrm>
            <a:off x="3738800" y="2520300"/>
            <a:ext cx="2442300" cy="15000"/>
          </a:xfrm>
          <a:prstGeom prst="straightConnector1">
            <a:avLst/>
          </a:prstGeom>
          <a:noFill/>
          <a:ln cap="flat" cmpd="sng" w="19050">
            <a:solidFill>
              <a:srgbClr val="1B786E"/>
            </a:solidFill>
            <a:prstDash val="dash"/>
            <a:round/>
            <a:headEnd len="med" w="med" type="none"/>
            <a:tailEnd len="med" w="med" type="none"/>
          </a:ln>
        </p:spPr>
      </p:cxnSp>
      <p:cxnSp>
        <p:nvCxnSpPr>
          <p:cNvPr id="359" name="Google Shape;359;p39"/>
          <p:cNvCxnSpPr/>
          <p:nvPr/>
        </p:nvCxnSpPr>
        <p:spPr>
          <a:xfrm>
            <a:off x="4976950" y="2129325"/>
            <a:ext cx="0" cy="410100"/>
          </a:xfrm>
          <a:prstGeom prst="straightConnector1">
            <a:avLst/>
          </a:prstGeom>
          <a:noFill/>
          <a:ln cap="flat" cmpd="sng" w="19050">
            <a:solidFill>
              <a:srgbClr val="1B786E"/>
            </a:solidFill>
            <a:prstDash val="dash"/>
            <a:round/>
            <a:headEnd len="med" w="med" type="none"/>
            <a:tailEnd len="med" w="med" type="none"/>
          </a:ln>
        </p:spPr>
      </p:cxnSp>
      <p:cxnSp>
        <p:nvCxnSpPr>
          <p:cNvPr id="360" name="Google Shape;360;p39"/>
          <p:cNvCxnSpPr>
            <a:stCxn id="343" idx="2"/>
            <a:endCxn id="361" idx="0"/>
          </p:cNvCxnSpPr>
          <p:nvPr/>
        </p:nvCxnSpPr>
        <p:spPr>
          <a:xfrm>
            <a:off x="6172850" y="3520875"/>
            <a:ext cx="0" cy="282900"/>
          </a:xfrm>
          <a:prstGeom prst="straightConnector1">
            <a:avLst/>
          </a:prstGeom>
          <a:noFill/>
          <a:ln cap="flat" cmpd="sng" w="28575">
            <a:solidFill>
              <a:srgbClr val="1B786E"/>
            </a:solidFill>
            <a:prstDash val="solid"/>
            <a:round/>
            <a:headEnd len="med" w="med" type="none"/>
            <a:tailEnd len="med" w="med" type="triangle"/>
          </a:ln>
        </p:spPr>
      </p:cxnSp>
      <p:sp>
        <p:nvSpPr>
          <p:cNvPr id="362" name="Google Shape;362;p39"/>
          <p:cNvSpPr/>
          <p:nvPr/>
        </p:nvSpPr>
        <p:spPr>
          <a:xfrm>
            <a:off x="4195325" y="1387050"/>
            <a:ext cx="1644000" cy="738300"/>
          </a:xfrm>
          <a:prstGeom prst="roundRect">
            <a:avLst>
              <a:gd fmla="val 625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Hybrid Recommender system (ANN)</a:t>
            </a:r>
            <a:endParaRPr b="1" sz="1000">
              <a:solidFill>
                <a:schemeClr val="lt1"/>
              </a:solidFill>
            </a:endParaRPr>
          </a:p>
        </p:txBody>
      </p:sp>
      <p:cxnSp>
        <p:nvCxnSpPr>
          <p:cNvPr id="363" name="Google Shape;363;p39"/>
          <p:cNvCxnSpPr>
            <a:endCxn id="343" idx="1"/>
          </p:cNvCxnSpPr>
          <p:nvPr/>
        </p:nvCxnSpPr>
        <p:spPr>
          <a:xfrm flipH="1" rot="10800000">
            <a:off x="4390850" y="3151725"/>
            <a:ext cx="1149300" cy="4500"/>
          </a:xfrm>
          <a:prstGeom prst="straightConnector1">
            <a:avLst/>
          </a:prstGeom>
          <a:noFill/>
          <a:ln cap="flat" cmpd="sng" w="28575">
            <a:solidFill>
              <a:srgbClr val="1B786E"/>
            </a:solidFill>
            <a:prstDash val="solid"/>
            <a:round/>
            <a:headEnd len="med" w="med" type="none"/>
            <a:tailEnd len="med" w="med" type="triangle"/>
          </a:ln>
        </p:spPr>
      </p:cxnSp>
      <p:sp>
        <p:nvSpPr>
          <p:cNvPr id="364" name="Google Shape;364;p39"/>
          <p:cNvSpPr txBox="1"/>
          <p:nvPr/>
        </p:nvSpPr>
        <p:spPr>
          <a:xfrm>
            <a:off x="2002513" y="3164650"/>
            <a:ext cx="962400" cy="2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1B786E"/>
                </a:solidFill>
                <a:latin typeface="Roboto"/>
                <a:ea typeface="Roboto"/>
                <a:cs typeface="Roboto"/>
                <a:sym typeface="Roboto"/>
              </a:rPr>
              <a:t>Interactions (I)</a:t>
            </a:r>
            <a:endParaRPr b="1" sz="900">
              <a:solidFill>
                <a:srgbClr val="1B786E"/>
              </a:solidFill>
              <a:latin typeface="Roboto"/>
              <a:ea typeface="Roboto"/>
              <a:cs typeface="Roboto"/>
              <a:sym typeface="Roboto"/>
            </a:endParaRPr>
          </a:p>
        </p:txBody>
      </p:sp>
      <p:sp>
        <p:nvSpPr>
          <p:cNvPr id="365" name="Google Shape;365;p39"/>
          <p:cNvSpPr txBox="1"/>
          <p:nvPr/>
        </p:nvSpPr>
        <p:spPr>
          <a:xfrm>
            <a:off x="4343350" y="2802250"/>
            <a:ext cx="1265400" cy="24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1B786E"/>
                </a:solidFill>
                <a:latin typeface="Roboto"/>
                <a:ea typeface="Roboto"/>
                <a:cs typeface="Roboto"/>
                <a:sym typeface="Roboto"/>
              </a:rPr>
              <a:t>Selected set of recommendations</a:t>
            </a:r>
            <a:endParaRPr b="1" sz="900">
              <a:solidFill>
                <a:srgbClr val="1B786E"/>
              </a:solidFill>
              <a:latin typeface="Roboto"/>
              <a:ea typeface="Roboto"/>
              <a:cs typeface="Roboto"/>
              <a:sym typeface="Roboto"/>
            </a:endParaRPr>
          </a:p>
        </p:txBody>
      </p:sp>
      <p:cxnSp>
        <p:nvCxnSpPr>
          <p:cNvPr id="366" name="Google Shape;366;p39"/>
          <p:cNvCxnSpPr/>
          <p:nvPr/>
        </p:nvCxnSpPr>
        <p:spPr>
          <a:xfrm flipH="1">
            <a:off x="6787300" y="2914325"/>
            <a:ext cx="518700" cy="3900"/>
          </a:xfrm>
          <a:prstGeom prst="straightConnector1">
            <a:avLst/>
          </a:prstGeom>
          <a:noFill/>
          <a:ln cap="flat" cmpd="sng" w="19050">
            <a:solidFill>
              <a:srgbClr val="1B786E"/>
            </a:solidFill>
            <a:prstDash val="dash"/>
            <a:round/>
            <a:headEnd len="med" w="med" type="none"/>
            <a:tailEnd len="med" w="med" type="triangle"/>
          </a:ln>
        </p:spPr>
      </p:cxnSp>
      <p:sp>
        <p:nvSpPr>
          <p:cNvPr id="361" name="Google Shape;361;p39"/>
          <p:cNvSpPr/>
          <p:nvPr/>
        </p:nvSpPr>
        <p:spPr>
          <a:xfrm>
            <a:off x="5303750" y="3803775"/>
            <a:ext cx="1738200" cy="5142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rPr>
              <a:t>Personalized</a:t>
            </a:r>
            <a:br>
              <a:rPr b="1" lang="en" sz="1200">
                <a:solidFill>
                  <a:schemeClr val="lt1"/>
                </a:solidFill>
              </a:rPr>
            </a:br>
            <a:r>
              <a:rPr b="1" lang="en" sz="1200">
                <a:solidFill>
                  <a:schemeClr val="lt1"/>
                </a:solidFill>
              </a:rPr>
              <a:t>Recommendations</a:t>
            </a:r>
            <a:endParaRPr b="1" sz="1200">
              <a:solidFill>
                <a:schemeClr val="lt1"/>
              </a:solidFill>
            </a:endParaRPr>
          </a:p>
        </p:txBody>
      </p:sp>
      <p:sp>
        <p:nvSpPr>
          <p:cNvPr id="367" name="Google Shape;367;p39"/>
          <p:cNvSpPr txBox="1"/>
          <p:nvPr/>
        </p:nvSpPr>
        <p:spPr>
          <a:xfrm>
            <a:off x="5288500" y="4607825"/>
            <a:ext cx="9624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1B786E"/>
                </a:solidFill>
                <a:latin typeface="Roboto"/>
                <a:ea typeface="Roboto"/>
                <a:cs typeface="Roboto"/>
                <a:sym typeface="Roboto"/>
              </a:rPr>
              <a:t>cross-</a:t>
            </a:r>
            <a:r>
              <a:rPr b="1" lang="en" sz="900">
                <a:solidFill>
                  <a:srgbClr val="1B786E"/>
                </a:solidFill>
                <a:latin typeface="Roboto"/>
                <a:ea typeface="Roboto"/>
                <a:cs typeface="Roboto"/>
                <a:sym typeface="Roboto"/>
              </a:rPr>
              <a:t>selling</a:t>
            </a:r>
            <a:endParaRPr b="1" sz="900">
              <a:solidFill>
                <a:srgbClr val="1B786E"/>
              </a:solidFill>
              <a:latin typeface="Roboto"/>
              <a:ea typeface="Roboto"/>
              <a:cs typeface="Roboto"/>
              <a:sym typeface="Roboto"/>
            </a:endParaRPr>
          </a:p>
        </p:txBody>
      </p:sp>
      <p:sp>
        <p:nvSpPr>
          <p:cNvPr id="368" name="Google Shape;368;p39"/>
          <p:cNvSpPr/>
          <p:nvPr/>
        </p:nvSpPr>
        <p:spPr>
          <a:xfrm>
            <a:off x="3171125" y="3920450"/>
            <a:ext cx="1024200" cy="51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1B786E"/>
                </a:solidFill>
              </a:rPr>
              <a:t>Similar Users</a:t>
            </a:r>
            <a:endParaRPr b="1" sz="600">
              <a:solidFill>
                <a:srgbClr val="1B786E"/>
              </a:solidFill>
            </a:endParaRPr>
          </a:p>
        </p:txBody>
      </p:sp>
      <p:cxnSp>
        <p:nvCxnSpPr>
          <p:cNvPr id="369" name="Google Shape;369;p39"/>
          <p:cNvCxnSpPr>
            <a:stCxn id="353" idx="2"/>
            <a:endCxn id="368" idx="0"/>
          </p:cNvCxnSpPr>
          <p:nvPr/>
        </p:nvCxnSpPr>
        <p:spPr>
          <a:xfrm flipH="1">
            <a:off x="3683125" y="3514900"/>
            <a:ext cx="10800" cy="405600"/>
          </a:xfrm>
          <a:prstGeom prst="straightConnector1">
            <a:avLst/>
          </a:prstGeom>
          <a:noFill/>
          <a:ln cap="flat" cmpd="sng" w="19050">
            <a:solidFill>
              <a:srgbClr val="1B786E"/>
            </a:solidFill>
            <a:prstDash val="dash"/>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 : Approach</a:t>
            </a:r>
            <a:endParaRPr/>
          </a:p>
        </p:txBody>
      </p:sp>
      <p:sp>
        <p:nvSpPr>
          <p:cNvPr id="375" name="Google Shape;375;p40"/>
          <p:cNvSpPr txBox="1"/>
          <p:nvPr>
            <p:ph idx="1" type="body"/>
          </p:nvPr>
        </p:nvSpPr>
        <p:spPr>
          <a:xfrm>
            <a:off x="829950" y="1397925"/>
            <a:ext cx="7484100" cy="35493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a:solidFill>
                  <a:srgbClr val="434343"/>
                </a:solidFill>
              </a:rPr>
              <a:t>Solution Approach</a:t>
            </a:r>
            <a:r>
              <a:rPr b="1" lang="en">
                <a:solidFill>
                  <a:srgbClr val="434343"/>
                </a:solidFill>
              </a:rPr>
              <a:t>:</a:t>
            </a:r>
            <a:endParaRPr b="1">
              <a:solidFill>
                <a:srgbClr val="434343"/>
              </a:solidFill>
            </a:endParaRPr>
          </a:p>
          <a:p>
            <a:pPr indent="-311150" lvl="1" marL="914400" rtl="0" algn="just">
              <a:lnSpc>
                <a:spcPct val="150000"/>
              </a:lnSpc>
              <a:spcBef>
                <a:spcPts val="1200"/>
              </a:spcBef>
              <a:spcAft>
                <a:spcPts val="0"/>
              </a:spcAft>
              <a:buClr>
                <a:srgbClr val="434343"/>
              </a:buClr>
              <a:buSzPts val="1300"/>
              <a:buChar char="○"/>
            </a:pPr>
            <a:r>
              <a:rPr lang="en" sz="1300">
                <a:solidFill>
                  <a:srgbClr val="434343"/>
                </a:solidFill>
              </a:rPr>
              <a:t>Deductive : Aims to prove existing theories within formulated hypothesis</a:t>
            </a:r>
            <a:endParaRPr sz="1300">
              <a:solidFill>
                <a:srgbClr val="434343"/>
              </a:solidFill>
            </a:endParaRPr>
          </a:p>
          <a:p>
            <a:pPr indent="-311150" lvl="1" marL="914400" rtl="0" algn="just">
              <a:lnSpc>
                <a:spcPct val="150000"/>
              </a:lnSpc>
              <a:spcBef>
                <a:spcPts val="0"/>
              </a:spcBef>
              <a:spcAft>
                <a:spcPts val="0"/>
              </a:spcAft>
              <a:buClr>
                <a:srgbClr val="434343"/>
              </a:buClr>
              <a:buSzPts val="1300"/>
              <a:buChar char="○"/>
            </a:pPr>
            <a:r>
              <a:rPr lang="en" sz="1300">
                <a:solidFill>
                  <a:srgbClr val="434343"/>
                </a:solidFill>
              </a:rPr>
              <a:t>Predictive: Provide predicted recommendations on past context</a:t>
            </a:r>
            <a:br>
              <a:rPr lang="en" sz="1300">
                <a:solidFill>
                  <a:srgbClr val="434343"/>
                </a:solidFill>
              </a:rPr>
            </a:br>
            <a:endParaRPr>
              <a:solidFill>
                <a:srgbClr val="434343"/>
              </a:solidFill>
            </a:endParaRPr>
          </a:p>
          <a:p>
            <a:pPr indent="0" lvl="0" marL="0" rtl="0" algn="just">
              <a:spcBef>
                <a:spcPts val="1200"/>
              </a:spcBef>
              <a:spcAft>
                <a:spcPts val="0"/>
              </a:spcAft>
              <a:buNone/>
            </a:pPr>
            <a:r>
              <a:rPr b="1" lang="en">
                <a:solidFill>
                  <a:srgbClr val="434343"/>
                </a:solidFill>
              </a:rPr>
              <a:t>Proposed Technologies:</a:t>
            </a:r>
            <a:endParaRPr b="1" sz="1300">
              <a:solidFill>
                <a:srgbClr val="434343"/>
              </a:solidFill>
            </a:endParaRPr>
          </a:p>
          <a:p>
            <a:pPr indent="-298450" lvl="1" marL="914400" rtl="0" algn="just">
              <a:lnSpc>
                <a:spcPct val="150000"/>
              </a:lnSpc>
              <a:spcBef>
                <a:spcPts val="1200"/>
              </a:spcBef>
              <a:spcAft>
                <a:spcPts val="0"/>
              </a:spcAft>
              <a:buClr>
                <a:srgbClr val="434343"/>
              </a:buClr>
              <a:buSzPts val="1100"/>
              <a:buChar char="○"/>
            </a:pPr>
            <a:r>
              <a:rPr lang="en" sz="1300">
                <a:solidFill>
                  <a:srgbClr val="434343"/>
                </a:solidFill>
              </a:rPr>
              <a:t>Data pre-processing : Python, Pandas, SQL</a:t>
            </a:r>
            <a:endParaRPr sz="1300">
              <a:solidFill>
                <a:srgbClr val="434343"/>
              </a:solidFill>
            </a:endParaRPr>
          </a:p>
          <a:p>
            <a:pPr indent="-311150" lvl="1" marL="914400" rtl="0" algn="just">
              <a:lnSpc>
                <a:spcPct val="150000"/>
              </a:lnSpc>
              <a:spcBef>
                <a:spcPts val="0"/>
              </a:spcBef>
              <a:spcAft>
                <a:spcPts val="0"/>
              </a:spcAft>
              <a:buClr>
                <a:srgbClr val="434343"/>
              </a:buClr>
              <a:buSzPts val="1300"/>
              <a:buChar char="○"/>
            </a:pPr>
            <a:r>
              <a:rPr lang="en" sz="1300">
                <a:solidFill>
                  <a:srgbClr val="434343"/>
                </a:solidFill>
              </a:rPr>
              <a:t>Descriptive</a:t>
            </a:r>
            <a:r>
              <a:rPr lang="en" sz="1300">
                <a:solidFill>
                  <a:srgbClr val="434343"/>
                </a:solidFill>
              </a:rPr>
              <a:t> analysis: Pandas, numpy, seaborn, matplotlib, plotty</a:t>
            </a:r>
            <a:endParaRPr sz="1300">
              <a:solidFill>
                <a:srgbClr val="434343"/>
              </a:solidFill>
            </a:endParaRPr>
          </a:p>
          <a:p>
            <a:pPr indent="-311150" lvl="2" marL="1371600" rtl="0" algn="just">
              <a:lnSpc>
                <a:spcPct val="150000"/>
              </a:lnSpc>
              <a:spcBef>
                <a:spcPts val="0"/>
              </a:spcBef>
              <a:spcAft>
                <a:spcPts val="0"/>
              </a:spcAft>
              <a:buClr>
                <a:srgbClr val="434343"/>
              </a:buClr>
              <a:buSzPts val="1300"/>
              <a:buChar char="■"/>
            </a:pPr>
            <a:r>
              <a:rPr lang="en" sz="1300">
                <a:solidFill>
                  <a:srgbClr val="434343"/>
                </a:solidFill>
              </a:rPr>
              <a:t>Text mining and feature extraction:  NLP using Python, NLTK, (Gensim, spaCy)</a:t>
            </a:r>
            <a:endParaRPr sz="1300">
              <a:solidFill>
                <a:srgbClr val="434343"/>
              </a:solidFill>
            </a:endParaRPr>
          </a:p>
          <a:p>
            <a:pPr indent="-311150" lvl="1" marL="914400" rtl="0" algn="just">
              <a:lnSpc>
                <a:spcPct val="150000"/>
              </a:lnSpc>
              <a:spcBef>
                <a:spcPts val="0"/>
              </a:spcBef>
              <a:spcAft>
                <a:spcPts val="0"/>
              </a:spcAft>
              <a:buClr>
                <a:srgbClr val="434343"/>
              </a:buClr>
              <a:buSzPts val="1300"/>
              <a:buChar char="○"/>
            </a:pPr>
            <a:r>
              <a:rPr lang="en" sz="1300">
                <a:solidFill>
                  <a:srgbClr val="434343"/>
                </a:solidFill>
              </a:rPr>
              <a:t>Predicting recommendations: Deep-Learning- ANN using Python, Tensorflow, Keras</a:t>
            </a:r>
            <a:endParaRPr sz="1300">
              <a:solidFill>
                <a:srgbClr val="434343"/>
              </a:solidFill>
            </a:endParaRPr>
          </a:p>
          <a:p>
            <a:pPr indent="-311150" lvl="1" marL="914400" rtl="0" algn="just">
              <a:lnSpc>
                <a:spcPct val="150000"/>
              </a:lnSpc>
              <a:spcBef>
                <a:spcPts val="0"/>
              </a:spcBef>
              <a:spcAft>
                <a:spcPts val="0"/>
              </a:spcAft>
              <a:buClr>
                <a:srgbClr val="434343"/>
              </a:buClr>
              <a:buSzPts val="1300"/>
              <a:buChar char="○"/>
            </a:pPr>
            <a:r>
              <a:rPr lang="en" sz="1300">
                <a:solidFill>
                  <a:srgbClr val="434343"/>
                </a:solidFill>
                <a:highlight>
                  <a:srgbClr val="FFFF00"/>
                </a:highlight>
              </a:rPr>
              <a:t>Uplift Modeling - Python pylift</a:t>
            </a:r>
            <a:endParaRPr sz="1300">
              <a:solidFill>
                <a:srgbClr val="434343"/>
              </a:solidFill>
              <a:highlight>
                <a:srgbClr val="FFFF00"/>
              </a:highlight>
            </a:endParaRPr>
          </a:p>
          <a:p>
            <a:pPr indent="0" lvl="0" marL="0" rtl="0" algn="just">
              <a:spcBef>
                <a:spcPts val="1200"/>
              </a:spcBef>
              <a:spcAft>
                <a:spcPts val="1200"/>
              </a:spcAft>
              <a:buNone/>
            </a:pPr>
            <a:r>
              <a:t/>
            </a:r>
            <a:endParaRPr b="1" sz="1300">
              <a:solidFill>
                <a:srgbClr val="43434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a:t>
            </a:r>
            <a:r>
              <a:rPr lang="en"/>
              <a:t> so far : SLT Project</a:t>
            </a:r>
            <a:endParaRPr/>
          </a:p>
        </p:txBody>
      </p:sp>
      <p:sp>
        <p:nvSpPr>
          <p:cNvPr id="381" name="Google Shape;381;p41"/>
          <p:cNvSpPr txBox="1"/>
          <p:nvPr>
            <p:ph idx="1" type="body"/>
          </p:nvPr>
        </p:nvSpPr>
        <p:spPr>
          <a:xfrm>
            <a:off x="729450" y="1408175"/>
            <a:ext cx="7598700" cy="3316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Descriptive analysis on service usage datasets (VOICE/BB/PEO TV)</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Analysis on ”Product State Changes” dataset</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Building user profile (usage ranks, user location, and </a:t>
            </a:r>
            <a:r>
              <a:rPr lang="en">
                <a:solidFill>
                  <a:srgbClr val="434343"/>
                </a:solidFill>
              </a:rPr>
              <a:t>interested</a:t>
            </a:r>
            <a:r>
              <a:rPr lang="en">
                <a:solidFill>
                  <a:srgbClr val="434343"/>
                </a:solidFill>
              </a:rPr>
              <a:t> </a:t>
            </a:r>
            <a:r>
              <a:rPr lang="en">
                <a:solidFill>
                  <a:srgbClr val="434343"/>
                </a:solidFill>
              </a:rPr>
              <a:t>packages</a:t>
            </a:r>
            <a:r>
              <a:rPr lang="en">
                <a:solidFill>
                  <a:srgbClr val="434343"/>
                </a:solidFill>
              </a:rPr>
              <a:t>)</a:t>
            </a:r>
            <a:endParaRPr>
              <a:solidFill>
                <a:srgbClr val="434343"/>
              </a:solidFill>
            </a:endParaRPr>
          </a:p>
          <a:p>
            <a:pPr indent="0" lvl="0" marL="0" rtl="0" algn="l">
              <a:lnSpc>
                <a:spcPct val="150000"/>
              </a:lnSpc>
              <a:spcBef>
                <a:spcPts val="1200"/>
              </a:spcBef>
              <a:spcAft>
                <a:spcPts val="0"/>
              </a:spcAft>
              <a:buNone/>
            </a:pPr>
            <a:br>
              <a:rPr lang="en" sz="900">
                <a:solidFill>
                  <a:srgbClr val="434343"/>
                </a:solidFill>
              </a:rPr>
            </a:br>
            <a:r>
              <a:rPr lang="en">
                <a:solidFill>
                  <a:srgbClr val="434343"/>
                </a:solidFill>
              </a:rPr>
              <a:t>To Do:</a:t>
            </a:r>
            <a:endParaRPr>
              <a:solidFill>
                <a:srgbClr val="434343"/>
              </a:solidFill>
            </a:endParaRPr>
          </a:p>
          <a:p>
            <a:pPr indent="-311150" lvl="0" marL="457200" rtl="0" algn="l">
              <a:lnSpc>
                <a:spcPct val="150000"/>
              </a:lnSpc>
              <a:spcBef>
                <a:spcPts val="1200"/>
              </a:spcBef>
              <a:spcAft>
                <a:spcPts val="0"/>
              </a:spcAft>
              <a:buClr>
                <a:srgbClr val="434343"/>
              </a:buClr>
              <a:buSzPts val="1300"/>
              <a:buChar char="●"/>
            </a:pPr>
            <a:r>
              <a:rPr lang="en">
                <a:solidFill>
                  <a:srgbClr val="434343"/>
                </a:solidFill>
              </a:rPr>
              <a:t>Service/ Package profile</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Gather and  extract contextual data : text analysis</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Implementation of</a:t>
            </a:r>
            <a:r>
              <a:rPr lang="en">
                <a:solidFill>
                  <a:srgbClr val="434343"/>
                </a:solidFill>
              </a:rPr>
              <a:t> feasible recommender models</a:t>
            </a: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Resolve possible problems </a:t>
            </a:r>
            <a:r>
              <a:rPr lang="en">
                <a:solidFill>
                  <a:srgbClr val="434343"/>
                </a:solidFill>
              </a:rPr>
              <a:t>relevant</a:t>
            </a:r>
            <a:r>
              <a:rPr lang="en">
                <a:solidFill>
                  <a:srgbClr val="434343"/>
                </a:solidFill>
              </a:rPr>
              <a:t> to recommendation classification </a:t>
            </a:r>
            <a:br>
              <a:rPr lang="en">
                <a:solidFill>
                  <a:srgbClr val="434343"/>
                </a:solidFill>
              </a:rPr>
            </a:br>
            <a:r>
              <a:rPr lang="en">
                <a:solidFill>
                  <a:srgbClr val="434343"/>
                </a:solidFill>
              </a:rPr>
              <a:t>( Cold start/ Multi-armed </a:t>
            </a:r>
            <a:r>
              <a:rPr lang="en">
                <a:solidFill>
                  <a:srgbClr val="434343"/>
                </a:solidFill>
              </a:rPr>
              <a:t>bandit</a:t>
            </a:r>
            <a:r>
              <a:rPr lang="en">
                <a:solidFill>
                  <a:srgbClr val="434343"/>
                </a:solidFill>
              </a:rPr>
              <a:t>)</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Research Problem</a:t>
            </a:r>
            <a:endParaRPr sz="3500"/>
          </a:p>
        </p:txBody>
      </p:sp>
      <p:sp>
        <p:nvSpPr>
          <p:cNvPr id="100" name="Google Shape;100;p15"/>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1" name="Google Shape;101;p1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02" name="Google Shape;102;p15"/>
          <p:cNvPicPr preferRelativeResize="0"/>
          <p:nvPr/>
        </p:nvPicPr>
        <p:blipFill rotWithShape="1">
          <a:blip r:embed="rId3">
            <a:alphaModFix/>
          </a:blip>
          <a:srcRect b="0" l="38244" r="0" t="0"/>
          <a:stretch/>
        </p:blipFill>
        <p:spPr>
          <a:xfrm>
            <a:off x="4484775" y="-27239"/>
            <a:ext cx="5700025" cy="51979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2"/>
          <p:cNvSpPr txBox="1"/>
          <p:nvPr>
            <p:ph type="title"/>
          </p:nvPr>
        </p:nvSpPr>
        <p:spPr>
          <a:xfrm>
            <a:off x="730000" y="1318650"/>
            <a:ext cx="36342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Demonstration</a:t>
            </a:r>
            <a:endParaRPr sz="3500"/>
          </a:p>
        </p:txBody>
      </p:sp>
      <p:sp>
        <p:nvSpPr>
          <p:cNvPr id="387" name="Google Shape;387;p42"/>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88" name="Google Shape;388;p42"/>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89" name="Google Shape;389;p42"/>
          <p:cNvPicPr preferRelativeResize="0"/>
          <p:nvPr/>
        </p:nvPicPr>
        <p:blipFill rotWithShape="1">
          <a:blip r:embed="rId3">
            <a:alphaModFix/>
          </a:blip>
          <a:srcRect b="0" l="30020" r="0" t="0"/>
          <a:stretch/>
        </p:blipFill>
        <p:spPr>
          <a:xfrm>
            <a:off x="4578966" y="0"/>
            <a:ext cx="6544508"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3"/>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95" name="Google Shape;395;p43"/>
          <p:cNvSpPr txBox="1"/>
          <p:nvPr>
            <p:ph idx="1" type="body"/>
          </p:nvPr>
        </p:nvSpPr>
        <p:spPr>
          <a:xfrm>
            <a:off x="729450" y="1411425"/>
            <a:ext cx="7688700" cy="3645600"/>
          </a:xfrm>
          <a:prstGeom prst="rect">
            <a:avLst/>
          </a:prstGeom>
        </p:spPr>
        <p:txBody>
          <a:bodyPr anchorCtr="0" anchor="t" bIns="91425" lIns="91425" spcFirstLastPara="1" rIns="91425" wrap="square" tIns="91425">
            <a:normAutofit/>
          </a:bodyPr>
          <a:lstStyle/>
          <a:p>
            <a:pPr indent="-304800" lvl="0" marL="457200" rtl="0" algn="l">
              <a:lnSpc>
                <a:spcPct val="95000"/>
              </a:lnSpc>
              <a:spcBef>
                <a:spcPts val="0"/>
              </a:spcBef>
              <a:spcAft>
                <a:spcPts val="0"/>
              </a:spcAft>
              <a:buClr>
                <a:srgbClr val="434343"/>
              </a:buClr>
              <a:buSzPts val="1200"/>
              <a:buChar char="●"/>
            </a:pPr>
            <a:r>
              <a:rPr lang="en" sz="1200">
                <a:solidFill>
                  <a:srgbClr val="434343"/>
                </a:solidFill>
              </a:rPr>
              <a:t>[</a:t>
            </a:r>
            <a:r>
              <a:rPr lang="en" sz="1200">
                <a:solidFill>
                  <a:srgbClr val="434343"/>
                </a:solidFill>
              </a:rPr>
              <a:t>Seyednezhad et. al, 2018</a:t>
            </a:r>
            <a:r>
              <a:rPr lang="en" sz="1200">
                <a:solidFill>
                  <a:srgbClr val="434343"/>
                </a:solidFill>
              </a:rPr>
              <a:t>] </a:t>
            </a:r>
            <a:br>
              <a:rPr lang="en" sz="1200">
                <a:solidFill>
                  <a:srgbClr val="434343"/>
                </a:solidFill>
              </a:rPr>
            </a:br>
            <a:r>
              <a:rPr lang="en" sz="1200">
                <a:solidFill>
                  <a:srgbClr val="434343"/>
                </a:solidFill>
              </a:rPr>
              <a:t>Seyednezhad, s. M. Mahdi &amp; Cozart, Kailey &amp; Bowllan, John &amp; Smith, Anthony. (2018). A Review on Recommendation Systems: Context-aware to Social-based.</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[Bursha et. al., 2019]</a:t>
            </a:r>
            <a:br>
              <a:rPr lang="en" sz="1200">
                <a:solidFill>
                  <a:srgbClr val="434343"/>
                </a:solidFill>
              </a:rPr>
            </a:br>
            <a:r>
              <a:rPr lang="en" sz="1200">
                <a:solidFill>
                  <a:srgbClr val="434343"/>
                </a:solidFill>
              </a:rPr>
              <a:t>Bushra Ramzan, Imran Sarwar Bajwa, Noreen Jamil, Riaz Ul Amin, Shabana Ramzan, Farhan Mirza, Nadeem Sarwar, "An Intelligent Data Analysis for Recommendation Systems Using Machine Learning", Scientific Programming, vol. 2019, Article ID 5941096, 20, 2019. </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[Chen C., 2016]</a:t>
            </a:r>
            <a:br>
              <a:rPr lang="en" sz="1200">
                <a:solidFill>
                  <a:srgbClr val="434343"/>
                </a:solidFill>
              </a:rPr>
            </a:br>
            <a:r>
              <a:rPr lang="en" sz="1200">
                <a:solidFill>
                  <a:srgbClr val="434343"/>
                </a:solidFill>
              </a:rPr>
              <a:t>Chen, C. (2016). Use cases and challenges in telecom big data analytics. APSIPA Transactions on Signal and Information Processing, 5, E19, 2016.</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[Ivens et.al., 2018]</a:t>
            </a:r>
            <a:br>
              <a:rPr lang="en" sz="1200">
                <a:solidFill>
                  <a:srgbClr val="434343"/>
                </a:solidFill>
              </a:rPr>
            </a:br>
            <a:r>
              <a:rPr lang="en" sz="1200">
                <a:solidFill>
                  <a:srgbClr val="434343"/>
                </a:solidFill>
              </a:rPr>
              <a:t>Ivens Portugal, Paulo Alencar, and Donald Cowan. The use of machine learning algorithms in recommender systems: A systematic review. ExpertSystems with Applications 97 (2018), 205–227, 2018. </a:t>
            </a:r>
            <a:endParaRPr sz="1200">
              <a:solidFill>
                <a:srgbClr val="434343"/>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4"/>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401" name="Google Shape;401;p44"/>
          <p:cNvSpPr txBox="1"/>
          <p:nvPr>
            <p:ph idx="1" type="body"/>
          </p:nvPr>
        </p:nvSpPr>
        <p:spPr>
          <a:xfrm>
            <a:off x="729450" y="1411425"/>
            <a:ext cx="7688700" cy="3789300"/>
          </a:xfrm>
          <a:prstGeom prst="rect">
            <a:avLst/>
          </a:prstGeom>
        </p:spPr>
        <p:txBody>
          <a:bodyPr anchorCtr="0" anchor="t" bIns="91425" lIns="91425" spcFirstLastPara="1" rIns="91425" wrap="square" tIns="91425">
            <a:normAutofit lnSpcReduction="10000"/>
          </a:bodyPr>
          <a:lstStyle/>
          <a:p>
            <a:pPr indent="-304800" lvl="0" marL="457200" rtl="0" algn="l">
              <a:lnSpc>
                <a:spcPct val="95000"/>
              </a:lnSpc>
              <a:spcBef>
                <a:spcPts val="0"/>
              </a:spcBef>
              <a:spcAft>
                <a:spcPts val="0"/>
              </a:spcAft>
              <a:buClr>
                <a:srgbClr val="434343"/>
              </a:buClr>
              <a:buSzPts val="1200"/>
              <a:buChar char="●"/>
            </a:pPr>
            <a:r>
              <a:rPr lang="en" sz="1200">
                <a:solidFill>
                  <a:srgbClr val="434343"/>
                </a:solidFill>
              </a:rPr>
              <a:t>[Ahmed et. al., 2019]</a:t>
            </a:r>
            <a:br>
              <a:rPr lang="en" sz="1200">
                <a:solidFill>
                  <a:srgbClr val="434343"/>
                </a:solidFill>
              </a:rPr>
            </a:br>
            <a:r>
              <a:rPr lang="en" sz="1200">
                <a:solidFill>
                  <a:srgbClr val="434343"/>
                </a:solidFill>
              </a:rPr>
              <a:t>Ahmed, A.A.Q., Maheswari, D. An enhanced ensemble classifier for telecom churn prediction using cost based uplift modelling. Int. j. inf. tecnol. 11, 381–391, 2019.</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[Yousef et. al., 2018]</a:t>
            </a:r>
            <a:br>
              <a:rPr lang="en" sz="1200">
                <a:solidFill>
                  <a:srgbClr val="434343"/>
                </a:solidFill>
              </a:rPr>
            </a:br>
            <a:r>
              <a:rPr lang="en" sz="1200">
                <a:solidFill>
                  <a:srgbClr val="434343"/>
                </a:solidFill>
              </a:rPr>
              <a:t>Yousef Kilani, Ahmed Fawzi Otoom, Ayoub Alsarhan, Manal Almaayah, A genetic algorithms-based hybrid recommender system of matrix factorization and neighborhood-based techniques, Journal of Computational Science, Volume 28, Pages 78-93, ISSN 1877-7503, 2018.</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[Aggarwal CC, 2016]</a:t>
            </a:r>
            <a:br>
              <a:rPr lang="en" sz="1200">
                <a:solidFill>
                  <a:srgbClr val="434343"/>
                </a:solidFill>
              </a:rPr>
            </a:br>
            <a:r>
              <a:rPr lang="en" sz="1200">
                <a:solidFill>
                  <a:srgbClr val="434343"/>
                </a:solidFill>
              </a:rPr>
              <a:t>Aggarwal CC (2016) Ensemble-based and hybrid recommender systems. In: Recommender systems, Springer International Publishing Switzerland, pp 199–224, 2016</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[Sundermann et. al., 2019]</a:t>
            </a:r>
            <a:br>
              <a:rPr lang="en" sz="1200">
                <a:solidFill>
                  <a:srgbClr val="434343"/>
                </a:solidFill>
              </a:rPr>
            </a:br>
            <a:r>
              <a:rPr lang="en" sz="1200">
                <a:solidFill>
                  <a:srgbClr val="434343"/>
                </a:solidFill>
              </a:rPr>
              <a:t>Sundermann, C.; Domingues, M.; Sinoara, R.; Marcacini, R.; Rezende, S. Using Opinion Mining in Context-Aware Recommender Systems: A Systematic Review.Information 2019, 10, 42, 2019. </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[Zui Zhang et. al., 2013]</a:t>
            </a:r>
            <a:br>
              <a:rPr lang="en" sz="1200">
                <a:solidFill>
                  <a:srgbClr val="434343"/>
                </a:solidFill>
              </a:rPr>
            </a:br>
            <a:r>
              <a:rPr lang="en" sz="1200">
                <a:solidFill>
                  <a:srgbClr val="434343"/>
                </a:solidFill>
              </a:rPr>
              <a:t>Zui Zhang, Hua Lin, Kun Liu, Dianshuang Wu, Guangquan Zhang, Jie Lu, A hybrid fuzzy-based personalized recommender system for telecom products/services, Information Sciences, Volume 235, Pages 117-129, ISSN 0020-0255,, 2013.</a:t>
            </a:r>
            <a:endParaRPr sz="1200">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5"/>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407" name="Google Shape;407;p45"/>
          <p:cNvSpPr txBox="1"/>
          <p:nvPr>
            <p:ph idx="1" type="body"/>
          </p:nvPr>
        </p:nvSpPr>
        <p:spPr>
          <a:xfrm>
            <a:off x="729450" y="1411425"/>
            <a:ext cx="7688700" cy="3645600"/>
          </a:xfrm>
          <a:prstGeom prst="rect">
            <a:avLst/>
          </a:prstGeom>
        </p:spPr>
        <p:txBody>
          <a:bodyPr anchorCtr="0" anchor="t" bIns="91425" lIns="91425" spcFirstLastPara="1" rIns="91425" wrap="square" tIns="91425">
            <a:normAutofit lnSpcReduction="10000"/>
          </a:bodyPr>
          <a:lstStyle/>
          <a:p>
            <a:pPr indent="-304800" lvl="0" marL="457200" rtl="0" algn="l">
              <a:lnSpc>
                <a:spcPct val="95000"/>
              </a:lnSpc>
              <a:spcBef>
                <a:spcPts val="0"/>
              </a:spcBef>
              <a:spcAft>
                <a:spcPts val="0"/>
              </a:spcAft>
              <a:buClr>
                <a:srgbClr val="434343"/>
              </a:buClr>
              <a:buSzPts val="1200"/>
              <a:buChar char="●"/>
            </a:pPr>
            <a:r>
              <a:rPr lang="en" sz="1200">
                <a:solidFill>
                  <a:srgbClr val="434343"/>
                </a:solidFill>
              </a:rPr>
              <a:t>[</a:t>
            </a:r>
            <a:r>
              <a:rPr lang="en" sz="1200">
                <a:solidFill>
                  <a:srgbClr val="434343"/>
                </a:solidFill>
              </a:rPr>
              <a:t>Adomavicius</a:t>
            </a:r>
            <a:r>
              <a:rPr lang="en" sz="1200">
                <a:solidFill>
                  <a:srgbClr val="434343"/>
                </a:solidFill>
              </a:rPr>
              <a:t> et. al., 2011]</a:t>
            </a:r>
            <a:br>
              <a:rPr lang="en" sz="1200">
                <a:solidFill>
                  <a:srgbClr val="434343"/>
                </a:solidFill>
              </a:rPr>
            </a:br>
            <a:r>
              <a:rPr lang="en" sz="1200">
                <a:solidFill>
                  <a:srgbClr val="434343"/>
                </a:solidFill>
              </a:rPr>
              <a:t>Adomavicius, G., Mobasher, B., Ricci, F., &amp; Tuzhilin, A. (2011). Context-Aware Recommender Systems. AI Magazine, 32(3), 67-80.</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[Yu,Jian et. al., 2011]</a:t>
            </a:r>
            <a:br>
              <a:rPr lang="en" sz="1200">
                <a:solidFill>
                  <a:srgbClr val="434343"/>
                </a:solidFill>
              </a:rPr>
            </a:br>
            <a:r>
              <a:rPr lang="en" sz="1200">
                <a:solidFill>
                  <a:srgbClr val="434343"/>
                </a:solidFill>
              </a:rPr>
              <a:t>Yu, Jian &amp; Falcarin, Paolo &amp; Vetro, Antonio. (2011). A Recommender System for Telecom Users: Experimental Evaluation of Recommendation Algorithms. Proceedings of 2011, 10th IEEE International Conference on Cybernetic Intelligent Systems, CIS 2011. 81-85. 10.1109/CIS.2011.6169139. </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a:t>
            </a:r>
            <a:r>
              <a:rPr lang="en" sz="1200">
                <a:solidFill>
                  <a:srgbClr val="434343"/>
                </a:solidFill>
              </a:rPr>
              <a:t>Bahramian et. al., 2017]</a:t>
            </a:r>
            <a:br>
              <a:rPr lang="en" sz="1200">
                <a:solidFill>
                  <a:srgbClr val="434343"/>
                </a:solidFill>
              </a:rPr>
            </a:br>
            <a:r>
              <a:rPr lang="en" sz="1200">
                <a:solidFill>
                  <a:srgbClr val="434343"/>
                </a:solidFill>
              </a:rPr>
              <a:t>Bahramian</a:t>
            </a:r>
            <a:r>
              <a:rPr lang="en" sz="1200">
                <a:solidFill>
                  <a:srgbClr val="434343"/>
                </a:solidFill>
              </a:rPr>
              <a:t>, Zahra &amp; Abbaspour, Rahim &amp; Claramunt, Christophe. (2017). A Cold Start Context-Aware Recommender System for Tour Planning Using Artificial Neural Network and Case Based Reasoning. Mobile Information Systems. 2017. 1-18. 10.1155/2017/9364903. </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[Covington et. al., 2016]</a:t>
            </a:r>
            <a:br>
              <a:rPr lang="en" sz="1200">
                <a:solidFill>
                  <a:srgbClr val="434343"/>
                </a:solidFill>
              </a:rPr>
            </a:br>
            <a:r>
              <a:rPr lang="en" sz="1200">
                <a:solidFill>
                  <a:srgbClr val="434343"/>
                </a:solidFill>
              </a:rPr>
              <a:t>Covington, Paul, J. Adams and Emre Sargin. “Deep Neural Networks for YouTube Recommendations.” Proceedings of the 10th ACM Conference on Recommender Systems (2016): n. Pag.</a:t>
            </a:r>
            <a:br>
              <a:rPr lang="en" sz="1200">
                <a:solidFill>
                  <a:srgbClr val="434343"/>
                </a:solidFill>
              </a:rPr>
            </a:br>
            <a:endParaRPr sz="1200">
              <a:solidFill>
                <a:srgbClr val="434343"/>
              </a:solidFill>
            </a:endParaRPr>
          </a:p>
          <a:p>
            <a:pPr indent="-304800" lvl="0" marL="457200" rtl="0" algn="l">
              <a:lnSpc>
                <a:spcPct val="95000"/>
              </a:lnSpc>
              <a:spcBef>
                <a:spcPts val="0"/>
              </a:spcBef>
              <a:spcAft>
                <a:spcPts val="0"/>
              </a:spcAft>
              <a:buClr>
                <a:srgbClr val="434343"/>
              </a:buClr>
              <a:buSzPts val="1200"/>
              <a:buChar char="●"/>
            </a:pPr>
            <a:r>
              <a:rPr lang="en" sz="1200">
                <a:solidFill>
                  <a:srgbClr val="434343"/>
                </a:solidFill>
              </a:rPr>
              <a:t>[Xiangnan et. at., 2017]</a:t>
            </a:r>
            <a:br>
              <a:rPr lang="en" sz="1200">
                <a:solidFill>
                  <a:srgbClr val="434343"/>
                </a:solidFill>
              </a:rPr>
            </a:br>
            <a:r>
              <a:rPr lang="en" sz="1200">
                <a:solidFill>
                  <a:srgbClr val="434343"/>
                </a:solidFill>
              </a:rPr>
              <a:t>He, Xiangnan &amp; Liao, Lizi &amp; Zhang, Hanwang. (2017). Neural Collaborative Filtering. Proceedings of the 26th International Conference on World Wide Web.</a:t>
            </a:r>
            <a:endParaRPr sz="1200">
              <a:solidFill>
                <a:srgbClr val="43434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6"/>
          <p:cNvSpPr txBox="1"/>
          <p:nvPr>
            <p:ph type="title"/>
          </p:nvPr>
        </p:nvSpPr>
        <p:spPr>
          <a:xfrm>
            <a:off x="3048900" y="2132600"/>
            <a:ext cx="36342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Thank  </a:t>
            </a:r>
            <a:r>
              <a:rPr lang="en" sz="3500">
                <a:solidFill>
                  <a:srgbClr val="073763"/>
                </a:solidFill>
              </a:rPr>
              <a:t>You</a:t>
            </a:r>
            <a:endParaRPr sz="3500">
              <a:solidFill>
                <a:srgbClr val="07376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of the Research</a:t>
            </a:r>
            <a:endParaRPr/>
          </a:p>
        </p:txBody>
      </p:sp>
      <p:sp>
        <p:nvSpPr>
          <p:cNvPr id="108" name="Google Shape;108;p16"/>
          <p:cNvSpPr txBox="1"/>
          <p:nvPr>
            <p:ph idx="1" type="body"/>
          </p:nvPr>
        </p:nvSpPr>
        <p:spPr>
          <a:xfrm>
            <a:off x="729450" y="1411425"/>
            <a:ext cx="7365600" cy="3505500"/>
          </a:xfrm>
          <a:prstGeom prst="rect">
            <a:avLst/>
          </a:prstGeom>
        </p:spPr>
        <p:txBody>
          <a:bodyPr anchorCtr="0" anchor="t" bIns="91425" lIns="91425" spcFirstLastPara="1" rIns="91425" wrap="square" tIns="91425">
            <a:normAutofit lnSpcReduction="20000"/>
          </a:bodyPr>
          <a:lstStyle/>
          <a:p>
            <a:pPr indent="-311150" lvl="0" marL="457200" rtl="0" algn="just">
              <a:lnSpc>
                <a:spcPct val="150000"/>
              </a:lnSpc>
              <a:spcBef>
                <a:spcPts val="0"/>
              </a:spcBef>
              <a:spcAft>
                <a:spcPts val="0"/>
              </a:spcAft>
              <a:buClr>
                <a:srgbClr val="434343"/>
              </a:buClr>
              <a:buSzPts val="1300"/>
              <a:buChar char="●"/>
            </a:pPr>
            <a:r>
              <a:rPr lang="en">
                <a:solidFill>
                  <a:srgbClr val="434343"/>
                </a:solidFill>
              </a:rPr>
              <a:t>The Telecommunication Industry has become the center for digital growth in Sri Lanka.</a:t>
            </a:r>
            <a:br>
              <a:rPr lang="en">
                <a:solidFill>
                  <a:srgbClr val="434343"/>
                </a:solidFill>
              </a:rPr>
            </a:br>
            <a:endParaRPr sz="900">
              <a:solidFill>
                <a:srgbClr val="434343"/>
              </a:solidFill>
            </a:endParaRPr>
          </a:p>
          <a:p>
            <a:pPr indent="-311150" lvl="0" marL="457200" rtl="0" algn="just">
              <a:lnSpc>
                <a:spcPct val="150000"/>
              </a:lnSpc>
              <a:spcBef>
                <a:spcPts val="0"/>
              </a:spcBef>
              <a:spcAft>
                <a:spcPts val="0"/>
              </a:spcAft>
              <a:buClr>
                <a:srgbClr val="434343"/>
              </a:buClr>
              <a:buSzPts val="1300"/>
              <a:buChar char="●"/>
            </a:pPr>
            <a:r>
              <a:rPr lang="en">
                <a:solidFill>
                  <a:srgbClr val="434343"/>
                </a:solidFill>
              </a:rPr>
              <a:t>10.9 million (34 per 100 people) internet users and 30.41 million mobile connections (1499 per 1000 people), equivalent to </a:t>
            </a:r>
            <a:r>
              <a:rPr b="1" lang="en">
                <a:solidFill>
                  <a:srgbClr val="434343"/>
                </a:solidFill>
              </a:rPr>
              <a:t>141.7% of the total population </a:t>
            </a:r>
            <a:r>
              <a:rPr lang="en">
                <a:solidFill>
                  <a:srgbClr val="434343"/>
                </a:solidFill>
              </a:rPr>
              <a:t> </a:t>
            </a:r>
            <a:r>
              <a:rPr lang="en" sz="1100">
                <a:solidFill>
                  <a:srgbClr val="434343"/>
                </a:solidFill>
              </a:rPr>
              <a:t>[Central Bank, 2020]</a:t>
            </a:r>
            <a:br>
              <a:rPr lang="en">
                <a:solidFill>
                  <a:srgbClr val="434343"/>
                </a:solidFill>
              </a:rPr>
            </a:br>
            <a:endParaRPr sz="900">
              <a:solidFill>
                <a:srgbClr val="434343"/>
              </a:solidFill>
            </a:endParaRPr>
          </a:p>
          <a:p>
            <a:pPr indent="-311150" lvl="0" marL="457200" rtl="0" algn="just">
              <a:lnSpc>
                <a:spcPct val="150000"/>
              </a:lnSpc>
              <a:spcBef>
                <a:spcPts val="0"/>
              </a:spcBef>
              <a:spcAft>
                <a:spcPts val="0"/>
              </a:spcAft>
              <a:buClr>
                <a:srgbClr val="434343"/>
              </a:buClr>
              <a:buSzPts val="1300"/>
              <a:buChar char="●"/>
            </a:pPr>
            <a:r>
              <a:rPr lang="en">
                <a:solidFill>
                  <a:srgbClr val="434343"/>
                </a:solidFill>
              </a:rPr>
              <a:t>SLT Telecom alone is </a:t>
            </a:r>
            <a:r>
              <a:rPr b="1" lang="en">
                <a:solidFill>
                  <a:srgbClr val="434343"/>
                </a:solidFill>
              </a:rPr>
              <a:t>9 million subscribers</a:t>
            </a:r>
            <a:r>
              <a:rPr lang="en">
                <a:solidFill>
                  <a:srgbClr val="434343"/>
                </a:solidFill>
              </a:rPr>
              <a:t> with a growing 91,119 million revenue by 2020.</a:t>
            </a:r>
            <a:br>
              <a:rPr lang="en">
                <a:solidFill>
                  <a:srgbClr val="434343"/>
                </a:solidFill>
              </a:rPr>
            </a:br>
            <a:r>
              <a:rPr lang="en" sz="1100">
                <a:solidFill>
                  <a:srgbClr val="434343"/>
                </a:solidFill>
              </a:rPr>
              <a:t>[Sri Lanka Telecom PLC, 2020] </a:t>
            </a:r>
            <a:br>
              <a:rPr lang="en">
                <a:solidFill>
                  <a:srgbClr val="434343"/>
                </a:solidFill>
              </a:rPr>
            </a:br>
            <a:endParaRPr sz="900">
              <a:solidFill>
                <a:srgbClr val="434343"/>
              </a:solidFill>
            </a:endParaRPr>
          </a:p>
          <a:p>
            <a:pPr indent="-311150" lvl="0" marL="457200" rtl="0" algn="just">
              <a:lnSpc>
                <a:spcPct val="150000"/>
              </a:lnSpc>
              <a:spcBef>
                <a:spcPts val="0"/>
              </a:spcBef>
              <a:spcAft>
                <a:spcPts val="0"/>
              </a:spcAft>
              <a:buClr>
                <a:srgbClr val="434343"/>
              </a:buClr>
              <a:buSzPts val="1300"/>
              <a:buChar char="●"/>
            </a:pPr>
            <a:r>
              <a:rPr lang="en">
                <a:solidFill>
                  <a:srgbClr val="434343"/>
                </a:solidFill>
              </a:rPr>
              <a:t>Recommender Systems are quiet popular and enhancing the business profits in Retail industries. </a:t>
            </a:r>
            <a:r>
              <a:rPr b="1" lang="en">
                <a:solidFill>
                  <a:srgbClr val="434343"/>
                </a:solidFill>
              </a:rPr>
              <a:t>But no considerable involvement found in Telecommunication Industry in Sri Lankan context.</a:t>
            </a:r>
            <a:br>
              <a:rPr lang="en">
                <a:solidFill>
                  <a:srgbClr val="434343"/>
                </a:solidFill>
              </a:rPr>
            </a:br>
            <a:endParaRPr sz="900">
              <a:solidFill>
                <a:srgbClr val="434343"/>
              </a:solidFill>
            </a:endParaRPr>
          </a:p>
          <a:p>
            <a:pPr indent="-311150" lvl="0" marL="457200" rtl="0" algn="just">
              <a:lnSpc>
                <a:spcPct val="150000"/>
              </a:lnSpc>
              <a:spcBef>
                <a:spcPts val="0"/>
              </a:spcBef>
              <a:spcAft>
                <a:spcPts val="0"/>
              </a:spcAft>
              <a:buClr>
                <a:srgbClr val="434343"/>
              </a:buClr>
              <a:buSzPts val="1300"/>
              <a:buChar char="●"/>
            </a:pPr>
            <a:r>
              <a:rPr lang="en">
                <a:solidFill>
                  <a:srgbClr val="434343"/>
                </a:solidFill>
              </a:rPr>
              <a:t>Telecommunication data are highly asynchronous and significantly different compared to retail and other industries.</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Problem</a:t>
            </a:r>
            <a:endParaRPr/>
          </a:p>
        </p:txBody>
      </p:sp>
      <p:sp>
        <p:nvSpPr>
          <p:cNvPr id="114" name="Google Shape;114;p17"/>
          <p:cNvSpPr txBox="1"/>
          <p:nvPr>
            <p:ph idx="1" type="body"/>
          </p:nvPr>
        </p:nvSpPr>
        <p:spPr>
          <a:xfrm>
            <a:off x="729450" y="1563825"/>
            <a:ext cx="7688700" cy="34398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Lack of research for a Recommender System for Telecommunication Industry in Sri Lankan Context. </a:t>
            </a:r>
            <a:endParaRPr>
              <a:solidFill>
                <a:srgbClr val="434343"/>
              </a:solidFill>
            </a:endParaRPr>
          </a:p>
          <a:p>
            <a:pPr indent="-298450" lvl="1" marL="914400" rtl="0" algn="l">
              <a:lnSpc>
                <a:spcPct val="150000"/>
              </a:lnSpc>
              <a:spcBef>
                <a:spcPts val="0"/>
              </a:spcBef>
              <a:spcAft>
                <a:spcPts val="0"/>
              </a:spcAft>
              <a:buClr>
                <a:srgbClr val="434343"/>
              </a:buClr>
              <a:buSzPts val="1100"/>
              <a:buChar char="○"/>
            </a:pPr>
            <a:r>
              <a:rPr lang="en" sz="1200">
                <a:solidFill>
                  <a:srgbClr val="666666"/>
                </a:solidFill>
              </a:rPr>
              <a:t>None has addressed recommending fixed-line services.</a:t>
            </a:r>
            <a:br>
              <a:rPr lang="en">
                <a:solidFill>
                  <a:srgbClr val="434343"/>
                </a:solidFill>
              </a:rPr>
            </a:br>
            <a:endParaRPr>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High availability of Telecom service providers and service packages, subscriber churn has increased.</a:t>
            </a:r>
            <a:endParaRPr>
              <a:solidFill>
                <a:srgbClr val="434343"/>
              </a:solidFill>
            </a:endParaRPr>
          </a:p>
          <a:p>
            <a:pPr indent="-304800" lvl="1" marL="914400" rtl="0" algn="l">
              <a:lnSpc>
                <a:spcPct val="150000"/>
              </a:lnSpc>
              <a:spcBef>
                <a:spcPts val="0"/>
              </a:spcBef>
              <a:spcAft>
                <a:spcPts val="0"/>
              </a:spcAft>
              <a:buClr>
                <a:srgbClr val="666666"/>
              </a:buClr>
              <a:buSzPts val="1200"/>
              <a:buChar char="○"/>
            </a:pPr>
            <a:r>
              <a:rPr lang="en" sz="1200">
                <a:solidFill>
                  <a:srgbClr val="666666"/>
                </a:solidFill>
              </a:rPr>
              <a:t>Some services may pass unobserved. If they were recommended when needed, subscriber may continue with the career.</a:t>
            </a:r>
            <a:endParaRPr sz="1200">
              <a:solidFill>
                <a:srgbClr val="666666"/>
              </a:solidFill>
            </a:endParaRPr>
          </a:p>
          <a:p>
            <a:pPr indent="-298450" lvl="1" marL="914400" rtl="0" algn="l">
              <a:lnSpc>
                <a:spcPct val="150000"/>
              </a:lnSpc>
              <a:spcBef>
                <a:spcPts val="0"/>
              </a:spcBef>
              <a:spcAft>
                <a:spcPts val="0"/>
              </a:spcAft>
              <a:buClr>
                <a:srgbClr val="434343"/>
              </a:buClr>
              <a:buSzPts val="1100"/>
              <a:buChar char="○"/>
            </a:pPr>
            <a:r>
              <a:rPr lang="en" sz="1200">
                <a:solidFill>
                  <a:srgbClr val="666666"/>
                </a:solidFill>
              </a:rPr>
              <a:t>Loyal subscribers need to be identified and rewarded with cross-selling and up-selling offers.</a:t>
            </a:r>
            <a:br>
              <a:rPr lang="en">
                <a:solidFill>
                  <a:srgbClr val="434343"/>
                </a:solidFill>
              </a:rPr>
            </a:br>
            <a:endParaRPr>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Problem</a:t>
            </a:r>
            <a:endParaRPr/>
          </a:p>
        </p:txBody>
      </p:sp>
      <p:sp>
        <p:nvSpPr>
          <p:cNvPr id="120" name="Google Shape;120;p18"/>
          <p:cNvSpPr txBox="1"/>
          <p:nvPr>
            <p:ph idx="1" type="body"/>
          </p:nvPr>
        </p:nvSpPr>
        <p:spPr>
          <a:xfrm>
            <a:off x="729450" y="1411425"/>
            <a:ext cx="7688700" cy="34398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To address this dynamic market and high competition, a traditional recommender system won’t be enough.</a:t>
            </a:r>
            <a:endParaRPr>
              <a:solidFill>
                <a:srgbClr val="434343"/>
              </a:solidFill>
            </a:endParaRPr>
          </a:p>
          <a:p>
            <a:pPr indent="-304800" lvl="1" marL="914400" rtl="0" algn="l">
              <a:lnSpc>
                <a:spcPct val="150000"/>
              </a:lnSpc>
              <a:spcBef>
                <a:spcPts val="0"/>
              </a:spcBef>
              <a:spcAft>
                <a:spcPts val="0"/>
              </a:spcAft>
              <a:buClr>
                <a:srgbClr val="666666"/>
              </a:buClr>
              <a:buSzPts val="1200"/>
              <a:buChar char="○"/>
            </a:pPr>
            <a:r>
              <a:rPr lang="en" sz="1200">
                <a:solidFill>
                  <a:srgbClr val="666666"/>
                </a:solidFill>
              </a:rPr>
              <a:t>Issues with Collaborative Filtering approach in a dynamic context (cold-start etc.)</a:t>
            </a:r>
            <a:endParaRPr sz="1200">
              <a:solidFill>
                <a:srgbClr val="666666"/>
              </a:solidFill>
            </a:endParaRPr>
          </a:p>
          <a:p>
            <a:pPr indent="-304800" lvl="1" marL="914400" rtl="0" algn="l">
              <a:lnSpc>
                <a:spcPct val="150000"/>
              </a:lnSpc>
              <a:spcBef>
                <a:spcPts val="0"/>
              </a:spcBef>
              <a:spcAft>
                <a:spcPts val="0"/>
              </a:spcAft>
              <a:buClr>
                <a:srgbClr val="666666"/>
              </a:buClr>
              <a:buSzPts val="1200"/>
              <a:buChar char="○"/>
            </a:pPr>
            <a:r>
              <a:rPr lang="en" sz="1200">
                <a:solidFill>
                  <a:srgbClr val="666666"/>
                </a:solidFill>
              </a:rPr>
              <a:t>User-service interactions, and demographics content alone won’t give accurate recommendations.</a:t>
            </a:r>
            <a:endParaRPr sz="1200">
              <a:solidFill>
                <a:srgbClr val="666666"/>
              </a:solidFill>
            </a:endParaRPr>
          </a:p>
          <a:p>
            <a:pPr indent="-304800" lvl="1" marL="914400" rtl="0" algn="l">
              <a:lnSpc>
                <a:spcPct val="150000"/>
              </a:lnSpc>
              <a:spcBef>
                <a:spcPts val="0"/>
              </a:spcBef>
              <a:spcAft>
                <a:spcPts val="0"/>
              </a:spcAft>
              <a:buClr>
                <a:srgbClr val="666666"/>
              </a:buClr>
              <a:buSzPts val="1200"/>
              <a:buChar char="○"/>
            </a:pPr>
            <a:r>
              <a:rPr lang="en" sz="1200">
                <a:solidFill>
                  <a:srgbClr val="666666"/>
                </a:solidFill>
              </a:rPr>
              <a:t>Awareness of Context (Contextual pre-filtering approach) is critical.</a:t>
            </a:r>
            <a:br>
              <a:rPr lang="en" sz="1200">
                <a:solidFill>
                  <a:srgbClr val="666666"/>
                </a:solidFill>
              </a:rPr>
            </a:br>
            <a:endParaRPr sz="1200">
              <a:solidFill>
                <a:srgbClr val="666666"/>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Recommendation need to be offered to the more beneficial subscriber groups.</a:t>
            </a:r>
            <a:endParaRPr>
              <a:solidFill>
                <a:srgbClr val="434343"/>
              </a:solidFill>
            </a:endParaRPr>
          </a:p>
          <a:p>
            <a:pPr indent="-304800" lvl="1" marL="914400" rtl="0" algn="l">
              <a:lnSpc>
                <a:spcPct val="150000"/>
              </a:lnSpc>
              <a:spcBef>
                <a:spcPts val="0"/>
              </a:spcBef>
              <a:spcAft>
                <a:spcPts val="0"/>
              </a:spcAft>
              <a:buClr>
                <a:srgbClr val="666666"/>
              </a:buClr>
              <a:buSzPts val="1200"/>
              <a:buChar char="○"/>
            </a:pPr>
            <a:r>
              <a:rPr lang="en" sz="1200">
                <a:solidFill>
                  <a:srgbClr val="666666"/>
                </a:solidFill>
              </a:rPr>
              <a:t>Subscriber segmentation, identifying and prioritizing target subscriber groups, is crucial for enhancing the business value of recommendations offered.</a:t>
            </a:r>
            <a:endParaRPr sz="12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Problem</a:t>
            </a:r>
            <a:r>
              <a:rPr lang="en"/>
              <a:t> : Scope</a:t>
            </a:r>
            <a:endParaRPr/>
          </a:p>
          <a:p>
            <a:pPr indent="0" lvl="0" marL="0" rtl="0" algn="l">
              <a:spcBef>
                <a:spcPts val="0"/>
              </a:spcBef>
              <a:spcAft>
                <a:spcPts val="0"/>
              </a:spcAft>
              <a:buNone/>
            </a:pPr>
            <a:r>
              <a:t/>
            </a:r>
            <a:endParaRPr/>
          </a:p>
        </p:txBody>
      </p:sp>
      <p:sp>
        <p:nvSpPr>
          <p:cNvPr id="126" name="Google Shape;126;p19"/>
          <p:cNvSpPr/>
          <p:nvPr/>
        </p:nvSpPr>
        <p:spPr>
          <a:xfrm>
            <a:off x="3573466" y="1281907"/>
            <a:ext cx="2036400" cy="203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4467014" y="2803470"/>
            <a:ext cx="2036257" cy="2036257"/>
          </a:xfrm>
          <a:prstGeom prst="ellipse">
            <a:avLst/>
          </a:prstGeom>
          <a:solidFill>
            <a:srgbClr val="0B5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txBox="1"/>
          <p:nvPr/>
        </p:nvSpPr>
        <p:spPr>
          <a:xfrm>
            <a:off x="5182199" y="3862103"/>
            <a:ext cx="1406400" cy="66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Recommender Systems</a:t>
            </a:r>
            <a:endParaRPr b="1" sz="1100">
              <a:solidFill>
                <a:srgbClr val="FFFFFF"/>
              </a:solidFill>
              <a:latin typeface="Roboto"/>
              <a:ea typeface="Roboto"/>
              <a:cs typeface="Roboto"/>
              <a:sym typeface="Roboto"/>
            </a:endParaRPr>
          </a:p>
        </p:txBody>
      </p:sp>
      <p:sp>
        <p:nvSpPr>
          <p:cNvPr id="129" name="Google Shape;129;p19"/>
          <p:cNvSpPr/>
          <p:nvPr/>
        </p:nvSpPr>
        <p:spPr>
          <a:xfrm>
            <a:off x="2719009" y="2803470"/>
            <a:ext cx="2036257" cy="2036257"/>
          </a:xfrm>
          <a:prstGeom prst="ellipse">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txBox="1"/>
          <p:nvPr/>
        </p:nvSpPr>
        <p:spPr>
          <a:xfrm>
            <a:off x="2690824" y="3785903"/>
            <a:ext cx="1406400" cy="66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Telecom</a:t>
            </a:r>
            <a:br>
              <a:rPr b="1" lang="en" sz="11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Industry</a:t>
            </a:r>
            <a:endParaRPr b="1" sz="1100">
              <a:solidFill>
                <a:srgbClr val="FFFFFF"/>
              </a:solidFill>
              <a:latin typeface="Roboto"/>
              <a:ea typeface="Roboto"/>
              <a:cs typeface="Roboto"/>
              <a:sym typeface="Roboto"/>
            </a:endParaRPr>
          </a:p>
        </p:txBody>
      </p:sp>
      <p:sp>
        <p:nvSpPr>
          <p:cNvPr id="131" name="Google Shape;131;p19"/>
          <p:cNvSpPr txBox="1"/>
          <p:nvPr/>
        </p:nvSpPr>
        <p:spPr>
          <a:xfrm>
            <a:off x="3913074" y="1335228"/>
            <a:ext cx="1406400" cy="66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Artificial Intelligence</a:t>
            </a:r>
            <a:endParaRPr b="1" sz="1100">
              <a:solidFill>
                <a:srgbClr val="FFFFFF"/>
              </a:solidFill>
              <a:latin typeface="Roboto"/>
              <a:ea typeface="Roboto"/>
              <a:cs typeface="Roboto"/>
              <a:sym typeface="Roboto"/>
            </a:endParaRPr>
          </a:p>
        </p:txBody>
      </p:sp>
      <p:pic>
        <p:nvPicPr>
          <p:cNvPr id="132" name="Google Shape;132;p19"/>
          <p:cNvPicPr preferRelativeResize="0"/>
          <p:nvPr/>
        </p:nvPicPr>
        <p:blipFill>
          <a:blip r:embed="rId3">
            <a:alphaModFix/>
          </a:blip>
          <a:stretch>
            <a:fillRect/>
          </a:stretch>
        </p:blipFill>
        <p:spPr>
          <a:xfrm>
            <a:off x="3118799" y="1551700"/>
            <a:ext cx="2996026" cy="2996050"/>
          </a:xfrm>
          <a:prstGeom prst="rect">
            <a:avLst/>
          </a:prstGeom>
          <a:noFill/>
          <a:ln>
            <a:noFill/>
          </a:ln>
        </p:spPr>
      </p:pic>
      <p:sp>
        <p:nvSpPr>
          <p:cNvPr id="133" name="Google Shape;133;p19"/>
          <p:cNvSpPr txBox="1"/>
          <p:nvPr/>
        </p:nvSpPr>
        <p:spPr>
          <a:xfrm>
            <a:off x="3684475" y="2173425"/>
            <a:ext cx="1801800" cy="66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DL - Neural Networks</a:t>
            </a:r>
            <a:br>
              <a:rPr b="1" lang="en" sz="1100">
                <a:solidFill>
                  <a:srgbClr val="FFFFFF"/>
                </a:solidFill>
                <a:latin typeface="Roboto"/>
                <a:ea typeface="Roboto"/>
                <a:cs typeface="Roboto"/>
                <a:sym typeface="Roboto"/>
              </a:rPr>
            </a:br>
            <a:br>
              <a:rPr b="1" lang="en" sz="11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NLP    Text Mining     </a:t>
            </a:r>
            <a:endParaRPr b="1" sz="1100">
              <a:solidFill>
                <a:srgbClr val="FFFFFF"/>
              </a:solidFill>
              <a:latin typeface="Roboto"/>
              <a:ea typeface="Roboto"/>
              <a:cs typeface="Roboto"/>
              <a:sym typeface="Roboto"/>
            </a:endParaRPr>
          </a:p>
        </p:txBody>
      </p:sp>
      <p:sp>
        <p:nvSpPr>
          <p:cNvPr id="134" name="Google Shape;134;p19"/>
          <p:cNvSpPr txBox="1"/>
          <p:nvPr/>
        </p:nvSpPr>
        <p:spPr>
          <a:xfrm>
            <a:off x="4325825" y="2896400"/>
            <a:ext cx="1801800" cy="113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Hybrid </a:t>
            </a:r>
            <a:br>
              <a:rPr b="1" lang="en" sz="11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Recommender </a:t>
            </a:r>
            <a:br>
              <a:rPr b="1" lang="en" sz="11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(CF + CBF)</a:t>
            </a:r>
            <a:endParaRPr b="1" sz="1100">
              <a:solidFill>
                <a:srgbClr val="FFFFFF"/>
              </a:solidFill>
              <a:latin typeface="Roboto"/>
              <a:ea typeface="Roboto"/>
              <a:cs typeface="Roboto"/>
              <a:sym typeface="Roboto"/>
            </a:endParaRPr>
          </a:p>
          <a:p>
            <a:pPr indent="0" lvl="0" marL="0" rtl="0" algn="ctr">
              <a:spcBef>
                <a:spcPts val="0"/>
              </a:spcBef>
              <a:spcAft>
                <a:spcPts val="0"/>
              </a:spcAft>
              <a:buNone/>
            </a:pPr>
            <a:r>
              <a:t/>
            </a:r>
            <a:endParaRPr b="1" sz="1100">
              <a:solidFill>
                <a:srgbClr val="FFFFFF"/>
              </a:solidFill>
              <a:latin typeface="Roboto"/>
              <a:ea typeface="Roboto"/>
              <a:cs typeface="Roboto"/>
              <a:sym typeface="Roboto"/>
            </a:endParaRPr>
          </a:p>
          <a:p>
            <a:pPr indent="0" lvl="0" marL="0" rtl="0" algn="ctr">
              <a:spcBef>
                <a:spcPts val="0"/>
              </a:spcBef>
              <a:spcAft>
                <a:spcPts val="0"/>
              </a:spcAft>
              <a:buNone/>
            </a:pPr>
            <a:r>
              <a:rPr b="1" lang="en" sz="1100">
                <a:solidFill>
                  <a:srgbClr val="FFFFFF"/>
                </a:solidFill>
                <a:latin typeface="Roboto"/>
                <a:ea typeface="Roboto"/>
                <a:cs typeface="Roboto"/>
                <a:sym typeface="Roboto"/>
              </a:rPr>
              <a:t>Context-</a:t>
            </a:r>
            <a:br>
              <a:rPr b="1" lang="en" sz="11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aware</a:t>
            </a:r>
            <a:endParaRPr b="1" sz="1100">
              <a:solidFill>
                <a:srgbClr val="FFFFFF"/>
              </a:solidFill>
              <a:latin typeface="Roboto"/>
              <a:ea typeface="Roboto"/>
              <a:cs typeface="Roboto"/>
              <a:sym typeface="Roboto"/>
            </a:endParaRPr>
          </a:p>
        </p:txBody>
      </p:sp>
      <p:sp>
        <p:nvSpPr>
          <p:cNvPr id="135" name="Google Shape;135;p19"/>
          <p:cNvSpPr txBox="1"/>
          <p:nvPr/>
        </p:nvSpPr>
        <p:spPr>
          <a:xfrm>
            <a:off x="3381400" y="2859225"/>
            <a:ext cx="1801800" cy="144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Fixed-Line</a:t>
            </a:r>
            <a:br>
              <a:rPr b="1" lang="en" sz="1100">
                <a:solidFill>
                  <a:srgbClr val="FFFFFF"/>
                </a:solidFill>
                <a:latin typeface="Roboto"/>
                <a:ea typeface="Roboto"/>
                <a:cs typeface="Roboto"/>
                <a:sym typeface="Roboto"/>
              </a:rPr>
            </a:br>
            <a:br>
              <a:rPr b="1" lang="en" sz="7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     Voice Calls</a:t>
            </a:r>
            <a:br>
              <a:rPr b="1" lang="en" sz="1100">
                <a:solidFill>
                  <a:srgbClr val="FFFFFF"/>
                </a:solidFill>
                <a:latin typeface="Roboto"/>
                <a:ea typeface="Roboto"/>
                <a:cs typeface="Roboto"/>
                <a:sym typeface="Roboto"/>
              </a:rPr>
            </a:br>
            <a:br>
              <a:rPr b="1" lang="en" sz="8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       BroadBand </a:t>
            </a:r>
            <a:br>
              <a:rPr b="1" lang="en" sz="1100">
                <a:solidFill>
                  <a:srgbClr val="FFFFFF"/>
                </a:solidFill>
                <a:latin typeface="Roboto"/>
                <a:ea typeface="Roboto"/>
                <a:cs typeface="Roboto"/>
                <a:sym typeface="Roboto"/>
              </a:rPr>
            </a:br>
            <a:r>
              <a:rPr b="1" lang="en" sz="600">
                <a:solidFill>
                  <a:srgbClr val="FFFFFF"/>
                </a:solidFill>
                <a:latin typeface="Roboto"/>
                <a:ea typeface="Roboto"/>
                <a:cs typeface="Roboto"/>
                <a:sym typeface="Roboto"/>
              </a:rPr>
              <a:t>           </a:t>
            </a:r>
            <a:br>
              <a:rPr b="1" lang="en" sz="100">
                <a:solidFill>
                  <a:srgbClr val="FFFFFF"/>
                </a:solidFill>
                <a:latin typeface="Roboto"/>
                <a:ea typeface="Roboto"/>
                <a:cs typeface="Roboto"/>
                <a:sym typeface="Roboto"/>
              </a:rPr>
            </a:br>
            <a:r>
              <a:rPr b="1" lang="en" sz="1100">
                <a:solidFill>
                  <a:srgbClr val="FFFFFF"/>
                </a:solidFill>
                <a:latin typeface="Roboto"/>
                <a:ea typeface="Roboto"/>
                <a:cs typeface="Roboto"/>
                <a:sym typeface="Roboto"/>
              </a:rPr>
              <a:t>                Cable TV</a:t>
            </a:r>
            <a:endParaRPr b="1" sz="11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Problem : </a:t>
            </a:r>
            <a:r>
              <a:rPr lang="en"/>
              <a:t>Justification</a:t>
            </a:r>
            <a:endParaRPr/>
          </a:p>
        </p:txBody>
      </p:sp>
      <p:sp>
        <p:nvSpPr>
          <p:cNvPr id="141" name="Google Shape;141;p20"/>
          <p:cNvSpPr txBox="1"/>
          <p:nvPr>
            <p:ph idx="1" type="body"/>
          </p:nvPr>
        </p:nvSpPr>
        <p:spPr>
          <a:xfrm>
            <a:off x="653250" y="1487625"/>
            <a:ext cx="4921500" cy="3273300"/>
          </a:xfrm>
          <a:prstGeom prst="rect">
            <a:avLst/>
          </a:prstGeom>
        </p:spPr>
        <p:txBody>
          <a:bodyPr anchorCtr="0" anchor="t" bIns="91425" lIns="91425" spcFirstLastPara="1" rIns="91425" wrap="square" tIns="91425">
            <a:normAutofit fontScale="85000" lnSpcReduction="20000"/>
          </a:bodyPr>
          <a:lstStyle/>
          <a:p>
            <a:pPr indent="-298767" lvl="0" marL="457200" rtl="0" algn="l">
              <a:lnSpc>
                <a:spcPct val="150000"/>
              </a:lnSpc>
              <a:spcBef>
                <a:spcPts val="0"/>
              </a:spcBef>
              <a:spcAft>
                <a:spcPts val="0"/>
              </a:spcAft>
              <a:buClr>
                <a:srgbClr val="434343"/>
              </a:buClr>
              <a:buSzPct val="100000"/>
              <a:buChar char="●"/>
            </a:pPr>
            <a:r>
              <a:rPr lang="en">
                <a:solidFill>
                  <a:srgbClr val="434343"/>
                </a:solidFill>
              </a:rPr>
              <a:t>Due to high competition, huge </a:t>
            </a:r>
            <a:r>
              <a:rPr lang="en">
                <a:solidFill>
                  <a:srgbClr val="434343"/>
                </a:solidFill>
              </a:rPr>
              <a:t>variety</a:t>
            </a:r>
            <a:r>
              <a:rPr lang="en">
                <a:solidFill>
                  <a:srgbClr val="434343"/>
                </a:solidFill>
              </a:rPr>
              <a:t> of services available, Sri Lanka Telecom (SLT) requires a recommender system to recommend services to its beneficial subscribers to increase satisfaction, reduce churn and gain profits.</a:t>
            </a:r>
            <a:br>
              <a:rPr lang="en">
                <a:solidFill>
                  <a:srgbClr val="434343"/>
                </a:solidFill>
              </a:rPr>
            </a:br>
            <a:endParaRPr>
              <a:solidFill>
                <a:srgbClr val="434343"/>
              </a:solidFill>
            </a:endParaRPr>
          </a:p>
          <a:p>
            <a:pPr indent="-298767" lvl="0" marL="457200" rtl="0" algn="l">
              <a:lnSpc>
                <a:spcPct val="150000"/>
              </a:lnSpc>
              <a:spcBef>
                <a:spcPts val="0"/>
              </a:spcBef>
              <a:spcAft>
                <a:spcPts val="0"/>
              </a:spcAft>
              <a:buClr>
                <a:srgbClr val="434343"/>
              </a:buClr>
              <a:buSzPct val="216666"/>
              <a:buChar char="●"/>
            </a:pPr>
            <a:r>
              <a:rPr lang="en">
                <a:solidFill>
                  <a:srgbClr val="434343"/>
                </a:solidFill>
              </a:rPr>
              <a:t>There is a dearth of studies done in Sri Lanka in particular telecom sector to implement a recommender system. (Non targeting fixed-line subscribers)</a:t>
            </a:r>
            <a:br>
              <a:rPr lang="en">
                <a:solidFill>
                  <a:srgbClr val="434343"/>
                </a:solidFill>
              </a:rPr>
            </a:br>
            <a:endParaRPr sz="600">
              <a:solidFill>
                <a:srgbClr val="434343"/>
              </a:solidFill>
            </a:endParaRPr>
          </a:p>
          <a:p>
            <a:pPr indent="-298767" lvl="0" marL="457200" rtl="0" algn="l">
              <a:lnSpc>
                <a:spcPct val="150000"/>
              </a:lnSpc>
              <a:spcBef>
                <a:spcPts val="0"/>
              </a:spcBef>
              <a:spcAft>
                <a:spcPts val="0"/>
              </a:spcAft>
              <a:buClr>
                <a:srgbClr val="434343"/>
              </a:buClr>
              <a:buSzPct val="216666"/>
              <a:buChar char="●"/>
            </a:pPr>
            <a:r>
              <a:rPr lang="en">
                <a:solidFill>
                  <a:srgbClr val="434343"/>
                </a:solidFill>
              </a:rPr>
              <a:t>Acquiring new customers has become multiple times more expensive than retaining a customer.  [Chen C., 2016] </a:t>
            </a:r>
            <a:br>
              <a:rPr lang="en">
                <a:solidFill>
                  <a:srgbClr val="434343"/>
                </a:solidFill>
              </a:rPr>
            </a:br>
            <a:endParaRPr sz="600">
              <a:solidFill>
                <a:srgbClr val="434343"/>
              </a:solidFill>
            </a:endParaRPr>
          </a:p>
          <a:p>
            <a:pPr indent="-298767" lvl="0" marL="457200" rtl="0" algn="l">
              <a:lnSpc>
                <a:spcPct val="150000"/>
              </a:lnSpc>
              <a:spcBef>
                <a:spcPts val="0"/>
              </a:spcBef>
              <a:spcAft>
                <a:spcPts val="0"/>
              </a:spcAft>
              <a:buClr>
                <a:srgbClr val="434343"/>
              </a:buClr>
              <a:buSzPct val="100000"/>
              <a:buChar char="●"/>
            </a:pPr>
            <a:r>
              <a:rPr lang="en">
                <a:solidFill>
                  <a:srgbClr val="434343"/>
                </a:solidFill>
              </a:rPr>
              <a:t>According to [Soft et. al., 2017], as  telecommunication services continuously providing different choices to the end user, leading some services to pass unobserved even if useful. </a:t>
            </a:r>
            <a:endParaRPr>
              <a:solidFill>
                <a:srgbClr val="434343"/>
              </a:solidFill>
            </a:endParaRPr>
          </a:p>
        </p:txBody>
      </p:sp>
      <p:pic>
        <p:nvPicPr>
          <p:cNvPr id="142" name="Google Shape;142;p20"/>
          <p:cNvPicPr preferRelativeResize="0"/>
          <p:nvPr/>
        </p:nvPicPr>
        <p:blipFill>
          <a:blip r:embed="rId3">
            <a:alphaModFix/>
          </a:blip>
          <a:stretch>
            <a:fillRect/>
          </a:stretch>
        </p:blipFill>
        <p:spPr>
          <a:xfrm>
            <a:off x="5599050" y="1558401"/>
            <a:ext cx="3544951" cy="1444625"/>
          </a:xfrm>
          <a:prstGeom prst="rect">
            <a:avLst/>
          </a:prstGeom>
          <a:noFill/>
          <a:ln>
            <a:noFill/>
          </a:ln>
        </p:spPr>
      </p:pic>
      <p:pic>
        <p:nvPicPr>
          <p:cNvPr id="143" name="Google Shape;143;p20"/>
          <p:cNvPicPr preferRelativeResize="0"/>
          <p:nvPr/>
        </p:nvPicPr>
        <p:blipFill>
          <a:blip r:embed="rId4">
            <a:alphaModFix/>
          </a:blip>
          <a:stretch>
            <a:fillRect/>
          </a:stretch>
        </p:blipFill>
        <p:spPr>
          <a:xfrm>
            <a:off x="5864025" y="3127000"/>
            <a:ext cx="2867025"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7650" y="59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Gap</a:t>
            </a:r>
            <a:endParaRPr/>
          </a:p>
        </p:txBody>
      </p:sp>
      <p:sp>
        <p:nvSpPr>
          <p:cNvPr id="149" name="Google Shape;149;p21"/>
          <p:cNvSpPr txBox="1"/>
          <p:nvPr>
            <p:ph idx="1" type="body"/>
          </p:nvPr>
        </p:nvSpPr>
        <p:spPr>
          <a:xfrm>
            <a:off x="729450" y="1411425"/>
            <a:ext cx="7547700" cy="2928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rgbClr val="434343"/>
              </a:buClr>
              <a:buSzPts val="1300"/>
              <a:buChar char="●"/>
            </a:pPr>
            <a:r>
              <a:rPr lang="en">
                <a:solidFill>
                  <a:srgbClr val="434343"/>
                </a:solidFill>
              </a:rPr>
              <a:t>There is a dearth of studies done in Sri Lanka in particular telecom sector to implement a recommender system.</a:t>
            </a:r>
            <a:br>
              <a:rPr lang="en">
                <a:solidFill>
                  <a:srgbClr val="434343"/>
                </a:solidFill>
              </a:rPr>
            </a:br>
            <a:endParaRPr sz="6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Even though recommender systems are proposed and implemented relevant to the domain, consideration of the context (contextual pre-filtering  approach) is less (or not) considered.</a:t>
            </a:r>
            <a:br>
              <a:rPr lang="en">
                <a:solidFill>
                  <a:srgbClr val="434343"/>
                </a:solidFill>
              </a:rPr>
            </a:br>
            <a:endParaRPr sz="6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Requirement of an accurate personalized recommender engine to recommend fixed-line services to subscribers, has arised to meet the company’s business strategies.</a:t>
            </a:r>
            <a:br>
              <a:rPr lang="en">
                <a:solidFill>
                  <a:srgbClr val="434343"/>
                </a:solidFill>
              </a:rPr>
            </a:br>
            <a:endParaRPr sz="600">
              <a:solidFill>
                <a:srgbClr val="434343"/>
              </a:solidFill>
            </a:endParaRPr>
          </a:p>
          <a:p>
            <a:pPr indent="-311150" lvl="0" marL="457200" rtl="0" algn="l">
              <a:lnSpc>
                <a:spcPct val="150000"/>
              </a:lnSpc>
              <a:spcBef>
                <a:spcPts val="0"/>
              </a:spcBef>
              <a:spcAft>
                <a:spcPts val="0"/>
              </a:spcAft>
              <a:buClr>
                <a:srgbClr val="434343"/>
              </a:buClr>
              <a:buSzPts val="1300"/>
              <a:buChar char="●"/>
            </a:pPr>
            <a:r>
              <a:rPr lang="en">
                <a:solidFill>
                  <a:srgbClr val="434343"/>
                </a:solidFill>
              </a:rPr>
              <a:t>This study fills two gaps (practise gap and empirical gap)</a:t>
            </a:r>
            <a:endParaRPr>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