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6858000" cy="9144000"/>
  <p:embeddedFontLst>
    <p:embeddedFont>
      <p:font typeface="Raleway"/>
      <p:regular r:id="rId39"/>
      <p:bold r:id="rId40"/>
      <p:italic r:id="rId41"/>
      <p:boldItalic r:id="rId42"/>
    </p:embeddedFont>
    <p:embeddedFont>
      <p:font typeface="Roboto"/>
      <p:regular r:id="rId43"/>
      <p:bold r:id="rId44"/>
      <p:italic r:id="rId45"/>
      <p:boldItalic r:id="rId46"/>
    </p:embeddedFont>
    <p:embeddedFont>
      <p:font typeface="Lato"/>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1C27624-FEF5-4220-8B9A-5E05DFD778A6}">
  <a:tblStyle styleId="{C1C27624-FEF5-4220-8B9A-5E05DFD778A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bold.fntdata"/><Relationship Id="rId42" Type="http://schemas.openxmlformats.org/officeDocument/2006/relationships/font" Target="fonts/Raleway-boldItalic.fntdata"/><Relationship Id="rId41" Type="http://schemas.openxmlformats.org/officeDocument/2006/relationships/font" Target="fonts/Raleway-italic.fntdata"/><Relationship Id="rId44" Type="http://schemas.openxmlformats.org/officeDocument/2006/relationships/font" Target="fonts/Roboto-bold.fntdata"/><Relationship Id="rId43" Type="http://schemas.openxmlformats.org/officeDocument/2006/relationships/font" Target="fonts/Roboto-regular.fntdata"/><Relationship Id="rId46" Type="http://schemas.openxmlformats.org/officeDocument/2006/relationships/font" Target="fonts/Roboto-boldItalic.fntdata"/><Relationship Id="rId45"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Lato-bold.fntdata"/><Relationship Id="rId47" Type="http://schemas.openxmlformats.org/officeDocument/2006/relationships/font" Target="fonts/Lato-regular.fntdata"/><Relationship Id="rId49" Type="http://schemas.openxmlformats.org/officeDocument/2006/relationships/font" Target="fonts/La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font" Target="fonts/Raleway-regular.fntdata"/><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0" Type="http://schemas.openxmlformats.org/officeDocument/2006/relationships/font" Target="fonts/La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da272428dd_0_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da272428dd_0_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da272428dd_0_1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da272428dd_0_1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da272428dd_0_1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da272428dd_0_1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d9244c1757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d9244c1757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da272428dd_0_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da272428dd_0_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da272428dd_0_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da272428dd_0_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da272428dd_0_1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da272428dd_0_1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da272428dd_0_1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da272428dd_0_1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da272428dd_0_1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da272428dd_0_1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da272428dd_0_6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da272428dd_0_6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a272428dd_0_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da272428dd_0_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da272428dd_0_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da272428dd_0_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da272428dd_0_1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da272428dd_0_1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d9244c1757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d9244c1757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da272428dd_0_6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da272428dd_0_6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da272428dd_0_10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da272428dd_0_10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d9244c175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d9244c17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da272428dd_0_1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da272428dd_0_1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da272428dd_0_10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da272428dd_0_10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da272428dd_0_1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da272428dd_0_1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da272428dd_0_1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da272428dd_0_1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a272428dd_0_6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da272428dd_0_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da272428dd_0_1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da272428dd_0_1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da272428dd_0_1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da272428dd_0_1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da272428dd_0_1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da272428dd_0_1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da272428dd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da272428dd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da272428dd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da272428dd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da272428dd_0_1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da272428dd_0_1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da272428dd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da272428dd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da272428dd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da272428dd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da272428dd_0_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da272428dd_0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980"/>
              <a:t>A study on developing a hybrid recommender system for Telecommunication Industry in Sri Lanka</a:t>
            </a:r>
            <a:endParaRPr sz="2980"/>
          </a:p>
          <a:p>
            <a:pPr indent="0" lvl="0" marL="0" rtl="0" algn="l">
              <a:spcBef>
                <a:spcPts val="0"/>
              </a:spcBef>
              <a:spcAft>
                <a:spcPts val="0"/>
              </a:spcAft>
              <a:buSzPts val="990"/>
              <a:buNone/>
            </a:pPr>
            <a:r>
              <a:t/>
            </a:r>
            <a:endParaRPr sz="2980"/>
          </a:p>
          <a:p>
            <a:pPr indent="0" lvl="0" marL="0" rtl="0" algn="l">
              <a:spcBef>
                <a:spcPts val="0"/>
              </a:spcBef>
              <a:spcAft>
                <a:spcPts val="0"/>
              </a:spcAft>
              <a:buSzPts val="990"/>
              <a:buNone/>
            </a:pPr>
            <a:r>
              <a:t/>
            </a:r>
            <a:endParaRPr sz="2980"/>
          </a:p>
        </p:txBody>
      </p:sp>
      <p:sp>
        <p:nvSpPr>
          <p:cNvPr id="87" name="Google Shape;87;p13"/>
          <p:cNvSpPr txBox="1"/>
          <p:nvPr>
            <p:ph idx="1" type="subTitle"/>
          </p:nvPr>
        </p:nvSpPr>
        <p:spPr>
          <a:xfrm>
            <a:off x="729625" y="3020500"/>
            <a:ext cx="7688100" cy="1895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 sz="1400">
                <a:solidFill>
                  <a:srgbClr val="666666"/>
                </a:solidFill>
                <a:latin typeface="Calibri"/>
                <a:ea typeface="Calibri"/>
                <a:cs typeface="Calibri"/>
                <a:sym typeface="Calibri"/>
              </a:rPr>
              <a:t>Chiran Hewawitharana IM/2016/046</a:t>
            </a:r>
            <a:endParaRPr b="1" sz="1400">
              <a:solidFill>
                <a:srgbClr val="666666"/>
              </a:solidFill>
              <a:latin typeface="Calibri"/>
              <a:ea typeface="Calibri"/>
              <a:cs typeface="Calibri"/>
              <a:sym typeface="Calibri"/>
            </a:endParaRPr>
          </a:p>
          <a:p>
            <a:pPr indent="0" lvl="0" marL="0" rtl="0" algn="l">
              <a:lnSpc>
                <a:spcPct val="150000"/>
              </a:lnSpc>
              <a:spcBef>
                <a:spcPts val="0"/>
              </a:spcBef>
              <a:spcAft>
                <a:spcPts val="0"/>
              </a:spcAft>
              <a:buNone/>
            </a:pPr>
            <a:r>
              <a:t/>
            </a:r>
            <a:endParaRPr b="1" sz="1400">
              <a:solidFill>
                <a:srgbClr val="666666"/>
              </a:solidFill>
              <a:latin typeface="Calibri"/>
              <a:ea typeface="Calibri"/>
              <a:cs typeface="Calibri"/>
              <a:sym typeface="Calibri"/>
            </a:endParaRPr>
          </a:p>
          <a:p>
            <a:pPr indent="0" lvl="0" marL="0" rtl="0" algn="l">
              <a:lnSpc>
                <a:spcPct val="150000"/>
              </a:lnSpc>
              <a:spcBef>
                <a:spcPts val="0"/>
              </a:spcBef>
              <a:spcAft>
                <a:spcPts val="0"/>
              </a:spcAft>
              <a:buNone/>
            </a:pPr>
            <a:r>
              <a:rPr b="1" lang="en" sz="1400">
                <a:solidFill>
                  <a:srgbClr val="666666"/>
                </a:solidFill>
                <a:latin typeface="Calibri"/>
                <a:ea typeface="Calibri"/>
                <a:cs typeface="Calibri"/>
                <a:sym typeface="Calibri"/>
              </a:rPr>
              <a:t>Supervised By: Dr. Chathura Rajapaksha, Mr. Dinesh Asanka</a:t>
            </a:r>
            <a:endParaRPr b="1" sz="1400">
              <a:solidFill>
                <a:srgbClr val="666666"/>
              </a:solidFill>
              <a:latin typeface="Calibri"/>
              <a:ea typeface="Calibri"/>
              <a:cs typeface="Calibri"/>
              <a:sym typeface="Calibri"/>
            </a:endParaRPr>
          </a:p>
          <a:p>
            <a:pPr indent="0" lvl="0" marL="0" rtl="0" algn="l">
              <a:lnSpc>
                <a:spcPct val="150000"/>
              </a:lnSpc>
              <a:spcBef>
                <a:spcPts val="0"/>
              </a:spcBef>
              <a:spcAft>
                <a:spcPts val="0"/>
              </a:spcAft>
              <a:buNone/>
            </a:pPr>
            <a:r>
              <a:t/>
            </a:r>
            <a:endParaRPr b="1" sz="1400">
              <a:solidFill>
                <a:srgbClr val="666666"/>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2"/>
          <p:cNvSpPr txBox="1"/>
          <p:nvPr>
            <p:ph type="title"/>
          </p:nvPr>
        </p:nvSpPr>
        <p:spPr>
          <a:xfrm>
            <a:off x="280550" y="599950"/>
            <a:ext cx="8312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01. Recommender System - </a:t>
            </a:r>
            <a:r>
              <a:rPr lang="en"/>
              <a:t>theories</a:t>
            </a:r>
            <a:r>
              <a:rPr lang="en"/>
              <a:t> and applications</a:t>
            </a:r>
            <a:endParaRPr/>
          </a:p>
        </p:txBody>
      </p:sp>
      <p:graphicFrame>
        <p:nvGraphicFramePr>
          <p:cNvPr id="156" name="Google Shape;156;p22"/>
          <p:cNvGraphicFramePr/>
          <p:nvPr/>
        </p:nvGraphicFramePr>
        <p:xfrm>
          <a:off x="952500" y="1486785"/>
          <a:ext cx="3000000" cy="3000000"/>
        </p:xfrm>
        <a:graphic>
          <a:graphicData uri="http://schemas.openxmlformats.org/drawingml/2006/table">
            <a:tbl>
              <a:tblPr>
                <a:noFill/>
                <a:tableStyleId>{C1C27624-FEF5-4220-8B9A-5E05DFD778A6}</a:tableStyleId>
              </a:tblPr>
              <a:tblGrid>
                <a:gridCol w="2363950"/>
                <a:gridCol w="4875050"/>
              </a:tblGrid>
              <a:tr h="422975">
                <a:tc>
                  <a:txBody>
                    <a:bodyPr/>
                    <a:lstStyle/>
                    <a:p>
                      <a:pPr indent="0" lvl="0" marL="0" rtl="0" algn="l">
                        <a:spcBef>
                          <a:spcPts val="0"/>
                        </a:spcBef>
                        <a:spcAft>
                          <a:spcPts val="0"/>
                        </a:spcAft>
                        <a:buNone/>
                      </a:pPr>
                      <a:r>
                        <a:rPr b="1" lang="en">
                          <a:solidFill>
                            <a:srgbClr val="073763"/>
                          </a:solidFill>
                        </a:rPr>
                        <a:t>Reference</a:t>
                      </a:r>
                      <a:endParaRPr b="1">
                        <a:solidFill>
                          <a:srgbClr val="073763"/>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en">
                          <a:solidFill>
                            <a:srgbClr val="073763"/>
                          </a:solidFill>
                        </a:rPr>
                        <a:t>Related f</a:t>
                      </a:r>
                      <a:r>
                        <a:rPr b="1" lang="en">
                          <a:solidFill>
                            <a:srgbClr val="073763"/>
                          </a:solidFill>
                        </a:rPr>
                        <a:t>indings and suggestions </a:t>
                      </a:r>
                      <a:endParaRPr b="1">
                        <a:solidFill>
                          <a:srgbClr val="073763"/>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FE2F3"/>
                    </a:solidFill>
                  </a:tcPr>
                </a:tc>
              </a:tr>
              <a:tr h="1505900">
                <a:tc>
                  <a:txBody>
                    <a:bodyPr/>
                    <a:lstStyle/>
                    <a:p>
                      <a:pPr indent="0" lvl="0" marL="0" rtl="0" algn="l">
                        <a:spcBef>
                          <a:spcPts val="0"/>
                        </a:spcBef>
                        <a:spcAft>
                          <a:spcPts val="0"/>
                        </a:spcAft>
                        <a:buNone/>
                      </a:pPr>
                      <a:r>
                        <a:rPr lang="en"/>
                        <a:t>[Seyednezhad et. al., 2018] </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200"/>
                        <a:t>A Review on Recommendation Systems: Context-aware to Social-based.</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311150" lvl="0" marL="457200" rtl="0" algn="l">
                        <a:lnSpc>
                          <a:spcPct val="115000"/>
                        </a:lnSpc>
                        <a:spcBef>
                          <a:spcPts val="0"/>
                        </a:spcBef>
                        <a:spcAft>
                          <a:spcPts val="0"/>
                        </a:spcAft>
                        <a:buSzPts val="1300"/>
                        <a:buChar char="●"/>
                      </a:pPr>
                      <a:r>
                        <a:rPr lang="en" sz="1300"/>
                        <a:t>Main four methods: Demographic filtering, content-based filtering, collaborative filtering and hybrid methods </a:t>
                      </a:r>
                      <a:endParaRPr sz="1300"/>
                    </a:p>
                    <a:p>
                      <a:pPr indent="-311150" lvl="0" marL="457200" rtl="0" algn="l">
                        <a:lnSpc>
                          <a:spcPct val="115000"/>
                        </a:lnSpc>
                        <a:spcBef>
                          <a:spcPts val="0"/>
                        </a:spcBef>
                        <a:spcAft>
                          <a:spcPts val="0"/>
                        </a:spcAft>
                        <a:buSzPts val="1300"/>
                        <a:buChar char="●"/>
                      </a:pPr>
                      <a:r>
                        <a:rPr lang="en" sz="1300"/>
                        <a:t>CF: Methods of extracting user interactions for a recommendation: Explicit/ </a:t>
                      </a:r>
                      <a:r>
                        <a:rPr b="1" lang="en" sz="1300"/>
                        <a:t>Implicit</a:t>
                      </a:r>
                      <a:endParaRPr b="1" sz="1300"/>
                    </a:p>
                    <a:p>
                      <a:pPr indent="-311150" lvl="0" marL="457200" rtl="0" algn="l">
                        <a:lnSpc>
                          <a:spcPct val="115000"/>
                        </a:lnSpc>
                        <a:spcBef>
                          <a:spcPts val="0"/>
                        </a:spcBef>
                        <a:spcAft>
                          <a:spcPts val="0"/>
                        </a:spcAft>
                        <a:buSzPts val="1300"/>
                        <a:buChar char="●"/>
                      </a:pPr>
                      <a:r>
                        <a:rPr lang="en" sz="1300"/>
                        <a:t>CBF: make recommendations based on the description of the items. Three parts: content analyzer, profile learner and filtering component.</a:t>
                      </a:r>
                      <a:endParaRPr sz="1300"/>
                    </a:p>
                    <a:p>
                      <a:pPr indent="-311150" lvl="0" marL="457200" rtl="0" algn="l">
                        <a:lnSpc>
                          <a:spcPct val="115000"/>
                        </a:lnSpc>
                        <a:spcBef>
                          <a:spcPts val="0"/>
                        </a:spcBef>
                        <a:spcAft>
                          <a:spcPts val="0"/>
                        </a:spcAft>
                        <a:buSzPts val="1300"/>
                        <a:buChar char="●"/>
                      </a:pPr>
                      <a:r>
                        <a:rPr lang="en" sz="1300"/>
                        <a:t>CBF techniques: Keyword based vector space model</a:t>
                      </a:r>
                      <a:endParaRPr sz="1300"/>
                    </a:p>
                    <a:p>
                      <a:pPr indent="-311150" lvl="0" marL="457200" rtl="0" algn="l">
                        <a:lnSpc>
                          <a:spcPct val="115000"/>
                        </a:lnSpc>
                        <a:spcBef>
                          <a:spcPts val="0"/>
                        </a:spcBef>
                        <a:spcAft>
                          <a:spcPts val="0"/>
                        </a:spcAft>
                        <a:buSzPts val="1300"/>
                        <a:buChar char="●"/>
                      </a:pPr>
                      <a:r>
                        <a:rPr lang="en" sz="1300"/>
                        <a:t>CF techniques: Cosine similarities, KNN - Neighbourhood approach, latent factor model,</a:t>
                      </a:r>
                      <a:endParaRPr sz="1300"/>
                    </a:p>
                    <a:p>
                      <a:pPr indent="-311150" lvl="0" marL="457200" rtl="0" algn="l">
                        <a:lnSpc>
                          <a:spcPct val="115000"/>
                        </a:lnSpc>
                        <a:spcBef>
                          <a:spcPts val="0"/>
                        </a:spcBef>
                        <a:spcAft>
                          <a:spcPts val="0"/>
                        </a:spcAft>
                        <a:buSzPts val="1300"/>
                        <a:buChar char="●"/>
                      </a:pPr>
                      <a:r>
                        <a:rPr lang="en" sz="1300"/>
                        <a:t>Challenges: cold-start problem, multi armed bandit</a:t>
                      </a:r>
                      <a:endParaRPr sz="1300"/>
                    </a:p>
                    <a:p>
                      <a:pPr indent="0" lvl="0" marL="0" rtl="0" algn="l">
                        <a:lnSpc>
                          <a:spcPct val="115000"/>
                        </a:lnSpc>
                        <a:spcBef>
                          <a:spcPts val="0"/>
                        </a:spcBef>
                        <a:spcAft>
                          <a:spcPts val="0"/>
                        </a:spcAft>
                        <a:buNone/>
                      </a:pPr>
                      <a:r>
                        <a:t/>
                      </a:r>
                      <a:endParaRPr sz="13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3"/>
          <p:cNvSpPr txBox="1"/>
          <p:nvPr>
            <p:ph type="title"/>
          </p:nvPr>
        </p:nvSpPr>
        <p:spPr>
          <a:xfrm>
            <a:off x="280550" y="599950"/>
            <a:ext cx="8312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01. Recommender System - theories and applications</a:t>
            </a:r>
            <a:endParaRPr/>
          </a:p>
        </p:txBody>
      </p:sp>
      <p:graphicFrame>
        <p:nvGraphicFramePr>
          <p:cNvPr id="162" name="Google Shape;162;p23"/>
          <p:cNvGraphicFramePr/>
          <p:nvPr/>
        </p:nvGraphicFramePr>
        <p:xfrm>
          <a:off x="952500" y="1486785"/>
          <a:ext cx="3000000" cy="3000000"/>
        </p:xfrm>
        <a:graphic>
          <a:graphicData uri="http://schemas.openxmlformats.org/drawingml/2006/table">
            <a:tbl>
              <a:tblPr>
                <a:noFill/>
                <a:tableStyleId>{C1C27624-FEF5-4220-8B9A-5E05DFD778A6}</a:tableStyleId>
              </a:tblPr>
              <a:tblGrid>
                <a:gridCol w="2363950"/>
                <a:gridCol w="4875050"/>
              </a:tblGrid>
              <a:tr h="422975">
                <a:tc>
                  <a:txBody>
                    <a:bodyPr/>
                    <a:lstStyle/>
                    <a:p>
                      <a:pPr indent="0" lvl="0" marL="0" rtl="0" algn="l">
                        <a:spcBef>
                          <a:spcPts val="0"/>
                        </a:spcBef>
                        <a:spcAft>
                          <a:spcPts val="0"/>
                        </a:spcAft>
                        <a:buNone/>
                      </a:pPr>
                      <a:r>
                        <a:rPr b="1" lang="en">
                          <a:solidFill>
                            <a:srgbClr val="073763"/>
                          </a:solidFill>
                        </a:rPr>
                        <a:t>Reference</a:t>
                      </a:r>
                      <a:endParaRPr b="1">
                        <a:solidFill>
                          <a:srgbClr val="073763"/>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en">
                          <a:solidFill>
                            <a:srgbClr val="073763"/>
                          </a:solidFill>
                        </a:rPr>
                        <a:t>Related f</a:t>
                      </a:r>
                      <a:r>
                        <a:rPr b="1" lang="en">
                          <a:solidFill>
                            <a:srgbClr val="073763"/>
                          </a:solidFill>
                        </a:rPr>
                        <a:t>indings and suggestions </a:t>
                      </a:r>
                      <a:endParaRPr b="1">
                        <a:solidFill>
                          <a:srgbClr val="073763"/>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FE2F3"/>
                    </a:solidFill>
                  </a:tcPr>
                </a:tc>
              </a:tr>
              <a:tr h="1505900">
                <a:tc>
                  <a:txBody>
                    <a:bodyPr/>
                    <a:lstStyle/>
                    <a:p>
                      <a:pPr indent="0" lvl="0" marL="0" rtl="0" algn="l">
                        <a:spcBef>
                          <a:spcPts val="0"/>
                        </a:spcBef>
                        <a:spcAft>
                          <a:spcPts val="0"/>
                        </a:spcAft>
                        <a:buNone/>
                      </a:pPr>
                      <a:r>
                        <a:rPr lang="en"/>
                        <a:t>[Yousef et. al., 2018]</a:t>
                      </a:r>
                      <a:br>
                        <a:rPr lang="en"/>
                      </a:br>
                      <a:endParaRPr sz="700"/>
                    </a:p>
                    <a:p>
                      <a:pPr indent="0" lvl="0" marL="0" rtl="0" algn="l">
                        <a:spcBef>
                          <a:spcPts val="0"/>
                        </a:spcBef>
                        <a:spcAft>
                          <a:spcPts val="0"/>
                        </a:spcAft>
                        <a:buNone/>
                      </a:pPr>
                      <a:r>
                        <a:rPr lang="en" sz="1200"/>
                        <a:t>A genetic algorithms-based hybrid recommender system of matrix factorization and neighborhood-based techniques,</a:t>
                      </a:r>
                      <a:endParaRPr sz="1200"/>
                    </a:p>
                    <a:p>
                      <a:pPr indent="0" lvl="0" marL="0" rtl="0" algn="l">
                        <a:spcBef>
                          <a:spcPts val="0"/>
                        </a:spcBef>
                        <a:spcAft>
                          <a:spcPts val="0"/>
                        </a:spcAft>
                        <a:buNone/>
                      </a:pPr>
                      <a:r>
                        <a:t/>
                      </a:r>
                      <a:endParaRPr/>
                    </a:p>
                    <a:p>
                      <a:pPr indent="0" lvl="0" marL="0" rtl="0" algn="l">
                        <a:spcBef>
                          <a:spcPts val="0"/>
                        </a:spcBef>
                        <a:spcAft>
                          <a:spcPts val="0"/>
                        </a:spcAft>
                        <a:buNone/>
                      </a:pPr>
                      <a:r>
                        <a:rPr lang="en"/>
                        <a:t>[Aggarwal CC, 2016]</a:t>
                      </a:r>
                      <a:br>
                        <a:rPr lang="en"/>
                      </a:br>
                      <a:endParaRPr sz="700"/>
                    </a:p>
                    <a:p>
                      <a:pPr indent="0" lvl="0" marL="0" rtl="0" algn="l">
                        <a:spcBef>
                          <a:spcPts val="0"/>
                        </a:spcBef>
                        <a:spcAft>
                          <a:spcPts val="0"/>
                        </a:spcAft>
                        <a:buNone/>
                      </a:pPr>
                      <a:r>
                        <a:rPr lang="en" sz="1200"/>
                        <a:t>Ensemble-based and hybrid recommender systems.</a:t>
                      </a:r>
                      <a:endParaRPr sz="1200"/>
                    </a:p>
                    <a:p>
                      <a:pPr indent="0" lvl="0" marL="0" rtl="0" algn="l">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311150" lvl="0" marL="457200" rtl="0" algn="l">
                        <a:lnSpc>
                          <a:spcPct val="115000"/>
                        </a:lnSpc>
                        <a:spcBef>
                          <a:spcPts val="0"/>
                        </a:spcBef>
                        <a:spcAft>
                          <a:spcPts val="0"/>
                        </a:spcAft>
                        <a:buSzPts val="1300"/>
                        <a:buChar char="●"/>
                      </a:pPr>
                      <a:r>
                        <a:rPr lang="en" sz="1300"/>
                        <a:t>Hybrid recommenders: Combination of CF, CBF and Contextual information.</a:t>
                      </a:r>
                      <a:endParaRPr sz="1300"/>
                    </a:p>
                    <a:p>
                      <a:pPr indent="-311150" lvl="0" marL="457200" rtl="0" algn="l">
                        <a:lnSpc>
                          <a:spcPct val="115000"/>
                        </a:lnSpc>
                        <a:spcBef>
                          <a:spcPts val="0"/>
                        </a:spcBef>
                        <a:spcAft>
                          <a:spcPts val="0"/>
                        </a:spcAft>
                        <a:buSzPts val="1300"/>
                        <a:buChar char="●"/>
                      </a:pPr>
                      <a:r>
                        <a:rPr lang="en" sz="1300"/>
                        <a:t>Memory based recommenders: Use of User-item rating matrix, depend on past data.</a:t>
                      </a:r>
                      <a:endParaRPr sz="1300"/>
                    </a:p>
                    <a:p>
                      <a:pPr indent="-311150" lvl="0" marL="457200" rtl="0" algn="l">
                        <a:lnSpc>
                          <a:spcPct val="115000"/>
                        </a:lnSpc>
                        <a:spcBef>
                          <a:spcPts val="0"/>
                        </a:spcBef>
                        <a:spcAft>
                          <a:spcPts val="0"/>
                        </a:spcAft>
                        <a:buSzPts val="1300"/>
                        <a:buChar char="●"/>
                      </a:pPr>
                      <a:r>
                        <a:rPr lang="en" sz="1300"/>
                        <a:t>Model based recommenders: generates a model that learns from the information of user-item ratings and recommends new items.</a:t>
                      </a:r>
                      <a:endParaRPr sz="1300"/>
                    </a:p>
                    <a:p>
                      <a:pPr indent="-311150" lvl="0" marL="457200" rtl="0" algn="l">
                        <a:lnSpc>
                          <a:spcPct val="115000"/>
                        </a:lnSpc>
                        <a:spcBef>
                          <a:spcPts val="0"/>
                        </a:spcBef>
                        <a:spcAft>
                          <a:spcPts val="0"/>
                        </a:spcAft>
                        <a:buSzPts val="1300"/>
                        <a:buChar char="●"/>
                      </a:pPr>
                      <a:r>
                        <a:rPr lang="en" sz="1300"/>
                        <a:t>Hybrid approach: Either CBF-&gt; multi-level CF or CF -&gt; multiclass CBF (user ratings are used as a user feature)</a:t>
                      </a:r>
                      <a:endParaRPr sz="1300"/>
                    </a:p>
                    <a:p>
                      <a:pPr indent="-311150" lvl="0" marL="457200" rtl="0" algn="l">
                        <a:lnSpc>
                          <a:spcPct val="115000"/>
                        </a:lnSpc>
                        <a:spcBef>
                          <a:spcPts val="0"/>
                        </a:spcBef>
                        <a:spcAft>
                          <a:spcPts val="0"/>
                        </a:spcAft>
                        <a:buSzPts val="1300"/>
                        <a:buChar char="●"/>
                      </a:pPr>
                      <a:r>
                        <a:rPr lang="en" sz="1300"/>
                        <a:t>Evaluation methods: Quality of predication validated by MAE (Mean Absolute error), RSME (Root Mean square error) and coverage</a:t>
                      </a:r>
                      <a:endParaRPr sz="13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txBox="1"/>
          <p:nvPr>
            <p:ph type="title"/>
          </p:nvPr>
        </p:nvSpPr>
        <p:spPr>
          <a:xfrm>
            <a:off x="280550" y="599950"/>
            <a:ext cx="86730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02. Recommender Systems in Telecommunication Industry</a:t>
            </a:r>
            <a:endParaRPr/>
          </a:p>
        </p:txBody>
      </p:sp>
      <p:graphicFrame>
        <p:nvGraphicFramePr>
          <p:cNvPr id="168" name="Google Shape;168;p24"/>
          <p:cNvGraphicFramePr/>
          <p:nvPr/>
        </p:nvGraphicFramePr>
        <p:xfrm>
          <a:off x="952500" y="1410585"/>
          <a:ext cx="3000000" cy="3000000"/>
        </p:xfrm>
        <a:graphic>
          <a:graphicData uri="http://schemas.openxmlformats.org/drawingml/2006/table">
            <a:tbl>
              <a:tblPr>
                <a:noFill/>
                <a:tableStyleId>{C1C27624-FEF5-4220-8B9A-5E05DFD778A6}</a:tableStyleId>
              </a:tblPr>
              <a:tblGrid>
                <a:gridCol w="2286000"/>
                <a:gridCol w="4953000"/>
              </a:tblGrid>
              <a:tr h="422975">
                <a:tc>
                  <a:txBody>
                    <a:bodyPr/>
                    <a:lstStyle/>
                    <a:p>
                      <a:pPr indent="0" lvl="0" marL="0" rtl="0" algn="l">
                        <a:spcBef>
                          <a:spcPts val="0"/>
                        </a:spcBef>
                        <a:spcAft>
                          <a:spcPts val="0"/>
                        </a:spcAft>
                        <a:buNone/>
                      </a:pPr>
                      <a:r>
                        <a:rPr b="1" lang="en">
                          <a:solidFill>
                            <a:srgbClr val="073763"/>
                          </a:solidFill>
                        </a:rPr>
                        <a:t>Reference</a:t>
                      </a:r>
                      <a:endParaRPr b="1">
                        <a:solidFill>
                          <a:srgbClr val="073763"/>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en">
                          <a:solidFill>
                            <a:srgbClr val="073763"/>
                          </a:solidFill>
                        </a:rPr>
                        <a:t>Related f</a:t>
                      </a:r>
                      <a:r>
                        <a:rPr b="1" lang="en">
                          <a:solidFill>
                            <a:srgbClr val="073763"/>
                          </a:solidFill>
                        </a:rPr>
                        <a:t>indings and suggestions </a:t>
                      </a:r>
                      <a:endParaRPr b="1">
                        <a:solidFill>
                          <a:srgbClr val="073763"/>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FE2F3"/>
                    </a:solidFill>
                  </a:tcPr>
                </a:tc>
              </a:tr>
              <a:tr h="1505900">
                <a:tc>
                  <a:txBody>
                    <a:bodyPr/>
                    <a:lstStyle/>
                    <a:p>
                      <a:pPr indent="0" lvl="0" marL="0" rtl="0" algn="l">
                        <a:spcBef>
                          <a:spcPts val="0"/>
                        </a:spcBef>
                        <a:spcAft>
                          <a:spcPts val="0"/>
                        </a:spcAft>
                        <a:buNone/>
                      </a:pPr>
                      <a:r>
                        <a:rPr lang="en"/>
                        <a:t>[Soft et. al., 2017]</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200"/>
                        <a:t>Recommender System for Telecommunication Industries: A Case of Zambia Telecoms. </a:t>
                      </a:r>
                      <a:endParaRPr sz="1200"/>
                    </a:p>
                    <a:p>
                      <a:pPr indent="0" lvl="0" marL="0" rtl="0" algn="l">
                        <a:spcBef>
                          <a:spcPts val="0"/>
                        </a:spcBef>
                        <a:spcAft>
                          <a:spcPts val="0"/>
                        </a:spcAft>
                        <a:buNone/>
                      </a:pPr>
                      <a:r>
                        <a:t/>
                      </a:r>
                      <a:endParaRPr/>
                    </a:p>
                    <a:p>
                      <a:pPr indent="0" lvl="0" marL="0" rtl="0" algn="l">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311150" lvl="0" marL="457200" rtl="0" algn="l">
                        <a:lnSpc>
                          <a:spcPct val="115000"/>
                        </a:lnSpc>
                        <a:spcBef>
                          <a:spcPts val="0"/>
                        </a:spcBef>
                        <a:spcAft>
                          <a:spcPts val="0"/>
                        </a:spcAft>
                        <a:buSzPts val="1300"/>
                        <a:buChar char="●"/>
                      </a:pPr>
                      <a:r>
                        <a:rPr lang="en" sz="1300"/>
                        <a:t>Importance of recommendation: lose their revenues because of customers switching from one provider to another in search of cheap affordable high-quality products and services.</a:t>
                      </a:r>
                      <a:endParaRPr sz="1300"/>
                    </a:p>
                    <a:p>
                      <a:pPr indent="-311150" lvl="0" marL="457200" rtl="0" algn="l">
                        <a:lnSpc>
                          <a:spcPct val="115000"/>
                        </a:lnSpc>
                        <a:spcBef>
                          <a:spcPts val="0"/>
                        </a:spcBef>
                        <a:spcAft>
                          <a:spcPts val="0"/>
                        </a:spcAft>
                        <a:buSzPts val="1300"/>
                        <a:buChar char="●"/>
                      </a:pPr>
                      <a:r>
                        <a:rPr lang="en" sz="1300"/>
                        <a:t>Lack of a proper understanding of the both current and future(predictive) customer base, and their(predictive) requirements lead to customer churn and revenue lost.</a:t>
                      </a:r>
                      <a:endParaRPr sz="1300"/>
                    </a:p>
                    <a:p>
                      <a:pPr indent="-311150" lvl="0" marL="457200" rtl="0" algn="l">
                        <a:lnSpc>
                          <a:spcPct val="115000"/>
                        </a:lnSpc>
                        <a:spcBef>
                          <a:spcPts val="0"/>
                        </a:spcBef>
                        <a:spcAft>
                          <a:spcPts val="0"/>
                        </a:spcAft>
                        <a:buSzPts val="1300"/>
                        <a:buChar char="●"/>
                      </a:pPr>
                      <a:r>
                        <a:rPr lang="en" sz="1300"/>
                        <a:t>Context features (independent variables) identified: </a:t>
                      </a:r>
                      <a:r>
                        <a:rPr b="1" lang="en" sz="1300"/>
                        <a:t>User activity context, time, location, demographics socio-economic factors, payment patterns, User-item correlation, User satisfaction/opinions </a:t>
                      </a:r>
                      <a:r>
                        <a:rPr lang="en" sz="1300"/>
                        <a:t>(Likert scale)</a:t>
                      </a:r>
                      <a:endParaRPr sz="1300"/>
                    </a:p>
                    <a:p>
                      <a:pPr indent="-311150" lvl="0" marL="457200" rtl="0" algn="l">
                        <a:lnSpc>
                          <a:spcPct val="115000"/>
                        </a:lnSpc>
                        <a:spcBef>
                          <a:spcPts val="0"/>
                        </a:spcBef>
                        <a:spcAft>
                          <a:spcPts val="0"/>
                        </a:spcAft>
                        <a:buSzPts val="1300"/>
                        <a:buChar char="●"/>
                      </a:pPr>
                      <a:r>
                        <a:rPr lang="en" sz="1300"/>
                        <a:t>having a reduced set of items is more important that having one item recommended.</a:t>
                      </a:r>
                      <a:endParaRPr sz="13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ph type="title"/>
          </p:nvPr>
        </p:nvSpPr>
        <p:spPr>
          <a:xfrm>
            <a:off x="280550" y="599950"/>
            <a:ext cx="86730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02. Recommender Systems in Telecommunication Industry</a:t>
            </a:r>
            <a:endParaRPr/>
          </a:p>
        </p:txBody>
      </p:sp>
      <p:graphicFrame>
        <p:nvGraphicFramePr>
          <p:cNvPr id="174" name="Google Shape;174;p25"/>
          <p:cNvGraphicFramePr/>
          <p:nvPr/>
        </p:nvGraphicFramePr>
        <p:xfrm>
          <a:off x="952500" y="1486785"/>
          <a:ext cx="3000000" cy="3000000"/>
        </p:xfrm>
        <a:graphic>
          <a:graphicData uri="http://schemas.openxmlformats.org/drawingml/2006/table">
            <a:tbl>
              <a:tblPr>
                <a:noFill/>
                <a:tableStyleId>{C1C27624-FEF5-4220-8B9A-5E05DFD778A6}</a:tableStyleId>
              </a:tblPr>
              <a:tblGrid>
                <a:gridCol w="2286000"/>
                <a:gridCol w="4953000"/>
              </a:tblGrid>
              <a:tr h="422975">
                <a:tc>
                  <a:txBody>
                    <a:bodyPr/>
                    <a:lstStyle/>
                    <a:p>
                      <a:pPr indent="0" lvl="0" marL="0" rtl="0" algn="l">
                        <a:spcBef>
                          <a:spcPts val="0"/>
                        </a:spcBef>
                        <a:spcAft>
                          <a:spcPts val="0"/>
                        </a:spcAft>
                        <a:buNone/>
                      </a:pPr>
                      <a:r>
                        <a:rPr b="1" lang="en">
                          <a:solidFill>
                            <a:srgbClr val="073763"/>
                          </a:solidFill>
                        </a:rPr>
                        <a:t>Reference</a:t>
                      </a:r>
                      <a:endParaRPr b="1">
                        <a:solidFill>
                          <a:srgbClr val="073763"/>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en">
                          <a:solidFill>
                            <a:srgbClr val="073763"/>
                          </a:solidFill>
                        </a:rPr>
                        <a:t>Related f</a:t>
                      </a:r>
                      <a:r>
                        <a:rPr b="1" lang="en">
                          <a:solidFill>
                            <a:srgbClr val="073763"/>
                          </a:solidFill>
                        </a:rPr>
                        <a:t>indings and suggestions </a:t>
                      </a:r>
                      <a:endParaRPr b="1">
                        <a:solidFill>
                          <a:srgbClr val="073763"/>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FE2F3"/>
                    </a:solidFill>
                  </a:tcPr>
                </a:tc>
              </a:tr>
              <a:tr h="1505900">
                <a:tc>
                  <a:txBody>
                    <a:bodyPr/>
                    <a:lstStyle/>
                    <a:p>
                      <a:pPr indent="0" lvl="0" marL="0" rtl="0" algn="l">
                        <a:spcBef>
                          <a:spcPts val="0"/>
                        </a:spcBef>
                        <a:spcAft>
                          <a:spcPts val="0"/>
                        </a:spcAft>
                        <a:buNone/>
                      </a:pPr>
                      <a:r>
                        <a:rPr lang="en"/>
                        <a:t>[Yu,Jian et. al., 2011]</a:t>
                      </a:r>
                      <a:endParaRPr/>
                    </a:p>
                    <a:p>
                      <a:pPr indent="0" lvl="0" marL="0" rtl="0" algn="l">
                        <a:spcBef>
                          <a:spcPts val="0"/>
                        </a:spcBef>
                        <a:spcAft>
                          <a:spcPts val="0"/>
                        </a:spcAft>
                        <a:buNone/>
                      </a:pPr>
                      <a:r>
                        <a:t/>
                      </a:r>
                      <a:endParaRPr sz="700"/>
                    </a:p>
                    <a:p>
                      <a:pPr indent="0" lvl="0" marL="0" rtl="0" algn="l">
                        <a:spcBef>
                          <a:spcPts val="0"/>
                        </a:spcBef>
                        <a:spcAft>
                          <a:spcPts val="0"/>
                        </a:spcAft>
                        <a:buNone/>
                      </a:pPr>
                      <a:r>
                        <a:rPr lang="en" sz="1200"/>
                        <a:t>A Recommender System for Telecom Users: Experimental Evaluation of Recommendation Algorithms</a:t>
                      </a:r>
                      <a:endParaRPr sz="1200"/>
                    </a:p>
                    <a:p>
                      <a:pPr indent="0" lvl="0" marL="0" rtl="0" algn="l">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304800" lvl="0" marL="457200" rtl="0" algn="l">
                        <a:lnSpc>
                          <a:spcPct val="115000"/>
                        </a:lnSpc>
                        <a:spcBef>
                          <a:spcPts val="0"/>
                        </a:spcBef>
                        <a:spcAft>
                          <a:spcPts val="0"/>
                        </a:spcAft>
                        <a:buSzPts val="1200"/>
                        <a:buChar char="●"/>
                      </a:pPr>
                      <a:r>
                        <a:rPr lang="en" sz="1200"/>
                        <a:t>Suggested approach: to collect new customer information, gather similar existing customer data (purchase records, usage history) and to collect replated product data.</a:t>
                      </a:r>
                      <a:endParaRPr sz="1200"/>
                    </a:p>
                    <a:p>
                      <a:pPr indent="-304800" lvl="0" marL="457200" rtl="0" algn="l">
                        <a:lnSpc>
                          <a:spcPct val="115000"/>
                        </a:lnSpc>
                        <a:spcBef>
                          <a:spcPts val="0"/>
                        </a:spcBef>
                        <a:spcAft>
                          <a:spcPts val="0"/>
                        </a:spcAft>
                        <a:buSzPts val="1200"/>
                        <a:buChar char="●"/>
                      </a:pPr>
                      <a:r>
                        <a:rPr lang="en" sz="1200"/>
                        <a:t>The main characteristics of telcom data is here there could be millions of users and relatively few services.</a:t>
                      </a:r>
                      <a:endParaRPr sz="1200"/>
                    </a:p>
                    <a:p>
                      <a:pPr indent="-304800" lvl="0" marL="457200" rtl="0" algn="l">
                        <a:lnSpc>
                          <a:spcPct val="115000"/>
                        </a:lnSpc>
                        <a:spcBef>
                          <a:spcPts val="0"/>
                        </a:spcBef>
                        <a:spcAft>
                          <a:spcPts val="0"/>
                        </a:spcAft>
                        <a:buSzPts val="1200"/>
                        <a:buChar char="●"/>
                      </a:pPr>
                      <a:r>
                        <a:rPr lang="en" sz="1200"/>
                        <a:t>Unlike enterprise applications which are usually invoked synchronously, telecom applications are always invoked asynchronously.</a:t>
                      </a:r>
                      <a:endParaRPr sz="1200"/>
                    </a:p>
                    <a:p>
                      <a:pPr indent="-304800" lvl="0" marL="457200" rtl="0" algn="l">
                        <a:lnSpc>
                          <a:spcPct val="115000"/>
                        </a:lnSpc>
                        <a:spcBef>
                          <a:spcPts val="0"/>
                        </a:spcBef>
                        <a:spcAft>
                          <a:spcPts val="0"/>
                        </a:spcAft>
                        <a:buSzPts val="1200"/>
                        <a:buChar char="●"/>
                      </a:pPr>
                      <a:r>
                        <a:rPr lang="en" sz="1200"/>
                        <a:t>Proposed algorithms: Generic user/ item based/ item-user/ slope one</a:t>
                      </a:r>
                      <a:endParaRPr sz="1200"/>
                    </a:p>
                    <a:p>
                      <a:pPr indent="-304800" lvl="0" marL="457200" rtl="0" algn="l">
                        <a:lnSpc>
                          <a:spcPct val="115000"/>
                        </a:lnSpc>
                        <a:spcBef>
                          <a:spcPts val="0"/>
                        </a:spcBef>
                        <a:spcAft>
                          <a:spcPts val="0"/>
                        </a:spcAft>
                        <a:buSzPts val="1200"/>
                        <a:buChar char="●"/>
                      </a:pPr>
                      <a:r>
                        <a:rPr lang="en" sz="1200"/>
                        <a:t>ItemAverageRecommender: except that estimated preferences are adjusted for the Users' average preference value.</a:t>
                      </a:r>
                      <a:endParaRPr sz="1200"/>
                    </a:p>
                    <a:p>
                      <a:pPr indent="-304800" lvl="0" marL="457200" rtl="0" algn="l">
                        <a:lnSpc>
                          <a:spcPct val="115000"/>
                        </a:lnSpc>
                        <a:spcBef>
                          <a:spcPts val="0"/>
                        </a:spcBef>
                        <a:spcAft>
                          <a:spcPts val="0"/>
                        </a:spcAft>
                        <a:buSzPts val="1200"/>
                        <a:buChar char="●"/>
                      </a:pPr>
                      <a:r>
                        <a:rPr b="1" lang="en" sz="1200"/>
                        <a:t>TreeClustering</a:t>
                      </a:r>
                      <a:r>
                        <a:rPr lang="en" sz="1200"/>
                        <a:t> approach</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ph type="title"/>
          </p:nvPr>
        </p:nvSpPr>
        <p:spPr>
          <a:xfrm>
            <a:off x="280550" y="599950"/>
            <a:ext cx="86730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03. </a:t>
            </a:r>
            <a:r>
              <a:rPr lang="en"/>
              <a:t>Telecom</a:t>
            </a:r>
            <a:r>
              <a:rPr lang="en"/>
              <a:t> Big Data Analytics</a:t>
            </a:r>
            <a:endParaRPr/>
          </a:p>
        </p:txBody>
      </p:sp>
      <p:graphicFrame>
        <p:nvGraphicFramePr>
          <p:cNvPr id="180" name="Google Shape;180;p26"/>
          <p:cNvGraphicFramePr/>
          <p:nvPr/>
        </p:nvGraphicFramePr>
        <p:xfrm>
          <a:off x="952500" y="1410585"/>
          <a:ext cx="3000000" cy="3000000"/>
        </p:xfrm>
        <a:graphic>
          <a:graphicData uri="http://schemas.openxmlformats.org/drawingml/2006/table">
            <a:tbl>
              <a:tblPr>
                <a:noFill/>
                <a:tableStyleId>{C1C27624-FEF5-4220-8B9A-5E05DFD778A6}</a:tableStyleId>
              </a:tblPr>
              <a:tblGrid>
                <a:gridCol w="2286000"/>
                <a:gridCol w="4953000"/>
              </a:tblGrid>
              <a:tr h="422975">
                <a:tc>
                  <a:txBody>
                    <a:bodyPr/>
                    <a:lstStyle/>
                    <a:p>
                      <a:pPr indent="0" lvl="0" marL="0" rtl="0" algn="l">
                        <a:spcBef>
                          <a:spcPts val="0"/>
                        </a:spcBef>
                        <a:spcAft>
                          <a:spcPts val="0"/>
                        </a:spcAft>
                        <a:buNone/>
                      </a:pPr>
                      <a:r>
                        <a:rPr b="1" lang="en">
                          <a:solidFill>
                            <a:srgbClr val="073763"/>
                          </a:solidFill>
                        </a:rPr>
                        <a:t>Reference</a:t>
                      </a:r>
                      <a:endParaRPr b="1">
                        <a:solidFill>
                          <a:srgbClr val="073763"/>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en">
                          <a:solidFill>
                            <a:srgbClr val="073763"/>
                          </a:solidFill>
                        </a:rPr>
                        <a:t>Related findings and suggestions </a:t>
                      </a:r>
                      <a:endParaRPr b="1">
                        <a:solidFill>
                          <a:srgbClr val="073763"/>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FE2F3"/>
                    </a:solidFill>
                  </a:tcPr>
                </a:tc>
              </a:tr>
              <a:tr h="1505900">
                <a:tc>
                  <a:txBody>
                    <a:bodyPr/>
                    <a:lstStyle/>
                    <a:p>
                      <a:pPr indent="0" lvl="0" marL="0" rtl="0" algn="l">
                        <a:spcBef>
                          <a:spcPts val="0"/>
                        </a:spcBef>
                        <a:spcAft>
                          <a:spcPts val="0"/>
                        </a:spcAft>
                        <a:buNone/>
                      </a:pPr>
                      <a:r>
                        <a:rPr lang="en"/>
                        <a:t>[Bursha et. al., 2019]</a:t>
                      </a:r>
                      <a:endParaRPr/>
                    </a:p>
                    <a:p>
                      <a:pPr indent="0" lvl="0" marL="0" rtl="0" algn="l">
                        <a:spcBef>
                          <a:spcPts val="0"/>
                        </a:spcBef>
                        <a:spcAft>
                          <a:spcPts val="0"/>
                        </a:spcAft>
                        <a:buNone/>
                      </a:pPr>
                      <a:r>
                        <a:t/>
                      </a:r>
                      <a:endParaRPr sz="600"/>
                    </a:p>
                    <a:p>
                      <a:pPr indent="0" lvl="0" marL="0" rtl="0" algn="l">
                        <a:spcBef>
                          <a:spcPts val="0"/>
                        </a:spcBef>
                        <a:spcAft>
                          <a:spcPts val="0"/>
                        </a:spcAft>
                        <a:buNone/>
                      </a:pPr>
                      <a:r>
                        <a:rPr lang="en" sz="1200"/>
                        <a:t>An Intelligent Data Analysis for Recommendation Systems Using Machine Learning</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a:t>[Chen C., 2016]</a:t>
                      </a:r>
                      <a:endParaRPr/>
                    </a:p>
                    <a:p>
                      <a:pPr indent="0" lvl="0" marL="0" rtl="0" algn="l">
                        <a:spcBef>
                          <a:spcPts val="0"/>
                        </a:spcBef>
                        <a:spcAft>
                          <a:spcPts val="0"/>
                        </a:spcAft>
                        <a:buNone/>
                      </a:pPr>
                      <a:r>
                        <a:t/>
                      </a:r>
                      <a:endParaRPr sz="600"/>
                    </a:p>
                    <a:p>
                      <a:pPr indent="0" lvl="0" marL="0" rtl="0" algn="l">
                        <a:spcBef>
                          <a:spcPts val="0"/>
                        </a:spcBef>
                        <a:spcAft>
                          <a:spcPts val="0"/>
                        </a:spcAft>
                        <a:buNone/>
                      </a:pPr>
                      <a:r>
                        <a:rPr lang="en" sz="1200"/>
                        <a:t>Use cases and challenges in telecom big data analytics.</a:t>
                      </a:r>
                      <a:endParaRPr sz="1200"/>
                    </a:p>
                    <a:p>
                      <a:pPr indent="0" lvl="0" marL="0" rtl="0" algn="l">
                        <a:spcBef>
                          <a:spcPts val="0"/>
                        </a:spcBef>
                        <a:spcAft>
                          <a:spcPts val="0"/>
                        </a:spcAft>
                        <a:buNone/>
                      </a:pPr>
                      <a:r>
                        <a:t/>
                      </a:r>
                      <a:endParaRPr/>
                    </a:p>
                    <a:p>
                      <a:pPr indent="0" lvl="0" marL="0" rtl="0" algn="l">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311150" lvl="0" marL="457200" rtl="0" algn="l">
                        <a:lnSpc>
                          <a:spcPct val="115000"/>
                        </a:lnSpc>
                        <a:spcBef>
                          <a:spcPts val="0"/>
                        </a:spcBef>
                        <a:spcAft>
                          <a:spcPts val="0"/>
                        </a:spcAft>
                        <a:buSzPts val="1300"/>
                        <a:buChar char="●"/>
                      </a:pPr>
                      <a:r>
                        <a:rPr lang="en" sz="1300"/>
                        <a:t>With the advancement and of big data technologies, operators are now able to collect more nearly complete data about a user’s experience and behavior. </a:t>
                      </a:r>
                      <a:endParaRPr sz="1300"/>
                    </a:p>
                    <a:p>
                      <a:pPr indent="-311150" lvl="0" marL="457200" rtl="0" algn="l">
                        <a:lnSpc>
                          <a:spcPct val="115000"/>
                        </a:lnSpc>
                        <a:spcBef>
                          <a:spcPts val="0"/>
                        </a:spcBef>
                        <a:spcAft>
                          <a:spcPts val="0"/>
                        </a:spcAft>
                        <a:buSzPts val="1300"/>
                        <a:buChar char="●"/>
                      </a:pPr>
                      <a:r>
                        <a:rPr lang="en" sz="1300"/>
                        <a:t>Challenges: capabilities of uncovering insights from large </a:t>
                      </a:r>
                      <a:r>
                        <a:rPr b="1" lang="en" sz="1300"/>
                        <a:t>Volume</a:t>
                      </a:r>
                      <a:r>
                        <a:rPr lang="en" sz="1300"/>
                        <a:t> of datasets, </a:t>
                      </a:r>
                      <a:r>
                        <a:rPr b="1" lang="en" sz="1300"/>
                        <a:t>Velocity</a:t>
                      </a:r>
                      <a:r>
                        <a:rPr lang="en" sz="1300"/>
                        <a:t> and </a:t>
                      </a:r>
                      <a:r>
                        <a:rPr b="1" lang="en" sz="1300"/>
                        <a:t>Veracity</a:t>
                      </a:r>
                      <a:r>
                        <a:rPr lang="en" sz="1300"/>
                        <a:t>.</a:t>
                      </a:r>
                      <a:endParaRPr sz="1300"/>
                    </a:p>
                    <a:p>
                      <a:pPr indent="-311150" lvl="0" marL="457200" rtl="0" algn="l">
                        <a:lnSpc>
                          <a:spcPct val="115000"/>
                        </a:lnSpc>
                        <a:spcBef>
                          <a:spcPts val="0"/>
                        </a:spcBef>
                        <a:spcAft>
                          <a:spcPts val="0"/>
                        </a:spcAft>
                        <a:buSzPts val="1300"/>
                        <a:buChar char="●"/>
                      </a:pPr>
                      <a:r>
                        <a:rPr lang="en" sz="1300"/>
                        <a:t>Telcom framework contains three horizontal layers – resource, service, and customer, spanning across two vertical perspectives – infrastructure &amp; ‘product and operations’.</a:t>
                      </a:r>
                      <a:endParaRPr sz="1300"/>
                    </a:p>
                    <a:p>
                      <a:pPr indent="-311150" lvl="0" marL="457200" rtl="0" algn="l">
                        <a:lnSpc>
                          <a:spcPct val="115000"/>
                        </a:lnSpc>
                        <a:spcBef>
                          <a:spcPts val="0"/>
                        </a:spcBef>
                        <a:spcAft>
                          <a:spcPts val="0"/>
                        </a:spcAft>
                        <a:buSzPts val="1300"/>
                        <a:buChar char="●"/>
                      </a:pPr>
                      <a:r>
                        <a:rPr lang="en" sz="1300"/>
                        <a:t>The telecom data may include, user locations, </a:t>
                      </a:r>
                      <a:r>
                        <a:rPr b="1" lang="en" sz="1300"/>
                        <a:t>CRM and call center logs,</a:t>
                      </a:r>
                      <a:r>
                        <a:rPr lang="en" sz="1300"/>
                        <a:t> usage, network performance, subscriber plans, and demography, which may associated with a set of service KPIs (S-KPIs)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280550" y="599950"/>
            <a:ext cx="86730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04. Context-awareness for recommender systems</a:t>
            </a:r>
            <a:endParaRPr/>
          </a:p>
        </p:txBody>
      </p:sp>
      <p:graphicFrame>
        <p:nvGraphicFramePr>
          <p:cNvPr id="186" name="Google Shape;186;p27"/>
          <p:cNvGraphicFramePr/>
          <p:nvPr/>
        </p:nvGraphicFramePr>
        <p:xfrm>
          <a:off x="952500" y="1410585"/>
          <a:ext cx="3000000" cy="3000000"/>
        </p:xfrm>
        <a:graphic>
          <a:graphicData uri="http://schemas.openxmlformats.org/drawingml/2006/table">
            <a:tbl>
              <a:tblPr>
                <a:noFill/>
                <a:tableStyleId>{C1C27624-FEF5-4220-8B9A-5E05DFD778A6}</a:tableStyleId>
              </a:tblPr>
              <a:tblGrid>
                <a:gridCol w="2247550"/>
                <a:gridCol w="5420125"/>
              </a:tblGrid>
              <a:tr h="422975">
                <a:tc>
                  <a:txBody>
                    <a:bodyPr/>
                    <a:lstStyle/>
                    <a:p>
                      <a:pPr indent="0" lvl="0" marL="0" rtl="0" algn="l">
                        <a:spcBef>
                          <a:spcPts val="0"/>
                        </a:spcBef>
                        <a:spcAft>
                          <a:spcPts val="0"/>
                        </a:spcAft>
                        <a:buNone/>
                      </a:pPr>
                      <a:r>
                        <a:rPr b="1" lang="en">
                          <a:solidFill>
                            <a:srgbClr val="073763"/>
                          </a:solidFill>
                        </a:rPr>
                        <a:t>Reference</a:t>
                      </a:r>
                      <a:endParaRPr b="1">
                        <a:solidFill>
                          <a:srgbClr val="073763"/>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en">
                          <a:solidFill>
                            <a:srgbClr val="073763"/>
                          </a:solidFill>
                        </a:rPr>
                        <a:t>Related findings and suggestions </a:t>
                      </a:r>
                      <a:endParaRPr b="1">
                        <a:solidFill>
                          <a:srgbClr val="073763"/>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FE2F3"/>
                    </a:solidFill>
                  </a:tcPr>
                </a:tc>
              </a:tr>
              <a:tr h="3115025">
                <a:tc>
                  <a:txBody>
                    <a:bodyPr/>
                    <a:lstStyle/>
                    <a:p>
                      <a:pPr indent="0" lvl="0" marL="0" rtl="0" algn="l">
                        <a:spcBef>
                          <a:spcPts val="0"/>
                        </a:spcBef>
                        <a:spcAft>
                          <a:spcPts val="0"/>
                        </a:spcAft>
                        <a:buNone/>
                      </a:pPr>
                      <a:r>
                        <a:rPr lang="en"/>
                        <a:t>[Adomavicius et. al., 2011]</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200"/>
                        <a:t>Context-Aware Recommender Systems</a:t>
                      </a:r>
                      <a:endParaRPr sz="1200"/>
                    </a:p>
                    <a:p>
                      <a:pPr indent="0" lvl="0" marL="0" rtl="0" algn="l">
                        <a:spcBef>
                          <a:spcPts val="0"/>
                        </a:spcBef>
                        <a:spcAft>
                          <a:spcPts val="0"/>
                        </a:spcAft>
                        <a:buNone/>
                      </a:pPr>
                      <a:r>
                        <a:t/>
                      </a:r>
                      <a:endParaRPr/>
                    </a:p>
                    <a:p>
                      <a:pPr indent="0" lvl="0" marL="0" rtl="0" algn="l">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311150" lvl="0" marL="457200" rtl="0" algn="l">
                        <a:lnSpc>
                          <a:spcPct val="115000"/>
                        </a:lnSpc>
                        <a:spcBef>
                          <a:spcPts val="0"/>
                        </a:spcBef>
                        <a:spcAft>
                          <a:spcPts val="0"/>
                        </a:spcAft>
                        <a:buSzPts val="1300"/>
                        <a:buChar char="●"/>
                      </a:pPr>
                      <a:r>
                        <a:rPr lang="en" sz="1300"/>
                        <a:t>Context adds an additional another dimension to the user-item data model of recommender system and can be utilized in different ways during CBF or CF processes.</a:t>
                      </a:r>
                      <a:endParaRPr sz="1300"/>
                    </a:p>
                    <a:p>
                      <a:pPr indent="-311150" lvl="0" marL="457200" rtl="0" algn="l">
                        <a:lnSpc>
                          <a:spcPct val="115000"/>
                        </a:lnSpc>
                        <a:spcBef>
                          <a:spcPts val="0"/>
                        </a:spcBef>
                        <a:spcAft>
                          <a:spcPts val="0"/>
                        </a:spcAft>
                        <a:buSzPts val="1300"/>
                        <a:buChar char="●"/>
                      </a:pPr>
                      <a:r>
                        <a:rPr lang="en" sz="1300"/>
                        <a:t>Representational and interactional context.</a:t>
                      </a:r>
                      <a:endParaRPr sz="1300"/>
                    </a:p>
                    <a:p>
                      <a:pPr indent="-311150" lvl="0" marL="457200" rtl="0" algn="l">
                        <a:lnSpc>
                          <a:spcPct val="115000"/>
                        </a:lnSpc>
                        <a:spcBef>
                          <a:spcPts val="0"/>
                        </a:spcBef>
                        <a:spcAft>
                          <a:spcPts val="0"/>
                        </a:spcAft>
                        <a:buSzPts val="1300"/>
                        <a:buChar char="●"/>
                      </a:pPr>
                      <a:r>
                        <a:rPr lang="en" sz="1300"/>
                        <a:t>Contextual factors to consider: </a:t>
                      </a:r>
                      <a:r>
                        <a:rPr b="1" lang="en" sz="1300"/>
                        <a:t>Time context, location, purchasing purpose, factors influencing buying decision</a:t>
                      </a:r>
                      <a:r>
                        <a:rPr lang="en" sz="1300"/>
                        <a:t> etc.</a:t>
                      </a:r>
                      <a:endParaRPr sz="1300"/>
                    </a:p>
                    <a:p>
                      <a:pPr indent="-311150" lvl="0" marL="457200" rtl="0" algn="l">
                        <a:lnSpc>
                          <a:spcPct val="115000"/>
                        </a:lnSpc>
                        <a:spcBef>
                          <a:spcPts val="0"/>
                        </a:spcBef>
                        <a:spcAft>
                          <a:spcPts val="0"/>
                        </a:spcAft>
                        <a:buSzPts val="1300"/>
                        <a:buChar char="●"/>
                      </a:pPr>
                      <a:r>
                        <a:rPr lang="en" sz="1300"/>
                        <a:t>Knowledge of contextual factors in a recommender system: </a:t>
                      </a:r>
                      <a:r>
                        <a:rPr b="1" lang="en" sz="1300"/>
                        <a:t>full</a:t>
                      </a:r>
                      <a:r>
                        <a:rPr lang="en" sz="1300"/>
                        <a:t> or </a:t>
                      </a:r>
                      <a:r>
                        <a:rPr b="1" lang="en" sz="1300"/>
                        <a:t>partially</a:t>
                      </a:r>
                      <a:r>
                        <a:rPr lang="en" sz="1300"/>
                        <a:t> observable, </a:t>
                      </a:r>
                      <a:r>
                        <a:rPr b="1" lang="en" sz="1300"/>
                        <a:t>unobservable</a:t>
                      </a:r>
                      <a:r>
                        <a:rPr lang="en" sz="1300"/>
                        <a:t>.</a:t>
                      </a:r>
                      <a:endParaRPr sz="1300"/>
                    </a:p>
                    <a:p>
                      <a:pPr indent="-311150" lvl="0" marL="457200" rtl="0" algn="l">
                        <a:lnSpc>
                          <a:spcPct val="115000"/>
                        </a:lnSpc>
                        <a:spcBef>
                          <a:spcPts val="0"/>
                        </a:spcBef>
                        <a:spcAft>
                          <a:spcPts val="0"/>
                        </a:spcAft>
                        <a:buSzPts val="1300"/>
                        <a:buChar char="●"/>
                      </a:pPr>
                      <a:r>
                        <a:rPr lang="en" sz="1300"/>
                        <a:t>Contextual pre-filtering: </a:t>
                      </a:r>
                      <a:r>
                        <a:rPr b="1" lang="en" sz="1300"/>
                        <a:t>Context is derived and used prior to the modeling</a:t>
                      </a:r>
                      <a:r>
                        <a:rPr lang="en" sz="1300"/>
                        <a:t> to select the suitable 2D recommender </a:t>
                      </a:r>
                      <a:br>
                        <a:rPr lang="en" sz="1300"/>
                      </a:br>
                      <a:r>
                        <a:rPr lang="en" sz="1300"/>
                        <a:t>(user x context x rating)</a:t>
                      </a:r>
                      <a:endParaRPr sz="1300"/>
                    </a:p>
                    <a:p>
                      <a:pPr indent="-311150" lvl="0" marL="457200" rtl="0" algn="l">
                        <a:lnSpc>
                          <a:spcPct val="115000"/>
                        </a:lnSpc>
                        <a:spcBef>
                          <a:spcPts val="0"/>
                        </a:spcBef>
                        <a:spcAft>
                          <a:spcPts val="0"/>
                        </a:spcAft>
                        <a:buSzPts val="1300"/>
                        <a:buChar char="●"/>
                      </a:pPr>
                      <a:r>
                        <a:rPr lang="en" sz="1300"/>
                        <a:t>Exact context can be too wide or narrow.</a:t>
                      </a:r>
                      <a:endParaRPr sz="13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8"/>
          <p:cNvSpPr txBox="1"/>
          <p:nvPr>
            <p:ph type="title"/>
          </p:nvPr>
        </p:nvSpPr>
        <p:spPr>
          <a:xfrm>
            <a:off x="280550" y="599950"/>
            <a:ext cx="86730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04. Context-awareness for recommender systems</a:t>
            </a:r>
            <a:endParaRPr/>
          </a:p>
        </p:txBody>
      </p:sp>
      <p:graphicFrame>
        <p:nvGraphicFramePr>
          <p:cNvPr id="192" name="Google Shape;192;p28"/>
          <p:cNvGraphicFramePr/>
          <p:nvPr/>
        </p:nvGraphicFramePr>
        <p:xfrm>
          <a:off x="952500" y="1486785"/>
          <a:ext cx="3000000" cy="3000000"/>
        </p:xfrm>
        <a:graphic>
          <a:graphicData uri="http://schemas.openxmlformats.org/drawingml/2006/table">
            <a:tbl>
              <a:tblPr>
                <a:noFill/>
                <a:tableStyleId>{C1C27624-FEF5-4220-8B9A-5E05DFD778A6}</a:tableStyleId>
              </a:tblPr>
              <a:tblGrid>
                <a:gridCol w="2286000"/>
                <a:gridCol w="4953000"/>
              </a:tblGrid>
              <a:tr h="422975">
                <a:tc>
                  <a:txBody>
                    <a:bodyPr/>
                    <a:lstStyle/>
                    <a:p>
                      <a:pPr indent="0" lvl="0" marL="0" rtl="0" algn="l">
                        <a:spcBef>
                          <a:spcPts val="0"/>
                        </a:spcBef>
                        <a:spcAft>
                          <a:spcPts val="0"/>
                        </a:spcAft>
                        <a:buNone/>
                      </a:pPr>
                      <a:r>
                        <a:rPr b="1" lang="en">
                          <a:solidFill>
                            <a:srgbClr val="073763"/>
                          </a:solidFill>
                        </a:rPr>
                        <a:t>Reference</a:t>
                      </a:r>
                      <a:endParaRPr b="1">
                        <a:solidFill>
                          <a:srgbClr val="073763"/>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en">
                          <a:solidFill>
                            <a:srgbClr val="073763"/>
                          </a:solidFill>
                        </a:rPr>
                        <a:t>Related findings and suggestions </a:t>
                      </a:r>
                      <a:endParaRPr b="1">
                        <a:solidFill>
                          <a:srgbClr val="073763"/>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FE2F3"/>
                    </a:solidFill>
                  </a:tcPr>
                </a:tc>
              </a:tr>
              <a:tr h="1505900">
                <a:tc>
                  <a:txBody>
                    <a:bodyPr/>
                    <a:lstStyle/>
                    <a:p>
                      <a:pPr indent="0" lvl="0" marL="0" rtl="0" algn="l">
                        <a:spcBef>
                          <a:spcPts val="0"/>
                        </a:spcBef>
                        <a:spcAft>
                          <a:spcPts val="0"/>
                        </a:spcAft>
                        <a:buNone/>
                      </a:pPr>
                      <a:r>
                        <a:rPr lang="en"/>
                        <a:t>[Sundermann et. al., 2019] </a:t>
                      </a:r>
                      <a:endParaRPr/>
                    </a:p>
                    <a:p>
                      <a:pPr indent="0" lvl="0" marL="0" rtl="0" algn="l">
                        <a:spcBef>
                          <a:spcPts val="0"/>
                        </a:spcBef>
                        <a:spcAft>
                          <a:spcPts val="0"/>
                        </a:spcAft>
                        <a:buNone/>
                      </a:pPr>
                      <a:r>
                        <a:t/>
                      </a:r>
                      <a:endParaRPr sz="700"/>
                    </a:p>
                    <a:p>
                      <a:pPr indent="0" lvl="0" marL="0" rtl="0" algn="l">
                        <a:spcBef>
                          <a:spcPts val="0"/>
                        </a:spcBef>
                        <a:spcAft>
                          <a:spcPts val="0"/>
                        </a:spcAft>
                        <a:buNone/>
                      </a:pPr>
                      <a:r>
                        <a:rPr lang="en" sz="1200"/>
                        <a:t>Using Opinion Mining in Context-Aware Recommender Systems</a:t>
                      </a:r>
                      <a:endParaRPr sz="1200"/>
                    </a:p>
                    <a:p>
                      <a:pPr indent="0" lvl="0" marL="0" rtl="0" algn="l">
                        <a:spcBef>
                          <a:spcPts val="0"/>
                        </a:spcBef>
                        <a:spcAft>
                          <a:spcPts val="0"/>
                        </a:spcAft>
                        <a:buNone/>
                      </a:pPr>
                      <a:r>
                        <a:t/>
                      </a:r>
                      <a:endParaRPr/>
                    </a:p>
                    <a:p>
                      <a:pPr indent="0" lvl="0" marL="0" rtl="0" algn="l">
                        <a:spcBef>
                          <a:spcPts val="0"/>
                        </a:spcBef>
                        <a:spcAft>
                          <a:spcPts val="0"/>
                        </a:spcAft>
                        <a:buNone/>
                      </a:pPr>
                      <a:r>
                        <a:rPr lang="en"/>
                        <a:t>[Bahramian et. al., 2017]</a:t>
                      </a:r>
                      <a:endParaRPr/>
                    </a:p>
                    <a:p>
                      <a:pPr indent="0" lvl="0" marL="0" rtl="0" algn="l">
                        <a:spcBef>
                          <a:spcPts val="0"/>
                        </a:spcBef>
                        <a:spcAft>
                          <a:spcPts val="0"/>
                        </a:spcAft>
                        <a:buNone/>
                      </a:pPr>
                      <a:r>
                        <a:t/>
                      </a:r>
                      <a:endParaRPr sz="700"/>
                    </a:p>
                    <a:p>
                      <a:pPr indent="0" lvl="0" marL="0" rtl="0" algn="l">
                        <a:spcBef>
                          <a:spcPts val="0"/>
                        </a:spcBef>
                        <a:spcAft>
                          <a:spcPts val="0"/>
                        </a:spcAft>
                        <a:buNone/>
                      </a:pPr>
                      <a:r>
                        <a:rPr lang="en" sz="1200"/>
                        <a:t>A Cold Start Context-Aware Recommender System for Tour Planning Using Artificial Neural Network and Case Based Reasoning</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311150" lvl="0" marL="457200" rtl="0" algn="l">
                        <a:lnSpc>
                          <a:spcPct val="115000"/>
                        </a:lnSpc>
                        <a:spcBef>
                          <a:spcPts val="0"/>
                        </a:spcBef>
                        <a:spcAft>
                          <a:spcPts val="0"/>
                        </a:spcAft>
                        <a:buSzPts val="1300"/>
                        <a:buChar char="●"/>
                      </a:pPr>
                      <a:r>
                        <a:rPr lang="en" sz="1300"/>
                        <a:t>Context: Physical context, social context, interaction media context and model context.</a:t>
                      </a:r>
                      <a:endParaRPr sz="1300"/>
                    </a:p>
                    <a:p>
                      <a:pPr indent="-311150" lvl="0" marL="457200" rtl="0" algn="l">
                        <a:lnSpc>
                          <a:spcPct val="115000"/>
                        </a:lnSpc>
                        <a:spcBef>
                          <a:spcPts val="0"/>
                        </a:spcBef>
                        <a:spcAft>
                          <a:spcPts val="0"/>
                        </a:spcAft>
                        <a:buSzPts val="1300"/>
                        <a:buChar char="●"/>
                      </a:pPr>
                      <a:r>
                        <a:rPr lang="en" sz="1300"/>
                        <a:t>There are increasing efforts to incorporate the rich information embedded in user’s reviews/texts into the recommender systems. </a:t>
                      </a:r>
                      <a:endParaRPr sz="1300"/>
                    </a:p>
                    <a:p>
                      <a:pPr indent="-311150" lvl="0" marL="457200" rtl="0" algn="l">
                        <a:lnSpc>
                          <a:spcPct val="115000"/>
                        </a:lnSpc>
                        <a:spcBef>
                          <a:spcPts val="0"/>
                        </a:spcBef>
                        <a:spcAft>
                          <a:spcPts val="0"/>
                        </a:spcAft>
                        <a:buSzPts val="1300"/>
                        <a:buChar char="●"/>
                      </a:pPr>
                      <a:r>
                        <a:rPr lang="en" sz="1300"/>
                        <a:t>Challenges: difficulty in the acquisition of contextual information. There is a lack of automatic methods for extracting this type of information.</a:t>
                      </a:r>
                      <a:endParaRPr sz="1300"/>
                    </a:p>
                    <a:p>
                      <a:pPr indent="-311150" lvl="0" marL="457200" rtl="0" algn="l">
                        <a:lnSpc>
                          <a:spcPct val="115000"/>
                        </a:lnSpc>
                        <a:spcBef>
                          <a:spcPts val="0"/>
                        </a:spcBef>
                        <a:spcAft>
                          <a:spcPts val="0"/>
                        </a:spcAft>
                        <a:buSzPts val="1300"/>
                        <a:buChar char="●"/>
                      </a:pPr>
                      <a:r>
                        <a:rPr lang="en" sz="1300"/>
                        <a:t>User opinions:  overall opinions, aspect opinions</a:t>
                      </a:r>
                      <a:endParaRPr sz="1300"/>
                    </a:p>
                    <a:p>
                      <a:pPr indent="-311150" lvl="0" marL="457200" rtl="0" algn="l">
                        <a:lnSpc>
                          <a:spcPct val="115000"/>
                        </a:lnSpc>
                        <a:spcBef>
                          <a:spcPts val="0"/>
                        </a:spcBef>
                        <a:spcAft>
                          <a:spcPts val="0"/>
                        </a:spcAft>
                        <a:buSzPts val="1300"/>
                        <a:buChar char="●"/>
                      </a:pPr>
                      <a:r>
                        <a:rPr lang="en" sz="1300"/>
                        <a:t>Interest of a user on an item is usually measured by a rating which can be obtained either explicitly or implicitly: Numeric, Ordinal, Binary, Unary.</a:t>
                      </a:r>
                      <a:endParaRPr sz="13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9"/>
          <p:cNvSpPr txBox="1"/>
          <p:nvPr>
            <p:ph type="title"/>
          </p:nvPr>
        </p:nvSpPr>
        <p:spPr>
          <a:xfrm>
            <a:off x="280550" y="599950"/>
            <a:ext cx="86730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05. Deep Learning Recommender Systems</a:t>
            </a:r>
            <a:endParaRPr/>
          </a:p>
        </p:txBody>
      </p:sp>
      <p:graphicFrame>
        <p:nvGraphicFramePr>
          <p:cNvPr id="198" name="Google Shape;198;p29"/>
          <p:cNvGraphicFramePr/>
          <p:nvPr/>
        </p:nvGraphicFramePr>
        <p:xfrm>
          <a:off x="952500" y="1486785"/>
          <a:ext cx="3000000" cy="3000000"/>
        </p:xfrm>
        <a:graphic>
          <a:graphicData uri="http://schemas.openxmlformats.org/drawingml/2006/table">
            <a:tbl>
              <a:tblPr>
                <a:noFill/>
                <a:tableStyleId>{C1C27624-FEF5-4220-8B9A-5E05DFD778A6}</a:tableStyleId>
              </a:tblPr>
              <a:tblGrid>
                <a:gridCol w="2392775"/>
                <a:gridCol w="5184375"/>
              </a:tblGrid>
              <a:tr h="404175">
                <a:tc>
                  <a:txBody>
                    <a:bodyPr/>
                    <a:lstStyle/>
                    <a:p>
                      <a:pPr indent="0" lvl="0" marL="0" rtl="0" algn="l">
                        <a:spcBef>
                          <a:spcPts val="0"/>
                        </a:spcBef>
                        <a:spcAft>
                          <a:spcPts val="0"/>
                        </a:spcAft>
                        <a:buNone/>
                      </a:pPr>
                      <a:r>
                        <a:rPr b="1" lang="en">
                          <a:solidFill>
                            <a:srgbClr val="073763"/>
                          </a:solidFill>
                        </a:rPr>
                        <a:t>Reference</a:t>
                      </a:r>
                      <a:endParaRPr b="1">
                        <a:solidFill>
                          <a:srgbClr val="073763"/>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en">
                          <a:solidFill>
                            <a:srgbClr val="073763"/>
                          </a:solidFill>
                        </a:rPr>
                        <a:t>Related findings and suggestions </a:t>
                      </a:r>
                      <a:endParaRPr b="1">
                        <a:solidFill>
                          <a:srgbClr val="073763"/>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FE2F3"/>
                    </a:solidFill>
                  </a:tcPr>
                </a:tc>
              </a:tr>
              <a:tr h="2976675">
                <a:tc>
                  <a:txBody>
                    <a:bodyPr/>
                    <a:lstStyle/>
                    <a:p>
                      <a:pPr indent="0" lvl="0" marL="0" rtl="0" algn="l">
                        <a:spcBef>
                          <a:spcPts val="0"/>
                        </a:spcBef>
                        <a:spcAft>
                          <a:spcPts val="0"/>
                        </a:spcAft>
                        <a:buNone/>
                      </a:pPr>
                      <a:r>
                        <a:rPr lang="en"/>
                        <a:t>[Covington et. al., 2016]</a:t>
                      </a:r>
                      <a:endParaRPr/>
                    </a:p>
                    <a:p>
                      <a:pPr indent="0" lvl="0" marL="0" rtl="0" algn="l">
                        <a:spcBef>
                          <a:spcPts val="0"/>
                        </a:spcBef>
                        <a:spcAft>
                          <a:spcPts val="0"/>
                        </a:spcAft>
                        <a:buNone/>
                      </a:pPr>
                      <a:r>
                        <a:t/>
                      </a:r>
                      <a:endParaRPr sz="700"/>
                    </a:p>
                    <a:p>
                      <a:pPr indent="0" lvl="0" marL="0" rtl="0" algn="l">
                        <a:spcBef>
                          <a:spcPts val="0"/>
                        </a:spcBef>
                        <a:spcAft>
                          <a:spcPts val="0"/>
                        </a:spcAft>
                        <a:buNone/>
                      </a:pPr>
                      <a:r>
                        <a:rPr lang="en" sz="1200"/>
                        <a:t>Deep Neural Networks for YouTube Recommendations.</a:t>
                      </a:r>
                      <a:endParaRPr sz="1200"/>
                    </a:p>
                    <a:p>
                      <a:pPr indent="0" lvl="0" marL="0" rtl="0" algn="l">
                        <a:spcBef>
                          <a:spcPts val="0"/>
                        </a:spcBef>
                        <a:spcAft>
                          <a:spcPts val="0"/>
                        </a:spcAft>
                        <a:buNone/>
                      </a:pPr>
                      <a:r>
                        <a:t/>
                      </a:r>
                      <a:endParaRPr/>
                    </a:p>
                    <a:p>
                      <a:pPr indent="0" lvl="0" marL="0" rtl="0" algn="l">
                        <a:spcBef>
                          <a:spcPts val="0"/>
                        </a:spcBef>
                        <a:spcAft>
                          <a:spcPts val="0"/>
                        </a:spcAft>
                        <a:buNone/>
                      </a:pPr>
                      <a:r>
                        <a:rPr lang="en"/>
                        <a:t>[Xiangnan et. at., 2017]</a:t>
                      </a:r>
                      <a:endParaRPr/>
                    </a:p>
                    <a:p>
                      <a:pPr indent="0" lvl="0" marL="0" rtl="0" algn="l">
                        <a:spcBef>
                          <a:spcPts val="0"/>
                        </a:spcBef>
                        <a:spcAft>
                          <a:spcPts val="0"/>
                        </a:spcAft>
                        <a:buNone/>
                      </a:pPr>
                      <a:r>
                        <a:t/>
                      </a:r>
                      <a:endParaRPr sz="700"/>
                    </a:p>
                    <a:p>
                      <a:pPr indent="0" lvl="0" marL="0" rtl="0" algn="l">
                        <a:spcBef>
                          <a:spcPts val="0"/>
                        </a:spcBef>
                        <a:spcAft>
                          <a:spcPts val="0"/>
                        </a:spcAft>
                        <a:buNone/>
                      </a:pPr>
                      <a:r>
                        <a:rPr lang="en" sz="1200"/>
                        <a:t>Neural Collaborative Filtering</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311150" lvl="0" marL="457200" rtl="0" algn="l">
                        <a:lnSpc>
                          <a:spcPct val="115000"/>
                        </a:lnSpc>
                        <a:spcBef>
                          <a:spcPts val="0"/>
                        </a:spcBef>
                        <a:spcAft>
                          <a:spcPts val="0"/>
                        </a:spcAft>
                        <a:buSzPts val="1300"/>
                        <a:buChar char="●"/>
                      </a:pPr>
                      <a:r>
                        <a:rPr lang="en" sz="1300"/>
                        <a:t>Embedded features to an extended matrix factorization model, which answers the cold-start problem in </a:t>
                      </a:r>
                      <a:r>
                        <a:rPr lang="en" sz="1300"/>
                        <a:t>collaborative</a:t>
                      </a:r>
                      <a:r>
                        <a:rPr lang="en" sz="1300"/>
                        <a:t> filtering, with more </a:t>
                      </a:r>
                      <a:r>
                        <a:rPr lang="en" sz="1300"/>
                        <a:t>precise</a:t>
                      </a:r>
                      <a:r>
                        <a:rPr lang="en" sz="1300"/>
                        <a:t> and accurate recommendations. </a:t>
                      </a:r>
                      <a:r>
                        <a:rPr lang="en" sz="1300"/>
                        <a:t>Introducing</a:t>
                      </a:r>
                      <a:r>
                        <a:rPr lang="en" sz="1300"/>
                        <a:t> </a:t>
                      </a:r>
                      <a:r>
                        <a:rPr b="1" lang="en" sz="1300"/>
                        <a:t>Neural </a:t>
                      </a:r>
                      <a:r>
                        <a:rPr b="1" lang="en" sz="1300"/>
                        <a:t>Collaborative</a:t>
                      </a:r>
                      <a:r>
                        <a:rPr b="1" lang="en" sz="1300"/>
                        <a:t> Filtering.</a:t>
                      </a:r>
                      <a:endParaRPr b="1" sz="1300"/>
                    </a:p>
                    <a:p>
                      <a:pPr indent="-311150" lvl="0" marL="457200" rtl="0" algn="l">
                        <a:lnSpc>
                          <a:spcPct val="115000"/>
                        </a:lnSpc>
                        <a:spcBef>
                          <a:spcPts val="0"/>
                        </a:spcBef>
                        <a:spcAft>
                          <a:spcPts val="0"/>
                        </a:spcAft>
                        <a:buSzPts val="1300"/>
                        <a:buChar char="●"/>
                      </a:pPr>
                      <a:r>
                        <a:rPr lang="en" sz="1300"/>
                        <a:t>Consideration of data: variety, freshness, and noise</a:t>
                      </a:r>
                      <a:endParaRPr sz="1300"/>
                    </a:p>
                    <a:p>
                      <a:pPr indent="-311150" lvl="0" marL="457200" rtl="0" algn="l">
                        <a:lnSpc>
                          <a:spcPct val="115000"/>
                        </a:lnSpc>
                        <a:spcBef>
                          <a:spcPts val="0"/>
                        </a:spcBef>
                        <a:spcAft>
                          <a:spcPts val="0"/>
                        </a:spcAft>
                        <a:buSzPts val="1300"/>
                        <a:buChar char="●"/>
                      </a:pPr>
                      <a:r>
                        <a:rPr lang="en" sz="1300"/>
                        <a:t>Suggest </a:t>
                      </a:r>
                      <a:r>
                        <a:rPr lang="en" sz="1300"/>
                        <a:t>hybrid</a:t>
                      </a:r>
                      <a:r>
                        <a:rPr lang="en" sz="1300"/>
                        <a:t> recommender model with two deep learning models, extended matrix factorization model (with user </a:t>
                      </a:r>
                      <a:r>
                        <a:rPr lang="en" sz="1300"/>
                        <a:t>context</a:t>
                      </a:r>
                      <a:r>
                        <a:rPr lang="en" sz="1300"/>
                        <a:t> as an additional inputs) for </a:t>
                      </a:r>
                      <a:r>
                        <a:rPr lang="en" sz="1300"/>
                        <a:t>Collaborative</a:t>
                      </a:r>
                      <a:r>
                        <a:rPr lang="en" sz="1300"/>
                        <a:t> filtering called as “candidate generation”. </a:t>
                      </a:r>
                      <a:endParaRPr sz="1300"/>
                    </a:p>
                    <a:p>
                      <a:pPr indent="-311150" lvl="0" marL="457200" rtl="0" algn="l">
                        <a:lnSpc>
                          <a:spcPct val="115000"/>
                        </a:lnSpc>
                        <a:spcBef>
                          <a:spcPts val="0"/>
                        </a:spcBef>
                        <a:spcAft>
                          <a:spcPts val="0"/>
                        </a:spcAft>
                        <a:buSzPts val="1300"/>
                        <a:buChar char="●"/>
                      </a:pPr>
                      <a:r>
                        <a:rPr lang="en" sz="1300"/>
                        <a:t>It returns a shortlisted set of recommendations which then </a:t>
                      </a:r>
                      <a:r>
                        <a:rPr lang="en" sz="1300"/>
                        <a:t>filtered</a:t>
                      </a:r>
                      <a:r>
                        <a:rPr lang="en" sz="1300"/>
                        <a:t> out by Content based recommender model to derive </a:t>
                      </a:r>
                      <a:r>
                        <a:rPr lang="en" sz="1300"/>
                        <a:t>the</a:t>
                      </a:r>
                      <a:r>
                        <a:rPr lang="en" sz="1300"/>
                        <a:t> final set of personalized recommendations.</a:t>
                      </a:r>
                      <a:endParaRPr sz="13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0"/>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Purpose</a:t>
            </a:r>
            <a:endParaRPr/>
          </a:p>
        </p:txBody>
      </p:sp>
      <p:sp>
        <p:nvSpPr>
          <p:cNvPr id="204" name="Google Shape;204;p30"/>
          <p:cNvSpPr txBox="1"/>
          <p:nvPr>
            <p:ph idx="1" type="body"/>
          </p:nvPr>
        </p:nvSpPr>
        <p:spPr>
          <a:xfrm>
            <a:off x="729450" y="1411425"/>
            <a:ext cx="7688700" cy="29286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a:solidFill>
                  <a:srgbClr val="434343"/>
                </a:solidFill>
              </a:rPr>
              <a:t>The purpose of the research is to implement a hybrid-recommender system, which is aware to the user content, interactions and other contextual factors, and able to provide accurate recommendations for  subscribers.</a:t>
            </a:r>
            <a:br>
              <a:rPr lang="en">
                <a:solidFill>
                  <a:srgbClr val="434343"/>
                </a:solidFill>
              </a:rPr>
            </a:br>
            <a:endParaRPr>
              <a:solidFill>
                <a:srgbClr val="434343"/>
              </a:solidFill>
            </a:endParaRPr>
          </a:p>
          <a:p>
            <a:pPr indent="0" lvl="0" marL="0" rtl="0" algn="l">
              <a:spcBef>
                <a:spcPts val="1200"/>
              </a:spcBef>
              <a:spcAft>
                <a:spcPts val="1200"/>
              </a:spcAft>
              <a:buNone/>
            </a:pPr>
            <a:r>
              <a:rPr b="1" lang="en">
                <a:solidFill>
                  <a:srgbClr val="434343"/>
                </a:solidFill>
              </a:rPr>
              <a:t>Research Approach:</a:t>
            </a:r>
            <a:r>
              <a:rPr lang="en">
                <a:solidFill>
                  <a:srgbClr val="434343"/>
                </a:solidFill>
              </a:rPr>
              <a:t> Mixed approach (Qualitative, Quantitative)</a:t>
            </a:r>
            <a:endParaRPr>
              <a:solidFill>
                <a:srgbClr val="434343"/>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Proposed Solution</a:t>
            </a:r>
            <a:endParaRPr sz="3500"/>
          </a:p>
        </p:txBody>
      </p:sp>
      <p:sp>
        <p:nvSpPr>
          <p:cNvPr id="210" name="Google Shape;210;p31"/>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11" name="Google Shape;211;p31"/>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212" name="Google Shape;212;p31"/>
          <p:cNvPicPr preferRelativeResize="0"/>
          <p:nvPr/>
        </p:nvPicPr>
        <p:blipFill rotWithShape="1">
          <a:blip r:embed="rId3">
            <a:alphaModFix/>
          </a:blip>
          <a:srcRect b="0" l="9682" r="0" t="0"/>
          <a:stretch/>
        </p:blipFill>
        <p:spPr>
          <a:xfrm>
            <a:off x="4572012" y="41550"/>
            <a:ext cx="6974989"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Content</a:t>
            </a:r>
            <a:endParaRPr/>
          </a:p>
        </p:txBody>
      </p:sp>
      <p:sp>
        <p:nvSpPr>
          <p:cNvPr id="93" name="Google Shape;93;p14"/>
          <p:cNvSpPr txBox="1"/>
          <p:nvPr>
            <p:ph idx="1" type="body"/>
          </p:nvPr>
        </p:nvSpPr>
        <p:spPr>
          <a:xfrm>
            <a:off x="729450" y="1411425"/>
            <a:ext cx="7688700" cy="29286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Clr>
                <a:srgbClr val="434343"/>
              </a:buClr>
              <a:buSzPts val="1400"/>
              <a:buChar char="●"/>
            </a:pPr>
            <a:r>
              <a:rPr lang="en" sz="1400">
                <a:solidFill>
                  <a:srgbClr val="434343"/>
                </a:solidFill>
              </a:rPr>
              <a:t>Background of the research</a:t>
            </a:r>
            <a:endParaRPr sz="1400">
              <a:solidFill>
                <a:srgbClr val="434343"/>
              </a:solidFill>
            </a:endParaRPr>
          </a:p>
          <a:p>
            <a:pPr indent="-317500" lvl="0" marL="457200" rtl="0" algn="l">
              <a:lnSpc>
                <a:spcPct val="150000"/>
              </a:lnSpc>
              <a:spcBef>
                <a:spcPts val="0"/>
              </a:spcBef>
              <a:spcAft>
                <a:spcPts val="0"/>
              </a:spcAft>
              <a:buClr>
                <a:srgbClr val="434343"/>
              </a:buClr>
              <a:buSzPts val="1400"/>
              <a:buChar char="●"/>
            </a:pPr>
            <a:r>
              <a:rPr lang="en" sz="1400">
                <a:solidFill>
                  <a:srgbClr val="434343"/>
                </a:solidFill>
              </a:rPr>
              <a:t>Research problem</a:t>
            </a:r>
            <a:endParaRPr sz="1400">
              <a:solidFill>
                <a:srgbClr val="434343"/>
              </a:solidFill>
            </a:endParaRPr>
          </a:p>
          <a:p>
            <a:pPr indent="-317500" lvl="0" marL="457200" rtl="0" algn="l">
              <a:lnSpc>
                <a:spcPct val="150000"/>
              </a:lnSpc>
              <a:spcBef>
                <a:spcPts val="0"/>
              </a:spcBef>
              <a:spcAft>
                <a:spcPts val="0"/>
              </a:spcAft>
              <a:buClr>
                <a:srgbClr val="434343"/>
              </a:buClr>
              <a:buSzPts val="1400"/>
              <a:buChar char="●"/>
            </a:pPr>
            <a:r>
              <a:rPr lang="en" sz="1400">
                <a:solidFill>
                  <a:srgbClr val="434343"/>
                </a:solidFill>
              </a:rPr>
              <a:t>Scope of the research</a:t>
            </a:r>
            <a:endParaRPr sz="1400">
              <a:solidFill>
                <a:srgbClr val="434343"/>
              </a:solidFill>
            </a:endParaRPr>
          </a:p>
          <a:p>
            <a:pPr indent="-317500" lvl="0" marL="457200" rtl="0" algn="l">
              <a:lnSpc>
                <a:spcPct val="150000"/>
              </a:lnSpc>
              <a:spcBef>
                <a:spcPts val="0"/>
              </a:spcBef>
              <a:spcAft>
                <a:spcPts val="0"/>
              </a:spcAft>
              <a:buClr>
                <a:srgbClr val="434343"/>
              </a:buClr>
              <a:buSzPts val="1400"/>
              <a:buChar char="●"/>
            </a:pPr>
            <a:r>
              <a:rPr lang="en" sz="1400">
                <a:solidFill>
                  <a:srgbClr val="434343"/>
                </a:solidFill>
              </a:rPr>
              <a:t>L</a:t>
            </a:r>
            <a:r>
              <a:rPr lang="en" sz="1400">
                <a:solidFill>
                  <a:srgbClr val="434343"/>
                </a:solidFill>
              </a:rPr>
              <a:t>iterature</a:t>
            </a:r>
            <a:r>
              <a:rPr lang="en" sz="1400">
                <a:solidFill>
                  <a:srgbClr val="434343"/>
                </a:solidFill>
              </a:rPr>
              <a:t> review</a:t>
            </a:r>
            <a:endParaRPr sz="1400">
              <a:solidFill>
                <a:srgbClr val="434343"/>
              </a:solidFill>
            </a:endParaRPr>
          </a:p>
          <a:p>
            <a:pPr indent="-317500" lvl="0" marL="457200" rtl="0" algn="l">
              <a:lnSpc>
                <a:spcPct val="150000"/>
              </a:lnSpc>
              <a:spcBef>
                <a:spcPts val="0"/>
              </a:spcBef>
              <a:spcAft>
                <a:spcPts val="0"/>
              </a:spcAft>
              <a:buClr>
                <a:srgbClr val="434343"/>
              </a:buClr>
              <a:buSzPts val="1400"/>
              <a:buChar char="●"/>
            </a:pPr>
            <a:r>
              <a:rPr lang="en" sz="1400">
                <a:solidFill>
                  <a:srgbClr val="434343"/>
                </a:solidFill>
              </a:rPr>
              <a:t>Proposed solution</a:t>
            </a:r>
            <a:endParaRPr sz="1400">
              <a:solidFill>
                <a:srgbClr val="434343"/>
              </a:solidFill>
            </a:endParaRPr>
          </a:p>
          <a:p>
            <a:pPr indent="-317500" lvl="0" marL="457200" rtl="0" algn="l">
              <a:lnSpc>
                <a:spcPct val="150000"/>
              </a:lnSpc>
              <a:spcBef>
                <a:spcPts val="0"/>
              </a:spcBef>
              <a:spcAft>
                <a:spcPts val="0"/>
              </a:spcAft>
              <a:buClr>
                <a:srgbClr val="434343"/>
              </a:buClr>
              <a:buSzPts val="1400"/>
              <a:buChar char="●"/>
            </a:pPr>
            <a:r>
              <a:rPr lang="en" sz="1400">
                <a:solidFill>
                  <a:srgbClr val="434343"/>
                </a:solidFill>
              </a:rPr>
              <a:t>Proposed</a:t>
            </a:r>
            <a:r>
              <a:rPr lang="en" sz="1400">
                <a:solidFill>
                  <a:srgbClr val="434343"/>
                </a:solidFill>
              </a:rPr>
              <a:t> methodology</a:t>
            </a:r>
            <a:endParaRPr sz="1400">
              <a:solidFill>
                <a:srgbClr val="434343"/>
              </a:solidFill>
            </a:endParaRPr>
          </a:p>
          <a:p>
            <a:pPr indent="-317500" lvl="0" marL="457200" rtl="0" algn="l">
              <a:lnSpc>
                <a:spcPct val="150000"/>
              </a:lnSpc>
              <a:spcBef>
                <a:spcPts val="0"/>
              </a:spcBef>
              <a:spcAft>
                <a:spcPts val="0"/>
              </a:spcAft>
              <a:buClr>
                <a:srgbClr val="434343"/>
              </a:buClr>
              <a:buSzPts val="1400"/>
              <a:buChar char="●"/>
            </a:pPr>
            <a:r>
              <a:rPr lang="en" sz="1400">
                <a:solidFill>
                  <a:srgbClr val="434343"/>
                </a:solidFill>
              </a:rPr>
              <a:t>Progress so far </a:t>
            </a:r>
            <a:endParaRPr sz="1400">
              <a:solidFill>
                <a:srgbClr val="434343"/>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2"/>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Solution</a:t>
            </a:r>
            <a:endParaRPr/>
          </a:p>
        </p:txBody>
      </p:sp>
      <p:sp>
        <p:nvSpPr>
          <p:cNvPr id="218" name="Google Shape;218;p32"/>
          <p:cNvSpPr txBox="1"/>
          <p:nvPr>
            <p:ph idx="1" type="body"/>
          </p:nvPr>
        </p:nvSpPr>
        <p:spPr>
          <a:xfrm>
            <a:off x="526050" y="1411425"/>
            <a:ext cx="4482900" cy="3454500"/>
          </a:xfrm>
          <a:prstGeom prst="rect">
            <a:avLst/>
          </a:prstGeom>
        </p:spPr>
        <p:txBody>
          <a:bodyPr anchorCtr="0" anchor="t" bIns="91425" lIns="91425" spcFirstLastPara="1" rIns="91425" wrap="square" tIns="91425">
            <a:noAutofit/>
          </a:bodyPr>
          <a:lstStyle/>
          <a:p>
            <a:pPr indent="-311308" lvl="0" marL="457200" rtl="0" algn="l">
              <a:lnSpc>
                <a:spcPct val="130000"/>
              </a:lnSpc>
              <a:spcBef>
                <a:spcPts val="0"/>
              </a:spcBef>
              <a:spcAft>
                <a:spcPts val="0"/>
              </a:spcAft>
              <a:buClr>
                <a:srgbClr val="434343"/>
              </a:buClr>
              <a:buSzPts val="1303"/>
              <a:buChar char="●"/>
            </a:pPr>
            <a:r>
              <a:rPr lang="en" sz="1302">
                <a:solidFill>
                  <a:srgbClr val="434343"/>
                </a:solidFill>
              </a:rPr>
              <a:t>Developing a</a:t>
            </a:r>
            <a:r>
              <a:rPr b="1" lang="en" sz="1302">
                <a:solidFill>
                  <a:srgbClr val="434343"/>
                </a:solidFill>
              </a:rPr>
              <a:t> context-aware hybrid recommender system</a:t>
            </a:r>
            <a:r>
              <a:rPr lang="en" sz="1302">
                <a:solidFill>
                  <a:srgbClr val="434343"/>
                </a:solidFill>
              </a:rPr>
              <a:t> to recommend telecommunication services</a:t>
            </a:r>
            <a:br>
              <a:rPr lang="en" sz="1302">
                <a:solidFill>
                  <a:srgbClr val="434343"/>
                </a:solidFill>
              </a:rPr>
            </a:br>
            <a:r>
              <a:rPr lang="en" sz="1302">
                <a:solidFill>
                  <a:srgbClr val="434343"/>
                </a:solidFill>
              </a:rPr>
              <a:t>(Voice/ Broadband Internet/ Cable TV) to identified subscriber segments, targeting cross-selling and up-selling.</a:t>
            </a:r>
            <a:br>
              <a:rPr lang="en" sz="1302">
                <a:solidFill>
                  <a:srgbClr val="434343"/>
                </a:solidFill>
              </a:rPr>
            </a:br>
            <a:endParaRPr sz="932">
              <a:solidFill>
                <a:srgbClr val="434343"/>
              </a:solidFill>
              <a:highlight>
                <a:srgbClr val="FFFF00"/>
              </a:highlight>
            </a:endParaRPr>
          </a:p>
          <a:p>
            <a:pPr indent="-311308" lvl="0" marL="457200" rtl="0" algn="l">
              <a:lnSpc>
                <a:spcPct val="130000"/>
              </a:lnSpc>
              <a:spcBef>
                <a:spcPts val="0"/>
              </a:spcBef>
              <a:spcAft>
                <a:spcPts val="0"/>
              </a:spcAft>
              <a:buClr>
                <a:srgbClr val="434343"/>
              </a:buClr>
              <a:buSzPts val="1303"/>
              <a:buChar char="●"/>
            </a:pPr>
            <a:r>
              <a:rPr lang="en" sz="1302">
                <a:solidFill>
                  <a:srgbClr val="434343"/>
                </a:solidFill>
              </a:rPr>
              <a:t>Creating subscriber profiles (ex: based on services subscribed, </a:t>
            </a:r>
            <a:r>
              <a:rPr lang="en" sz="1302">
                <a:solidFill>
                  <a:srgbClr val="434343"/>
                </a:solidFill>
              </a:rPr>
              <a:t>their</a:t>
            </a:r>
            <a:r>
              <a:rPr lang="en" sz="1302">
                <a:solidFill>
                  <a:srgbClr val="434343"/>
                </a:solidFill>
              </a:rPr>
              <a:t> usage, user demographics, payment pattern, user </a:t>
            </a:r>
            <a:r>
              <a:rPr lang="en" sz="1302">
                <a:solidFill>
                  <a:srgbClr val="434343"/>
                </a:solidFill>
              </a:rPr>
              <a:t>opinion</a:t>
            </a:r>
            <a:r>
              <a:rPr lang="en" sz="1302">
                <a:solidFill>
                  <a:srgbClr val="434343"/>
                </a:solidFill>
              </a:rPr>
              <a:t>) as accurate as possible, cluster them and find appropriate relationships to provide next best recommendation.</a:t>
            </a:r>
            <a:endParaRPr sz="1302">
              <a:solidFill>
                <a:srgbClr val="434343"/>
              </a:solidFill>
            </a:endParaRPr>
          </a:p>
        </p:txBody>
      </p:sp>
      <p:pic>
        <p:nvPicPr>
          <p:cNvPr id="219" name="Google Shape;219;p32"/>
          <p:cNvPicPr preferRelativeResize="0"/>
          <p:nvPr/>
        </p:nvPicPr>
        <p:blipFill>
          <a:blip r:embed="rId3">
            <a:alphaModFix/>
          </a:blip>
          <a:stretch>
            <a:fillRect/>
          </a:stretch>
        </p:blipFill>
        <p:spPr>
          <a:xfrm>
            <a:off x="5008800" y="1874394"/>
            <a:ext cx="3926075" cy="217635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3"/>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Solution</a:t>
            </a:r>
            <a:endParaRPr/>
          </a:p>
        </p:txBody>
      </p:sp>
      <p:sp>
        <p:nvSpPr>
          <p:cNvPr id="225" name="Google Shape;225;p33"/>
          <p:cNvSpPr txBox="1"/>
          <p:nvPr>
            <p:ph idx="1" type="body"/>
          </p:nvPr>
        </p:nvSpPr>
        <p:spPr>
          <a:xfrm>
            <a:off x="729450" y="1411425"/>
            <a:ext cx="5528400" cy="3700200"/>
          </a:xfrm>
          <a:prstGeom prst="rect">
            <a:avLst/>
          </a:prstGeom>
        </p:spPr>
        <p:txBody>
          <a:bodyPr anchorCtr="0" anchor="t" bIns="91425" lIns="91425" spcFirstLastPara="1" rIns="91425" wrap="square" tIns="91425">
            <a:normAutofit fontScale="92500" lnSpcReduction="10000"/>
          </a:bodyPr>
          <a:lstStyle/>
          <a:p>
            <a:pPr indent="0" lvl="0" marL="0" rtl="0" algn="just">
              <a:spcBef>
                <a:spcPts val="0"/>
              </a:spcBef>
              <a:spcAft>
                <a:spcPts val="0"/>
              </a:spcAft>
              <a:buNone/>
            </a:pPr>
            <a:r>
              <a:rPr b="1" lang="en">
                <a:solidFill>
                  <a:srgbClr val="434343"/>
                </a:solidFill>
              </a:rPr>
              <a:t>Why Context is </a:t>
            </a:r>
            <a:r>
              <a:rPr b="1" lang="en">
                <a:solidFill>
                  <a:srgbClr val="434343"/>
                </a:solidFill>
              </a:rPr>
              <a:t>important</a:t>
            </a:r>
            <a:r>
              <a:rPr b="1" lang="en">
                <a:solidFill>
                  <a:srgbClr val="434343"/>
                </a:solidFill>
              </a:rPr>
              <a:t>?</a:t>
            </a:r>
            <a:endParaRPr b="1">
              <a:solidFill>
                <a:srgbClr val="434343"/>
              </a:solidFill>
            </a:endParaRPr>
          </a:p>
          <a:p>
            <a:pPr indent="-304958" lvl="0" marL="457200" rtl="0" algn="just">
              <a:spcBef>
                <a:spcPts val="1200"/>
              </a:spcBef>
              <a:spcAft>
                <a:spcPts val="0"/>
              </a:spcAft>
              <a:buClr>
                <a:srgbClr val="434343"/>
              </a:buClr>
              <a:buSzPct val="144444"/>
              <a:buChar char="●"/>
            </a:pPr>
            <a:r>
              <a:rPr lang="en">
                <a:solidFill>
                  <a:srgbClr val="434343"/>
                </a:solidFill>
              </a:rPr>
              <a:t>Telecommunication services data and user behaviours are </a:t>
            </a:r>
            <a:r>
              <a:rPr lang="en">
                <a:solidFill>
                  <a:srgbClr val="434343"/>
                </a:solidFill>
              </a:rPr>
              <a:t>dynamic and </a:t>
            </a:r>
            <a:r>
              <a:rPr lang="en">
                <a:solidFill>
                  <a:srgbClr val="434343"/>
                </a:solidFill>
              </a:rPr>
              <a:t>asynchronous.</a:t>
            </a:r>
            <a:br>
              <a:rPr lang="en">
                <a:solidFill>
                  <a:srgbClr val="434343"/>
                </a:solidFill>
              </a:rPr>
            </a:br>
            <a:endParaRPr sz="900">
              <a:solidFill>
                <a:srgbClr val="434343"/>
              </a:solidFill>
            </a:endParaRPr>
          </a:p>
          <a:p>
            <a:pPr indent="-304958" lvl="0" marL="457200" rtl="0" algn="just">
              <a:spcBef>
                <a:spcPts val="0"/>
              </a:spcBef>
              <a:spcAft>
                <a:spcPts val="0"/>
              </a:spcAft>
              <a:buClr>
                <a:srgbClr val="434343"/>
              </a:buClr>
              <a:buSzPct val="100000"/>
              <a:buChar char="●"/>
            </a:pPr>
            <a:r>
              <a:rPr lang="en">
                <a:solidFill>
                  <a:srgbClr val="434343"/>
                </a:solidFill>
              </a:rPr>
              <a:t>Considering the User-Service interactions, demographic content won’t be enough for accurate predictions.</a:t>
            </a:r>
            <a:endParaRPr>
              <a:solidFill>
                <a:srgbClr val="434343"/>
              </a:solidFill>
            </a:endParaRPr>
          </a:p>
          <a:p>
            <a:pPr indent="0" lvl="0" marL="0" rtl="0" algn="just">
              <a:spcBef>
                <a:spcPts val="1200"/>
              </a:spcBef>
              <a:spcAft>
                <a:spcPts val="0"/>
              </a:spcAft>
              <a:buNone/>
            </a:pPr>
            <a:r>
              <a:rPr b="1" lang="en">
                <a:solidFill>
                  <a:srgbClr val="434343"/>
                </a:solidFill>
              </a:rPr>
              <a:t>Contextual pre-filtering:</a:t>
            </a:r>
            <a:endParaRPr b="1">
              <a:solidFill>
                <a:srgbClr val="434343"/>
              </a:solidFill>
            </a:endParaRPr>
          </a:p>
          <a:p>
            <a:pPr indent="-304958" lvl="0" marL="457200" rtl="0" algn="just">
              <a:spcBef>
                <a:spcPts val="1200"/>
              </a:spcBef>
              <a:spcAft>
                <a:spcPts val="0"/>
              </a:spcAft>
              <a:buClr>
                <a:srgbClr val="434343"/>
              </a:buClr>
              <a:buSzPct val="100000"/>
              <a:buChar char="●"/>
            </a:pPr>
            <a:r>
              <a:rPr lang="en">
                <a:solidFill>
                  <a:srgbClr val="434343"/>
                </a:solidFill>
              </a:rPr>
              <a:t>Contextual features, taken as inputs to the model at the time of training. [Adomavicius et. al., 2011]</a:t>
            </a:r>
            <a:br>
              <a:rPr lang="en">
                <a:solidFill>
                  <a:srgbClr val="434343"/>
                </a:solidFill>
              </a:rPr>
            </a:br>
            <a:endParaRPr>
              <a:solidFill>
                <a:srgbClr val="434343"/>
              </a:solidFill>
            </a:endParaRPr>
          </a:p>
          <a:p>
            <a:pPr indent="-304958" lvl="0" marL="457200" rtl="0" algn="just">
              <a:spcBef>
                <a:spcPts val="0"/>
              </a:spcBef>
              <a:spcAft>
                <a:spcPts val="0"/>
              </a:spcAft>
              <a:buClr>
                <a:srgbClr val="434343"/>
              </a:buClr>
              <a:buSzPct val="100000"/>
              <a:buChar char="●"/>
            </a:pPr>
            <a:r>
              <a:rPr lang="en">
                <a:solidFill>
                  <a:srgbClr val="434343"/>
                </a:solidFill>
              </a:rPr>
              <a:t>Context considered:</a:t>
            </a:r>
            <a:endParaRPr>
              <a:solidFill>
                <a:srgbClr val="434343"/>
              </a:solidFill>
            </a:endParaRPr>
          </a:p>
          <a:p>
            <a:pPr indent="-293211" lvl="1" marL="914400" rtl="0" algn="just">
              <a:spcBef>
                <a:spcPts val="0"/>
              </a:spcBef>
              <a:spcAft>
                <a:spcPts val="0"/>
              </a:spcAft>
              <a:buClr>
                <a:srgbClr val="434343"/>
              </a:buClr>
              <a:buSzPct val="100000"/>
              <a:buChar char="○"/>
            </a:pPr>
            <a:r>
              <a:rPr lang="en">
                <a:solidFill>
                  <a:srgbClr val="434343"/>
                </a:solidFill>
              </a:rPr>
              <a:t>Business rules</a:t>
            </a:r>
            <a:endParaRPr>
              <a:solidFill>
                <a:srgbClr val="434343"/>
              </a:solidFill>
            </a:endParaRPr>
          </a:p>
          <a:p>
            <a:pPr indent="-293211" lvl="1" marL="914400" rtl="0" algn="just">
              <a:spcBef>
                <a:spcPts val="0"/>
              </a:spcBef>
              <a:spcAft>
                <a:spcPts val="0"/>
              </a:spcAft>
              <a:buClr>
                <a:srgbClr val="434343"/>
              </a:buClr>
              <a:buSzPct val="100000"/>
              <a:buChar char="○"/>
            </a:pPr>
            <a:r>
              <a:rPr lang="en">
                <a:solidFill>
                  <a:srgbClr val="434343"/>
                </a:solidFill>
              </a:rPr>
              <a:t>Derived user context (demographics, preference, socio-economic factors  etc.)</a:t>
            </a:r>
            <a:endParaRPr>
              <a:solidFill>
                <a:srgbClr val="434343"/>
              </a:solidFill>
            </a:endParaRPr>
          </a:p>
          <a:p>
            <a:pPr indent="-293211" lvl="1" marL="914400" rtl="0" algn="just">
              <a:spcBef>
                <a:spcPts val="0"/>
              </a:spcBef>
              <a:spcAft>
                <a:spcPts val="0"/>
              </a:spcAft>
              <a:buClr>
                <a:srgbClr val="434343"/>
              </a:buClr>
              <a:buSzPct val="100000"/>
              <a:buChar char="○"/>
            </a:pPr>
            <a:r>
              <a:rPr lang="en">
                <a:solidFill>
                  <a:srgbClr val="434343"/>
                </a:solidFill>
              </a:rPr>
              <a:t>Timeframes/ Locations</a:t>
            </a:r>
            <a:endParaRPr>
              <a:solidFill>
                <a:srgbClr val="434343"/>
              </a:solidFill>
            </a:endParaRPr>
          </a:p>
          <a:p>
            <a:pPr indent="-293211" lvl="1" marL="914400" rtl="0" algn="just">
              <a:spcBef>
                <a:spcPts val="0"/>
              </a:spcBef>
              <a:spcAft>
                <a:spcPts val="0"/>
              </a:spcAft>
              <a:buClr>
                <a:srgbClr val="434343"/>
              </a:buClr>
              <a:buSzPct val="100000"/>
              <a:buChar char="○"/>
            </a:pPr>
            <a:r>
              <a:rPr lang="en">
                <a:solidFill>
                  <a:srgbClr val="434343"/>
                </a:solidFill>
              </a:rPr>
              <a:t>User reviews and opinions  on services (Fault logs/ complaints/ inquiries)</a:t>
            </a:r>
            <a:endParaRPr>
              <a:solidFill>
                <a:srgbClr val="434343"/>
              </a:solidFill>
            </a:endParaRPr>
          </a:p>
          <a:p>
            <a:pPr indent="-293211" lvl="1" marL="914400" rtl="0" algn="just">
              <a:spcBef>
                <a:spcPts val="0"/>
              </a:spcBef>
              <a:spcAft>
                <a:spcPts val="0"/>
              </a:spcAft>
              <a:buClr>
                <a:srgbClr val="434343"/>
              </a:buClr>
              <a:buSzPct val="100000"/>
              <a:buChar char="○"/>
            </a:pPr>
            <a:r>
              <a:rPr lang="en">
                <a:solidFill>
                  <a:srgbClr val="434343"/>
                </a:solidFill>
              </a:rPr>
              <a:t>Billing and payment patterns</a:t>
            </a:r>
            <a:endParaRPr>
              <a:solidFill>
                <a:srgbClr val="434343"/>
              </a:solidFill>
            </a:endParaRPr>
          </a:p>
          <a:p>
            <a:pPr indent="-293211" lvl="1" marL="914400" rtl="0" algn="just">
              <a:spcBef>
                <a:spcPts val="0"/>
              </a:spcBef>
              <a:spcAft>
                <a:spcPts val="0"/>
              </a:spcAft>
              <a:buClr>
                <a:srgbClr val="434343"/>
              </a:buClr>
              <a:buSzPct val="100000"/>
              <a:buChar char="○"/>
            </a:pPr>
            <a:r>
              <a:rPr lang="en">
                <a:solidFill>
                  <a:srgbClr val="434343"/>
                </a:solidFill>
              </a:rPr>
              <a:t>Extra service usage (Extra GB, channels and voice minutes)</a:t>
            </a:r>
            <a:endParaRPr>
              <a:solidFill>
                <a:srgbClr val="434343"/>
              </a:solidFill>
            </a:endParaRPr>
          </a:p>
        </p:txBody>
      </p:sp>
      <p:pic>
        <p:nvPicPr>
          <p:cNvPr id="226" name="Google Shape;226;p33"/>
          <p:cNvPicPr preferRelativeResize="0"/>
          <p:nvPr/>
        </p:nvPicPr>
        <p:blipFill>
          <a:blip r:embed="rId3">
            <a:alphaModFix/>
          </a:blip>
          <a:stretch>
            <a:fillRect/>
          </a:stretch>
        </p:blipFill>
        <p:spPr>
          <a:xfrm>
            <a:off x="6631299" y="1149125"/>
            <a:ext cx="1910350" cy="3244950"/>
          </a:xfrm>
          <a:prstGeom prst="rect">
            <a:avLst/>
          </a:prstGeom>
          <a:noFill/>
          <a:ln>
            <a:noFill/>
          </a:ln>
        </p:spPr>
      </p:pic>
      <p:sp>
        <p:nvSpPr>
          <p:cNvPr id="227" name="Google Shape;227;p33"/>
          <p:cNvSpPr txBox="1"/>
          <p:nvPr/>
        </p:nvSpPr>
        <p:spPr>
          <a:xfrm>
            <a:off x="6270800" y="4419175"/>
            <a:ext cx="3368400" cy="69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rgbClr val="666666"/>
                </a:solidFill>
                <a:latin typeface="Roboto"/>
                <a:ea typeface="Roboto"/>
                <a:cs typeface="Roboto"/>
                <a:sym typeface="Roboto"/>
              </a:rPr>
              <a:t>   U - User data		</a:t>
            </a:r>
            <a:r>
              <a:rPr b="1" lang="en" sz="1000">
                <a:solidFill>
                  <a:srgbClr val="666666"/>
                </a:solidFill>
                <a:latin typeface="Roboto"/>
                <a:ea typeface="Roboto"/>
                <a:cs typeface="Roboto"/>
                <a:sym typeface="Roboto"/>
              </a:rPr>
              <a:t>C - Context</a:t>
            </a:r>
            <a:endParaRPr b="1" sz="1000">
              <a:solidFill>
                <a:srgbClr val="666666"/>
              </a:solidFill>
              <a:latin typeface="Roboto"/>
              <a:ea typeface="Roboto"/>
              <a:cs typeface="Roboto"/>
              <a:sym typeface="Roboto"/>
            </a:endParaRPr>
          </a:p>
          <a:p>
            <a:pPr indent="0" lvl="0" marL="0" rtl="0" algn="l">
              <a:spcBef>
                <a:spcPts val="0"/>
              </a:spcBef>
              <a:spcAft>
                <a:spcPts val="0"/>
              </a:spcAft>
              <a:buNone/>
            </a:pPr>
            <a:r>
              <a:rPr b="1" lang="en" sz="1000">
                <a:solidFill>
                  <a:srgbClr val="666666"/>
                </a:solidFill>
                <a:latin typeface="Roboto"/>
                <a:ea typeface="Roboto"/>
                <a:cs typeface="Roboto"/>
                <a:sym typeface="Roboto"/>
              </a:rPr>
              <a:t>   I - Interactions	</a:t>
            </a:r>
            <a:r>
              <a:rPr b="1" lang="en" sz="1000">
                <a:solidFill>
                  <a:srgbClr val="666666"/>
                </a:solidFill>
                <a:latin typeface="Roboto"/>
                <a:ea typeface="Roboto"/>
                <a:cs typeface="Roboto"/>
                <a:sym typeface="Roboto"/>
              </a:rPr>
              <a:t>R - recommendation</a:t>
            </a:r>
            <a:endParaRPr b="1" sz="1000">
              <a:solidFill>
                <a:srgbClr val="666666"/>
              </a:solidFill>
              <a:latin typeface="Roboto"/>
              <a:ea typeface="Roboto"/>
              <a:cs typeface="Roboto"/>
              <a:sym typeface="Roboto"/>
            </a:endParaRPr>
          </a:p>
          <a:p>
            <a:pPr indent="0" lvl="0" marL="0" rtl="0" algn="l">
              <a:spcBef>
                <a:spcPts val="0"/>
              </a:spcBef>
              <a:spcAft>
                <a:spcPts val="0"/>
              </a:spcAft>
              <a:buNone/>
            </a:pPr>
            <a:r>
              <a:t/>
            </a:r>
            <a:endParaRPr b="1" sz="1000">
              <a:solidFill>
                <a:srgbClr val="666666"/>
              </a:solidFill>
              <a:latin typeface="Roboto"/>
              <a:ea typeface="Roboto"/>
              <a:cs typeface="Roboto"/>
              <a:sym typeface="Roboto"/>
            </a:endParaRPr>
          </a:p>
          <a:p>
            <a:pPr indent="0" lvl="0" marL="0" rtl="0" algn="l">
              <a:spcBef>
                <a:spcPts val="0"/>
              </a:spcBef>
              <a:spcAft>
                <a:spcPts val="0"/>
              </a:spcAft>
              <a:buNone/>
            </a:pPr>
            <a:r>
              <a:t/>
            </a:r>
            <a:endParaRPr b="1" sz="1000">
              <a:solidFill>
                <a:srgbClr val="666666"/>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id="232" name="Google Shape;232;p34"/>
          <p:cNvPicPr preferRelativeResize="0"/>
          <p:nvPr/>
        </p:nvPicPr>
        <p:blipFill>
          <a:blip r:embed="rId3">
            <a:alphaModFix/>
          </a:blip>
          <a:stretch>
            <a:fillRect/>
          </a:stretch>
        </p:blipFill>
        <p:spPr>
          <a:xfrm>
            <a:off x="2124077" y="527825"/>
            <a:ext cx="5328374" cy="44347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5"/>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Methodology</a:t>
            </a:r>
            <a:endParaRPr/>
          </a:p>
        </p:txBody>
      </p:sp>
      <p:sp>
        <p:nvSpPr>
          <p:cNvPr id="238" name="Google Shape;238;p35"/>
          <p:cNvSpPr txBox="1"/>
          <p:nvPr>
            <p:ph idx="1" type="body"/>
          </p:nvPr>
        </p:nvSpPr>
        <p:spPr>
          <a:xfrm>
            <a:off x="729450" y="1411425"/>
            <a:ext cx="8042100" cy="884100"/>
          </a:xfrm>
          <a:prstGeom prst="rect">
            <a:avLst/>
          </a:prstGeom>
        </p:spPr>
        <p:txBody>
          <a:bodyPr anchorCtr="0" anchor="t" bIns="91425" lIns="91425" spcFirstLastPara="1" rIns="91425" wrap="square" tIns="91425">
            <a:noAutofit/>
          </a:bodyPr>
          <a:lstStyle/>
          <a:p>
            <a:pPr indent="-311626" lvl="0" marL="457200" rtl="0" algn="l">
              <a:lnSpc>
                <a:spcPct val="150000"/>
              </a:lnSpc>
              <a:spcBef>
                <a:spcPts val="0"/>
              </a:spcBef>
              <a:spcAft>
                <a:spcPts val="0"/>
              </a:spcAft>
              <a:buClr>
                <a:srgbClr val="434343"/>
              </a:buClr>
              <a:buSzPts val="1308"/>
              <a:buChar char="●"/>
            </a:pPr>
            <a:r>
              <a:rPr lang="en" sz="1307">
                <a:solidFill>
                  <a:srgbClr val="434343"/>
                </a:solidFill>
              </a:rPr>
              <a:t>A systematic review of literature will be conducted on building a recommender system for telecommunication Industry.</a:t>
            </a:r>
            <a:endParaRPr sz="1307">
              <a:solidFill>
                <a:srgbClr val="434343"/>
              </a:solidFill>
            </a:endParaRPr>
          </a:p>
        </p:txBody>
      </p:sp>
      <p:grpSp>
        <p:nvGrpSpPr>
          <p:cNvPr id="239" name="Google Shape;239;p35"/>
          <p:cNvGrpSpPr/>
          <p:nvPr/>
        </p:nvGrpSpPr>
        <p:grpSpPr>
          <a:xfrm>
            <a:off x="6858000" y="2295575"/>
            <a:ext cx="2286000" cy="2847950"/>
            <a:chOff x="0" y="2295575"/>
            <a:chExt cx="2286000" cy="2847950"/>
          </a:xfrm>
        </p:grpSpPr>
        <p:sp>
          <p:nvSpPr>
            <p:cNvPr id="240" name="Google Shape;240;p35"/>
            <p:cNvSpPr/>
            <p:nvPr/>
          </p:nvSpPr>
          <p:spPr>
            <a:xfrm>
              <a:off x="0" y="2823925"/>
              <a:ext cx="2286000" cy="2319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5"/>
            <p:cNvSpPr/>
            <p:nvPr/>
          </p:nvSpPr>
          <p:spPr>
            <a:xfrm>
              <a:off x="0" y="2295575"/>
              <a:ext cx="2286000" cy="537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2" name="Google Shape;242;p35"/>
          <p:cNvSpPr txBox="1"/>
          <p:nvPr/>
        </p:nvSpPr>
        <p:spPr>
          <a:xfrm>
            <a:off x="7074291" y="2441107"/>
            <a:ext cx="871200" cy="26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000">
                <a:solidFill>
                  <a:srgbClr val="5E5E5E"/>
                </a:solidFill>
                <a:latin typeface="Roboto"/>
                <a:ea typeface="Roboto"/>
                <a:cs typeface="Roboto"/>
                <a:sym typeface="Roboto"/>
              </a:rPr>
              <a:t>   Stage 4</a:t>
            </a:r>
            <a:endParaRPr sz="1000">
              <a:solidFill>
                <a:srgbClr val="5E5E5E"/>
              </a:solidFill>
              <a:latin typeface="Roboto"/>
              <a:ea typeface="Roboto"/>
              <a:cs typeface="Roboto"/>
              <a:sym typeface="Roboto"/>
            </a:endParaRPr>
          </a:p>
        </p:txBody>
      </p:sp>
      <p:sp>
        <p:nvSpPr>
          <p:cNvPr id="243" name="Google Shape;243;p35"/>
          <p:cNvSpPr txBox="1"/>
          <p:nvPr/>
        </p:nvSpPr>
        <p:spPr>
          <a:xfrm>
            <a:off x="6998100" y="2821450"/>
            <a:ext cx="1853400" cy="79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5E5E5E"/>
                </a:solidFill>
                <a:latin typeface="Roboto"/>
                <a:ea typeface="Roboto"/>
                <a:cs typeface="Roboto"/>
                <a:sym typeface="Roboto"/>
              </a:rPr>
              <a:t>Testing,  Validation and Integration as an end-</a:t>
            </a:r>
            <a:br>
              <a:rPr b="1" lang="en" sz="1200">
                <a:solidFill>
                  <a:srgbClr val="5E5E5E"/>
                </a:solidFill>
                <a:latin typeface="Roboto"/>
                <a:ea typeface="Roboto"/>
                <a:cs typeface="Roboto"/>
                <a:sym typeface="Roboto"/>
              </a:rPr>
            </a:br>
            <a:r>
              <a:rPr b="1" lang="en" sz="1200">
                <a:solidFill>
                  <a:srgbClr val="5E5E5E"/>
                </a:solidFill>
                <a:latin typeface="Roboto"/>
                <a:ea typeface="Roboto"/>
                <a:cs typeface="Roboto"/>
                <a:sym typeface="Roboto"/>
              </a:rPr>
              <a:t>user service</a:t>
            </a:r>
            <a:endParaRPr b="1" sz="1200">
              <a:solidFill>
                <a:srgbClr val="5E5E5E"/>
              </a:solidFill>
              <a:latin typeface="Roboto"/>
              <a:ea typeface="Roboto"/>
              <a:cs typeface="Roboto"/>
              <a:sym typeface="Roboto"/>
            </a:endParaRPr>
          </a:p>
        </p:txBody>
      </p:sp>
      <p:grpSp>
        <p:nvGrpSpPr>
          <p:cNvPr id="244" name="Google Shape;244;p35"/>
          <p:cNvGrpSpPr/>
          <p:nvPr/>
        </p:nvGrpSpPr>
        <p:grpSpPr>
          <a:xfrm>
            <a:off x="4572000" y="2295575"/>
            <a:ext cx="2286000" cy="2847950"/>
            <a:chOff x="0" y="2295575"/>
            <a:chExt cx="2286000" cy="2847950"/>
          </a:xfrm>
        </p:grpSpPr>
        <p:sp>
          <p:nvSpPr>
            <p:cNvPr id="245" name="Google Shape;245;p35"/>
            <p:cNvSpPr/>
            <p:nvPr/>
          </p:nvSpPr>
          <p:spPr>
            <a:xfrm>
              <a:off x="0" y="2823925"/>
              <a:ext cx="2286000" cy="2319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5"/>
            <p:cNvSpPr/>
            <p:nvPr/>
          </p:nvSpPr>
          <p:spPr>
            <a:xfrm>
              <a:off x="0" y="2295575"/>
              <a:ext cx="2286000" cy="537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7" name="Google Shape;247;p35"/>
          <p:cNvSpPr txBox="1"/>
          <p:nvPr/>
        </p:nvSpPr>
        <p:spPr>
          <a:xfrm>
            <a:off x="4788291" y="2441107"/>
            <a:ext cx="871200" cy="26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000">
                <a:solidFill>
                  <a:srgbClr val="5E5E5E"/>
                </a:solidFill>
                <a:latin typeface="Roboto"/>
                <a:ea typeface="Roboto"/>
                <a:cs typeface="Roboto"/>
                <a:sym typeface="Roboto"/>
              </a:rPr>
              <a:t>  Stage 3</a:t>
            </a:r>
            <a:endParaRPr sz="1000">
              <a:solidFill>
                <a:srgbClr val="5E5E5E"/>
              </a:solidFill>
              <a:latin typeface="Roboto"/>
              <a:ea typeface="Roboto"/>
              <a:cs typeface="Roboto"/>
              <a:sym typeface="Roboto"/>
            </a:endParaRPr>
          </a:p>
        </p:txBody>
      </p:sp>
      <p:sp>
        <p:nvSpPr>
          <p:cNvPr id="248" name="Google Shape;248;p35"/>
          <p:cNvSpPr txBox="1"/>
          <p:nvPr/>
        </p:nvSpPr>
        <p:spPr>
          <a:xfrm>
            <a:off x="4712100" y="2821450"/>
            <a:ext cx="1853400" cy="79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5E5E5E"/>
                </a:solidFill>
                <a:latin typeface="Roboto"/>
                <a:ea typeface="Roboto"/>
                <a:cs typeface="Roboto"/>
                <a:sym typeface="Roboto"/>
              </a:rPr>
              <a:t>Development of predictive recommender models</a:t>
            </a:r>
            <a:endParaRPr b="1" sz="1200">
              <a:solidFill>
                <a:srgbClr val="5E5E5E"/>
              </a:solidFill>
              <a:latin typeface="Roboto"/>
              <a:ea typeface="Roboto"/>
              <a:cs typeface="Roboto"/>
              <a:sym typeface="Roboto"/>
            </a:endParaRPr>
          </a:p>
        </p:txBody>
      </p:sp>
      <p:cxnSp>
        <p:nvCxnSpPr>
          <p:cNvPr id="249" name="Google Shape;249;p35"/>
          <p:cNvCxnSpPr/>
          <p:nvPr/>
        </p:nvCxnSpPr>
        <p:spPr>
          <a:xfrm>
            <a:off x="6858000" y="2295575"/>
            <a:ext cx="0" cy="2837400"/>
          </a:xfrm>
          <a:prstGeom prst="straightConnector1">
            <a:avLst/>
          </a:prstGeom>
          <a:noFill/>
          <a:ln cap="flat" cmpd="sng" w="9525">
            <a:solidFill>
              <a:srgbClr val="D9D9D9"/>
            </a:solidFill>
            <a:prstDash val="dot"/>
            <a:round/>
            <a:headEnd len="sm" w="sm" type="none"/>
            <a:tailEnd len="sm" w="sm" type="none"/>
          </a:ln>
        </p:spPr>
      </p:cxnSp>
      <p:grpSp>
        <p:nvGrpSpPr>
          <p:cNvPr id="250" name="Google Shape;250;p35"/>
          <p:cNvGrpSpPr/>
          <p:nvPr/>
        </p:nvGrpSpPr>
        <p:grpSpPr>
          <a:xfrm>
            <a:off x="2286000" y="2295575"/>
            <a:ext cx="2286000" cy="2847950"/>
            <a:chOff x="0" y="2295575"/>
            <a:chExt cx="2286000" cy="2847950"/>
          </a:xfrm>
        </p:grpSpPr>
        <p:sp>
          <p:nvSpPr>
            <p:cNvPr id="251" name="Google Shape;251;p35"/>
            <p:cNvSpPr/>
            <p:nvPr/>
          </p:nvSpPr>
          <p:spPr>
            <a:xfrm>
              <a:off x="0" y="2823925"/>
              <a:ext cx="2286000" cy="23196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5"/>
            <p:cNvSpPr/>
            <p:nvPr/>
          </p:nvSpPr>
          <p:spPr>
            <a:xfrm>
              <a:off x="0" y="2295575"/>
              <a:ext cx="2286000" cy="537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3" name="Google Shape;253;p35"/>
          <p:cNvSpPr txBox="1"/>
          <p:nvPr/>
        </p:nvSpPr>
        <p:spPr>
          <a:xfrm>
            <a:off x="2502291" y="2441107"/>
            <a:ext cx="871200" cy="26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000">
                <a:solidFill>
                  <a:srgbClr val="1B786E"/>
                </a:solidFill>
                <a:latin typeface="Roboto"/>
                <a:ea typeface="Roboto"/>
                <a:cs typeface="Roboto"/>
                <a:sym typeface="Roboto"/>
              </a:rPr>
              <a:t>   Stage 2</a:t>
            </a:r>
            <a:endParaRPr sz="1000">
              <a:solidFill>
                <a:srgbClr val="1B786E"/>
              </a:solidFill>
              <a:latin typeface="Roboto"/>
              <a:ea typeface="Roboto"/>
              <a:cs typeface="Roboto"/>
              <a:sym typeface="Roboto"/>
            </a:endParaRPr>
          </a:p>
        </p:txBody>
      </p:sp>
      <p:sp>
        <p:nvSpPr>
          <p:cNvPr id="254" name="Google Shape;254;p35"/>
          <p:cNvSpPr txBox="1"/>
          <p:nvPr/>
        </p:nvSpPr>
        <p:spPr>
          <a:xfrm>
            <a:off x="2426100" y="2821450"/>
            <a:ext cx="1853400" cy="79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Data Analysis and Feature Engineering</a:t>
            </a:r>
            <a:endParaRPr b="1">
              <a:solidFill>
                <a:srgbClr val="FFFFFF"/>
              </a:solidFill>
              <a:latin typeface="Roboto"/>
              <a:ea typeface="Roboto"/>
              <a:cs typeface="Roboto"/>
              <a:sym typeface="Roboto"/>
            </a:endParaRPr>
          </a:p>
        </p:txBody>
      </p:sp>
      <p:cxnSp>
        <p:nvCxnSpPr>
          <p:cNvPr id="255" name="Google Shape;255;p35"/>
          <p:cNvCxnSpPr/>
          <p:nvPr/>
        </p:nvCxnSpPr>
        <p:spPr>
          <a:xfrm>
            <a:off x="4572000" y="2295575"/>
            <a:ext cx="0" cy="2837400"/>
          </a:xfrm>
          <a:prstGeom prst="straightConnector1">
            <a:avLst/>
          </a:prstGeom>
          <a:noFill/>
          <a:ln cap="flat" cmpd="sng" w="9525">
            <a:solidFill>
              <a:srgbClr val="83E3D9"/>
            </a:solidFill>
            <a:prstDash val="dot"/>
            <a:round/>
            <a:headEnd len="sm" w="sm" type="none"/>
            <a:tailEnd len="sm" w="sm" type="none"/>
          </a:ln>
        </p:spPr>
      </p:cxnSp>
      <p:grpSp>
        <p:nvGrpSpPr>
          <p:cNvPr id="256" name="Google Shape;256;p35"/>
          <p:cNvGrpSpPr/>
          <p:nvPr/>
        </p:nvGrpSpPr>
        <p:grpSpPr>
          <a:xfrm>
            <a:off x="0" y="2295575"/>
            <a:ext cx="2286000" cy="2847950"/>
            <a:chOff x="0" y="2295575"/>
            <a:chExt cx="2286000" cy="2847950"/>
          </a:xfrm>
        </p:grpSpPr>
        <p:sp>
          <p:nvSpPr>
            <p:cNvPr id="257" name="Google Shape;257;p35"/>
            <p:cNvSpPr/>
            <p:nvPr/>
          </p:nvSpPr>
          <p:spPr>
            <a:xfrm>
              <a:off x="0" y="2823925"/>
              <a:ext cx="2286000" cy="23196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5"/>
            <p:cNvSpPr/>
            <p:nvPr/>
          </p:nvSpPr>
          <p:spPr>
            <a:xfrm>
              <a:off x="0" y="2295575"/>
              <a:ext cx="2286000" cy="537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9" name="Google Shape;259;p35"/>
          <p:cNvSpPr txBox="1"/>
          <p:nvPr/>
        </p:nvSpPr>
        <p:spPr>
          <a:xfrm>
            <a:off x="216291" y="2441107"/>
            <a:ext cx="871200" cy="26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000">
                <a:solidFill>
                  <a:srgbClr val="1B786E"/>
                </a:solidFill>
                <a:latin typeface="Roboto"/>
                <a:ea typeface="Roboto"/>
                <a:cs typeface="Roboto"/>
                <a:sym typeface="Roboto"/>
              </a:rPr>
              <a:t>Stage 1</a:t>
            </a:r>
            <a:endParaRPr sz="1000">
              <a:solidFill>
                <a:srgbClr val="1B786E"/>
              </a:solidFill>
              <a:latin typeface="Roboto"/>
              <a:ea typeface="Roboto"/>
              <a:cs typeface="Roboto"/>
              <a:sym typeface="Roboto"/>
            </a:endParaRPr>
          </a:p>
        </p:txBody>
      </p:sp>
      <p:sp>
        <p:nvSpPr>
          <p:cNvPr id="260" name="Google Shape;260;p35"/>
          <p:cNvSpPr txBox="1"/>
          <p:nvPr/>
        </p:nvSpPr>
        <p:spPr>
          <a:xfrm>
            <a:off x="140100" y="2897650"/>
            <a:ext cx="1853400" cy="79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Data Collection</a:t>
            </a:r>
            <a:endParaRPr b="1">
              <a:solidFill>
                <a:srgbClr val="FFFFFF"/>
              </a:solidFill>
              <a:latin typeface="Roboto"/>
              <a:ea typeface="Roboto"/>
              <a:cs typeface="Roboto"/>
              <a:sym typeface="Roboto"/>
            </a:endParaRPr>
          </a:p>
        </p:txBody>
      </p:sp>
      <p:cxnSp>
        <p:nvCxnSpPr>
          <p:cNvPr id="261" name="Google Shape;261;p35"/>
          <p:cNvCxnSpPr/>
          <p:nvPr/>
        </p:nvCxnSpPr>
        <p:spPr>
          <a:xfrm>
            <a:off x="2286000" y="2295575"/>
            <a:ext cx="0" cy="2837400"/>
          </a:xfrm>
          <a:prstGeom prst="straightConnector1">
            <a:avLst/>
          </a:prstGeom>
          <a:noFill/>
          <a:ln cap="flat" cmpd="sng" w="9525">
            <a:solidFill>
              <a:srgbClr val="83E3D9"/>
            </a:solidFill>
            <a:prstDash val="dot"/>
            <a:round/>
            <a:headEnd len="sm" w="sm" type="none"/>
            <a:tailEnd len="sm" w="sm" type="none"/>
          </a:ln>
        </p:spPr>
      </p:cxnSp>
      <p:sp>
        <p:nvSpPr>
          <p:cNvPr id="262" name="Google Shape;262;p35"/>
          <p:cNvSpPr/>
          <p:nvPr/>
        </p:nvSpPr>
        <p:spPr>
          <a:xfrm>
            <a:off x="2199400" y="2320625"/>
            <a:ext cx="259800" cy="535200"/>
          </a:xfrm>
          <a:prstGeom prst="chevron">
            <a:avLst>
              <a:gd fmla="val 50000" name="adj"/>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5"/>
          <p:cNvSpPr/>
          <p:nvPr/>
        </p:nvSpPr>
        <p:spPr>
          <a:xfrm>
            <a:off x="4442100" y="2304150"/>
            <a:ext cx="259800" cy="535200"/>
          </a:xfrm>
          <a:prstGeom prst="chevron">
            <a:avLst>
              <a:gd fmla="val 50000" name="adj"/>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5"/>
          <p:cNvSpPr/>
          <p:nvPr/>
        </p:nvSpPr>
        <p:spPr>
          <a:xfrm>
            <a:off x="6838950" y="2304150"/>
            <a:ext cx="259800" cy="535200"/>
          </a:xfrm>
          <a:prstGeom prst="chevron">
            <a:avLst>
              <a:gd fmla="val 50000"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5"/>
          <p:cNvSpPr txBox="1"/>
          <p:nvPr/>
        </p:nvSpPr>
        <p:spPr>
          <a:xfrm>
            <a:off x="149850" y="3413425"/>
            <a:ext cx="1940400" cy="1513500"/>
          </a:xfrm>
          <a:prstGeom prst="rect">
            <a:avLst/>
          </a:prstGeom>
          <a:noFill/>
          <a:ln>
            <a:noFill/>
          </a:ln>
        </p:spPr>
        <p:txBody>
          <a:bodyPr anchorCtr="0" anchor="ctr" bIns="91425" lIns="91425" spcFirstLastPara="1" rIns="91425" wrap="square" tIns="91425">
            <a:noAutofit/>
          </a:bodyPr>
          <a:lstStyle/>
          <a:p>
            <a:pPr indent="-177800" lvl="0" marL="228600" rtl="0" algn="l">
              <a:spcBef>
                <a:spcPts val="0"/>
              </a:spcBef>
              <a:spcAft>
                <a:spcPts val="0"/>
              </a:spcAft>
              <a:buClr>
                <a:srgbClr val="FFFFFF"/>
              </a:buClr>
              <a:buSzPts val="1000"/>
              <a:buFont typeface="Roboto"/>
              <a:buChar char="●"/>
            </a:pPr>
            <a:r>
              <a:rPr b="1" lang="en" sz="1000">
                <a:solidFill>
                  <a:srgbClr val="FFFFFF"/>
                </a:solidFill>
                <a:latin typeface="Roboto"/>
                <a:ea typeface="Roboto"/>
                <a:cs typeface="Roboto"/>
                <a:sym typeface="Roboto"/>
              </a:rPr>
              <a:t>Structured Data</a:t>
            </a:r>
            <a:endParaRPr b="1" sz="1000">
              <a:solidFill>
                <a:srgbClr val="FFFFFF"/>
              </a:solidFill>
              <a:latin typeface="Roboto"/>
              <a:ea typeface="Roboto"/>
              <a:cs typeface="Roboto"/>
              <a:sym typeface="Roboto"/>
            </a:endParaRPr>
          </a:p>
          <a:p>
            <a:pPr indent="0" lvl="0" marL="0" rtl="0" algn="l">
              <a:spcBef>
                <a:spcPts val="0"/>
              </a:spcBef>
              <a:spcAft>
                <a:spcPts val="0"/>
              </a:spcAft>
              <a:buNone/>
            </a:pPr>
            <a:r>
              <a:rPr b="1" lang="en" sz="1000">
                <a:solidFill>
                  <a:srgbClr val="FFFFFF"/>
                </a:solidFill>
                <a:latin typeface="Roboto"/>
                <a:ea typeface="Roboto"/>
                <a:cs typeface="Roboto"/>
                <a:sym typeface="Roboto"/>
              </a:rPr>
              <a:t>      </a:t>
            </a:r>
            <a:r>
              <a:rPr lang="en" sz="1000">
                <a:solidFill>
                  <a:srgbClr val="FFFFFF"/>
                </a:solidFill>
                <a:latin typeface="Roboto"/>
                <a:ea typeface="Roboto"/>
                <a:cs typeface="Roboto"/>
                <a:sym typeface="Roboto"/>
              </a:rPr>
              <a:t>  *  Service Usage: Ratings</a:t>
            </a:r>
            <a:br>
              <a:rPr lang="en" sz="1000">
                <a:solidFill>
                  <a:srgbClr val="FFFFFF"/>
                </a:solidFill>
                <a:latin typeface="Roboto"/>
                <a:ea typeface="Roboto"/>
                <a:cs typeface="Roboto"/>
                <a:sym typeface="Roboto"/>
              </a:rPr>
            </a:br>
            <a:r>
              <a:rPr lang="en" sz="1000">
                <a:solidFill>
                  <a:srgbClr val="FFFFFF"/>
                </a:solidFill>
                <a:latin typeface="Roboto"/>
                <a:ea typeface="Roboto"/>
                <a:cs typeface="Roboto"/>
                <a:sym typeface="Roboto"/>
              </a:rPr>
              <a:t>        *  User demographics</a:t>
            </a:r>
            <a:br>
              <a:rPr lang="en" sz="1000">
                <a:solidFill>
                  <a:srgbClr val="FFFFFF"/>
                </a:solidFill>
                <a:latin typeface="Roboto"/>
                <a:ea typeface="Roboto"/>
                <a:cs typeface="Roboto"/>
                <a:sym typeface="Roboto"/>
              </a:rPr>
            </a:br>
            <a:r>
              <a:rPr lang="en" sz="1000">
                <a:solidFill>
                  <a:srgbClr val="FFFFFF"/>
                </a:solidFill>
                <a:latin typeface="Roboto"/>
                <a:ea typeface="Roboto"/>
                <a:cs typeface="Roboto"/>
                <a:sym typeface="Roboto"/>
              </a:rPr>
              <a:t>        *  conducting a survey</a:t>
            </a:r>
            <a:br>
              <a:rPr lang="en" sz="1000">
                <a:solidFill>
                  <a:srgbClr val="FFFFFF"/>
                </a:solidFill>
                <a:latin typeface="Roboto"/>
                <a:ea typeface="Roboto"/>
                <a:cs typeface="Roboto"/>
                <a:sym typeface="Roboto"/>
              </a:rPr>
            </a:br>
            <a:r>
              <a:rPr lang="en" sz="1000">
                <a:solidFill>
                  <a:srgbClr val="FFFFFF"/>
                </a:solidFill>
                <a:latin typeface="Roboto"/>
                <a:ea typeface="Roboto"/>
                <a:cs typeface="Roboto"/>
                <a:sym typeface="Roboto"/>
              </a:rPr>
              <a:t>        *  Billing/ payment history</a:t>
            </a:r>
            <a:endParaRPr sz="1000">
              <a:solidFill>
                <a:srgbClr val="FFFFFF"/>
              </a:solidFill>
              <a:latin typeface="Roboto"/>
              <a:ea typeface="Roboto"/>
              <a:cs typeface="Roboto"/>
              <a:sym typeface="Roboto"/>
            </a:endParaRPr>
          </a:p>
          <a:p>
            <a:pPr indent="0" lvl="0" marL="0" rtl="0" algn="l">
              <a:spcBef>
                <a:spcPts val="0"/>
              </a:spcBef>
              <a:spcAft>
                <a:spcPts val="0"/>
              </a:spcAft>
              <a:buNone/>
            </a:pPr>
            <a:r>
              <a:rPr lang="en" sz="1000">
                <a:solidFill>
                  <a:srgbClr val="FFFFFF"/>
                </a:solidFill>
                <a:latin typeface="Roboto"/>
                <a:ea typeface="Roboto"/>
                <a:cs typeface="Roboto"/>
                <a:sym typeface="Roboto"/>
              </a:rPr>
              <a:t>        *  services subscribed</a:t>
            </a:r>
            <a:br>
              <a:rPr lang="en" sz="1000">
                <a:solidFill>
                  <a:srgbClr val="FFFFFF"/>
                </a:solidFill>
                <a:latin typeface="Roboto"/>
                <a:ea typeface="Roboto"/>
                <a:cs typeface="Roboto"/>
                <a:sym typeface="Roboto"/>
              </a:rPr>
            </a:br>
            <a:endParaRPr sz="500">
              <a:solidFill>
                <a:srgbClr val="FFFFFF"/>
              </a:solidFill>
              <a:latin typeface="Roboto"/>
              <a:ea typeface="Roboto"/>
              <a:cs typeface="Roboto"/>
              <a:sym typeface="Roboto"/>
            </a:endParaRPr>
          </a:p>
          <a:p>
            <a:pPr indent="-177800" lvl="0" marL="228600" rtl="0" algn="l">
              <a:spcBef>
                <a:spcPts val="0"/>
              </a:spcBef>
              <a:spcAft>
                <a:spcPts val="0"/>
              </a:spcAft>
              <a:buClr>
                <a:schemeClr val="lt1"/>
              </a:buClr>
              <a:buSzPts val="1000"/>
              <a:buFont typeface="Roboto"/>
              <a:buChar char="●"/>
            </a:pPr>
            <a:r>
              <a:rPr b="1" lang="en" sz="1000">
                <a:solidFill>
                  <a:schemeClr val="lt1"/>
                </a:solidFill>
                <a:latin typeface="Roboto"/>
                <a:ea typeface="Roboto"/>
                <a:cs typeface="Roboto"/>
                <a:sym typeface="Roboto"/>
              </a:rPr>
              <a:t>Unstructured Data</a:t>
            </a:r>
            <a:endParaRPr b="1" sz="1000">
              <a:solidFill>
                <a:schemeClr val="lt1"/>
              </a:solidFill>
              <a:latin typeface="Roboto"/>
              <a:ea typeface="Roboto"/>
              <a:cs typeface="Roboto"/>
              <a:sym typeface="Roboto"/>
            </a:endParaRPr>
          </a:p>
          <a:p>
            <a:pPr indent="0" lvl="0" marL="0" rtl="0" algn="l">
              <a:spcBef>
                <a:spcPts val="0"/>
              </a:spcBef>
              <a:spcAft>
                <a:spcPts val="0"/>
              </a:spcAft>
              <a:buNone/>
            </a:pPr>
            <a:r>
              <a:rPr b="1" lang="en" sz="1000">
                <a:solidFill>
                  <a:schemeClr val="lt1"/>
                </a:solidFill>
                <a:latin typeface="Roboto"/>
                <a:ea typeface="Roboto"/>
                <a:cs typeface="Roboto"/>
                <a:sym typeface="Roboto"/>
              </a:rPr>
              <a:t>      </a:t>
            </a:r>
            <a:r>
              <a:rPr lang="en" sz="1000">
                <a:solidFill>
                  <a:schemeClr val="lt1"/>
                </a:solidFill>
                <a:latin typeface="Roboto"/>
                <a:ea typeface="Roboto"/>
                <a:cs typeface="Roboto"/>
                <a:sym typeface="Roboto"/>
              </a:rPr>
              <a:t> *  CRM logs -   </a:t>
            </a:r>
            <a:br>
              <a:rPr lang="en" sz="1000">
                <a:solidFill>
                  <a:schemeClr val="lt1"/>
                </a:solidFill>
                <a:latin typeface="Roboto"/>
                <a:ea typeface="Roboto"/>
                <a:cs typeface="Roboto"/>
                <a:sym typeface="Roboto"/>
              </a:rPr>
            </a:br>
            <a:r>
              <a:rPr lang="en" sz="1000">
                <a:solidFill>
                  <a:schemeClr val="lt1"/>
                </a:solidFill>
                <a:latin typeface="Roboto"/>
                <a:ea typeface="Roboto"/>
                <a:cs typeface="Roboto"/>
                <a:sym typeface="Roboto"/>
              </a:rPr>
              <a:t>           inquiries/complaints</a:t>
            </a:r>
            <a:br>
              <a:rPr lang="en" sz="1000">
                <a:solidFill>
                  <a:schemeClr val="lt1"/>
                </a:solidFill>
                <a:latin typeface="Roboto"/>
                <a:ea typeface="Roboto"/>
                <a:cs typeface="Roboto"/>
                <a:sym typeface="Roboto"/>
              </a:rPr>
            </a:br>
            <a:r>
              <a:rPr lang="en" sz="1000">
                <a:solidFill>
                  <a:schemeClr val="lt1"/>
                </a:solidFill>
                <a:latin typeface="Roboto"/>
                <a:ea typeface="Roboto"/>
                <a:cs typeface="Roboto"/>
                <a:sym typeface="Roboto"/>
              </a:rPr>
              <a:t>       *  Other user reviews</a:t>
            </a:r>
            <a:endParaRPr sz="1000">
              <a:solidFill>
                <a:srgbClr val="FFFFFF"/>
              </a:solidFill>
              <a:latin typeface="Roboto"/>
              <a:ea typeface="Roboto"/>
              <a:cs typeface="Roboto"/>
              <a:sym typeface="Roboto"/>
            </a:endParaRPr>
          </a:p>
        </p:txBody>
      </p:sp>
      <p:sp>
        <p:nvSpPr>
          <p:cNvPr id="266" name="Google Shape;266;p35"/>
          <p:cNvSpPr txBox="1"/>
          <p:nvPr/>
        </p:nvSpPr>
        <p:spPr>
          <a:xfrm>
            <a:off x="2382600" y="3474025"/>
            <a:ext cx="2156400" cy="1452900"/>
          </a:xfrm>
          <a:prstGeom prst="rect">
            <a:avLst/>
          </a:prstGeom>
          <a:noFill/>
          <a:ln>
            <a:noFill/>
          </a:ln>
        </p:spPr>
        <p:txBody>
          <a:bodyPr anchorCtr="0" anchor="ctr" bIns="91425" lIns="91425" spcFirstLastPara="1" rIns="91425" wrap="square" tIns="91425">
            <a:noAutofit/>
          </a:bodyPr>
          <a:lstStyle/>
          <a:p>
            <a:pPr indent="-177800" lvl="0" marL="228600" rtl="0" algn="l">
              <a:spcBef>
                <a:spcPts val="0"/>
              </a:spcBef>
              <a:spcAft>
                <a:spcPts val="0"/>
              </a:spcAft>
              <a:buClr>
                <a:srgbClr val="FFFFFF"/>
              </a:buClr>
              <a:buSzPts val="1000"/>
              <a:buFont typeface="Roboto"/>
              <a:buChar char="●"/>
            </a:pPr>
            <a:r>
              <a:rPr b="1" lang="en" sz="1000">
                <a:solidFill>
                  <a:srgbClr val="FFFFFF"/>
                </a:solidFill>
                <a:latin typeface="Roboto"/>
                <a:ea typeface="Roboto"/>
                <a:cs typeface="Roboto"/>
                <a:sym typeface="Roboto"/>
              </a:rPr>
              <a:t>Extracting</a:t>
            </a:r>
            <a:r>
              <a:rPr b="1" lang="en" sz="1000">
                <a:solidFill>
                  <a:srgbClr val="FFFFFF"/>
                </a:solidFill>
                <a:latin typeface="Roboto"/>
                <a:ea typeface="Roboto"/>
                <a:cs typeface="Roboto"/>
                <a:sym typeface="Roboto"/>
              </a:rPr>
              <a:t> User Profile features</a:t>
            </a:r>
            <a:br>
              <a:rPr b="1" lang="en" sz="1000">
                <a:solidFill>
                  <a:srgbClr val="FFFFFF"/>
                </a:solidFill>
                <a:latin typeface="Roboto"/>
                <a:ea typeface="Roboto"/>
                <a:cs typeface="Roboto"/>
                <a:sym typeface="Roboto"/>
              </a:rPr>
            </a:br>
            <a:endParaRPr b="1" sz="700">
              <a:solidFill>
                <a:srgbClr val="FFFFFF"/>
              </a:solidFill>
              <a:latin typeface="Roboto"/>
              <a:ea typeface="Roboto"/>
              <a:cs typeface="Roboto"/>
              <a:sym typeface="Roboto"/>
            </a:endParaRPr>
          </a:p>
          <a:p>
            <a:pPr indent="-177800" lvl="0" marL="228600" rtl="0" algn="l">
              <a:spcBef>
                <a:spcPts val="0"/>
              </a:spcBef>
              <a:spcAft>
                <a:spcPts val="0"/>
              </a:spcAft>
              <a:buClr>
                <a:srgbClr val="FFFFFF"/>
              </a:buClr>
              <a:buSzPts val="1000"/>
              <a:buFont typeface="Roboto"/>
              <a:buChar char="●"/>
            </a:pPr>
            <a:r>
              <a:rPr b="1" lang="en" sz="1000">
                <a:solidFill>
                  <a:srgbClr val="FFFFFF"/>
                </a:solidFill>
                <a:latin typeface="Roboto"/>
                <a:ea typeface="Roboto"/>
                <a:cs typeface="Roboto"/>
                <a:sym typeface="Roboto"/>
              </a:rPr>
              <a:t>Developing service package catalog</a:t>
            </a:r>
            <a:br>
              <a:rPr b="1" lang="en" sz="1000">
                <a:solidFill>
                  <a:srgbClr val="FFFFFF"/>
                </a:solidFill>
                <a:latin typeface="Roboto"/>
                <a:ea typeface="Roboto"/>
                <a:cs typeface="Roboto"/>
                <a:sym typeface="Roboto"/>
              </a:rPr>
            </a:br>
            <a:endParaRPr b="1" sz="700">
              <a:solidFill>
                <a:srgbClr val="FFFFFF"/>
              </a:solidFill>
              <a:latin typeface="Roboto"/>
              <a:ea typeface="Roboto"/>
              <a:cs typeface="Roboto"/>
              <a:sym typeface="Roboto"/>
            </a:endParaRPr>
          </a:p>
          <a:p>
            <a:pPr indent="-177800" lvl="0" marL="228600" rtl="0" algn="l">
              <a:spcBef>
                <a:spcPts val="0"/>
              </a:spcBef>
              <a:spcAft>
                <a:spcPts val="0"/>
              </a:spcAft>
              <a:buClr>
                <a:srgbClr val="FFFFFF"/>
              </a:buClr>
              <a:buSzPts val="1000"/>
              <a:buFont typeface="Roboto"/>
              <a:buChar char="●"/>
            </a:pPr>
            <a:r>
              <a:rPr b="1" lang="en" sz="1000">
                <a:solidFill>
                  <a:srgbClr val="FFFFFF"/>
                </a:solidFill>
                <a:latin typeface="Roboto"/>
                <a:ea typeface="Roboto"/>
                <a:cs typeface="Roboto"/>
                <a:sym typeface="Roboto"/>
              </a:rPr>
              <a:t>Analysis of unstructured text data using text mining, NLP</a:t>
            </a:r>
            <a:br>
              <a:rPr lang="en" sz="1000">
                <a:solidFill>
                  <a:srgbClr val="FFFFFF"/>
                </a:solidFill>
                <a:latin typeface="Roboto"/>
                <a:ea typeface="Roboto"/>
                <a:cs typeface="Roboto"/>
                <a:sym typeface="Roboto"/>
              </a:rPr>
            </a:br>
            <a:endParaRPr sz="700">
              <a:solidFill>
                <a:srgbClr val="FFFFFF"/>
              </a:solidFill>
              <a:latin typeface="Roboto"/>
              <a:ea typeface="Roboto"/>
              <a:cs typeface="Roboto"/>
              <a:sym typeface="Roboto"/>
            </a:endParaRPr>
          </a:p>
          <a:p>
            <a:pPr indent="-177800" lvl="0" marL="228600" rtl="0" algn="l">
              <a:spcBef>
                <a:spcPts val="0"/>
              </a:spcBef>
              <a:spcAft>
                <a:spcPts val="0"/>
              </a:spcAft>
              <a:buClr>
                <a:schemeClr val="lt1"/>
              </a:buClr>
              <a:buSzPts val="1000"/>
              <a:buFont typeface="Roboto"/>
              <a:buChar char="●"/>
            </a:pPr>
            <a:r>
              <a:rPr b="1" lang="en" sz="1000">
                <a:solidFill>
                  <a:schemeClr val="lt1"/>
                </a:solidFill>
                <a:latin typeface="Roboto"/>
                <a:ea typeface="Roboto"/>
                <a:cs typeface="Roboto"/>
                <a:sym typeface="Roboto"/>
              </a:rPr>
              <a:t>Extracting contextual information for pre-filtering</a:t>
            </a:r>
            <a:endParaRPr sz="1000">
              <a:solidFill>
                <a:srgbClr val="FFFFFF"/>
              </a:solidFill>
              <a:latin typeface="Roboto"/>
              <a:ea typeface="Roboto"/>
              <a:cs typeface="Roboto"/>
              <a:sym typeface="Roboto"/>
            </a:endParaRPr>
          </a:p>
        </p:txBody>
      </p:sp>
      <p:sp>
        <p:nvSpPr>
          <p:cNvPr id="267" name="Google Shape;267;p35"/>
          <p:cNvSpPr txBox="1"/>
          <p:nvPr/>
        </p:nvSpPr>
        <p:spPr>
          <a:xfrm>
            <a:off x="4642950" y="3466750"/>
            <a:ext cx="2215200" cy="1452900"/>
          </a:xfrm>
          <a:prstGeom prst="rect">
            <a:avLst/>
          </a:prstGeom>
          <a:noFill/>
          <a:ln>
            <a:noFill/>
          </a:ln>
        </p:spPr>
        <p:txBody>
          <a:bodyPr anchorCtr="0" anchor="ctr" bIns="91425" lIns="91425" spcFirstLastPara="1" rIns="91425" wrap="square" tIns="91425">
            <a:noAutofit/>
          </a:bodyPr>
          <a:lstStyle/>
          <a:p>
            <a:pPr indent="-177800" lvl="0" marL="228600" rtl="0" algn="l">
              <a:spcBef>
                <a:spcPts val="0"/>
              </a:spcBef>
              <a:spcAft>
                <a:spcPts val="0"/>
              </a:spcAft>
              <a:buClr>
                <a:srgbClr val="858585"/>
              </a:buClr>
              <a:buSzPts val="1000"/>
              <a:buFont typeface="Roboto"/>
              <a:buChar char="●"/>
            </a:pPr>
            <a:r>
              <a:rPr b="1" lang="en" sz="1000">
                <a:solidFill>
                  <a:srgbClr val="858585"/>
                </a:solidFill>
                <a:latin typeface="Roboto"/>
                <a:ea typeface="Roboto"/>
                <a:cs typeface="Roboto"/>
                <a:sym typeface="Roboto"/>
              </a:rPr>
              <a:t>Comparing available recommender techniques</a:t>
            </a:r>
            <a:br>
              <a:rPr b="1" lang="en" sz="1000">
                <a:solidFill>
                  <a:srgbClr val="858585"/>
                </a:solidFill>
                <a:latin typeface="Roboto"/>
                <a:ea typeface="Roboto"/>
                <a:cs typeface="Roboto"/>
                <a:sym typeface="Roboto"/>
              </a:rPr>
            </a:br>
            <a:endParaRPr b="1" sz="1000">
              <a:solidFill>
                <a:srgbClr val="858585"/>
              </a:solidFill>
              <a:latin typeface="Roboto"/>
              <a:ea typeface="Roboto"/>
              <a:cs typeface="Roboto"/>
              <a:sym typeface="Roboto"/>
            </a:endParaRPr>
          </a:p>
          <a:p>
            <a:pPr indent="-177800" lvl="0" marL="228600" rtl="0" algn="l">
              <a:spcBef>
                <a:spcPts val="0"/>
              </a:spcBef>
              <a:spcAft>
                <a:spcPts val="0"/>
              </a:spcAft>
              <a:buClr>
                <a:srgbClr val="858585"/>
              </a:buClr>
              <a:buSzPts val="1000"/>
              <a:buFont typeface="Roboto"/>
              <a:buChar char="●"/>
            </a:pPr>
            <a:r>
              <a:rPr b="1" lang="en" sz="1000">
                <a:solidFill>
                  <a:srgbClr val="858585"/>
                </a:solidFill>
                <a:latin typeface="Roboto"/>
                <a:ea typeface="Roboto"/>
                <a:cs typeface="Roboto"/>
                <a:sym typeface="Roboto"/>
              </a:rPr>
              <a:t>Developing hybrid recommender model(s)</a:t>
            </a:r>
            <a:br>
              <a:rPr b="1" lang="en" sz="1000">
                <a:solidFill>
                  <a:srgbClr val="858585"/>
                </a:solidFill>
                <a:latin typeface="Roboto"/>
                <a:ea typeface="Roboto"/>
                <a:cs typeface="Roboto"/>
                <a:sym typeface="Roboto"/>
              </a:rPr>
            </a:br>
            <a:endParaRPr b="1" sz="1000">
              <a:solidFill>
                <a:srgbClr val="858585"/>
              </a:solidFill>
              <a:latin typeface="Roboto"/>
              <a:ea typeface="Roboto"/>
              <a:cs typeface="Roboto"/>
              <a:sym typeface="Roboto"/>
            </a:endParaRPr>
          </a:p>
          <a:p>
            <a:pPr indent="0" lvl="0" marL="457200" rtl="0" algn="l">
              <a:spcBef>
                <a:spcPts val="0"/>
              </a:spcBef>
              <a:spcAft>
                <a:spcPts val="0"/>
              </a:spcAft>
              <a:buNone/>
            </a:pPr>
            <a:r>
              <a:t/>
            </a:r>
            <a:endParaRPr sz="1000">
              <a:solidFill>
                <a:srgbClr val="858585"/>
              </a:solidFill>
              <a:latin typeface="Roboto"/>
              <a:ea typeface="Roboto"/>
              <a:cs typeface="Roboto"/>
              <a:sym typeface="Roboto"/>
            </a:endParaRPr>
          </a:p>
        </p:txBody>
      </p:sp>
      <p:sp>
        <p:nvSpPr>
          <p:cNvPr id="268" name="Google Shape;268;p35"/>
          <p:cNvSpPr txBox="1"/>
          <p:nvPr/>
        </p:nvSpPr>
        <p:spPr>
          <a:xfrm>
            <a:off x="6929100" y="3390550"/>
            <a:ext cx="2215200" cy="1452900"/>
          </a:xfrm>
          <a:prstGeom prst="rect">
            <a:avLst/>
          </a:prstGeom>
          <a:noFill/>
          <a:ln>
            <a:noFill/>
          </a:ln>
        </p:spPr>
        <p:txBody>
          <a:bodyPr anchorCtr="0" anchor="ctr" bIns="91425" lIns="91425" spcFirstLastPara="1" rIns="91425" wrap="square" tIns="91425">
            <a:noAutofit/>
          </a:bodyPr>
          <a:lstStyle/>
          <a:p>
            <a:pPr indent="-177800" lvl="0" marL="228600" rtl="0" algn="l">
              <a:spcBef>
                <a:spcPts val="0"/>
              </a:spcBef>
              <a:spcAft>
                <a:spcPts val="0"/>
              </a:spcAft>
              <a:buClr>
                <a:srgbClr val="858585"/>
              </a:buClr>
              <a:buSzPts val="1000"/>
              <a:buFont typeface="Roboto"/>
              <a:buChar char="●"/>
            </a:pPr>
            <a:r>
              <a:rPr b="1" lang="en" sz="1000">
                <a:solidFill>
                  <a:srgbClr val="858585"/>
                </a:solidFill>
                <a:latin typeface="Roboto"/>
                <a:ea typeface="Roboto"/>
                <a:cs typeface="Roboto"/>
                <a:sym typeface="Roboto"/>
              </a:rPr>
              <a:t>Testing and validating the accuracy of predicted results</a:t>
            </a:r>
            <a:br>
              <a:rPr b="1" lang="en" sz="1000">
                <a:solidFill>
                  <a:srgbClr val="858585"/>
                </a:solidFill>
                <a:latin typeface="Roboto"/>
                <a:ea typeface="Roboto"/>
                <a:cs typeface="Roboto"/>
                <a:sym typeface="Roboto"/>
              </a:rPr>
            </a:br>
            <a:endParaRPr b="1" sz="1000">
              <a:solidFill>
                <a:srgbClr val="858585"/>
              </a:solidFill>
              <a:latin typeface="Roboto"/>
              <a:ea typeface="Roboto"/>
              <a:cs typeface="Roboto"/>
              <a:sym typeface="Roboto"/>
            </a:endParaRPr>
          </a:p>
          <a:p>
            <a:pPr indent="-177800" lvl="0" marL="228600" rtl="0" algn="l">
              <a:spcBef>
                <a:spcPts val="0"/>
              </a:spcBef>
              <a:spcAft>
                <a:spcPts val="0"/>
              </a:spcAft>
              <a:buClr>
                <a:srgbClr val="858585"/>
              </a:buClr>
              <a:buSzPts val="1000"/>
              <a:buFont typeface="Roboto"/>
              <a:buChar char="●"/>
            </a:pPr>
            <a:r>
              <a:rPr b="1" lang="en" sz="1000">
                <a:solidFill>
                  <a:srgbClr val="858585"/>
                </a:solidFill>
                <a:latin typeface="Roboto"/>
                <a:ea typeface="Roboto"/>
                <a:cs typeface="Roboto"/>
                <a:sym typeface="Roboto"/>
              </a:rPr>
              <a:t>Integrating predicted results to a web-based system to be consumed by end-users</a:t>
            </a:r>
            <a:endParaRPr b="1" sz="1000">
              <a:solidFill>
                <a:srgbClr val="858585"/>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6"/>
          <p:cNvSpPr/>
          <p:nvPr/>
        </p:nvSpPr>
        <p:spPr>
          <a:xfrm>
            <a:off x="171450" y="3067050"/>
            <a:ext cx="4010100" cy="1990800"/>
          </a:xfrm>
          <a:prstGeom prst="rect">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6"/>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a:t>
            </a:r>
            <a:r>
              <a:rPr lang="en"/>
              <a:t>Methodology cont’d.</a:t>
            </a:r>
            <a:endParaRPr/>
          </a:p>
        </p:txBody>
      </p:sp>
      <p:grpSp>
        <p:nvGrpSpPr>
          <p:cNvPr id="275" name="Google Shape;275;p36"/>
          <p:cNvGrpSpPr/>
          <p:nvPr/>
        </p:nvGrpSpPr>
        <p:grpSpPr>
          <a:xfrm>
            <a:off x="295275" y="1523100"/>
            <a:ext cx="8901500" cy="3429900"/>
            <a:chOff x="371475" y="1523100"/>
            <a:chExt cx="8901500" cy="3429900"/>
          </a:xfrm>
        </p:grpSpPr>
        <p:sp>
          <p:nvSpPr>
            <p:cNvPr id="276" name="Google Shape;276;p36"/>
            <p:cNvSpPr/>
            <p:nvPr/>
          </p:nvSpPr>
          <p:spPr>
            <a:xfrm>
              <a:off x="727650" y="1555700"/>
              <a:ext cx="1761600" cy="3036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lt1"/>
                  </a:solidFill>
                </a:rPr>
                <a:t>Data Gathering</a:t>
              </a:r>
              <a:endParaRPr b="1" sz="1200">
                <a:solidFill>
                  <a:schemeClr val="lt1"/>
                </a:solidFill>
              </a:endParaRPr>
            </a:p>
          </p:txBody>
        </p:sp>
        <p:grpSp>
          <p:nvGrpSpPr>
            <p:cNvPr id="277" name="Google Shape;277;p36"/>
            <p:cNvGrpSpPr/>
            <p:nvPr/>
          </p:nvGrpSpPr>
          <p:grpSpPr>
            <a:xfrm>
              <a:off x="1135575" y="1859300"/>
              <a:ext cx="914400" cy="341200"/>
              <a:chOff x="1135575" y="1859300"/>
              <a:chExt cx="914400" cy="341200"/>
            </a:xfrm>
          </p:grpSpPr>
          <p:cxnSp>
            <p:nvCxnSpPr>
              <p:cNvPr id="278" name="Google Shape;278;p36"/>
              <p:cNvCxnSpPr/>
              <p:nvPr/>
            </p:nvCxnSpPr>
            <p:spPr>
              <a:xfrm>
                <a:off x="2049975" y="2052000"/>
                <a:ext cx="0" cy="148500"/>
              </a:xfrm>
              <a:prstGeom prst="straightConnector1">
                <a:avLst/>
              </a:prstGeom>
              <a:noFill/>
              <a:ln cap="flat" cmpd="sng" w="19050">
                <a:solidFill>
                  <a:srgbClr val="1B786E"/>
                </a:solidFill>
                <a:prstDash val="solid"/>
                <a:round/>
                <a:headEnd len="med" w="med" type="none"/>
                <a:tailEnd len="med" w="med" type="triangle"/>
              </a:ln>
            </p:spPr>
          </p:cxnSp>
          <p:cxnSp>
            <p:nvCxnSpPr>
              <p:cNvPr id="279" name="Google Shape;279;p36"/>
              <p:cNvCxnSpPr/>
              <p:nvPr/>
            </p:nvCxnSpPr>
            <p:spPr>
              <a:xfrm>
                <a:off x="1135575" y="2052000"/>
                <a:ext cx="0" cy="148500"/>
              </a:xfrm>
              <a:prstGeom prst="straightConnector1">
                <a:avLst/>
              </a:prstGeom>
              <a:noFill/>
              <a:ln cap="flat" cmpd="sng" w="19050">
                <a:solidFill>
                  <a:srgbClr val="1B786E"/>
                </a:solidFill>
                <a:prstDash val="solid"/>
                <a:round/>
                <a:headEnd len="med" w="med" type="none"/>
                <a:tailEnd len="med" w="med" type="triangle"/>
              </a:ln>
            </p:spPr>
          </p:cxnSp>
          <p:cxnSp>
            <p:nvCxnSpPr>
              <p:cNvPr id="280" name="Google Shape;280;p36"/>
              <p:cNvCxnSpPr/>
              <p:nvPr/>
            </p:nvCxnSpPr>
            <p:spPr>
              <a:xfrm flipH="1" rot="10800000">
                <a:off x="1140625" y="2045700"/>
                <a:ext cx="907200" cy="11700"/>
              </a:xfrm>
              <a:prstGeom prst="straightConnector1">
                <a:avLst/>
              </a:prstGeom>
              <a:noFill/>
              <a:ln cap="flat" cmpd="sng" w="19050">
                <a:solidFill>
                  <a:srgbClr val="1B786E"/>
                </a:solidFill>
                <a:prstDash val="solid"/>
                <a:round/>
                <a:headEnd len="med" w="med" type="none"/>
                <a:tailEnd len="med" w="med" type="none"/>
              </a:ln>
            </p:spPr>
          </p:cxnSp>
          <p:cxnSp>
            <p:nvCxnSpPr>
              <p:cNvPr id="281" name="Google Shape;281;p36"/>
              <p:cNvCxnSpPr>
                <a:stCxn id="276" idx="2"/>
              </p:cNvCxnSpPr>
              <p:nvPr/>
            </p:nvCxnSpPr>
            <p:spPr>
              <a:xfrm>
                <a:off x="1608450" y="1859300"/>
                <a:ext cx="3300" cy="204300"/>
              </a:xfrm>
              <a:prstGeom prst="straightConnector1">
                <a:avLst/>
              </a:prstGeom>
              <a:noFill/>
              <a:ln cap="flat" cmpd="sng" w="19050">
                <a:solidFill>
                  <a:srgbClr val="1B786E"/>
                </a:solidFill>
                <a:prstDash val="solid"/>
                <a:round/>
                <a:headEnd len="med" w="med" type="none"/>
                <a:tailEnd len="med" w="med" type="none"/>
              </a:ln>
            </p:spPr>
          </p:cxnSp>
        </p:grpSp>
        <p:sp>
          <p:nvSpPr>
            <p:cNvPr id="282" name="Google Shape;282;p36"/>
            <p:cNvSpPr/>
            <p:nvPr/>
          </p:nvSpPr>
          <p:spPr>
            <a:xfrm>
              <a:off x="1668275" y="2186200"/>
              <a:ext cx="987000" cy="514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1B786E"/>
                  </a:solidFill>
                </a:rPr>
                <a:t>Unstructured</a:t>
              </a:r>
              <a:br>
                <a:rPr b="1" lang="en" sz="900">
                  <a:solidFill>
                    <a:srgbClr val="1B786E"/>
                  </a:solidFill>
                </a:rPr>
              </a:br>
              <a:endParaRPr b="1" sz="600">
                <a:solidFill>
                  <a:srgbClr val="1B786E"/>
                </a:solidFill>
              </a:endParaRPr>
            </a:p>
            <a:p>
              <a:pPr indent="0" lvl="0" marL="0" rtl="0" algn="ctr">
                <a:spcBef>
                  <a:spcPts val="0"/>
                </a:spcBef>
                <a:spcAft>
                  <a:spcPts val="0"/>
                </a:spcAft>
                <a:buNone/>
              </a:pPr>
              <a:r>
                <a:rPr b="1" lang="en" sz="600">
                  <a:solidFill>
                    <a:srgbClr val="1B786E"/>
                  </a:solidFill>
                </a:rPr>
                <a:t>Ex: reviews/ CRM logs</a:t>
              </a:r>
              <a:endParaRPr b="1" sz="600">
                <a:solidFill>
                  <a:srgbClr val="1B786E"/>
                </a:solidFill>
              </a:endParaRPr>
            </a:p>
          </p:txBody>
        </p:sp>
        <p:sp>
          <p:nvSpPr>
            <p:cNvPr id="283" name="Google Shape;283;p36"/>
            <p:cNvSpPr/>
            <p:nvPr/>
          </p:nvSpPr>
          <p:spPr>
            <a:xfrm>
              <a:off x="568125" y="2186200"/>
              <a:ext cx="987000" cy="514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1B786E"/>
                  </a:solidFill>
                </a:rPr>
                <a:t>S</a:t>
              </a:r>
              <a:r>
                <a:rPr b="1" lang="en" sz="900">
                  <a:solidFill>
                    <a:srgbClr val="1B786E"/>
                  </a:solidFill>
                </a:rPr>
                <a:t>tructured</a:t>
              </a:r>
              <a:br>
                <a:rPr b="1" lang="en" sz="900">
                  <a:solidFill>
                    <a:srgbClr val="1B786E"/>
                  </a:solidFill>
                </a:rPr>
              </a:br>
              <a:endParaRPr b="1" sz="600">
                <a:solidFill>
                  <a:srgbClr val="1B786E"/>
                </a:solidFill>
              </a:endParaRPr>
            </a:p>
            <a:p>
              <a:pPr indent="0" lvl="0" marL="0" rtl="0" algn="ctr">
                <a:spcBef>
                  <a:spcPts val="0"/>
                </a:spcBef>
                <a:spcAft>
                  <a:spcPts val="0"/>
                </a:spcAft>
                <a:buNone/>
              </a:pPr>
              <a:r>
                <a:rPr b="1" lang="en" sz="600">
                  <a:solidFill>
                    <a:srgbClr val="1B786E"/>
                  </a:solidFill>
                </a:rPr>
                <a:t>Ex: Usage and demographics data</a:t>
              </a:r>
              <a:endParaRPr b="1" sz="600">
                <a:solidFill>
                  <a:srgbClr val="1B786E"/>
                </a:solidFill>
              </a:endParaRPr>
            </a:p>
          </p:txBody>
        </p:sp>
        <p:sp>
          <p:nvSpPr>
            <p:cNvPr id="284" name="Google Shape;284;p36"/>
            <p:cNvSpPr/>
            <p:nvPr/>
          </p:nvSpPr>
          <p:spPr>
            <a:xfrm>
              <a:off x="3342275" y="1555700"/>
              <a:ext cx="1761600" cy="3036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lt1"/>
                  </a:solidFill>
                </a:rPr>
                <a:t>Data pre-processing</a:t>
              </a:r>
              <a:endParaRPr b="1" sz="1200">
                <a:solidFill>
                  <a:schemeClr val="lt1"/>
                </a:solidFill>
              </a:endParaRPr>
            </a:p>
          </p:txBody>
        </p:sp>
        <p:cxnSp>
          <p:nvCxnSpPr>
            <p:cNvPr id="285" name="Google Shape;285;p36"/>
            <p:cNvCxnSpPr>
              <a:stCxn id="276" idx="3"/>
              <a:endCxn id="284" idx="1"/>
            </p:cNvCxnSpPr>
            <p:nvPr/>
          </p:nvCxnSpPr>
          <p:spPr>
            <a:xfrm>
              <a:off x="2489250" y="1707500"/>
              <a:ext cx="852900" cy="0"/>
            </a:xfrm>
            <a:prstGeom prst="straightConnector1">
              <a:avLst/>
            </a:prstGeom>
            <a:noFill/>
            <a:ln cap="flat" cmpd="sng" w="28575">
              <a:solidFill>
                <a:srgbClr val="1B786E"/>
              </a:solidFill>
              <a:prstDash val="solid"/>
              <a:round/>
              <a:headEnd len="med" w="med" type="none"/>
              <a:tailEnd len="med" w="med" type="triangle"/>
            </a:ln>
          </p:spPr>
        </p:cxnSp>
        <p:sp>
          <p:nvSpPr>
            <p:cNvPr id="286" name="Google Shape;286;p36"/>
            <p:cNvSpPr/>
            <p:nvPr/>
          </p:nvSpPr>
          <p:spPr>
            <a:xfrm>
              <a:off x="3352975" y="2305800"/>
              <a:ext cx="1761600" cy="3036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lt1"/>
                  </a:solidFill>
                </a:rPr>
                <a:t>Feature Engineering</a:t>
              </a:r>
              <a:endParaRPr b="1" sz="1200">
                <a:solidFill>
                  <a:schemeClr val="lt1"/>
                </a:solidFill>
              </a:endParaRPr>
            </a:p>
          </p:txBody>
        </p:sp>
        <p:cxnSp>
          <p:nvCxnSpPr>
            <p:cNvPr id="287" name="Google Shape;287;p36"/>
            <p:cNvCxnSpPr>
              <a:stCxn id="284" idx="2"/>
              <a:endCxn id="286" idx="0"/>
            </p:cNvCxnSpPr>
            <p:nvPr/>
          </p:nvCxnSpPr>
          <p:spPr>
            <a:xfrm>
              <a:off x="4223075" y="1859300"/>
              <a:ext cx="10800" cy="446400"/>
            </a:xfrm>
            <a:prstGeom prst="straightConnector1">
              <a:avLst/>
            </a:prstGeom>
            <a:noFill/>
            <a:ln cap="flat" cmpd="sng" w="28575">
              <a:solidFill>
                <a:srgbClr val="1B786E"/>
              </a:solidFill>
              <a:prstDash val="solid"/>
              <a:round/>
              <a:headEnd len="med" w="med" type="none"/>
              <a:tailEnd len="med" w="med" type="triangle"/>
            </a:ln>
          </p:spPr>
        </p:cxnSp>
        <p:cxnSp>
          <p:nvCxnSpPr>
            <p:cNvPr id="288" name="Google Shape;288;p36"/>
            <p:cNvCxnSpPr>
              <a:endCxn id="286" idx="1"/>
            </p:cNvCxnSpPr>
            <p:nvPr/>
          </p:nvCxnSpPr>
          <p:spPr>
            <a:xfrm flipH="1" rot="10800000">
              <a:off x="2666875" y="2457600"/>
              <a:ext cx="686100" cy="9300"/>
            </a:xfrm>
            <a:prstGeom prst="straightConnector1">
              <a:avLst/>
            </a:prstGeom>
            <a:noFill/>
            <a:ln cap="flat" cmpd="sng" w="9525">
              <a:solidFill>
                <a:schemeClr val="dk1"/>
              </a:solidFill>
              <a:prstDash val="dash"/>
              <a:round/>
              <a:headEnd len="med" w="med" type="none"/>
              <a:tailEnd len="med" w="med" type="triangle"/>
            </a:ln>
          </p:spPr>
        </p:cxnSp>
        <p:sp>
          <p:nvSpPr>
            <p:cNvPr id="289" name="Google Shape;289;p36"/>
            <p:cNvSpPr txBox="1"/>
            <p:nvPr/>
          </p:nvSpPr>
          <p:spPr>
            <a:xfrm>
              <a:off x="2475900" y="2227950"/>
              <a:ext cx="1032000" cy="53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1B786E"/>
                  </a:solidFill>
                  <a:latin typeface="Roboto"/>
                  <a:ea typeface="Roboto"/>
                  <a:cs typeface="Roboto"/>
                  <a:sym typeface="Roboto"/>
                </a:rPr>
                <a:t>Text Mining</a:t>
              </a:r>
              <a:endParaRPr sz="800">
                <a:solidFill>
                  <a:srgbClr val="1B786E"/>
                </a:solidFill>
                <a:latin typeface="Roboto"/>
                <a:ea typeface="Roboto"/>
                <a:cs typeface="Roboto"/>
                <a:sym typeface="Roboto"/>
              </a:endParaRPr>
            </a:p>
            <a:p>
              <a:pPr indent="0" lvl="0" marL="0" rtl="0" algn="ctr">
                <a:spcBef>
                  <a:spcPts val="0"/>
                </a:spcBef>
                <a:spcAft>
                  <a:spcPts val="0"/>
                </a:spcAft>
                <a:buNone/>
              </a:pPr>
              <a:br>
                <a:rPr lang="en" sz="500">
                  <a:solidFill>
                    <a:srgbClr val="1B786E"/>
                  </a:solidFill>
                  <a:latin typeface="Roboto"/>
                  <a:ea typeface="Roboto"/>
                  <a:cs typeface="Roboto"/>
                  <a:sym typeface="Roboto"/>
                </a:rPr>
              </a:br>
              <a:br>
                <a:rPr lang="en" sz="500">
                  <a:solidFill>
                    <a:srgbClr val="1B786E"/>
                  </a:solidFill>
                  <a:latin typeface="Roboto"/>
                  <a:ea typeface="Roboto"/>
                  <a:cs typeface="Roboto"/>
                  <a:sym typeface="Roboto"/>
                </a:rPr>
              </a:br>
              <a:r>
                <a:rPr lang="en" sz="800">
                  <a:solidFill>
                    <a:srgbClr val="1B786E"/>
                  </a:solidFill>
                  <a:latin typeface="Roboto"/>
                  <a:ea typeface="Roboto"/>
                  <a:cs typeface="Roboto"/>
                  <a:sym typeface="Roboto"/>
                </a:rPr>
                <a:t>NLP</a:t>
              </a:r>
              <a:endParaRPr sz="800">
                <a:solidFill>
                  <a:srgbClr val="1B786E"/>
                </a:solidFill>
                <a:latin typeface="Roboto"/>
                <a:ea typeface="Roboto"/>
                <a:cs typeface="Roboto"/>
                <a:sym typeface="Roboto"/>
              </a:endParaRPr>
            </a:p>
          </p:txBody>
        </p:sp>
        <p:cxnSp>
          <p:nvCxnSpPr>
            <p:cNvPr id="290" name="Google Shape;290;p36"/>
            <p:cNvCxnSpPr>
              <a:stCxn id="286" idx="3"/>
            </p:cNvCxnSpPr>
            <p:nvPr/>
          </p:nvCxnSpPr>
          <p:spPr>
            <a:xfrm>
              <a:off x="5114575" y="2457600"/>
              <a:ext cx="405300" cy="0"/>
            </a:xfrm>
            <a:prstGeom prst="straightConnector1">
              <a:avLst/>
            </a:prstGeom>
            <a:noFill/>
            <a:ln cap="flat" cmpd="sng" w="19050">
              <a:solidFill>
                <a:srgbClr val="1B786E"/>
              </a:solidFill>
              <a:prstDash val="solid"/>
              <a:round/>
              <a:headEnd len="med" w="med" type="none"/>
              <a:tailEnd len="med" w="med" type="none"/>
            </a:ln>
          </p:spPr>
        </p:cxnSp>
        <p:cxnSp>
          <p:nvCxnSpPr>
            <p:cNvPr id="291" name="Google Shape;291;p36"/>
            <p:cNvCxnSpPr/>
            <p:nvPr/>
          </p:nvCxnSpPr>
          <p:spPr>
            <a:xfrm>
              <a:off x="5472125" y="1657350"/>
              <a:ext cx="19200" cy="1238400"/>
            </a:xfrm>
            <a:prstGeom prst="straightConnector1">
              <a:avLst/>
            </a:prstGeom>
            <a:noFill/>
            <a:ln cap="flat" cmpd="sng" w="19050">
              <a:solidFill>
                <a:srgbClr val="1B786E"/>
              </a:solidFill>
              <a:prstDash val="solid"/>
              <a:round/>
              <a:headEnd len="med" w="med" type="none"/>
              <a:tailEnd len="med" w="med" type="none"/>
            </a:ln>
          </p:spPr>
        </p:cxnSp>
        <p:cxnSp>
          <p:nvCxnSpPr>
            <p:cNvPr id="292" name="Google Shape;292;p36"/>
            <p:cNvCxnSpPr/>
            <p:nvPr/>
          </p:nvCxnSpPr>
          <p:spPr>
            <a:xfrm>
              <a:off x="5495925" y="2890850"/>
              <a:ext cx="342900" cy="0"/>
            </a:xfrm>
            <a:prstGeom prst="straightConnector1">
              <a:avLst/>
            </a:prstGeom>
            <a:noFill/>
            <a:ln cap="flat" cmpd="sng" w="19050">
              <a:solidFill>
                <a:srgbClr val="1B786E"/>
              </a:solidFill>
              <a:prstDash val="solid"/>
              <a:round/>
              <a:headEnd len="med" w="med" type="none"/>
              <a:tailEnd len="med" w="med" type="triangle"/>
            </a:ln>
          </p:spPr>
        </p:cxnSp>
        <p:cxnSp>
          <p:nvCxnSpPr>
            <p:cNvPr id="293" name="Google Shape;293;p36"/>
            <p:cNvCxnSpPr/>
            <p:nvPr/>
          </p:nvCxnSpPr>
          <p:spPr>
            <a:xfrm>
              <a:off x="5453075" y="2457450"/>
              <a:ext cx="381000" cy="4800"/>
            </a:xfrm>
            <a:prstGeom prst="straightConnector1">
              <a:avLst/>
            </a:prstGeom>
            <a:noFill/>
            <a:ln cap="flat" cmpd="sng" w="19050">
              <a:solidFill>
                <a:srgbClr val="1B786E"/>
              </a:solidFill>
              <a:prstDash val="solid"/>
              <a:round/>
              <a:headEnd len="med" w="med" type="none"/>
              <a:tailEnd len="med" w="med" type="triangle"/>
            </a:ln>
          </p:spPr>
        </p:cxnSp>
        <p:cxnSp>
          <p:nvCxnSpPr>
            <p:cNvPr id="294" name="Google Shape;294;p36"/>
            <p:cNvCxnSpPr/>
            <p:nvPr/>
          </p:nvCxnSpPr>
          <p:spPr>
            <a:xfrm>
              <a:off x="5467350" y="2081225"/>
              <a:ext cx="352500" cy="0"/>
            </a:xfrm>
            <a:prstGeom prst="straightConnector1">
              <a:avLst/>
            </a:prstGeom>
            <a:noFill/>
            <a:ln cap="flat" cmpd="sng" w="19050">
              <a:solidFill>
                <a:srgbClr val="1B786E"/>
              </a:solidFill>
              <a:prstDash val="solid"/>
              <a:round/>
              <a:headEnd len="med" w="med" type="none"/>
              <a:tailEnd len="med" w="med" type="triangle"/>
            </a:ln>
          </p:spPr>
        </p:cxnSp>
        <p:cxnSp>
          <p:nvCxnSpPr>
            <p:cNvPr id="295" name="Google Shape;295;p36"/>
            <p:cNvCxnSpPr/>
            <p:nvPr/>
          </p:nvCxnSpPr>
          <p:spPr>
            <a:xfrm>
              <a:off x="5472125" y="1657350"/>
              <a:ext cx="352500" cy="0"/>
            </a:xfrm>
            <a:prstGeom prst="straightConnector1">
              <a:avLst/>
            </a:prstGeom>
            <a:noFill/>
            <a:ln cap="flat" cmpd="sng" w="19050">
              <a:solidFill>
                <a:srgbClr val="1B786E"/>
              </a:solidFill>
              <a:prstDash val="solid"/>
              <a:round/>
              <a:headEnd len="med" w="med" type="none"/>
              <a:tailEnd len="med" w="med" type="triangle"/>
            </a:ln>
          </p:spPr>
        </p:cxnSp>
        <p:sp>
          <p:nvSpPr>
            <p:cNvPr id="296" name="Google Shape;296;p36"/>
            <p:cNvSpPr txBox="1"/>
            <p:nvPr/>
          </p:nvSpPr>
          <p:spPr>
            <a:xfrm>
              <a:off x="5823950" y="1523100"/>
              <a:ext cx="2162700" cy="24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solidFill>
                    <a:srgbClr val="1B786E"/>
                  </a:solidFill>
                  <a:latin typeface="Roboto"/>
                  <a:ea typeface="Roboto"/>
                  <a:cs typeface="Roboto"/>
                  <a:sym typeface="Roboto"/>
                </a:rPr>
                <a:t>User Demographic content (U)</a:t>
              </a:r>
              <a:endParaRPr b="1" sz="1100">
                <a:solidFill>
                  <a:srgbClr val="1B786E"/>
                </a:solidFill>
                <a:latin typeface="Roboto"/>
                <a:ea typeface="Roboto"/>
                <a:cs typeface="Roboto"/>
                <a:sym typeface="Roboto"/>
              </a:endParaRPr>
            </a:p>
          </p:txBody>
        </p:sp>
        <p:sp>
          <p:nvSpPr>
            <p:cNvPr id="297" name="Google Shape;297;p36"/>
            <p:cNvSpPr txBox="1"/>
            <p:nvPr/>
          </p:nvSpPr>
          <p:spPr>
            <a:xfrm>
              <a:off x="5823950" y="1887500"/>
              <a:ext cx="21627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solidFill>
                    <a:srgbClr val="1B786E"/>
                  </a:solidFill>
                  <a:latin typeface="Roboto"/>
                  <a:ea typeface="Roboto"/>
                  <a:cs typeface="Roboto"/>
                  <a:sym typeface="Roboto"/>
                </a:rPr>
                <a:t>Usage Ratings (I)</a:t>
              </a:r>
              <a:endParaRPr b="1" sz="1100">
                <a:solidFill>
                  <a:srgbClr val="1B786E"/>
                </a:solidFill>
                <a:latin typeface="Roboto"/>
                <a:ea typeface="Roboto"/>
                <a:cs typeface="Roboto"/>
                <a:sym typeface="Roboto"/>
              </a:endParaRPr>
            </a:p>
          </p:txBody>
        </p:sp>
        <p:sp>
          <p:nvSpPr>
            <p:cNvPr id="298" name="Google Shape;298;p36"/>
            <p:cNvSpPr txBox="1"/>
            <p:nvPr/>
          </p:nvSpPr>
          <p:spPr>
            <a:xfrm>
              <a:off x="5823950" y="2306100"/>
              <a:ext cx="2162700" cy="30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solidFill>
                    <a:srgbClr val="1B786E"/>
                  </a:solidFill>
                  <a:latin typeface="Roboto"/>
                  <a:ea typeface="Roboto"/>
                  <a:cs typeface="Roboto"/>
                  <a:sym typeface="Roboto"/>
                </a:rPr>
                <a:t>Telcom Services/ Packages</a:t>
              </a:r>
              <a:endParaRPr b="1" sz="1100">
                <a:solidFill>
                  <a:srgbClr val="1B786E"/>
                </a:solidFill>
                <a:latin typeface="Roboto"/>
                <a:ea typeface="Roboto"/>
                <a:cs typeface="Roboto"/>
                <a:sym typeface="Roboto"/>
              </a:endParaRPr>
            </a:p>
          </p:txBody>
        </p:sp>
        <p:sp>
          <p:nvSpPr>
            <p:cNvPr id="299" name="Google Shape;299;p36"/>
            <p:cNvSpPr txBox="1"/>
            <p:nvPr/>
          </p:nvSpPr>
          <p:spPr>
            <a:xfrm>
              <a:off x="5823950" y="2742300"/>
              <a:ext cx="2162700" cy="30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solidFill>
                    <a:srgbClr val="1B786E"/>
                  </a:solidFill>
                  <a:latin typeface="Roboto"/>
                  <a:ea typeface="Roboto"/>
                  <a:cs typeface="Roboto"/>
                  <a:sym typeface="Roboto"/>
                </a:rPr>
                <a:t>Contextual features (C)</a:t>
              </a:r>
              <a:endParaRPr b="1" sz="1100">
                <a:solidFill>
                  <a:srgbClr val="1B786E"/>
                </a:solidFill>
                <a:latin typeface="Roboto"/>
                <a:ea typeface="Roboto"/>
                <a:cs typeface="Roboto"/>
                <a:sym typeface="Roboto"/>
              </a:endParaRPr>
            </a:p>
          </p:txBody>
        </p:sp>
        <p:sp>
          <p:nvSpPr>
            <p:cNvPr id="300" name="Google Shape;300;p36"/>
            <p:cNvSpPr/>
            <p:nvPr/>
          </p:nvSpPr>
          <p:spPr>
            <a:xfrm>
              <a:off x="4427700" y="3265550"/>
              <a:ext cx="1644000" cy="4464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lt1"/>
                  </a:solidFill>
                </a:rPr>
                <a:t>profiles with contextual features</a:t>
              </a:r>
              <a:endParaRPr b="1" sz="1200">
                <a:solidFill>
                  <a:schemeClr val="lt1"/>
                </a:solidFill>
              </a:endParaRPr>
            </a:p>
          </p:txBody>
        </p:sp>
        <p:sp>
          <p:nvSpPr>
            <p:cNvPr id="301" name="Google Shape;301;p36"/>
            <p:cNvSpPr/>
            <p:nvPr/>
          </p:nvSpPr>
          <p:spPr>
            <a:xfrm>
              <a:off x="4572000" y="3886200"/>
              <a:ext cx="1423500" cy="1066800"/>
            </a:xfrm>
            <a:prstGeom prst="roundRect">
              <a:avLst>
                <a:gd fmla="val 625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lt1"/>
                  </a:solidFill>
                </a:rPr>
                <a:t>Hybrid Recommender system</a:t>
              </a:r>
              <a:br>
                <a:rPr b="1" lang="en" sz="1200">
                  <a:solidFill>
                    <a:schemeClr val="lt1"/>
                  </a:solidFill>
                </a:rPr>
              </a:br>
              <a:r>
                <a:rPr b="1" lang="en" sz="1200">
                  <a:solidFill>
                    <a:schemeClr val="lt1"/>
                  </a:solidFill>
                </a:rPr>
                <a:t>CF -&gt; CBF </a:t>
              </a:r>
              <a:br>
                <a:rPr b="1" lang="en" sz="1200">
                  <a:solidFill>
                    <a:schemeClr val="lt1"/>
                  </a:solidFill>
                </a:rPr>
              </a:br>
              <a:r>
                <a:rPr b="1" lang="en" sz="1200">
                  <a:solidFill>
                    <a:schemeClr val="lt1"/>
                  </a:solidFill>
                </a:rPr>
                <a:t> </a:t>
              </a:r>
              <a:r>
                <a:rPr b="1" lang="en" sz="1000">
                  <a:solidFill>
                    <a:schemeClr val="lt1"/>
                  </a:solidFill>
                </a:rPr>
                <a:t>( +Context(C) )</a:t>
              </a:r>
              <a:endParaRPr b="1" sz="1000">
                <a:solidFill>
                  <a:schemeClr val="lt1"/>
                </a:solidFill>
              </a:endParaRPr>
            </a:p>
          </p:txBody>
        </p:sp>
        <p:sp>
          <p:nvSpPr>
            <p:cNvPr id="302" name="Google Shape;302;p36"/>
            <p:cNvSpPr/>
            <p:nvPr/>
          </p:nvSpPr>
          <p:spPr>
            <a:xfrm>
              <a:off x="6333125" y="4459500"/>
              <a:ext cx="1356000" cy="341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1B786E"/>
                  </a:solidFill>
                </a:rPr>
                <a:t>Recommend Similar Users’ content</a:t>
              </a:r>
              <a:endParaRPr b="1" sz="600">
                <a:solidFill>
                  <a:srgbClr val="1B786E"/>
                </a:solidFill>
              </a:endParaRPr>
            </a:p>
          </p:txBody>
        </p:sp>
        <p:sp>
          <p:nvSpPr>
            <p:cNvPr id="303" name="Google Shape;303;p36"/>
            <p:cNvSpPr/>
            <p:nvPr/>
          </p:nvSpPr>
          <p:spPr>
            <a:xfrm>
              <a:off x="6330750" y="3940500"/>
              <a:ext cx="1356000" cy="341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1B786E"/>
                  </a:solidFill>
                </a:rPr>
                <a:t>Recommend Services/ Packages</a:t>
              </a:r>
              <a:endParaRPr b="1" sz="600">
                <a:solidFill>
                  <a:srgbClr val="1B786E"/>
                </a:solidFill>
              </a:endParaRPr>
            </a:p>
          </p:txBody>
        </p:sp>
        <p:cxnSp>
          <p:nvCxnSpPr>
            <p:cNvPr id="304" name="Google Shape;304;p36"/>
            <p:cNvCxnSpPr/>
            <p:nvPr/>
          </p:nvCxnSpPr>
          <p:spPr>
            <a:xfrm>
              <a:off x="7943850" y="3862400"/>
              <a:ext cx="300" cy="547800"/>
            </a:xfrm>
            <a:prstGeom prst="straightConnector1">
              <a:avLst/>
            </a:prstGeom>
            <a:noFill/>
            <a:ln cap="flat" cmpd="sng" w="19050">
              <a:solidFill>
                <a:srgbClr val="1B786E"/>
              </a:solidFill>
              <a:prstDash val="solid"/>
              <a:round/>
              <a:headEnd len="med" w="med" type="none"/>
              <a:tailEnd len="med" w="med" type="none"/>
            </a:ln>
          </p:spPr>
        </p:cxnSp>
        <p:cxnSp>
          <p:nvCxnSpPr>
            <p:cNvPr id="305" name="Google Shape;305;p36"/>
            <p:cNvCxnSpPr/>
            <p:nvPr/>
          </p:nvCxnSpPr>
          <p:spPr>
            <a:xfrm>
              <a:off x="7953375" y="4400550"/>
              <a:ext cx="381000" cy="9600"/>
            </a:xfrm>
            <a:prstGeom prst="straightConnector1">
              <a:avLst/>
            </a:prstGeom>
            <a:noFill/>
            <a:ln cap="flat" cmpd="sng" w="19050">
              <a:solidFill>
                <a:srgbClr val="1B786E"/>
              </a:solidFill>
              <a:prstDash val="solid"/>
              <a:round/>
              <a:headEnd len="med" w="med" type="none"/>
              <a:tailEnd len="med" w="med" type="triangle"/>
            </a:ln>
          </p:spPr>
        </p:cxnSp>
        <p:cxnSp>
          <p:nvCxnSpPr>
            <p:cNvPr id="306" name="Google Shape;306;p36"/>
            <p:cNvCxnSpPr/>
            <p:nvPr/>
          </p:nvCxnSpPr>
          <p:spPr>
            <a:xfrm>
              <a:off x="7950575" y="3867000"/>
              <a:ext cx="352500" cy="0"/>
            </a:xfrm>
            <a:prstGeom prst="straightConnector1">
              <a:avLst/>
            </a:prstGeom>
            <a:noFill/>
            <a:ln cap="flat" cmpd="sng" w="19050">
              <a:solidFill>
                <a:srgbClr val="1B786E"/>
              </a:solidFill>
              <a:prstDash val="solid"/>
              <a:round/>
              <a:headEnd len="med" w="med" type="none"/>
              <a:tailEnd len="med" w="med" type="triangle"/>
            </a:ln>
          </p:spPr>
        </p:cxnSp>
        <p:cxnSp>
          <p:nvCxnSpPr>
            <p:cNvPr id="307" name="Google Shape;307;p36"/>
            <p:cNvCxnSpPr/>
            <p:nvPr/>
          </p:nvCxnSpPr>
          <p:spPr>
            <a:xfrm flipH="1" rot="10800000">
              <a:off x="7689125" y="4110150"/>
              <a:ext cx="264300" cy="900"/>
            </a:xfrm>
            <a:prstGeom prst="straightConnector1">
              <a:avLst/>
            </a:prstGeom>
            <a:noFill/>
            <a:ln cap="flat" cmpd="sng" w="19050">
              <a:solidFill>
                <a:srgbClr val="1B786E"/>
              </a:solidFill>
              <a:prstDash val="solid"/>
              <a:round/>
              <a:headEnd len="med" w="med" type="none"/>
              <a:tailEnd len="med" w="med" type="none"/>
            </a:ln>
          </p:spPr>
        </p:cxnSp>
        <p:sp>
          <p:nvSpPr>
            <p:cNvPr id="308" name="Google Shape;308;p36"/>
            <p:cNvSpPr txBox="1"/>
            <p:nvPr/>
          </p:nvSpPr>
          <p:spPr>
            <a:xfrm>
              <a:off x="371475" y="4076700"/>
              <a:ext cx="1695000" cy="6870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900">
                  <a:solidFill>
                    <a:srgbClr val="1B786E"/>
                  </a:solidFill>
                  <a:latin typeface="Roboto"/>
                  <a:ea typeface="Roboto"/>
                  <a:cs typeface="Roboto"/>
                  <a:sym typeface="Roboto"/>
                </a:rPr>
                <a:t>Identifying and </a:t>
              </a:r>
              <a:r>
                <a:rPr b="1" lang="en" sz="900">
                  <a:solidFill>
                    <a:srgbClr val="1B786E"/>
                  </a:solidFill>
                  <a:latin typeface="Roboto"/>
                  <a:ea typeface="Roboto"/>
                  <a:cs typeface="Roboto"/>
                  <a:sym typeface="Roboto"/>
                </a:rPr>
                <a:t>prioritizing</a:t>
              </a:r>
              <a:r>
                <a:rPr b="1" lang="en" sz="900">
                  <a:solidFill>
                    <a:srgbClr val="1B786E"/>
                  </a:solidFill>
                  <a:latin typeface="Roboto"/>
                  <a:ea typeface="Roboto"/>
                  <a:cs typeface="Roboto"/>
                  <a:sym typeface="Roboto"/>
                </a:rPr>
                <a:t> subscriber segments</a:t>
              </a:r>
              <a:br>
                <a:rPr b="1" lang="en" sz="900">
                  <a:solidFill>
                    <a:srgbClr val="1B786E"/>
                  </a:solidFill>
                  <a:latin typeface="Roboto"/>
                  <a:ea typeface="Roboto"/>
                  <a:cs typeface="Roboto"/>
                  <a:sym typeface="Roboto"/>
                </a:rPr>
              </a:br>
              <a:r>
                <a:rPr b="1" lang="en" sz="900">
                  <a:solidFill>
                    <a:srgbClr val="1B786E"/>
                  </a:solidFill>
                  <a:latin typeface="Roboto"/>
                  <a:ea typeface="Roboto"/>
                  <a:cs typeface="Roboto"/>
                  <a:sym typeface="Roboto"/>
                </a:rPr>
                <a:t>for recommendations</a:t>
              </a:r>
              <a:endParaRPr b="1" sz="900">
                <a:solidFill>
                  <a:srgbClr val="1B786E"/>
                </a:solidFill>
                <a:latin typeface="Roboto"/>
                <a:ea typeface="Roboto"/>
                <a:cs typeface="Roboto"/>
                <a:sym typeface="Roboto"/>
              </a:endParaRPr>
            </a:p>
          </p:txBody>
        </p:sp>
        <p:sp>
          <p:nvSpPr>
            <p:cNvPr id="309" name="Google Shape;309;p36"/>
            <p:cNvSpPr txBox="1"/>
            <p:nvPr/>
          </p:nvSpPr>
          <p:spPr>
            <a:xfrm>
              <a:off x="8310575" y="4276200"/>
              <a:ext cx="962400" cy="24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1B786E"/>
                  </a:solidFill>
                  <a:latin typeface="Roboto"/>
                  <a:ea typeface="Roboto"/>
                  <a:cs typeface="Roboto"/>
                  <a:sym typeface="Roboto"/>
                </a:rPr>
                <a:t>up-selling</a:t>
              </a:r>
              <a:endParaRPr b="1" sz="900">
                <a:solidFill>
                  <a:srgbClr val="1B786E"/>
                </a:solidFill>
                <a:latin typeface="Roboto"/>
                <a:ea typeface="Roboto"/>
                <a:cs typeface="Roboto"/>
                <a:sym typeface="Roboto"/>
              </a:endParaRPr>
            </a:p>
          </p:txBody>
        </p:sp>
        <p:cxnSp>
          <p:nvCxnSpPr>
            <p:cNvPr id="310" name="Google Shape;310;p36"/>
            <p:cNvCxnSpPr/>
            <p:nvPr/>
          </p:nvCxnSpPr>
          <p:spPr>
            <a:xfrm>
              <a:off x="6122580" y="4103100"/>
              <a:ext cx="300" cy="514200"/>
            </a:xfrm>
            <a:prstGeom prst="straightConnector1">
              <a:avLst/>
            </a:prstGeom>
            <a:noFill/>
            <a:ln cap="flat" cmpd="sng" w="19050">
              <a:solidFill>
                <a:srgbClr val="1B786E"/>
              </a:solidFill>
              <a:prstDash val="solid"/>
              <a:round/>
              <a:headEnd len="med" w="med" type="none"/>
              <a:tailEnd len="med" w="med" type="none"/>
            </a:ln>
          </p:spPr>
        </p:cxnSp>
        <p:cxnSp>
          <p:nvCxnSpPr>
            <p:cNvPr id="311" name="Google Shape;311;p36"/>
            <p:cNvCxnSpPr/>
            <p:nvPr/>
          </p:nvCxnSpPr>
          <p:spPr>
            <a:xfrm>
              <a:off x="6128204" y="4608242"/>
              <a:ext cx="225000" cy="9000"/>
            </a:xfrm>
            <a:prstGeom prst="straightConnector1">
              <a:avLst/>
            </a:prstGeom>
            <a:noFill/>
            <a:ln cap="flat" cmpd="sng" w="19050">
              <a:solidFill>
                <a:srgbClr val="1B786E"/>
              </a:solidFill>
              <a:prstDash val="solid"/>
              <a:round/>
              <a:headEnd len="med" w="med" type="none"/>
              <a:tailEnd len="med" w="med" type="triangle"/>
            </a:ln>
          </p:spPr>
        </p:cxnSp>
        <p:cxnSp>
          <p:nvCxnSpPr>
            <p:cNvPr id="312" name="Google Shape;312;p36"/>
            <p:cNvCxnSpPr/>
            <p:nvPr/>
          </p:nvCxnSpPr>
          <p:spPr>
            <a:xfrm>
              <a:off x="6126550" y="4107418"/>
              <a:ext cx="208200" cy="0"/>
            </a:xfrm>
            <a:prstGeom prst="straightConnector1">
              <a:avLst/>
            </a:prstGeom>
            <a:noFill/>
            <a:ln cap="flat" cmpd="sng" w="19050">
              <a:solidFill>
                <a:srgbClr val="1B786E"/>
              </a:solidFill>
              <a:prstDash val="solid"/>
              <a:round/>
              <a:headEnd len="med" w="med" type="none"/>
              <a:tailEnd len="med" w="med" type="triangle"/>
            </a:ln>
          </p:spPr>
        </p:cxnSp>
        <p:cxnSp>
          <p:nvCxnSpPr>
            <p:cNvPr id="313" name="Google Shape;313;p36"/>
            <p:cNvCxnSpPr/>
            <p:nvPr/>
          </p:nvCxnSpPr>
          <p:spPr>
            <a:xfrm flipH="1" rot="10800000">
              <a:off x="5972175" y="4335599"/>
              <a:ext cx="156000" cy="900"/>
            </a:xfrm>
            <a:prstGeom prst="straightConnector1">
              <a:avLst/>
            </a:prstGeom>
            <a:noFill/>
            <a:ln cap="flat" cmpd="sng" w="19050">
              <a:solidFill>
                <a:srgbClr val="1B786E"/>
              </a:solidFill>
              <a:prstDash val="solid"/>
              <a:round/>
              <a:headEnd len="med" w="med" type="none"/>
              <a:tailEnd len="med" w="med" type="none"/>
            </a:ln>
          </p:spPr>
        </p:cxnSp>
        <p:sp>
          <p:nvSpPr>
            <p:cNvPr id="314" name="Google Shape;314;p36"/>
            <p:cNvSpPr/>
            <p:nvPr/>
          </p:nvSpPr>
          <p:spPr>
            <a:xfrm>
              <a:off x="2590800" y="3236450"/>
              <a:ext cx="1423500" cy="4464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lt1"/>
                  </a:solidFill>
                </a:rPr>
                <a:t>Subscriber Segmentation</a:t>
              </a:r>
              <a:endParaRPr b="1" sz="1200">
                <a:solidFill>
                  <a:schemeClr val="lt1"/>
                </a:solidFill>
              </a:endParaRPr>
            </a:p>
          </p:txBody>
        </p:sp>
        <p:sp>
          <p:nvSpPr>
            <p:cNvPr id="315" name="Google Shape;315;p36"/>
            <p:cNvSpPr/>
            <p:nvPr/>
          </p:nvSpPr>
          <p:spPr>
            <a:xfrm>
              <a:off x="2590875" y="3886200"/>
              <a:ext cx="1423500" cy="1066800"/>
            </a:xfrm>
            <a:prstGeom prst="roundRect">
              <a:avLst>
                <a:gd fmla="val 625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lt1"/>
                  </a:solidFill>
                </a:rPr>
                <a:t>Clustering</a:t>
              </a:r>
              <a:br>
                <a:rPr b="1" lang="en" sz="1200">
                  <a:solidFill>
                    <a:schemeClr val="lt1"/>
                  </a:solidFill>
                </a:rPr>
              </a:br>
              <a:r>
                <a:rPr b="1" lang="en" sz="1200">
                  <a:solidFill>
                    <a:schemeClr val="lt1"/>
                  </a:solidFill>
                </a:rPr>
                <a:t>(Uplift Modeling)</a:t>
              </a:r>
              <a:endParaRPr b="1" sz="1200">
                <a:solidFill>
                  <a:schemeClr val="lt1"/>
                </a:solidFill>
              </a:endParaRPr>
            </a:p>
          </p:txBody>
        </p:sp>
        <p:sp>
          <p:nvSpPr>
            <p:cNvPr id="316" name="Google Shape;316;p36"/>
            <p:cNvSpPr txBox="1"/>
            <p:nvPr/>
          </p:nvSpPr>
          <p:spPr>
            <a:xfrm>
              <a:off x="8234375" y="3742800"/>
              <a:ext cx="962400" cy="24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1B786E"/>
                  </a:solidFill>
                  <a:latin typeface="Roboto"/>
                  <a:ea typeface="Roboto"/>
                  <a:cs typeface="Roboto"/>
                  <a:sym typeface="Roboto"/>
                </a:rPr>
                <a:t>cross-selling</a:t>
              </a:r>
              <a:endParaRPr b="1" sz="900">
                <a:solidFill>
                  <a:srgbClr val="1B786E"/>
                </a:solidFill>
                <a:latin typeface="Roboto"/>
                <a:ea typeface="Roboto"/>
                <a:cs typeface="Roboto"/>
                <a:sym typeface="Roboto"/>
              </a:endParaRPr>
            </a:p>
          </p:txBody>
        </p:sp>
        <p:cxnSp>
          <p:nvCxnSpPr>
            <p:cNvPr id="317" name="Google Shape;317;p36"/>
            <p:cNvCxnSpPr>
              <a:stCxn id="315" idx="1"/>
              <a:endCxn id="308" idx="3"/>
            </p:cNvCxnSpPr>
            <p:nvPr/>
          </p:nvCxnSpPr>
          <p:spPr>
            <a:xfrm flipH="1">
              <a:off x="2066475" y="4419600"/>
              <a:ext cx="524400" cy="600"/>
            </a:xfrm>
            <a:prstGeom prst="straightConnector1">
              <a:avLst/>
            </a:prstGeom>
            <a:noFill/>
            <a:ln cap="flat" cmpd="sng" w="19050">
              <a:solidFill>
                <a:srgbClr val="1B786E"/>
              </a:solidFill>
              <a:prstDash val="solid"/>
              <a:round/>
              <a:headEnd len="med" w="med" type="none"/>
              <a:tailEnd len="med" w="med" type="triangle"/>
            </a:ln>
          </p:spPr>
        </p:cxnSp>
        <p:cxnSp>
          <p:nvCxnSpPr>
            <p:cNvPr id="318" name="Google Shape;318;p36"/>
            <p:cNvCxnSpPr/>
            <p:nvPr/>
          </p:nvCxnSpPr>
          <p:spPr>
            <a:xfrm>
              <a:off x="5280000" y="2995350"/>
              <a:ext cx="7500" cy="276900"/>
            </a:xfrm>
            <a:prstGeom prst="straightConnector1">
              <a:avLst/>
            </a:prstGeom>
            <a:noFill/>
            <a:ln cap="flat" cmpd="sng" w="28575">
              <a:solidFill>
                <a:srgbClr val="1B786E"/>
              </a:solidFill>
              <a:prstDash val="solid"/>
              <a:round/>
              <a:headEnd len="med" w="med" type="none"/>
              <a:tailEnd len="med" w="med" type="triangle"/>
            </a:ln>
          </p:spPr>
        </p:cxnSp>
        <p:cxnSp>
          <p:nvCxnSpPr>
            <p:cNvPr id="319" name="Google Shape;319;p36"/>
            <p:cNvCxnSpPr/>
            <p:nvPr/>
          </p:nvCxnSpPr>
          <p:spPr>
            <a:xfrm>
              <a:off x="3298800" y="3000000"/>
              <a:ext cx="7500" cy="276900"/>
            </a:xfrm>
            <a:prstGeom prst="straightConnector1">
              <a:avLst/>
            </a:prstGeom>
            <a:noFill/>
            <a:ln cap="flat" cmpd="sng" w="28575">
              <a:solidFill>
                <a:srgbClr val="1B786E"/>
              </a:solidFill>
              <a:prstDash val="solid"/>
              <a:round/>
              <a:headEnd len="med" w="med" type="none"/>
              <a:tailEnd len="med" w="med" type="triangle"/>
            </a:ln>
          </p:spPr>
        </p:cxnSp>
        <p:cxnSp>
          <p:nvCxnSpPr>
            <p:cNvPr id="320" name="Google Shape;320;p36"/>
            <p:cNvCxnSpPr/>
            <p:nvPr/>
          </p:nvCxnSpPr>
          <p:spPr>
            <a:xfrm>
              <a:off x="3300425" y="3000375"/>
              <a:ext cx="1976400" cy="0"/>
            </a:xfrm>
            <a:prstGeom prst="straightConnector1">
              <a:avLst/>
            </a:prstGeom>
            <a:noFill/>
            <a:ln cap="flat" cmpd="sng" w="28575">
              <a:solidFill>
                <a:srgbClr val="1B786E"/>
              </a:solidFill>
              <a:prstDash val="solid"/>
              <a:round/>
              <a:headEnd len="med" w="med" type="none"/>
              <a:tailEnd len="med" w="med" type="none"/>
            </a:ln>
          </p:spPr>
        </p:cxnSp>
        <p:cxnSp>
          <p:nvCxnSpPr>
            <p:cNvPr id="321" name="Google Shape;321;p36"/>
            <p:cNvCxnSpPr>
              <a:stCxn id="286" idx="2"/>
            </p:cNvCxnSpPr>
            <p:nvPr/>
          </p:nvCxnSpPr>
          <p:spPr>
            <a:xfrm>
              <a:off x="4233775" y="2609400"/>
              <a:ext cx="0" cy="410100"/>
            </a:xfrm>
            <a:prstGeom prst="straightConnector1">
              <a:avLst/>
            </a:prstGeom>
            <a:noFill/>
            <a:ln cap="flat" cmpd="sng" w="28575">
              <a:solidFill>
                <a:srgbClr val="1B786E"/>
              </a:solidFill>
              <a:prstDash val="solid"/>
              <a:round/>
              <a:headEnd len="med" w="med" type="none"/>
              <a:tailEnd len="med" w="med" type="none"/>
            </a:ln>
          </p:spPr>
        </p:cxnSp>
        <p:cxnSp>
          <p:nvCxnSpPr>
            <p:cNvPr id="322" name="Google Shape;322;p36"/>
            <p:cNvCxnSpPr/>
            <p:nvPr/>
          </p:nvCxnSpPr>
          <p:spPr>
            <a:xfrm>
              <a:off x="3298800" y="3645350"/>
              <a:ext cx="7500" cy="276900"/>
            </a:xfrm>
            <a:prstGeom prst="straightConnector1">
              <a:avLst/>
            </a:prstGeom>
            <a:noFill/>
            <a:ln cap="flat" cmpd="sng" w="28575">
              <a:solidFill>
                <a:srgbClr val="1B786E"/>
              </a:solidFill>
              <a:prstDash val="solid"/>
              <a:round/>
              <a:headEnd len="med" w="med" type="none"/>
              <a:tailEnd len="med" w="med" type="triangle"/>
            </a:ln>
          </p:spPr>
        </p:cxnSp>
        <p:cxnSp>
          <p:nvCxnSpPr>
            <p:cNvPr id="323" name="Google Shape;323;p36"/>
            <p:cNvCxnSpPr/>
            <p:nvPr/>
          </p:nvCxnSpPr>
          <p:spPr>
            <a:xfrm>
              <a:off x="5280000" y="3645350"/>
              <a:ext cx="7500" cy="276900"/>
            </a:xfrm>
            <a:prstGeom prst="straightConnector1">
              <a:avLst/>
            </a:prstGeom>
            <a:noFill/>
            <a:ln cap="flat" cmpd="sng" w="28575">
              <a:solidFill>
                <a:srgbClr val="1B786E"/>
              </a:solidFill>
              <a:prstDash val="solid"/>
              <a:round/>
              <a:headEnd len="med" w="med" type="none"/>
              <a:tailEnd len="med" w="med" type="triangle"/>
            </a:ln>
          </p:spPr>
        </p:cxn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7"/>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Methodology cont’d.</a:t>
            </a:r>
            <a:endParaRPr/>
          </a:p>
        </p:txBody>
      </p:sp>
      <p:sp>
        <p:nvSpPr>
          <p:cNvPr id="329" name="Google Shape;329;p37"/>
          <p:cNvSpPr/>
          <p:nvPr/>
        </p:nvSpPr>
        <p:spPr>
          <a:xfrm>
            <a:off x="5540150" y="2782575"/>
            <a:ext cx="1265400" cy="7383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lt1"/>
                </a:solidFill>
              </a:rPr>
              <a:t>CBF Model</a:t>
            </a:r>
            <a:endParaRPr b="1" sz="1200">
              <a:solidFill>
                <a:schemeClr val="lt1"/>
              </a:solidFill>
            </a:endParaRPr>
          </a:p>
        </p:txBody>
      </p:sp>
      <p:sp>
        <p:nvSpPr>
          <p:cNvPr id="330" name="Google Shape;330;p37"/>
          <p:cNvSpPr/>
          <p:nvPr/>
        </p:nvSpPr>
        <p:spPr>
          <a:xfrm>
            <a:off x="7306000" y="2612275"/>
            <a:ext cx="1024200" cy="514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1B786E"/>
                </a:solidFill>
              </a:rPr>
              <a:t>User &amp; Services content</a:t>
            </a:r>
            <a:endParaRPr b="1" sz="600">
              <a:solidFill>
                <a:srgbClr val="1B786E"/>
              </a:solidFill>
            </a:endParaRPr>
          </a:p>
        </p:txBody>
      </p:sp>
      <p:sp>
        <p:nvSpPr>
          <p:cNvPr id="331" name="Google Shape;331;p37"/>
          <p:cNvSpPr/>
          <p:nvPr/>
        </p:nvSpPr>
        <p:spPr>
          <a:xfrm>
            <a:off x="7306000" y="3200975"/>
            <a:ext cx="1024200" cy="341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1B786E"/>
                </a:solidFill>
              </a:rPr>
              <a:t>Context (C)</a:t>
            </a:r>
            <a:endParaRPr b="1" sz="600">
              <a:solidFill>
                <a:srgbClr val="1B786E"/>
              </a:solidFill>
            </a:endParaRPr>
          </a:p>
        </p:txBody>
      </p:sp>
      <p:cxnSp>
        <p:nvCxnSpPr>
          <p:cNvPr id="332" name="Google Shape;332;p37"/>
          <p:cNvCxnSpPr>
            <a:stCxn id="331" idx="1"/>
          </p:cNvCxnSpPr>
          <p:nvPr/>
        </p:nvCxnSpPr>
        <p:spPr>
          <a:xfrm flipH="1">
            <a:off x="6787300" y="3371525"/>
            <a:ext cx="518700" cy="3900"/>
          </a:xfrm>
          <a:prstGeom prst="straightConnector1">
            <a:avLst/>
          </a:prstGeom>
          <a:noFill/>
          <a:ln cap="flat" cmpd="sng" w="19050">
            <a:solidFill>
              <a:srgbClr val="1B786E"/>
            </a:solidFill>
            <a:prstDash val="dash"/>
            <a:round/>
            <a:headEnd len="med" w="med" type="none"/>
            <a:tailEnd len="med" w="med" type="triangle"/>
          </a:ln>
        </p:spPr>
      </p:cxnSp>
      <p:sp>
        <p:nvSpPr>
          <p:cNvPr id="333" name="Google Shape;333;p37"/>
          <p:cNvSpPr txBox="1"/>
          <p:nvPr/>
        </p:nvSpPr>
        <p:spPr>
          <a:xfrm>
            <a:off x="366450" y="2802250"/>
            <a:ext cx="1591500" cy="6870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900">
                <a:solidFill>
                  <a:srgbClr val="1B786E"/>
                </a:solidFill>
                <a:latin typeface="Roboto"/>
                <a:ea typeface="Roboto"/>
                <a:cs typeface="Roboto"/>
                <a:sym typeface="Roboto"/>
              </a:rPr>
              <a:t>Segmented subscriber groups </a:t>
            </a:r>
            <a:endParaRPr b="1" sz="900">
              <a:solidFill>
                <a:srgbClr val="1B786E"/>
              </a:solidFill>
              <a:latin typeface="Roboto"/>
              <a:ea typeface="Roboto"/>
              <a:cs typeface="Roboto"/>
              <a:sym typeface="Roboto"/>
            </a:endParaRPr>
          </a:p>
        </p:txBody>
      </p:sp>
      <p:sp>
        <p:nvSpPr>
          <p:cNvPr id="334" name="Google Shape;334;p37"/>
          <p:cNvSpPr txBox="1"/>
          <p:nvPr/>
        </p:nvSpPr>
        <p:spPr>
          <a:xfrm>
            <a:off x="6283650" y="4590625"/>
            <a:ext cx="9624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1B786E"/>
                </a:solidFill>
                <a:latin typeface="Roboto"/>
                <a:ea typeface="Roboto"/>
                <a:cs typeface="Roboto"/>
                <a:sym typeface="Roboto"/>
              </a:rPr>
              <a:t>up-selling</a:t>
            </a:r>
            <a:endParaRPr b="1" sz="900">
              <a:solidFill>
                <a:srgbClr val="1B786E"/>
              </a:solidFill>
              <a:latin typeface="Roboto"/>
              <a:ea typeface="Roboto"/>
              <a:cs typeface="Roboto"/>
              <a:sym typeface="Roboto"/>
            </a:endParaRPr>
          </a:p>
        </p:txBody>
      </p:sp>
      <p:cxnSp>
        <p:nvCxnSpPr>
          <p:cNvPr id="335" name="Google Shape;335;p37"/>
          <p:cNvCxnSpPr/>
          <p:nvPr/>
        </p:nvCxnSpPr>
        <p:spPr>
          <a:xfrm rot="5400000">
            <a:off x="6157231" y="4078332"/>
            <a:ext cx="600" cy="808800"/>
          </a:xfrm>
          <a:prstGeom prst="straightConnector1">
            <a:avLst/>
          </a:prstGeom>
          <a:noFill/>
          <a:ln cap="flat" cmpd="sng" w="19050">
            <a:solidFill>
              <a:srgbClr val="1B786E"/>
            </a:solidFill>
            <a:prstDash val="solid"/>
            <a:round/>
            <a:headEnd len="med" w="med" type="none"/>
            <a:tailEnd len="med" w="med" type="none"/>
          </a:ln>
        </p:spPr>
      </p:cxnSp>
      <p:cxnSp>
        <p:nvCxnSpPr>
          <p:cNvPr id="336" name="Google Shape;336;p37"/>
          <p:cNvCxnSpPr/>
          <p:nvPr/>
        </p:nvCxnSpPr>
        <p:spPr>
          <a:xfrm>
            <a:off x="5767453" y="4491278"/>
            <a:ext cx="4500" cy="184500"/>
          </a:xfrm>
          <a:prstGeom prst="straightConnector1">
            <a:avLst/>
          </a:prstGeom>
          <a:noFill/>
          <a:ln cap="flat" cmpd="sng" w="19050">
            <a:solidFill>
              <a:srgbClr val="1B786E"/>
            </a:solidFill>
            <a:prstDash val="solid"/>
            <a:round/>
            <a:headEnd len="med" w="med" type="none"/>
            <a:tailEnd len="med" w="med" type="triangle"/>
          </a:ln>
        </p:spPr>
      </p:cxnSp>
      <p:cxnSp>
        <p:nvCxnSpPr>
          <p:cNvPr id="337" name="Google Shape;337;p37"/>
          <p:cNvCxnSpPr/>
          <p:nvPr/>
        </p:nvCxnSpPr>
        <p:spPr>
          <a:xfrm flipH="1">
            <a:off x="6553640" y="4488678"/>
            <a:ext cx="1500" cy="180000"/>
          </a:xfrm>
          <a:prstGeom prst="straightConnector1">
            <a:avLst/>
          </a:prstGeom>
          <a:noFill/>
          <a:ln cap="flat" cmpd="sng" w="19050">
            <a:solidFill>
              <a:srgbClr val="1B786E"/>
            </a:solidFill>
            <a:prstDash val="solid"/>
            <a:round/>
            <a:headEnd len="med" w="med" type="none"/>
            <a:tailEnd len="med" w="med" type="triangle"/>
          </a:ln>
        </p:spPr>
      </p:cxnSp>
      <p:cxnSp>
        <p:nvCxnSpPr>
          <p:cNvPr id="338" name="Google Shape;338;p37"/>
          <p:cNvCxnSpPr/>
          <p:nvPr/>
        </p:nvCxnSpPr>
        <p:spPr>
          <a:xfrm flipH="1" rot="-5400000">
            <a:off x="6072896" y="4367819"/>
            <a:ext cx="245400" cy="1500"/>
          </a:xfrm>
          <a:prstGeom prst="straightConnector1">
            <a:avLst/>
          </a:prstGeom>
          <a:noFill/>
          <a:ln cap="flat" cmpd="sng" w="19050">
            <a:solidFill>
              <a:srgbClr val="1B786E"/>
            </a:solidFill>
            <a:prstDash val="solid"/>
            <a:round/>
            <a:headEnd len="med" w="med" type="none"/>
            <a:tailEnd len="med" w="med" type="none"/>
          </a:ln>
        </p:spPr>
      </p:cxnSp>
      <p:sp>
        <p:nvSpPr>
          <p:cNvPr id="339" name="Google Shape;339;p37"/>
          <p:cNvSpPr/>
          <p:nvPr/>
        </p:nvSpPr>
        <p:spPr>
          <a:xfrm>
            <a:off x="2982175" y="2776600"/>
            <a:ext cx="1423500" cy="7383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lt1"/>
                </a:solidFill>
              </a:rPr>
              <a:t>CF Model</a:t>
            </a:r>
            <a:endParaRPr b="1" sz="1200">
              <a:solidFill>
                <a:schemeClr val="lt1"/>
              </a:solidFill>
            </a:endParaRPr>
          </a:p>
          <a:p>
            <a:pPr indent="0" lvl="0" marL="0" rtl="0" algn="ctr">
              <a:spcBef>
                <a:spcPts val="0"/>
              </a:spcBef>
              <a:spcAft>
                <a:spcPts val="0"/>
              </a:spcAft>
              <a:buNone/>
            </a:pPr>
            <a:r>
              <a:rPr b="1" lang="en" sz="1200">
                <a:solidFill>
                  <a:schemeClr val="lt1"/>
                </a:solidFill>
              </a:rPr>
              <a:t>( U x I -&gt; R )</a:t>
            </a:r>
            <a:endParaRPr b="1" sz="1200">
              <a:solidFill>
                <a:schemeClr val="lt1"/>
              </a:solidFill>
            </a:endParaRPr>
          </a:p>
        </p:txBody>
      </p:sp>
      <p:sp>
        <p:nvSpPr>
          <p:cNvPr id="340" name="Google Shape;340;p37"/>
          <p:cNvSpPr txBox="1"/>
          <p:nvPr/>
        </p:nvSpPr>
        <p:spPr>
          <a:xfrm>
            <a:off x="2095975" y="2852800"/>
            <a:ext cx="962400" cy="24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1B786E"/>
                </a:solidFill>
                <a:latin typeface="Roboto"/>
                <a:ea typeface="Roboto"/>
                <a:cs typeface="Roboto"/>
                <a:sym typeface="Roboto"/>
              </a:rPr>
              <a:t>Users (U)</a:t>
            </a:r>
            <a:endParaRPr b="1" sz="900">
              <a:solidFill>
                <a:srgbClr val="1B786E"/>
              </a:solidFill>
              <a:latin typeface="Roboto"/>
              <a:ea typeface="Roboto"/>
              <a:cs typeface="Roboto"/>
              <a:sym typeface="Roboto"/>
            </a:endParaRPr>
          </a:p>
        </p:txBody>
      </p:sp>
      <p:cxnSp>
        <p:nvCxnSpPr>
          <p:cNvPr id="341" name="Google Shape;341;p37"/>
          <p:cNvCxnSpPr>
            <a:stCxn id="333" idx="3"/>
            <a:endCxn id="339" idx="1"/>
          </p:cNvCxnSpPr>
          <p:nvPr/>
        </p:nvCxnSpPr>
        <p:spPr>
          <a:xfrm>
            <a:off x="1957950" y="3145750"/>
            <a:ext cx="1024200" cy="0"/>
          </a:xfrm>
          <a:prstGeom prst="straightConnector1">
            <a:avLst/>
          </a:prstGeom>
          <a:noFill/>
          <a:ln cap="flat" cmpd="sng" w="28575">
            <a:solidFill>
              <a:srgbClr val="1B786E"/>
            </a:solidFill>
            <a:prstDash val="solid"/>
            <a:round/>
            <a:headEnd len="med" w="med" type="none"/>
            <a:tailEnd len="med" w="med" type="triangle"/>
          </a:ln>
        </p:spPr>
      </p:cxnSp>
      <p:cxnSp>
        <p:nvCxnSpPr>
          <p:cNvPr id="342" name="Google Shape;342;p37"/>
          <p:cNvCxnSpPr/>
          <p:nvPr/>
        </p:nvCxnSpPr>
        <p:spPr>
          <a:xfrm>
            <a:off x="6175575" y="2515275"/>
            <a:ext cx="7500" cy="276900"/>
          </a:xfrm>
          <a:prstGeom prst="straightConnector1">
            <a:avLst/>
          </a:prstGeom>
          <a:noFill/>
          <a:ln cap="flat" cmpd="sng" w="19050">
            <a:solidFill>
              <a:srgbClr val="1B786E"/>
            </a:solidFill>
            <a:prstDash val="dash"/>
            <a:round/>
            <a:headEnd len="med" w="med" type="none"/>
            <a:tailEnd len="med" w="med" type="triangle"/>
          </a:ln>
        </p:spPr>
      </p:cxnSp>
      <p:cxnSp>
        <p:nvCxnSpPr>
          <p:cNvPr id="343" name="Google Shape;343;p37"/>
          <p:cNvCxnSpPr/>
          <p:nvPr/>
        </p:nvCxnSpPr>
        <p:spPr>
          <a:xfrm>
            <a:off x="3737175" y="2519925"/>
            <a:ext cx="7500" cy="276900"/>
          </a:xfrm>
          <a:prstGeom prst="straightConnector1">
            <a:avLst/>
          </a:prstGeom>
          <a:noFill/>
          <a:ln cap="flat" cmpd="sng" w="19050">
            <a:solidFill>
              <a:srgbClr val="1B786E"/>
            </a:solidFill>
            <a:prstDash val="dash"/>
            <a:round/>
            <a:headEnd len="med" w="med" type="none"/>
            <a:tailEnd len="med" w="med" type="triangle"/>
          </a:ln>
        </p:spPr>
      </p:cxnSp>
      <p:cxnSp>
        <p:nvCxnSpPr>
          <p:cNvPr id="344" name="Google Shape;344;p37"/>
          <p:cNvCxnSpPr/>
          <p:nvPr/>
        </p:nvCxnSpPr>
        <p:spPr>
          <a:xfrm>
            <a:off x="3738800" y="2520300"/>
            <a:ext cx="2442300" cy="15000"/>
          </a:xfrm>
          <a:prstGeom prst="straightConnector1">
            <a:avLst/>
          </a:prstGeom>
          <a:noFill/>
          <a:ln cap="flat" cmpd="sng" w="19050">
            <a:solidFill>
              <a:srgbClr val="1B786E"/>
            </a:solidFill>
            <a:prstDash val="dash"/>
            <a:round/>
            <a:headEnd len="med" w="med" type="none"/>
            <a:tailEnd len="med" w="med" type="none"/>
          </a:ln>
        </p:spPr>
      </p:cxnSp>
      <p:cxnSp>
        <p:nvCxnSpPr>
          <p:cNvPr id="345" name="Google Shape;345;p37"/>
          <p:cNvCxnSpPr/>
          <p:nvPr/>
        </p:nvCxnSpPr>
        <p:spPr>
          <a:xfrm>
            <a:off x="4976950" y="2129325"/>
            <a:ext cx="0" cy="410100"/>
          </a:xfrm>
          <a:prstGeom prst="straightConnector1">
            <a:avLst/>
          </a:prstGeom>
          <a:noFill/>
          <a:ln cap="flat" cmpd="sng" w="19050">
            <a:solidFill>
              <a:srgbClr val="1B786E"/>
            </a:solidFill>
            <a:prstDash val="dash"/>
            <a:round/>
            <a:headEnd len="med" w="med" type="none"/>
            <a:tailEnd len="med" w="med" type="none"/>
          </a:ln>
        </p:spPr>
      </p:cxnSp>
      <p:cxnSp>
        <p:nvCxnSpPr>
          <p:cNvPr id="346" name="Google Shape;346;p37"/>
          <p:cNvCxnSpPr>
            <a:stCxn id="329" idx="2"/>
            <a:endCxn id="347" idx="0"/>
          </p:cNvCxnSpPr>
          <p:nvPr/>
        </p:nvCxnSpPr>
        <p:spPr>
          <a:xfrm>
            <a:off x="6172850" y="3520875"/>
            <a:ext cx="0" cy="282900"/>
          </a:xfrm>
          <a:prstGeom prst="straightConnector1">
            <a:avLst/>
          </a:prstGeom>
          <a:noFill/>
          <a:ln cap="flat" cmpd="sng" w="28575">
            <a:solidFill>
              <a:srgbClr val="1B786E"/>
            </a:solidFill>
            <a:prstDash val="solid"/>
            <a:round/>
            <a:headEnd len="med" w="med" type="none"/>
            <a:tailEnd len="med" w="med" type="triangle"/>
          </a:ln>
        </p:spPr>
      </p:cxnSp>
      <p:sp>
        <p:nvSpPr>
          <p:cNvPr id="348" name="Google Shape;348;p37"/>
          <p:cNvSpPr/>
          <p:nvPr/>
        </p:nvSpPr>
        <p:spPr>
          <a:xfrm>
            <a:off x="4195325" y="1387050"/>
            <a:ext cx="1644000" cy="738300"/>
          </a:xfrm>
          <a:prstGeom prst="roundRect">
            <a:avLst>
              <a:gd fmla="val 625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lt1"/>
                </a:solidFill>
              </a:rPr>
              <a:t>Hybrid Recommender system (ANN)</a:t>
            </a:r>
            <a:endParaRPr b="1" sz="1000">
              <a:solidFill>
                <a:schemeClr val="lt1"/>
              </a:solidFill>
            </a:endParaRPr>
          </a:p>
        </p:txBody>
      </p:sp>
      <p:cxnSp>
        <p:nvCxnSpPr>
          <p:cNvPr id="349" name="Google Shape;349;p37"/>
          <p:cNvCxnSpPr>
            <a:endCxn id="329" idx="1"/>
          </p:cNvCxnSpPr>
          <p:nvPr/>
        </p:nvCxnSpPr>
        <p:spPr>
          <a:xfrm flipH="1" rot="10800000">
            <a:off x="4390850" y="3151725"/>
            <a:ext cx="1149300" cy="4500"/>
          </a:xfrm>
          <a:prstGeom prst="straightConnector1">
            <a:avLst/>
          </a:prstGeom>
          <a:noFill/>
          <a:ln cap="flat" cmpd="sng" w="28575">
            <a:solidFill>
              <a:srgbClr val="1B786E"/>
            </a:solidFill>
            <a:prstDash val="solid"/>
            <a:round/>
            <a:headEnd len="med" w="med" type="none"/>
            <a:tailEnd len="med" w="med" type="triangle"/>
          </a:ln>
        </p:spPr>
      </p:cxnSp>
      <p:sp>
        <p:nvSpPr>
          <p:cNvPr id="350" name="Google Shape;350;p37"/>
          <p:cNvSpPr txBox="1"/>
          <p:nvPr/>
        </p:nvSpPr>
        <p:spPr>
          <a:xfrm>
            <a:off x="2002513" y="3164650"/>
            <a:ext cx="962400" cy="24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1B786E"/>
                </a:solidFill>
                <a:latin typeface="Roboto"/>
                <a:ea typeface="Roboto"/>
                <a:cs typeface="Roboto"/>
                <a:sym typeface="Roboto"/>
              </a:rPr>
              <a:t>Interactions (I)</a:t>
            </a:r>
            <a:endParaRPr b="1" sz="900">
              <a:solidFill>
                <a:srgbClr val="1B786E"/>
              </a:solidFill>
              <a:latin typeface="Roboto"/>
              <a:ea typeface="Roboto"/>
              <a:cs typeface="Roboto"/>
              <a:sym typeface="Roboto"/>
            </a:endParaRPr>
          </a:p>
        </p:txBody>
      </p:sp>
      <p:sp>
        <p:nvSpPr>
          <p:cNvPr id="351" name="Google Shape;351;p37"/>
          <p:cNvSpPr txBox="1"/>
          <p:nvPr/>
        </p:nvSpPr>
        <p:spPr>
          <a:xfrm>
            <a:off x="4343350" y="2802250"/>
            <a:ext cx="1265400" cy="24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1B786E"/>
                </a:solidFill>
                <a:latin typeface="Roboto"/>
                <a:ea typeface="Roboto"/>
                <a:cs typeface="Roboto"/>
                <a:sym typeface="Roboto"/>
              </a:rPr>
              <a:t>Selected set of recommendations</a:t>
            </a:r>
            <a:endParaRPr b="1" sz="900">
              <a:solidFill>
                <a:srgbClr val="1B786E"/>
              </a:solidFill>
              <a:latin typeface="Roboto"/>
              <a:ea typeface="Roboto"/>
              <a:cs typeface="Roboto"/>
              <a:sym typeface="Roboto"/>
            </a:endParaRPr>
          </a:p>
        </p:txBody>
      </p:sp>
      <p:cxnSp>
        <p:nvCxnSpPr>
          <p:cNvPr id="352" name="Google Shape;352;p37"/>
          <p:cNvCxnSpPr/>
          <p:nvPr/>
        </p:nvCxnSpPr>
        <p:spPr>
          <a:xfrm flipH="1">
            <a:off x="6787300" y="2914325"/>
            <a:ext cx="518700" cy="3900"/>
          </a:xfrm>
          <a:prstGeom prst="straightConnector1">
            <a:avLst/>
          </a:prstGeom>
          <a:noFill/>
          <a:ln cap="flat" cmpd="sng" w="19050">
            <a:solidFill>
              <a:srgbClr val="1B786E"/>
            </a:solidFill>
            <a:prstDash val="dash"/>
            <a:round/>
            <a:headEnd len="med" w="med" type="none"/>
            <a:tailEnd len="med" w="med" type="triangle"/>
          </a:ln>
        </p:spPr>
      </p:cxnSp>
      <p:sp>
        <p:nvSpPr>
          <p:cNvPr id="347" name="Google Shape;347;p37"/>
          <p:cNvSpPr/>
          <p:nvPr/>
        </p:nvSpPr>
        <p:spPr>
          <a:xfrm>
            <a:off x="5303750" y="3803775"/>
            <a:ext cx="1738200" cy="5142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lt1"/>
                </a:solidFill>
              </a:rPr>
              <a:t>Personalized</a:t>
            </a:r>
            <a:br>
              <a:rPr b="1" lang="en" sz="1200">
                <a:solidFill>
                  <a:schemeClr val="lt1"/>
                </a:solidFill>
              </a:rPr>
            </a:br>
            <a:r>
              <a:rPr b="1" lang="en" sz="1200">
                <a:solidFill>
                  <a:schemeClr val="lt1"/>
                </a:solidFill>
              </a:rPr>
              <a:t>Recommendations</a:t>
            </a:r>
            <a:endParaRPr b="1" sz="1200">
              <a:solidFill>
                <a:schemeClr val="lt1"/>
              </a:solidFill>
            </a:endParaRPr>
          </a:p>
        </p:txBody>
      </p:sp>
      <p:sp>
        <p:nvSpPr>
          <p:cNvPr id="353" name="Google Shape;353;p37"/>
          <p:cNvSpPr txBox="1"/>
          <p:nvPr/>
        </p:nvSpPr>
        <p:spPr>
          <a:xfrm>
            <a:off x="5288500" y="4607825"/>
            <a:ext cx="9624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1B786E"/>
                </a:solidFill>
                <a:latin typeface="Roboto"/>
                <a:ea typeface="Roboto"/>
                <a:cs typeface="Roboto"/>
                <a:sym typeface="Roboto"/>
              </a:rPr>
              <a:t>cross-</a:t>
            </a:r>
            <a:r>
              <a:rPr b="1" lang="en" sz="900">
                <a:solidFill>
                  <a:srgbClr val="1B786E"/>
                </a:solidFill>
                <a:latin typeface="Roboto"/>
                <a:ea typeface="Roboto"/>
                <a:cs typeface="Roboto"/>
                <a:sym typeface="Roboto"/>
              </a:rPr>
              <a:t>selling</a:t>
            </a:r>
            <a:endParaRPr b="1" sz="900">
              <a:solidFill>
                <a:srgbClr val="1B786E"/>
              </a:solidFill>
              <a:latin typeface="Roboto"/>
              <a:ea typeface="Roboto"/>
              <a:cs typeface="Roboto"/>
              <a:sym typeface="Roboto"/>
            </a:endParaRPr>
          </a:p>
        </p:txBody>
      </p:sp>
      <p:sp>
        <p:nvSpPr>
          <p:cNvPr id="354" name="Google Shape;354;p37"/>
          <p:cNvSpPr/>
          <p:nvPr/>
        </p:nvSpPr>
        <p:spPr>
          <a:xfrm>
            <a:off x="3171125" y="3920450"/>
            <a:ext cx="1024200" cy="514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1B786E"/>
                </a:solidFill>
              </a:rPr>
              <a:t>Similar Users</a:t>
            </a:r>
            <a:endParaRPr b="1" sz="600">
              <a:solidFill>
                <a:srgbClr val="1B786E"/>
              </a:solidFill>
            </a:endParaRPr>
          </a:p>
        </p:txBody>
      </p:sp>
      <p:cxnSp>
        <p:nvCxnSpPr>
          <p:cNvPr id="355" name="Google Shape;355;p37"/>
          <p:cNvCxnSpPr>
            <a:stCxn id="339" idx="2"/>
            <a:endCxn id="354" idx="0"/>
          </p:cNvCxnSpPr>
          <p:nvPr/>
        </p:nvCxnSpPr>
        <p:spPr>
          <a:xfrm flipH="1">
            <a:off x="3683125" y="3514900"/>
            <a:ext cx="10800" cy="405600"/>
          </a:xfrm>
          <a:prstGeom prst="straightConnector1">
            <a:avLst/>
          </a:prstGeom>
          <a:noFill/>
          <a:ln cap="flat" cmpd="sng" w="19050">
            <a:solidFill>
              <a:srgbClr val="1B786E"/>
            </a:solidFill>
            <a:prstDash val="dash"/>
            <a:round/>
            <a:headEnd len="med" w="med" type="none"/>
            <a:tailEnd len="med" w="med"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8"/>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Solution : Approach</a:t>
            </a:r>
            <a:endParaRPr/>
          </a:p>
        </p:txBody>
      </p:sp>
      <p:sp>
        <p:nvSpPr>
          <p:cNvPr id="361" name="Google Shape;361;p38"/>
          <p:cNvSpPr txBox="1"/>
          <p:nvPr>
            <p:ph idx="1" type="body"/>
          </p:nvPr>
        </p:nvSpPr>
        <p:spPr>
          <a:xfrm>
            <a:off x="829950" y="1397925"/>
            <a:ext cx="7484100" cy="35493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b="1" lang="en">
                <a:solidFill>
                  <a:srgbClr val="434343"/>
                </a:solidFill>
              </a:rPr>
              <a:t>Solution Approach</a:t>
            </a:r>
            <a:r>
              <a:rPr b="1" lang="en">
                <a:solidFill>
                  <a:srgbClr val="434343"/>
                </a:solidFill>
              </a:rPr>
              <a:t>:</a:t>
            </a:r>
            <a:endParaRPr b="1">
              <a:solidFill>
                <a:srgbClr val="434343"/>
              </a:solidFill>
            </a:endParaRPr>
          </a:p>
          <a:p>
            <a:pPr indent="-311150" lvl="1" marL="914400" rtl="0" algn="just">
              <a:lnSpc>
                <a:spcPct val="150000"/>
              </a:lnSpc>
              <a:spcBef>
                <a:spcPts val="1200"/>
              </a:spcBef>
              <a:spcAft>
                <a:spcPts val="0"/>
              </a:spcAft>
              <a:buClr>
                <a:srgbClr val="434343"/>
              </a:buClr>
              <a:buSzPts val="1300"/>
              <a:buChar char="○"/>
            </a:pPr>
            <a:r>
              <a:rPr lang="en" sz="1300">
                <a:solidFill>
                  <a:srgbClr val="434343"/>
                </a:solidFill>
              </a:rPr>
              <a:t>Deductive : Aims to prove existing theories within formulated hypothesis</a:t>
            </a:r>
            <a:endParaRPr sz="1300">
              <a:solidFill>
                <a:srgbClr val="434343"/>
              </a:solidFill>
            </a:endParaRPr>
          </a:p>
          <a:p>
            <a:pPr indent="-311150" lvl="1" marL="914400" rtl="0" algn="just">
              <a:lnSpc>
                <a:spcPct val="150000"/>
              </a:lnSpc>
              <a:spcBef>
                <a:spcPts val="0"/>
              </a:spcBef>
              <a:spcAft>
                <a:spcPts val="0"/>
              </a:spcAft>
              <a:buClr>
                <a:srgbClr val="434343"/>
              </a:buClr>
              <a:buSzPts val="1300"/>
              <a:buChar char="○"/>
            </a:pPr>
            <a:r>
              <a:rPr lang="en" sz="1300">
                <a:solidFill>
                  <a:srgbClr val="434343"/>
                </a:solidFill>
              </a:rPr>
              <a:t>Predictive: Provide predicted recommendations on past context</a:t>
            </a:r>
            <a:br>
              <a:rPr lang="en" sz="1300">
                <a:solidFill>
                  <a:srgbClr val="434343"/>
                </a:solidFill>
              </a:rPr>
            </a:br>
            <a:endParaRPr>
              <a:solidFill>
                <a:srgbClr val="434343"/>
              </a:solidFill>
            </a:endParaRPr>
          </a:p>
          <a:p>
            <a:pPr indent="0" lvl="0" marL="0" rtl="0" algn="just">
              <a:spcBef>
                <a:spcPts val="1200"/>
              </a:spcBef>
              <a:spcAft>
                <a:spcPts val="0"/>
              </a:spcAft>
              <a:buNone/>
            </a:pPr>
            <a:r>
              <a:rPr b="1" lang="en">
                <a:solidFill>
                  <a:srgbClr val="434343"/>
                </a:solidFill>
              </a:rPr>
              <a:t>Proposed Technologies:</a:t>
            </a:r>
            <a:endParaRPr b="1" sz="1300">
              <a:solidFill>
                <a:srgbClr val="434343"/>
              </a:solidFill>
            </a:endParaRPr>
          </a:p>
          <a:p>
            <a:pPr indent="-298450" lvl="1" marL="914400" rtl="0" algn="just">
              <a:lnSpc>
                <a:spcPct val="150000"/>
              </a:lnSpc>
              <a:spcBef>
                <a:spcPts val="1200"/>
              </a:spcBef>
              <a:spcAft>
                <a:spcPts val="0"/>
              </a:spcAft>
              <a:buClr>
                <a:srgbClr val="434343"/>
              </a:buClr>
              <a:buSzPts val="1100"/>
              <a:buChar char="○"/>
            </a:pPr>
            <a:r>
              <a:rPr lang="en" sz="1300">
                <a:solidFill>
                  <a:srgbClr val="434343"/>
                </a:solidFill>
              </a:rPr>
              <a:t>Data pre-processing : Python, Pandas, SQL</a:t>
            </a:r>
            <a:endParaRPr sz="1300">
              <a:solidFill>
                <a:srgbClr val="434343"/>
              </a:solidFill>
            </a:endParaRPr>
          </a:p>
          <a:p>
            <a:pPr indent="-311150" lvl="1" marL="914400" rtl="0" algn="just">
              <a:lnSpc>
                <a:spcPct val="150000"/>
              </a:lnSpc>
              <a:spcBef>
                <a:spcPts val="0"/>
              </a:spcBef>
              <a:spcAft>
                <a:spcPts val="0"/>
              </a:spcAft>
              <a:buClr>
                <a:srgbClr val="434343"/>
              </a:buClr>
              <a:buSzPts val="1300"/>
              <a:buChar char="○"/>
            </a:pPr>
            <a:r>
              <a:rPr lang="en" sz="1300">
                <a:solidFill>
                  <a:srgbClr val="434343"/>
                </a:solidFill>
              </a:rPr>
              <a:t>Descriptive</a:t>
            </a:r>
            <a:r>
              <a:rPr lang="en" sz="1300">
                <a:solidFill>
                  <a:srgbClr val="434343"/>
                </a:solidFill>
              </a:rPr>
              <a:t> analysis: Pandas, numpy, seaborn, matplotlib, plotty</a:t>
            </a:r>
            <a:endParaRPr sz="1300">
              <a:solidFill>
                <a:srgbClr val="434343"/>
              </a:solidFill>
            </a:endParaRPr>
          </a:p>
          <a:p>
            <a:pPr indent="-311150" lvl="2" marL="1371600" rtl="0" algn="just">
              <a:lnSpc>
                <a:spcPct val="150000"/>
              </a:lnSpc>
              <a:spcBef>
                <a:spcPts val="0"/>
              </a:spcBef>
              <a:spcAft>
                <a:spcPts val="0"/>
              </a:spcAft>
              <a:buClr>
                <a:srgbClr val="434343"/>
              </a:buClr>
              <a:buSzPts val="1300"/>
              <a:buChar char="■"/>
            </a:pPr>
            <a:r>
              <a:rPr lang="en" sz="1300">
                <a:solidFill>
                  <a:srgbClr val="434343"/>
                </a:solidFill>
              </a:rPr>
              <a:t>Text mining and feature extraction:  NLP using Python, NLTK, (Gensim, spaCy)</a:t>
            </a:r>
            <a:endParaRPr sz="1300">
              <a:solidFill>
                <a:srgbClr val="434343"/>
              </a:solidFill>
            </a:endParaRPr>
          </a:p>
          <a:p>
            <a:pPr indent="-311150" lvl="1" marL="914400" rtl="0" algn="just">
              <a:lnSpc>
                <a:spcPct val="150000"/>
              </a:lnSpc>
              <a:spcBef>
                <a:spcPts val="0"/>
              </a:spcBef>
              <a:spcAft>
                <a:spcPts val="0"/>
              </a:spcAft>
              <a:buClr>
                <a:srgbClr val="434343"/>
              </a:buClr>
              <a:buSzPts val="1300"/>
              <a:buChar char="○"/>
            </a:pPr>
            <a:r>
              <a:rPr lang="en" sz="1300">
                <a:solidFill>
                  <a:srgbClr val="434343"/>
                </a:solidFill>
              </a:rPr>
              <a:t>Predicting recommendations: Deep-Learning- ANN using Python, Tensorflow, Keras</a:t>
            </a:r>
            <a:endParaRPr sz="1300">
              <a:solidFill>
                <a:srgbClr val="434343"/>
              </a:solidFill>
            </a:endParaRPr>
          </a:p>
          <a:p>
            <a:pPr indent="-311150" lvl="1" marL="914400" rtl="0" algn="just">
              <a:lnSpc>
                <a:spcPct val="150000"/>
              </a:lnSpc>
              <a:spcBef>
                <a:spcPts val="0"/>
              </a:spcBef>
              <a:spcAft>
                <a:spcPts val="0"/>
              </a:spcAft>
              <a:buClr>
                <a:srgbClr val="434343"/>
              </a:buClr>
              <a:buSzPts val="1300"/>
              <a:buChar char="○"/>
            </a:pPr>
            <a:r>
              <a:rPr lang="en" sz="1300">
                <a:solidFill>
                  <a:srgbClr val="434343"/>
                </a:solidFill>
              </a:rPr>
              <a:t>Uplift Modeling - Python pylift</a:t>
            </a:r>
            <a:endParaRPr sz="1300">
              <a:solidFill>
                <a:srgbClr val="434343"/>
              </a:solidFill>
            </a:endParaRPr>
          </a:p>
          <a:p>
            <a:pPr indent="0" lvl="0" marL="0" rtl="0" algn="just">
              <a:spcBef>
                <a:spcPts val="1200"/>
              </a:spcBef>
              <a:spcAft>
                <a:spcPts val="1200"/>
              </a:spcAft>
              <a:buNone/>
            </a:pPr>
            <a:r>
              <a:t/>
            </a:r>
            <a:endParaRPr b="1" sz="1300">
              <a:solidFill>
                <a:srgbClr val="434343"/>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9"/>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Progress so far : SLT Project</a:t>
            </a:r>
            <a:endParaRPr/>
          </a:p>
        </p:txBody>
      </p:sp>
      <p:sp>
        <p:nvSpPr>
          <p:cNvPr id="367" name="Google Shape;367;p39"/>
          <p:cNvSpPr txBox="1"/>
          <p:nvPr>
            <p:ph idx="1" type="body"/>
          </p:nvPr>
        </p:nvSpPr>
        <p:spPr>
          <a:xfrm>
            <a:off x="729450" y="1408175"/>
            <a:ext cx="7688700" cy="35163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rgbClr val="434343"/>
              </a:buClr>
              <a:buSzPts val="1300"/>
              <a:buChar char="●"/>
            </a:pPr>
            <a:r>
              <a:rPr lang="en">
                <a:solidFill>
                  <a:srgbClr val="434343"/>
                </a:solidFill>
              </a:rPr>
              <a:t>Descriptive analysis on service usage datasets (VOICE/BB/PEO TV)</a:t>
            </a:r>
            <a:endParaRPr>
              <a:solidFill>
                <a:srgbClr val="434343"/>
              </a:solidFill>
            </a:endParaRPr>
          </a:p>
          <a:p>
            <a:pPr indent="-311150" lvl="0" marL="457200" rtl="0" algn="l">
              <a:lnSpc>
                <a:spcPct val="150000"/>
              </a:lnSpc>
              <a:spcBef>
                <a:spcPts val="0"/>
              </a:spcBef>
              <a:spcAft>
                <a:spcPts val="0"/>
              </a:spcAft>
              <a:buClr>
                <a:srgbClr val="434343"/>
              </a:buClr>
              <a:buSzPts val="1300"/>
              <a:buChar char="●"/>
            </a:pPr>
            <a:r>
              <a:rPr lang="en">
                <a:solidFill>
                  <a:srgbClr val="434343"/>
                </a:solidFill>
              </a:rPr>
              <a:t>Analysis on ”Product State Changes” dataset</a:t>
            </a:r>
            <a:endParaRPr>
              <a:solidFill>
                <a:srgbClr val="434343"/>
              </a:solidFill>
            </a:endParaRPr>
          </a:p>
          <a:p>
            <a:pPr indent="-311150" lvl="0" marL="457200" rtl="0" algn="l">
              <a:lnSpc>
                <a:spcPct val="150000"/>
              </a:lnSpc>
              <a:spcBef>
                <a:spcPts val="0"/>
              </a:spcBef>
              <a:spcAft>
                <a:spcPts val="0"/>
              </a:spcAft>
              <a:buClr>
                <a:srgbClr val="434343"/>
              </a:buClr>
              <a:buSzPts val="1300"/>
              <a:buChar char="●"/>
            </a:pPr>
            <a:r>
              <a:rPr lang="en">
                <a:solidFill>
                  <a:srgbClr val="434343"/>
                </a:solidFill>
              </a:rPr>
              <a:t>Building user profile (usage ranks, user location, and interested packages)</a:t>
            </a:r>
            <a:endParaRPr>
              <a:solidFill>
                <a:srgbClr val="434343"/>
              </a:solidFill>
            </a:endParaRPr>
          </a:p>
          <a:p>
            <a:pPr indent="0" lvl="0" marL="0" rtl="0" algn="l">
              <a:lnSpc>
                <a:spcPct val="150000"/>
              </a:lnSpc>
              <a:spcBef>
                <a:spcPts val="1200"/>
              </a:spcBef>
              <a:spcAft>
                <a:spcPts val="0"/>
              </a:spcAft>
              <a:buNone/>
            </a:pPr>
            <a:br>
              <a:rPr lang="en" sz="900">
                <a:solidFill>
                  <a:srgbClr val="434343"/>
                </a:solidFill>
              </a:rPr>
            </a:br>
            <a:r>
              <a:rPr lang="en">
                <a:solidFill>
                  <a:srgbClr val="434343"/>
                </a:solidFill>
              </a:rPr>
              <a:t>To Do:</a:t>
            </a:r>
            <a:endParaRPr>
              <a:solidFill>
                <a:srgbClr val="434343"/>
              </a:solidFill>
            </a:endParaRPr>
          </a:p>
          <a:p>
            <a:pPr indent="-311150" lvl="0" marL="457200" rtl="0" algn="l">
              <a:lnSpc>
                <a:spcPct val="150000"/>
              </a:lnSpc>
              <a:spcBef>
                <a:spcPts val="1200"/>
              </a:spcBef>
              <a:spcAft>
                <a:spcPts val="0"/>
              </a:spcAft>
              <a:buClr>
                <a:srgbClr val="434343"/>
              </a:buClr>
              <a:buSzPts val="1300"/>
              <a:buChar char="●"/>
            </a:pPr>
            <a:r>
              <a:rPr lang="en">
                <a:solidFill>
                  <a:srgbClr val="434343"/>
                </a:solidFill>
              </a:rPr>
              <a:t>Complete user profile up to best accurate level</a:t>
            </a:r>
            <a:endParaRPr>
              <a:solidFill>
                <a:srgbClr val="434343"/>
              </a:solidFill>
            </a:endParaRPr>
          </a:p>
          <a:p>
            <a:pPr indent="-311150" lvl="0" marL="457200" rtl="0" algn="l">
              <a:lnSpc>
                <a:spcPct val="150000"/>
              </a:lnSpc>
              <a:spcBef>
                <a:spcPts val="0"/>
              </a:spcBef>
              <a:spcAft>
                <a:spcPts val="0"/>
              </a:spcAft>
              <a:buClr>
                <a:srgbClr val="434343"/>
              </a:buClr>
              <a:buSzPts val="1300"/>
              <a:buChar char="●"/>
            </a:pPr>
            <a:r>
              <a:rPr lang="en">
                <a:solidFill>
                  <a:srgbClr val="434343"/>
                </a:solidFill>
              </a:rPr>
              <a:t>Services/ Packages catalog</a:t>
            </a:r>
            <a:endParaRPr>
              <a:solidFill>
                <a:srgbClr val="434343"/>
              </a:solidFill>
            </a:endParaRPr>
          </a:p>
          <a:p>
            <a:pPr indent="-311150" lvl="0" marL="457200" rtl="0" algn="l">
              <a:lnSpc>
                <a:spcPct val="150000"/>
              </a:lnSpc>
              <a:spcBef>
                <a:spcPts val="0"/>
              </a:spcBef>
              <a:spcAft>
                <a:spcPts val="0"/>
              </a:spcAft>
              <a:buClr>
                <a:srgbClr val="434343"/>
              </a:buClr>
              <a:buSzPts val="1300"/>
              <a:buChar char="●"/>
            </a:pPr>
            <a:r>
              <a:rPr lang="en">
                <a:solidFill>
                  <a:srgbClr val="434343"/>
                </a:solidFill>
              </a:rPr>
              <a:t>Gather and  extract contextual data  (including opinion mining)</a:t>
            </a:r>
            <a:endParaRPr>
              <a:solidFill>
                <a:srgbClr val="434343"/>
              </a:solidFill>
            </a:endParaRPr>
          </a:p>
          <a:p>
            <a:pPr indent="-311150" lvl="0" marL="457200" rtl="0" algn="l">
              <a:lnSpc>
                <a:spcPct val="150000"/>
              </a:lnSpc>
              <a:spcBef>
                <a:spcPts val="0"/>
              </a:spcBef>
              <a:spcAft>
                <a:spcPts val="0"/>
              </a:spcAft>
              <a:buClr>
                <a:srgbClr val="434343"/>
              </a:buClr>
              <a:buSzPts val="1300"/>
              <a:buChar char="●"/>
            </a:pPr>
            <a:r>
              <a:rPr lang="en">
                <a:solidFill>
                  <a:srgbClr val="434343"/>
                </a:solidFill>
              </a:rPr>
              <a:t>Implementation of feasible recommender models</a:t>
            </a:r>
            <a:endParaRPr>
              <a:solidFill>
                <a:srgbClr val="434343"/>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0"/>
          <p:cNvSpPr txBox="1"/>
          <p:nvPr>
            <p:ph type="title"/>
          </p:nvPr>
        </p:nvSpPr>
        <p:spPr>
          <a:xfrm>
            <a:off x="730000" y="1318650"/>
            <a:ext cx="36342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Demonstration</a:t>
            </a:r>
            <a:endParaRPr sz="3500"/>
          </a:p>
        </p:txBody>
      </p:sp>
      <p:sp>
        <p:nvSpPr>
          <p:cNvPr id="373" name="Google Shape;373;p40"/>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74" name="Google Shape;374;p40"/>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375" name="Google Shape;375;p40"/>
          <p:cNvPicPr preferRelativeResize="0"/>
          <p:nvPr/>
        </p:nvPicPr>
        <p:blipFill rotWithShape="1">
          <a:blip r:embed="rId3">
            <a:alphaModFix/>
          </a:blip>
          <a:srcRect b="0" l="30020" r="0" t="0"/>
          <a:stretch/>
        </p:blipFill>
        <p:spPr>
          <a:xfrm>
            <a:off x="4578966" y="0"/>
            <a:ext cx="6544508" cy="51435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1"/>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381" name="Google Shape;381;p41"/>
          <p:cNvSpPr txBox="1"/>
          <p:nvPr>
            <p:ph idx="1" type="body"/>
          </p:nvPr>
        </p:nvSpPr>
        <p:spPr>
          <a:xfrm>
            <a:off x="729450" y="1411425"/>
            <a:ext cx="7688700" cy="3645600"/>
          </a:xfrm>
          <a:prstGeom prst="rect">
            <a:avLst/>
          </a:prstGeom>
        </p:spPr>
        <p:txBody>
          <a:bodyPr anchorCtr="0" anchor="t" bIns="91425" lIns="91425" spcFirstLastPara="1" rIns="91425" wrap="square" tIns="91425">
            <a:normAutofit lnSpcReduction="10000"/>
          </a:bodyPr>
          <a:lstStyle/>
          <a:p>
            <a:pPr indent="-304800" lvl="0" marL="457200" rtl="0" algn="l">
              <a:lnSpc>
                <a:spcPct val="95000"/>
              </a:lnSpc>
              <a:spcBef>
                <a:spcPts val="0"/>
              </a:spcBef>
              <a:spcAft>
                <a:spcPts val="0"/>
              </a:spcAft>
              <a:buClr>
                <a:srgbClr val="434343"/>
              </a:buClr>
              <a:buSzPts val="1200"/>
              <a:buChar char="●"/>
            </a:pPr>
            <a:r>
              <a:rPr lang="en" sz="1200">
                <a:solidFill>
                  <a:srgbClr val="434343"/>
                </a:solidFill>
              </a:rPr>
              <a:t>[</a:t>
            </a:r>
            <a:r>
              <a:rPr lang="en" sz="1200">
                <a:solidFill>
                  <a:srgbClr val="434343"/>
                </a:solidFill>
              </a:rPr>
              <a:t>Seyednezhad et. al, 2018</a:t>
            </a:r>
            <a:r>
              <a:rPr lang="en" sz="1200">
                <a:solidFill>
                  <a:srgbClr val="434343"/>
                </a:solidFill>
              </a:rPr>
              <a:t>] </a:t>
            </a:r>
            <a:br>
              <a:rPr lang="en" sz="1200">
                <a:solidFill>
                  <a:srgbClr val="434343"/>
                </a:solidFill>
              </a:rPr>
            </a:br>
            <a:r>
              <a:rPr lang="en" sz="1200">
                <a:solidFill>
                  <a:srgbClr val="434343"/>
                </a:solidFill>
              </a:rPr>
              <a:t>Seyednezhad, s. M. Mahdi &amp; Cozart, Kailey &amp; Bowllan, John &amp; Smith, Anthony. (2018). A Review on Recommendation Systems: Context-aware to Social-based.</a:t>
            </a:r>
            <a:br>
              <a:rPr lang="en" sz="1200">
                <a:solidFill>
                  <a:srgbClr val="434343"/>
                </a:solidFill>
              </a:rPr>
            </a:br>
            <a:endParaRPr sz="1200">
              <a:solidFill>
                <a:srgbClr val="434343"/>
              </a:solidFill>
            </a:endParaRPr>
          </a:p>
          <a:p>
            <a:pPr indent="-304800" lvl="0" marL="457200" rtl="0" algn="l">
              <a:lnSpc>
                <a:spcPct val="95000"/>
              </a:lnSpc>
              <a:spcBef>
                <a:spcPts val="0"/>
              </a:spcBef>
              <a:spcAft>
                <a:spcPts val="0"/>
              </a:spcAft>
              <a:buClr>
                <a:srgbClr val="434343"/>
              </a:buClr>
              <a:buSzPts val="1200"/>
              <a:buChar char="●"/>
            </a:pPr>
            <a:r>
              <a:rPr lang="en" sz="1200">
                <a:solidFill>
                  <a:srgbClr val="434343"/>
                </a:solidFill>
              </a:rPr>
              <a:t>[Bursha et. al., 2019]</a:t>
            </a:r>
            <a:br>
              <a:rPr lang="en" sz="1200">
                <a:solidFill>
                  <a:srgbClr val="434343"/>
                </a:solidFill>
              </a:rPr>
            </a:br>
            <a:r>
              <a:rPr lang="en" sz="1200">
                <a:solidFill>
                  <a:srgbClr val="434343"/>
                </a:solidFill>
              </a:rPr>
              <a:t>Bushra Ramzan, Imran Sarwar Bajwa, Noreen Jamil, Riaz Ul Amin, Shabana Ramzan, Farhan Mirza, Nadeem Sarwar, "An Intelligent Data Analysis for Recommendation Systems Using Machine Learning", Scientific Programming, vol. 2019, Article ID 5941096, 20, 2019. </a:t>
            </a:r>
            <a:br>
              <a:rPr lang="en" sz="1200">
                <a:solidFill>
                  <a:srgbClr val="434343"/>
                </a:solidFill>
              </a:rPr>
            </a:br>
            <a:endParaRPr sz="1200">
              <a:solidFill>
                <a:srgbClr val="434343"/>
              </a:solidFill>
            </a:endParaRPr>
          </a:p>
          <a:p>
            <a:pPr indent="-304800" lvl="0" marL="457200" rtl="0" algn="l">
              <a:lnSpc>
                <a:spcPct val="95000"/>
              </a:lnSpc>
              <a:spcBef>
                <a:spcPts val="0"/>
              </a:spcBef>
              <a:spcAft>
                <a:spcPts val="0"/>
              </a:spcAft>
              <a:buClr>
                <a:srgbClr val="434343"/>
              </a:buClr>
              <a:buSzPts val="1200"/>
              <a:buChar char="●"/>
            </a:pPr>
            <a:r>
              <a:rPr lang="en" sz="1200">
                <a:solidFill>
                  <a:srgbClr val="434343"/>
                </a:solidFill>
              </a:rPr>
              <a:t>[Chen C., 2016]</a:t>
            </a:r>
            <a:br>
              <a:rPr lang="en" sz="1200">
                <a:solidFill>
                  <a:srgbClr val="434343"/>
                </a:solidFill>
              </a:rPr>
            </a:br>
            <a:r>
              <a:rPr lang="en" sz="1200">
                <a:solidFill>
                  <a:srgbClr val="434343"/>
                </a:solidFill>
              </a:rPr>
              <a:t>Chen, C. (2016). Use cases and challenges in telecom big data analytics. APSIPA Transactions on Signal and Information Processing, 5, E19, 2016.</a:t>
            </a:r>
            <a:br>
              <a:rPr lang="en" sz="1200">
                <a:solidFill>
                  <a:srgbClr val="434343"/>
                </a:solidFill>
              </a:rPr>
            </a:br>
            <a:endParaRPr sz="1200">
              <a:solidFill>
                <a:srgbClr val="434343"/>
              </a:solidFill>
            </a:endParaRPr>
          </a:p>
          <a:p>
            <a:pPr indent="-304800" lvl="0" marL="457200" rtl="0" algn="l">
              <a:lnSpc>
                <a:spcPct val="95000"/>
              </a:lnSpc>
              <a:spcBef>
                <a:spcPts val="0"/>
              </a:spcBef>
              <a:spcAft>
                <a:spcPts val="0"/>
              </a:spcAft>
              <a:buClr>
                <a:srgbClr val="434343"/>
              </a:buClr>
              <a:buSzPts val="1200"/>
              <a:buChar char="●"/>
            </a:pPr>
            <a:r>
              <a:rPr lang="en" sz="1200">
                <a:solidFill>
                  <a:srgbClr val="434343"/>
                </a:solidFill>
              </a:rPr>
              <a:t>[Ivens et.al., 2018]</a:t>
            </a:r>
            <a:br>
              <a:rPr lang="en" sz="1200">
                <a:solidFill>
                  <a:srgbClr val="434343"/>
                </a:solidFill>
              </a:rPr>
            </a:br>
            <a:r>
              <a:rPr lang="en" sz="1200">
                <a:solidFill>
                  <a:srgbClr val="434343"/>
                </a:solidFill>
              </a:rPr>
              <a:t>Ivens Portugal, Paulo Alencar, and Donald Cowan. The use of machine learning algorithms in recommender systems: A systematic review. ExpertSystems with Applications 97 (2018), 205–227, 2018. </a:t>
            </a:r>
            <a:br>
              <a:rPr lang="en" sz="1200">
                <a:solidFill>
                  <a:srgbClr val="434343"/>
                </a:solidFill>
              </a:rPr>
            </a:br>
            <a:endParaRPr sz="1200">
              <a:solidFill>
                <a:srgbClr val="434343"/>
              </a:solidFill>
            </a:endParaRPr>
          </a:p>
          <a:p>
            <a:pPr indent="-304800" lvl="0" marL="457200" rtl="0" algn="l">
              <a:lnSpc>
                <a:spcPct val="95000"/>
              </a:lnSpc>
              <a:spcBef>
                <a:spcPts val="0"/>
              </a:spcBef>
              <a:spcAft>
                <a:spcPts val="0"/>
              </a:spcAft>
              <a:buClr>
                <a:srgbClr val="434343"/>
              </a:buClr>
              <a:buSzPts val="1200"/>
              <a:buChar char="●"/>
            </a:pPr>
            <a:r>
              <a:rPr lang="en" sz="1200">
                <a:solidFill>
                  <a:srgbClr val="434343"/>
                </a:solidFill>
              </a:rPr>
              <a:t>[Soft et. al., 2017]</a:t>
            </a:r>
            <a:br>
              <a:rPr lang="en" sz="1200">
                <a:solidFill>
                  <a:srgbClr val="434343"/>
                </a:solidFill>
              </a:rPr>
            </a:br>
            <a:r>
              <a:rPr lang="en" sz="1200">
                <a:solidFill>
                  <a:srgbClr val="434343"/>
                </a:solidFill>
              </a:rPr>
              <a:t>Soft, M., Zulu, D., &amp; Mazhandu, R. Recommender System for Telecommunication Industries: A Case of Zambia Telecoms. American Journal of Economics, 7, 271-273, 2017.</a:t>
            </a:r>
            <a:endParaRPr sz="1200">
              <a:solidFill>
                <a:srgbClr val="43434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Research Problem</a:t>
            </a:r>
            <a:endParaRPr sz="3500"/>
          </a:p>
        </p:txBody>
      </p:sp>
      <p:sp>
        <p:nvSpPr>
          <p:cNvPr id="99" name="Google Shape;99;p15"/>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00" name="Google Shape;100;p15"/>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01" name="Google Shape;101;p15"/>
          <p:cNvPicPr preferRelativeResize="0"/>
          <p:nvPr/>
        </p:nvPicPr>
        <p:blipFill rotWithShape="1">
          <a:blip r:embed="rId3">
            <a:alphaModFix/>
          </a:blip>
          <a:srcRect b="0" l="38244" r="0" t="0"/>
          <a:stretch/>
        </p:blipFill>
        <p:spPr>
          <a:xfrm>
            <a:off x="4484775" y="-27239"/>
            <a:ext cx="5700025" cy="5197977"/>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42"/>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387" name="Google Shape;387;p42"/>
          <p:cNvSpPr txBox="1"/>
          <p:nvPr>
            <p:ph idx="1" type="body"/>
          </p:nvPr>
        </p:nvSpPr>
        <p:spPr>
          <a:xfrm>
            <a:off x="729450" y="1411425"/>
            <a:ext cx="7688700" cy="3789300"/>
          </a:xfrm>
          <a:prstGeom prst="rect">
            <a:avLst/>
          </a:prstGeom>
        </p:spPr>
        <p:txBody>
          <a:bodyPr anchorCtr="0" anchor="t" bIns="91425" lIns="91425" spcFirstLastPara="1" rIns="91425" wrap="square" tIns="91425">
            <a:normAutofit/>
          </a:bodyPr>
          <a:lstStyle/>
          <a:p>
            <a:pPr indent="-304800" lvl="0" marL="457200" rtl="0" algn="l">
              <a:lnSpc>
                <a:spcPct val="95000"/>
              </a:lnSpc>
              <a:spcBef>
                <a:spcPts val="0"/>
              </a:spcBef>
              <a:spcAft>
                <a:spcPts val="0"/>
              </a:spcAft>
              <a:buClr>
                <a:srgbClr val="434343"/>
              </a:buClr>
              <a:buSzPts val="1200"/>
              <a:buChar char="●"/>
            </a:pPr>
            <a:r>
              <a:rPr lang="en" sz="1200">
                <a:solidFill>
                  <a:srgbClr val="434343"/>
                </a:solidFill>
              </a:rPr>
              <a:t>[Ahmed et. al., 2019]</a:t>
            </a:r>
            <a:br>
              <a:rPr lang="en" sz="1200">
                <a:solidFill>
                  <a:srgbClr val="434343"/>
                </a:solidFill>
              </a:rPr>
            </a:br>
            <a:r>
              <a:rPr lang="en" sz="1200">
                <a:solidFill>
                  <a:srgbClr val="434343"/>
                </a:solidFill>
              </a:rPr>
              <a:t>Ahmed, A.A.Q., Maheswari, D. An enhanced ensemble classifier for telecom churn prediction using cost based uplift modelling. Int. j. inf. tecnol. 11, 381–391, 2019.</a:t>
            </a:r>
            <a:br>
              <a:rPr lang="en" sz="1200">
                <a:solidFill>
                  <a:srgbClr val="434343"/>
                </a:solidFill>
              </a:rPr>
            </a:br>
            <a:endParaRPr sz="1200">
              <a:solidFill>
                <a:srgbClr val="434343"/>
              </a:solidFill>
            </a:endParaRPr>
          </a:p>
          <a:p>
            <a:pPr indent="-304800" lvl="0" marL="457200" rtl="0" algn="l">
              <a:lnSpc>
                <a:spcPct val="95000"/>
              </a:lnSpc>
              <a:spcBef>
                <a:spcPts val="0"/>
              </a:spcBef>
              <a:spcAft>
                <a:spcPts val="0"/>
              </a:spcAft>
              <a:buClr>
                <a:srgbClr val="434343"/>
              </a:buClr>
              <a:buSzPts val="1200"/>
              <a:buChar char="●"/>
            </a:pPr>
            <a:r>
              <a:rPr lang="en" sz="1200">
                <a:solidFill>
                  <a:srgbClr val="434343"/>
                </a:solidFill>
              </a:rPr>
              <a:t>[Yousef et. al., 2018]</a:t>
            </a:r>
            <a:br>
              <a:rPr lang="en" sz="1200">
                <a:solidFill>
                  <a:srgbClr val="434343"/>
                </a:solidFill>
              </a:rPr>
            </a:br>
            <a:r>
              <a:rPr lang="en" sz="1200">
                <a:solidFill>
                  <a:srgbClr val="434343"/>
                </a:solidFill>
              </a:rPr>
              <a:t>Yousef Kilani, Ahmed Fawzi Otoom, Ayoub Alsarhan, Manal Almaayah, A genetic algorithms-based hybrid recommender system of matrix factorization and neighborhood-based techniques, Journal of Computational Science, Volume 28, Pages 78-93, ISSN 1877-7503, 2018.</a:t>
            </a:r>
            <a:br>
              <a:rPr lang="en" sz="1200">
                <a:solidFill>
                  <a:srgbClr val="434343"/>
                </a:solidFill>
              </a:rPr>
            </a:br>
            <a:endParaRPr sz="1200">
              <a:solidFill>
                <a:srgbClr val="434343"/>
              </a:solidFill>
            </a:endParaRPr>
          </a:p>
          <a:p>
            <a:pPr indent="-304800" lvl="0" marL="457200" rtl="0" algn="l">
              <a:lnSpc>
                <a:spcPct val="95000"/>
              </a:lnSpc>
              <a:spcBef>
                <a:spcPts val="0"/>
              </a:spcBef>
              <a:spcAft>
                <a:spcPts val="0"/>
              </a:spcAft>
              <a:buClr>
                <a:srgbClr val="434343"/>
              </a:buClr>
              <a:buSzPts val="1200"/>
              <a:buChar char="●"/>
            </a:pPr>
            <a:r>
              <a:rPr lang="en" sz="1200">
                <a:solidFill>
                  <a:srgbClr val="434343"/>
                </a:solidFill>
              </a:rPr>
              <a:t>[Aggarwal CC, 2016]</a:t>
            </a:r>
            <a:br>
              <a:rPr lang="en" sz="1200">
                <a:solidFill>
                  <a:srgbClr val="434343"/>
                </a:solidFill>
              </a:rPr>
            </a:br>
            <a:r>
              <a:rPr lang="en" sz="1200">
                <a:solidFill>
                  <a:srgbClr val="434343"/>
                </a:solidFill>
              </a:rPr>
              <a:t>Aggarwal CC (2016) Ensemble-based and hybrid recommender systems. In: Recommender systems, Springer International Publishing Switzerland, pp 199–224, 2016</a:t>
            </a:r>
            <a:br>
              <a:rPr lang="en" sz="1200">
                <a:solidFill>
                  <a:srgbClr val="434343"/>
                </a:solidFill>
              </a:rPr>
            </a:br>
            <a:endParaRPr sz="1200">
              <a:solidFill>
                <a:srgbClr val="434343"/>
              </a:solidFill>
            </a:endParaRPr>
          </a:p>
          <a:p>
            <a:pPr indent="-304800" lvl="0" marL="457200" rtl="0" algn="l">
              <a:lnSpc>
                <a:spcPct val="95000"/>
              </a:lnSpc>
              <a:spcBef>
                <a:spcPts val="0"/>
              </a:spcBef>
              <a:spcAft>
                <a:spcPts val="0"/>
              </a:spcAft>
              <a:buClr>
                <a:srgbClr val="434343"/>
              </a:buClr>
              <a:buSzPts val="1200"/>
              <a:buChar char="●"/>
            </a:pPr>
            <a:r>
              <a:rPr lang="en" sz="1200">
                <a:solidFill>
                  <a:srgbClr val="434343"/>
                </a:solidFill>
              </a:rPr>
              <a:t>[Sundermann et. al., 2019]</a:t>
            </a:r>
            <a:br>
              <a:rPr lang="en" sz="1200">
                <a:solidFill>
                  <a:srgbClr val="434343"/>
                </a:solidFill>
              </a:rPr>
            </a:br>
            <a:r>
              <a:rPr lang="en" sz="1200">
                <a:solidFill>
                  <a:srgbClr val="434343"/>
                </a:solidFill>
              </a:rPr>
              <a:t>Sundermann, C.; Domingues, M.; Sinoara, R.; Marcacini, R.; Rezende, S. Using Opinion Mining in Context-Aware Recommender Systems: A Systematic Review.Information 2019, 10, 42, 2019. </a:t>
            </a:r>
            <a:br>
              <a:rPr lang="en" sz="1200">
                <a:solidFill>
                  <a:srgbClr val="434343"/>
                </a:solidFill>
              </a:rPr>
            </a:br>
            <a:endParaRPr sz="1200">
              <a:solidFill>
                <a:srgbClr val="434343"/>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3"/>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393" name="Google Shape;393;p43"/>
          <p:cNvSpPr txBox="1"/>
          <p:nvPr>
            <p:ph idx="1" type="body"/>
          </p:nvPr>
        </p:nvSpPr>
        <p:spPr>
          <a:xfrm>
            <a:off x="729450" y="1411425"/>
            <a:ext cx="7688700" cy="3645600"/>
          </a:xfrm>
          <a:prstGeom prst="rect">
            <a:avLst/>
          </a:prstGeom>
        </p:spPr>
        <p:txBody>
          <a:bodyPr anchorCtr="0" anchor="t" bIns="91425" lIns="91425" spcFirstLastPara="1" rIns="91425" wrap="square" tIns="91425">
            <a:normAutofit lnSpcReduction="10000"/>
          </a:bodyPr>
          <a:lstStyle/>
          <a:p>
            <a:pPr indent="-304800" lvl="0" marL="457200" rtl="0" algn="l">
              <a:lnSpc>
                <a:spcPct val="95000"/>
              </a:lnSpc>
              <a:spcBef>
                <a:spcPts val="0"/>
              </a:spcBef>
              <a:spcAft>
                <a:spcPts val="0"/>
              </a:spcAft>
              <a:buClr>
                <a:srgbClr val="434343"/>
              </a:buClr>
              <a:buSzPts val="1200"/>
              <a:buChar char="●"/>
            </a:pPr>
            <a:r>
              <a:rPr lang="en" sz="1200">
                <a:solidFill>
                  <a:srgbClr val="434343"/>
                </a:solidFill>
              </a:rPr>
              <a:t>[</a:t>
            </a:r>
            <a:r>
              <a:rPr lang="en" sz="1200">
                <a:solidFill>
                  <a:srgbClr val="434343"/>
                </a:solidFill>
              </a:rPr>
              <a:t>Adomavicius</a:t>
            </a:r>
            <a:r>
              <a:rPr lang="en" sz="1200">
                <a:solidFill>
                  <a:srgbClr val="434343"/>
                </a:solidFill>
              </a:rPr>
              <a:t> et. al., 2011]</a:t>
            </a:r>
            <a:br>
              <a:rPr lang="en" sz="1200">
                <a:solidFill>
                  <a:srgbClr val="434343"/>
                </a:solidFill>
              </a:rPr>
            </a:br>
            <a:r>
              <a:rPr lang="en" sz="1200">
                <a:solidFill>
                  <a:srgbClr val="434343"/>
                </a:solidFill>
              </a:rPr>
              <a:t>Adomavicius, G., Mobasher, B., Ricci, F., &amp; Tuzhilin, A. (2011). Context-Aware Recommender Systems. AI Magazine, 32(3), 67-80.</a:t>
            </a:r>
            <a:br>
              <a:rPr lang="en" sz="1200">
                <a:solidFill>
                  <a:srgbClr val="434343"/>
                </a:solidFill>
              </a:rPr>
            </a:br>
            <a:endParaRPr sz="1200">
              <a:solidFill>
                <a:srgbClr val="434343"/>
              </a:solidFill>
            </a:endParaRPr>
          </a:p>
          <a:p>
            <a:pPr indent="-304800" lvl="0" marL="457200" rtl="0" algn="l">
              <a:lnSpc>
                <a:spcPct val="95000"/>
              </a:lnSpc>
              <a:spcBef>
                <a:spcPts val="0"/>
              </a:spcBef>
              <a:spcAft>
                <a:spcPts val="0"/>
              </a:spcAft>
              <a:buClr>
                <a:srgbClr val="434343"/>
              </a:buClr>
              <a:buSzPts val="1200"/>
              <a:buChar char="●"/>
            </a:pPr>
            <a:r>
              <a:rPr lang="en" sz="1200">
                <a:solidFill>
                  <a:srgbClr val="434343"/>
                </a:solidFill>
              </a:rPr>
              <a:t>[Yu,Jian et. al., 2011]</a:t>
            </a:r>
            <a:br>
              <a:rPr lang="en" sz="1200">
                <a:solidFill>
                  <a:srgbClr val="434343"/>
                </a:solidFill>
              </a:rPr>
            </a:br>
            <a:r>
              <a:rPr lang="en" sz="1200">
                <a:solidFill>
                  <a:srgbClr val="434343"/>
                </a:solidFill>
              </a:rPr>
              <a:t>Yu, Jian &amp; Falcarin, Paolo &amp; Vetro, Antonio. (2011). A Recommender System for Telecom Users: Experimental Evaluation of Recommendation Algorithms. Proceedings of 2011, 10th IEEE International Conference on Cybernetic Intelligent Systems, CIS 2011. 81-85. 10.1109/CIS.2011.6169139. </a:t>
            </a:r>
            <a:br>
              <a:rPr lang="en" sz="1200">
                <a:solidFill>
                  <a:srgbClr val="434343"/>
                </a:solidFill>
              </a:rPr>
            </a:br>
            <a:endParaRPr sz="1200">
              <a:solidFill>
                <a:srgbClr val="434343"/>
              </a:solidFill>
            </a:endParaRPr>
          </a:p>
          <a:p>
            <a:pPr indent="-304800" lvl="0" marL="457200" rtl="0" algn="l">
              <a:lnSpc>
                <a:spcPct val="95000"/>
              </a:lnSpc>
              <a:spcBef>
                <a:spcPts val="0"/>
              </a:spcBef>
              <a:spcAft>
                <a:spcPts val="0"/>
              </a:spcAft>
              <a:buClr>
                <a:srgbClr val="434343"/>
              </a:buClr>
              <a:buSzPts val="1200"/>
              <a:buChar char="●"/>
            </a:pPr>
            <a:r>
              <a:rPr lang="en" sz="1200">
                <a:solidFill>
                  <a:srgbClr val="434343"/>
                </a:solidFill>
              </a:rPr>
              <a:t>[</a:t>
            </a:r>
            <a:r>
              <a:rPr lang="en" sz="1200">
                <a:solidFill>
                  <a:srgbClr val="434343"/>
                </a:solidFill>
              </a:rPr>
              <a:t>Bahramian et. al., 2017]</a:t>
            </a:r>
            <a:br>
              <a:rPr lang="en" sz="1200">
                <a:solidFill>
                  <a:srgbClr val="434343"/>
                </a:solidFill>
              </a:rPr>
            </a:br>
            <a:r>
              <a:rPr lang="en" sz="1200">
                <a:solidFill>
                  <a:srgbClr val="434343"/>
                </a:solidFill>
              </a:rPr>
              <a:t>Bahramian</a:t>
            </a:r>
            <a:r>
              <a:rPr lang="en" sz="1200">
                <a:solidFill>
                  <a:srgbClr val="434343"/>
                </a:solidFill>
              </a:rPr>
              <a:t>, Zahra &amp; Abbaspour, Rahim &amp; Claramunt, Christophe. (2017). A Cold Start Context-Aware Recommender System for Tour Planning Using Artificial Neural Network and Case Based Reasoning. Mobile Information Systems. 2017. 1-18. 10.1155/2017/9364903. </a:t>
            </a:r>
            <a:br>
              <a:rPr lang="en" sz="1200">
                <a:solidFill>
                  <a:srgbClr val="434343"/>
                </a:solidFill>
              </a:rPr>
            </a:br>
            <a:endParaRPr sz="1200">
              <a:solidFill>
                <a:srgbClr val="434343"/>
              </a:solidFill>
            </a:endParaRPr>
          </a:p>
          <a:p>
            <a:pPr indent="-304800" lvl="0" marL="457200" rtl="0" algn="l">
              <a:lnSpc>
                <a:spcPct val="95000"/>
              </a:lnSpc>
              <a:spcBef>
                <a:spcPts val="0"/>
              </a:spcBef>
              <a:spcAft>
                <a:spcPts val="0"/>
              </a:spcAft>
              <a:buClr>
                <a:srgbClr val="434343"/>
              </a:buClr>
              <a:buSzPts val="1200"/>
              <a:buChar char="●"/>
            </a:pPr>
            <a:r>
              <a:rPr lang="en" sz="1200">
                <a:solidFill>
                  <a:srgbClr val="434343"/>
                </a:solidFill>
              </a:rPr>
              <a:t>[Covington et. al., 2016]</a:t>
            </a:r>
            <a:br>
              <a:rPr lang="en" sz="1200">
                <a:solidFill>
                  <a:srgbClr val="434343"/>
                </a:solidFill>
              </a:rPr>
            </a:br>
            <a:r>
              <a:rPr lang="en" sz="1200">
                <a:solidFill>
                  <a:srgbClr val="434343"/>
                </a:solidFill>
              </a:rPr>
              <a:t>Covington, Paul, J. Adams and Emre Sargin. “Deep Neural Networks for YouTube Recommendations.” Proceedings of the 10th ACM Conference on Recommender Systems (2016): n. Pag.</a:t>
            </a:r>
            <a:br>
              <a:rPr lang="en" sz="1200">
                <a:solidFill>
                  <a:srgbClr val="434343"/>
                </a:solidFill>
              </a:rPr>
            </a:br>
            <a:endParaRPr sz="1200">
              <a:solidFill>
                <a:srgbClr val="434343"/>
              </a:solidFill>
            </a:endParaRPr>
          </a:p>
          <a:p>
            <a:pPr indent="-304800" lvl="0" marL="457200" rtl="0" algn="l">
              <a:lnSpc>
                <a:spcPct val="95000"/>
              </a:lnSpc>
              <a:spcBef>
                <a:spcPts val="0"/>
              </a:spcBef>
              <a:spcAft>
                <a:spcPts val="0"/>
              </a:spcAft>
              <a:buClr>
                <a:srgbClr val="434343"/>
              </a:buClr>
              <a:buSzPts val="1200"/>
              <a:buChar char="●"/>
            </a:pPr>
            <a:r>
              <a:rPr lang="en" sz="1200">
                <a:solidFill>
                  <a:srgbClr val="434343"/>
                </a:solidFill>
              </a:rPr>
              <a:t>[Xiangnan et. at., 2017]</a:t>
            </a:r>
            <a:br>
              <a:rPr lang="en" sz="1200">
                <a:solidFill>
                  <a:srgbClr val="434343"/>
                </a:solidFill>
              </a:rPr>
            </a:br>
            <a:r>
              <a:rPr lang="en" sz="1200">
                <a:solidFill>
                  <a:srgbClr val="434343"/>
                </a:solidFill>
              </a:rPr>
              <a:t>He, Xiangnan &amp; Liao, Lizi &amp; Zhang, Hanwang. (2017). Neural Collaborative Filtering. Proceedings of the 26th International Conference on World Wide Web.</a:t>
            </a:r>
            <a:endParaRPr sz="1200">
              <a:solidFill>
                <a:srgbClr val="434343"/>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44"/>
          <p:cNvSpPr txBox="1"/>
          <p:nvPr>
            <p:ph type="title"/>
          </p:nvPr>
        </p:nvSpPr>
        <p:spPr>
          <a:xfrm>
            <a:off x="3048900" y="2132600"/>
            <a:ext cx="36342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Thank  </a:t>
            </a:r>
            <a:r>
              <a:rPr lang="en" sz="3500">
                <a:solidFill>
                  <a:srgbClr val="073763"/>
                </a:solidFill>
              </a:rPr>
              <a:t>You</a:t>
            </a:r>
            <a:endParaRPr sz="3500">
              <a:solidFill>
                <a:srgbClr val="07376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 of the Research</a:t>
            </a:r>
            <a:endParaRPr/>
          </a:p>
        </p:txBody>
      </p:sp>
      <p:sp>
        <p:nvSpPr>
          <p:cNvPr id="107" name="Google Shape;107;p16"/>
          <p:cNvSpPr txBox="1"/>
          <p:nvPr>
            <p:ph idx="1" type="body"/>
          </p:nvPr>
        </p:nvSpPr>
        <p:spPr>
          <a:xfrm>
            <a:off x="729450" y="1411425"/>
            <a:ext cx="7365600" cy="35055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rgbClr val="434343"/>
              </a:buClr>
              <a:buSzPts val="1300"/>
              <a:buChar char="●"/>
            </a:pPr>
            <a:r>
              <a:rPr lang="en">
                <a:solidFill>
                  <a:srgbClr val="434343"/>
                </a:solidFill>
              </a:rPr>
              <a:t>The Telecommunication Industry has become the center for digital growth in Sri Lanka.</a:t>
            </a:r>
            <a:br>
              <a:rPr lang="en">
                <a:solidFill>
                  <a:srgbClr val="434343"/>
                </a:solidFill>
              </a:rPr>
            </a:br>
            <a:endParaRPr sz="900">
              <a:solidFill>
                <a:srgbClr val="434343"/>
              </a:solidFill>
            </a:endParaRPr>
          </a:p>
          <a:p>
            <a:pPr indent="-311150" lvl="0" marL="457200" rtl="0" algn="l">
              <a:lnSpc>
                <a:spcPct val="150000"/>
              </a:lnSpc>
              <a:spcBef>
                <a:spcPts val="0"/>
              </a:spcBef>
              <a:spcAft>
                <a:spcPts val="0"/>
              </a:spcAft>
              <a:buClr>
                <a:srgbClr val="434343"/>
              </a:buClr>
              <a:buSzPts val="1300"/>
              <a:buChar char="●"/>
            </a:pPr>
            <a:r>
              <a:rPr lang="en">
                <a:solidFill>
                  <a:srgbClr val="434343"/>
                </a:solidFill>
              </a:rPr>
              <a:t>10.9 million (34 per 100 people) internet users and 30.41 million mobile connections (1499 per 1000 people), equivalent to </a:t>
            </a:r>
            <a:r>
              <a:rPr b="1" lang="en">
                <a:solidFill>
                  <a:srgbClr val="434343"/>
                </a:solidFill>
              </a:rPr>
              <a:t>141.7% of the total population </a:t>
            </a:r>
            <a:r>
              <a:rPr lang="en">
                <a:solidFill>
                  <a:srgbClr val="434343"/>
                </a:solidFill>
              </a:rPr>
              <a:t> </a:t>
            </a:r>
            <a:r>
              <a:rPr lang="en" sz="1100">
                <a:solidFill>
                  <a:srgbClr val="434343"/>
                </a:solidFill>
              </a:rPr>
              <a:t>[Central Bank, 2020]</a:t>
            </a:r>
            <a:br>
              <a:rPr lang="en">
                <a:solidFill>
                  <a:srgbClr val="434343"/>
                </a:solidFill>
              </a:rPr>
            </a:br>
            <a:endParaRPr sz="900">
              <a:solidFill>
                <a:srgbClr val="434343"/>
              </a:solidFill>
            </a:endParaRPr>
          </a:p>
          <a:p>
            <a:pPr indent="-311150" lvl="0" marL="457200" rtl="0" algn="l">
              <a:lnSpc>
                <a:spcPct val="150000"/>
              </a:lnSpc>
              <a:spcBef>
                <a:spcPts val="0"/>
              </a:spcBef>
              <a:spcAft>
                <a:spcPts val="0"/>
              </a:spcAft>
              <a:buClr>
                <a:srgbClr val="434343"/>
              </a:buClr>
              <a:buSzPts val="1300"/>
              <a:buChar char="●"/>
            </a:pPr>
            <a:r>
              <a:rPr lang="en">
                <a:solidFill>
                  <a:srgbClr val="434343"/>
                </a:solidFill>
              </a:rPr>
              <a:t>Recommender Systems are quiet popular and enhancing the business profits in Retail industries, </a:t>
            </a:r>
            <a:r>
              <a:rPr b="1" lang="en">
                <a:solidFill>
                  <a:srgbClr val="434343"/>
                </a:solidFill>
              </a:rPr>
              <a:t>but no much related work found in Telecommunication Industry in Sri Lankan context.</a:t>
            </a:r>
            <a:br>
              <a:rPr lang="en">
                <a:solidFill>
                  <a:srgbClr val="434343"/>
                </a:solidFill>
              </a:rPr>
            </a:br>
            <a:endParaRPr sz="900">
              <a:solidFill>
                <a:srgbClr val="434343"/>
              </a:solidFill>
            </a:endParaRPr>
          </a:p>
          <a:p>
            <a:pPr indent="-311150" lvl="0" marL="457200" rtl="0" algn="l">
              <a:lnSpc>
                <a:spcPct val="150000"/>
              </a:lnSpc>
              <a:spcBef>
                <a:spcPts val="0"/>
              </a:spcBef>
              <a:spcAft>
                <a:spcPts val="0"/>
              </a:spcAft>
              <a:buClr>
                <a:srgbClr val="434343"/>
              </a:buClr>
              <a:buSzPts val="1300"/>
              <a:buChar char="●"/>
            </a:pPr>
            <a:r>
              <a:rPr lang="en">
                <a:solidFill>
                  <a:srgbClr val="434343"/>
                </a:solidFill>
              </a:rPr>
              <a:t>Telecommunication data are highly asynchronous and significantly different compared to retail and other industries.</a:t>
            </a:r>
            <a:endParaRPr>
              <a:solidFill>
                <a:srgbClr val="43434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Problem</a:t>
            </a:r>
            <a:endParaRPr/>
          </a:p>
        </p:txBody>
      </p:sp>
      <p:sp>
        <p:nvSpPr>
          <p:cNvPr id="113" name="Google Shape;113;p17"/>
          <p:cNvSpPr txBox="1"/>
          <p:nvPr>
            <p:ph idx="1" type="body"/>
          </p:nvPr>
        </p:nvSpPr>
        <p:spPr>
          <a:xfrm>
            <a:off x="729450" y="1563825"/>
            <a:ext cx="7688700" cy="3439800"/>
          </a:xfrm>
          <a:prstGeom prst="rect">
            <a:avLst/>
          </a:prstGeom>
        </p:spPr>
        <p:txBody>
          <a:bodyPr anchorCtr="0" anchor="t" bIns="91425" lIns="91425" spcFirstLastPara="1" rIns="91425" wrap="square" tIns="91425">
            <a:normAutofit lnSpcReduction="10000"/>
          </a:bodyPr>
          <a:lstStyle/>
          <a:p>
            <a:pPr indent="-311150" lvl="0" marL="457200" rtl="0" algn="l">
              <a:lnSpc>
                <a:spcPct val="150000"/>
              </a:lnSpc>
              <a:spcBef>
                <a:spcPts val="0"/>
              </a:spcBef>
              <a:spcAft>
                <a:spcPts val="0"/>
              </a:spcAft>
              <a:buClr>
                <a:srgbClr val="434343"/>
              </a:buClr>
              <a:buSzPts val="1300"/>
              <a:buChar char="●"/>
            </a:pPr>
            <a:r>
              <a:rPr lang="en">
                <a:solidFill>
                  <a:srgbClr val="434343"/>
                </a:solidFill>
              </a:rPr>
              <a:t>Due to high availability of telecom service providers and service packages, subscriber churn has increased.</a:t>
            </a:r>
            <a:endParaRPr>
              <a:solidFill>
                <a:srgbClr val="434343"/>
              </a:solidFill>
            </a:endParaRPr>
          </a:p>
          <a:p>
            <a:pPr indent="-304800" lvl="1" marL="914400" rtl="0" algn="l">
              <a:lnSpc>
                <a:spcPct val="150000"/>
              </a:lnSpc>
              <a:spcBef>
                <a:spcPts val="0"/>
              </a:spcBef>
              <a:spcAft>
                <a:spcPts val="0"/>
              </a:spcAft>
              <a:buClr>
                <a:srgbClr val="666666"/>
              </a:buClr>
              <a:buSzPts val="1200"/>
              <a:buChar char="○"/>
            </a:pPr>
            <a:r>
              <a:rPr lang="en" sz="1200">
                <a:solidFill>
                  <a:srgbClr val="666666"/>
                </a:solidFill>
              </a:rPr>
              <a:t>Some services may pass unobserved. If they were recommended when needed, subscriber may continue with the career.</a:t>
            </a:r>
            <a:endParaRPr sz="1200">
              <a:solidFill>
                <a:srgbClr val="666666"/>
              </a:solidFill>
            </a:endParaRPr>
          </a:p>
          <a:p>
            <a:pPr indent="-298450" lvl="1" marL="914400" rtl="0" algn="l">
              <a:lnSpc>
                <a:spcPct val="150000"/>
              </a:lnSpc>
              <a:spcBef>
                <a:spcPts val="0"/>
              </a:spcBef>
              <a:spcAft>
                <a:spcPts val="0"/>
              </a:spcAft>
              <a:buClr>
                <a:srgbClr val="434343"/>
              </a:buClr>
              <a:buSzPts val="1100"/>
              <a:buChar char="○"/>
            </a:pPr>
            <a:r>
              <a:rPr lang="en" sz="1200">
                <a:solidFill>
                  <a:srgbClr val="666666"/>
                </a:solidFill>
              </a:rPr>
              <a:t>Loyal subscribers need to be identified and rewarded with cross-selling and up-selling offers.</a:t>
            </a:r>
            <a:br>
              <a:rPr lang="en">
                <a:solidFill>
                  <a:srgbClr val="434343"/>
                </a:solidFill>
              </a:rPr>
            </a:br>
            <a:endParaRPr>
              <a:solidFill>
                <a:srgbClr val="434343"/>
              </a:solidFill>
            </a:endParaRPr>
          </a:p>
          <a:p>
            <a:pPr indent="-311150" lvl="0" marL="457200" rtl="0" algn="l">
              <a:lnSpc>
                <a:spcPct val="150000"/>
              </a:lnSpc>
              <a:spcBef>
                <a:spcPts val="0"/>
              </a:spcBef>
              <a:spcAft>
                <a:spcPts val="0"/>
              </a:spcAft>
              <a:buClr>
                <a:srgbClr val="434343"/>
              </a:buClr>
              <a:buSzPts val="1300"/>
              <a:buChar char="●"/>
            </a:pPr>
            <a:r>
              <a:rPr lang="en">
                <a:solidFill>
                  <a:srgbClr val="434343"/>
                </a:solidFill>
              </a:rPr>
              <a:t>A traditional user-interaction based recommender system won't be sufficient to to address this dynamic market and high competition in telecommunication industry, </a:t>
            </a:r>
            <a:endParaRPr>
              <a:solidFill>
                <a:srgbClr val="434343"/>
              </a:solidFill>
            </a:endParaRPr>
          </a:p>
          <a:p>
            <a:pPr indent="-304800" lvl="1" marL="914400" rtl="0" algn="l">
              <a:lnSpc>
                <a:spcPct val="150000"/>
              </a:lnSpc>
              <a:spcBef>
                <a:spcPts val="0"/>
              </a:spcBef>
              <a:spcAft>
                <a:spcPts val="0"/>
              </a:spcAft>
              <a:buClr>
                <a:srgbClr val="666666"/>
              </a:buClr>
              <a:buSzPts val="1200"/>
              <a:buChar char="○"/>
            </a:pPr>
            <a:r>
              <a:rPr lang="en" sz="1200">
                <a:solidFill>
                  <a:srgbClr val="666666"/>
                </a:solidFill>
              </a:rPr>
              <a:t>Issues with Collaborative Filtering approach in a dynamic context (cold-start problem etc.)</a:t>
            </a:r>
            <a:endParaRPr sz="1200">
              <a:solidFill>
                <a:srgbClr val="666666"/>
              </a:solidFill>
            </a:endParaRPr>
          </a:p>
          <a:p>
            <a:pPr indent="-304800" lvl="1" marL="914400" rtl="0" algn="l">
              <a:lnSpc>
                <a:spcPct val="150000"/>
              </a:lnSpc>
              <a:spcBef>
                <a:spcPts val="0"/>
              </a:spcBef>
              <a:spcAft>
                <a:spcPts val="0"/>
              </a:spcAft>
              <a:buClr>
                <a:srgbClr val="666666"/>
              </a:buClr>
              <a:buSzPts val="1200"/>
              <a:buChar char="○"/>
            </a:pPr>
            <a:r>
              <a:rPr lang="en" sz="1200">
                <a:solidFill>
                  <a:srgbClr val="666666"/>
                </a:solidFill>
              </a:rPr>
              <a:t>User-service interactions, and demographics content alone won’t give accurate recommendations.</a:t>
            </a:r>
            <a:endParaRPr sz="1200">
              <a:solidFill>
                <a:srgbClr val="666666"/>
              </a:solidFill>
            </a:endParaRPr>
          </a:p>
          <a:p>
            <a:pPr indent="-304800" lvl="1" marL="914400" rtl="0" algn="l">
              <a:lnSpc>
                <a:spcPct val="150000"/>
              </a:lnSpc>
              <a:spcBef>
                <a:spcPts val="0"/>
              </a:spcBef>
              <a:spcAft>
                <a:spcPts val="0"/>
              </a:spcAft>
              <a:buClr>
                <a:srgbClr val="666666"/>
              </a:buClr>
              <a:buSzPts val="1200"/>
              <a:buChar char="○"/>
            </a:pPr>
            <a:r>
              <a:rPr lang="en" sz="1200">
                <a:solidFill>
                  <a:srgbClr val="666666"/>
                </a:solidFill>
              </a:rPr>
              <a:t>Awareness of Context (Contextual pre-filtering approach) is critical.</a:t>
            </a:r>
            <a:endParaRPr>
              <a:solidFill>
                <a:srgbClr val="434343"/>
              </a:solidFill>
            </a:endParaRPr>
          </a:p>
          <a:p>
            <a:pPr indent="0" lvl="0" marL="457200" rtl="0" algn="l">
              <a:lnSpc>
                <a:spcPct val="150000"/>
              </a:lnSpc>
              <a:spcBef>
                <a:spcPts val="1200"/>
              </a:spcBef>
              <a:spcAft>
                <a:spcPts val="1200"/>
              </a:spcAft>
              <a:buNone/>
            </a:pPr>
            <a:r>
              <a:t/>
            </a:r>
            <a:endParaRPr>
              <a:solidFill>
                <a:srgbClr val="43434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Problem</a:t>
            </a:r>
            <a:endParaRPr/>
          </a:p>
        </p:txBody>
      </p:sp>
      <p:sp>
        <p:nvSpPr>
          <p:cNvPr id="119" name="Google Shape;119;p18"/>
          <p:cNvSpPr txBox="1"/>
          <p:nvPr>
            <p:ph idx="1" type="body"/>
          </p:nvPr>
        </p:nvSpPr>
        <p:spPr>
          <a:xfrm>
            <a:off x="729450" y="1411425"/>
            <a:ext cx="7688700" cy="34398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rgbClr val="434343"/>
              </a:buClr>
              <a:buSzPts val="1300"/>
              <a:buChar char="●"/>
            </a:pPr>
            <a:r>
              <a:rPr lang="en">
                <a:solidFill>
                  <a:srgbClr val="434343"/>
                </a:solidFill>
              </a:rPr>
              <a:t>Recommendation need to be offered to the more beneficial subscriber groups.</a:t>
            </a:r>
            <a:endParaRPr>
              <a:solidFill>
                <a:srgbClr val="434343"/>
              </a:solidFill>
            </a:endParaRPr>
          </a:p>
          <a:p>
            <a:pPr indent="-304800" lvl="1" marL="914400" rtl="0" algn="l">
              <a:lnSpc>
                <a:spcPct val="150000"/>
              </a:lnSpc>
              <a:spcBef>
                <a:spcPts val="0"/>
              </a:spcBef>
              <a:spcAft>
                <a:spcPts val="0"/>
              </a:spcAft>
              <a:buClr>
                <a:srgbClr val="666666"/>
              </a:buClr>
              <a:buSzPts val="1200"/>
              <a:buChar char="○"/>
            </a:pPr>
            <a:r>
              <a:rPr lang="en" sz="1200">
                <a:solidFill>
                  <a:srgbClr val="666666"/>
                </a:solidFill>
              </a:rPr>
              <a:t>Subscriber segmentation, identifying and prioritizing target subscriber groups, is crucial for enhancing the business value of recommendations offered.</a:t>
            </a:r>
            <a:endParaRPr sz="1200">
              <a:solidFill>
                <a:srgbClr val="66666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Problem</a:t>
            </a:r>
            <a:r>
              <a:rPr lang="en"/>
              <a:t> : Scope</a:t>
            </a:r>
            <a:endParaRPr/>
          </a:p>
          <a:p>
            <a:pPr indent="0" lvl="0" marL="0" rtl="0" algn="l">
              <a:spcBef>
                <a:spcPts val="0"/>
              </a:spcBef>
              <a:spcAft>
                <a:spcPts val="0"/>
              </a:spcAft>
              <a:buNone/>
            </a:pPr>
            <a:r>
              <a:t/>
            </a:r>
            <a:endParaRPr/>
          </a:p>
        </p:txBody>
      </p:sp>
      <p:sp>
        <p:nvSpPr>
          <p:cNvPr id="125" name="Google Shape;125;p19"/>
          <p:cNvSpPr/>
          <p:nvPr/>
        </p:nvSpPr>
        <p:spPr>
          <a:xfrm>
            <a:off x="3573466" y="1281907"/>
            <a:ext cx="2036400" cy="203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9"/>
          <p:cNvSpPr/>
          <p:nvPr/>
        </p:nvSpPr>
        <p:spPr>
          <a:xfrm>
            <a:off x="4467014" y="2803470"/>
            <a:ext cx="2036257" cy="2036257"/>
          </a:xfrm>
          <a:prstGeom prst="ellipse">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9"/>
          <p:cNvSpPr txBox="1"/>
          <p:nvPr/>
        </p:nvSpPr>
        <p:spPr>
          <a:xfrm>
            <a:off x="5182199" y="3862103"/>
            <a:ext cx="1406400" cy="66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FFFFFF"/>
                </a:solidFill>
                <a:latin typeface="Roboto"/>
                <a:ea typeface="Roboto"/>
                <a:cs typeface="Roboto"/>
                <a:sym typeface="Roboto"/>
              </a:rPr>
              <a:t>Recommender Systems</a:t>
            </a:r>
            <a:endParaRPr b="1" sz="1100">
              <a:solidFill>
                <a:srgbClr val="FFFFFF"/>
              </a:solidFill>
              <a:latin typeface="Roboto"/>
              <a:ea typeface="Roboto"/>
              <a:cs typeface="Roboto"/>
              <a:sym typeface="Roboto"/>
            </a:endParaRPr>
          </a:p>
        </p:txBody>
      </p:sp>
      <p:sp>
        <p:nvSpPr>
          <p:cNvPr id="128" name="Google Shape;128;p19"/>
          <p:cNvSpPr/>
          <p:nvPr/>
        </p:nvSpPr>
        <p:spPr>
          <a:xfrm>
            <a:off x="2719009" y="2803470"/>
            <a:ext cx="2036257" cy="2036257"/>
          </a:xfrm>
          <a:prstGeom prst="ellipse">
            <a:avLst/>
          </a:prstGeom>
          <a:solidFill>
            <a:srgbClr val="073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9"/>
          <p:cNvSpPr txBox="1"/>
          <p:nvPr/>
        </p:nvSpPr>
        <p:spPr>
          <a:xfrm>
            <a:off x="2690824" y="3785903"/>
            <a:ext cx="1406400" cy="66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FFFFFF"/>
                </a:solidFill>
                <a:latin typeface="Roboto"/>
                <a:ea typeface="Roboto"/>
                <a:cs typeface="Roboto"/>
                <a:sym typeface="Roboto"/>
              </a:rPr>
              <a:t>Telecom</a:t>
            </a:r>
            <a:br>
              <a:rPr b="1" lang="en" sz="1100">
                <a:solidFill>
                  <a:srgbClr val="FFFFFF"/>
                </a:solidFill>
                <a:latin typeface="Roboto"/>
                <a:ea typeface="Roboto"/>
                <a:cs typeface="Roboto"/>
                <a:sym typeface="Roboto"/>
              </a:rPr>
            </a:br>
            <a:r>
              <a:rPr b="1" lang="en" sz="1100">
                <a:solidFill>
                  <a:srgbClr val="FFFFFF"/>
                </a:solidFill>
                <a:latin typeface="Roboto"/>
                <a:ea typeface="Roboto"/>
                <a:cs typeface="Roboto"/>
                <a:sym typeface="Roboto"/>
              </a:rPr>
              <a:t>Industry</a:t>
            </a:r>
            <a:endParaRPr b="1" sz="1100">
              <a:solidFill>
                <a:srgbClr val="FFFFFF"/>
              </a:solidFill>
              <a:latin typeface="Roboto"/>
              <a:ea typeface="Roboto"/>
              <a:cs typeface="Roboto"/>
              <a:sym typeface="Roboto"/>
            </a:endParaRPr>
          </a:p>
        </p:txBody>
      </p:sp>
      <p:sp>
        <p:nvSpPr>
          <p:cNvPr id="130" name="Google Shape;130;p19"/>
          <p:cNvSpPr txBox="1"/>
          <p:nvPr/>
        </p:nvSpPr>
        <p:spPr>
          <a:xfrm>
            <a:off x="3913074" y="1335228"/>
            <a:ext cx="1406400" cy="66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FFFFFF"/>
                </a:solidFill>
                <a:latin typeface="Roboto"/>
                <a:ea typeface="Roboto"/>
                <a:cs typeface="Roboto"/>
                <a:sym typeface="Roboto"/>
              </a:rPr>
              <a:t>Artificial Intelligence</a:t>
            </a:r>
            <a:endParaRPr b="1" sz="1100">
              <a:solidFill>
                <a:srgbClr val="FFFFFF"/>
              </a:solidFill>
              <a:latin typeface="Roboto"/>
              <a:ea typeface="Roboto"/>
              <a:cs typeface="Roboto"/>
              <a:sym typeface="Roboto"/>
            </a:endParaRPr>
          </a:p>
        </p:txBody>
      </p:sp>
      <p:pic>
        <p:nvPicPr>
          <p:cNvPr id="131" name="Google Shape;131;p19"/>
          <p:cNvPicPr preferRelativeResize="0"/>
          <p:nvPr/>
        </p:nvPicPr>
        <p:blipFill>
          <a:blip r:embed="rId3">
            <a:alphaModFix/>
          </a:blip>
          <a:stretch>
            <a:fillRect/>
          </a:stretch>
        </p:blipFill>
        <p:spPr>
          <a:xfrm>
            <a:off x="3118799" y="1551700"/>
            <a:ext cx="2996026" cy="2996050"/>
          </a:xfrm>
          <a:prstGeom prst="rect">
            <a:avLst/>
          </a:prstGeom>
          <a:noFill/>
          <a:ln>
            <a:noFill/>
          </a:ln>
        </p:spPr>
      </p:pic>
      <p:sp>
        <p:nvSpPr>
          <p:cNvPr id="132" name="Google Shape;132;p19"/>
          <p:cNvSpPr txBox="1"/>
          <p:nvPr/>
        </p:nvSpPr>
        <p:spPr>
          <a:xfrm>
            <a:off x="3684475" y="2173425"/>
            <a:ext cx="1801800" cy="66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FFFFFF"/>
                </a:solidFill>
                <a:latin typeface="Roboto"/>
                <a:ea typeface="Roboto"/>
                <a:cs typeface="Roboto"/>
                <a:sym typeface="Roboto"/>
              </a:rPr>
              <a:t>DL - Neural Networks</a:t>
            </a:r>
            <a:br>
              <a:rPr b="1" lang="en" sz="1100">
                <a:solidFill>
                  <a:srgbClr val="FFFFFF"/>
                </a:solidFill>
                <a:latin typeface="Roboto"/>
                <a:ea typeface="Roboto"/>
                <a:cs typeface="Roboto"/>
                <a:sym typeface="Roboto"/>
              </a:rPr>
            </a:br>
            <a:br>
              <a:rPr b="1" lang="en" sz="1100">
                <a:solidFill>
                  <a:srgbClr val="FFFFFF"/>
                </a:solidFill>
                <a:latin typeface="Roboto"/>
                <a:ea typeface="Roboto"/>
                <a:cs typeface="Roboto"/>
                <a:sym typeface="Roboto"/>
              </a:rPr>
            </a:br>
            <a:r>
              <a:rPr b="1" lang="en" sz="1100">
                <a:solidFill>
                  <a:srgbClr val="FFFFFF"/>
                </a:solidFill>
                <a:latin typeface="Roboto"/>
                <a:ea typeface="Roboto"/>
                <a:cs typeface="Roboto"/>
                <a:sym typeface="Roboto"/>
              </a:rPr>
              <a:t>NLP    Text Mining     </a:t>
            </a:r>
            <a:endParaRPr b="1" sz="1100">
              <a:solidFill>
                <a:srgbClr val="FFFFFF"/>
              </a:solidFill>
              <a:latin typeface="Roboto"/>
              <a:ea typeface="Roboto"/>
              <a:cs typeface="Roboto"/>
              <a:sym typeface="Roboto"/>
            </a:endParaRPr>
          </a:p>
        </p:txBody>
      </p:sp>
      <p:sp>
        <p:nvSpPr>
          <p:cNvPr id="133" name="Google Shape;133;p19"/>
          <p:cNvSpPr txBox="1"/>
          <p:nvPr/>
        </p:nvSpPr>
        <p:spPr>
          <a:xfrm>
            <a:off x="4325825" y="2896400"/>
            <a:ext cx="1801800" cy="113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FFFFFF"/>
                </a:solidFill>
                <a:latin typeface="Roboto"/>
                <a:ea typeface="Roboto"/>
                <a:cs typeface="Roboto"/>
                <a:sym typeface="Roboto"/>
              </a:rPr>
              <a:t>Hybrid </a:t>
            </a:r>
            <a:br>
              <a:rPr b="1" lang="en" sz="1100">
                <a:solidFill>
                  <a:srgbClr val="FFFFFF"/>
                </a:solidFill>
                <a:latin typeface="Roboto"/>
                <a:ea typeface="Roboto"/>
                <a:cs typeface="Roboto"/>
                <a:sym typeface="Roboto"/>
              </a:rPr>
            </a:br>
            <a:r>
              <a:rPr b="1" lang="en" sz="1100">
                <a:solidFill>
                  <a:srgbClr val="FFFFFF"/>
                </a:solidFill>
                <a:latin typeface="Roboto"/>
                <a:ea typeface="Roboto"/>
                <a:cs typeface="Roboto"/>
                <a:sym typeface="Roboto"/>
              </a:rPr>
              <a:t>Recommender </a:t>
            </a:r>
            <a:br>
              <a:rPr b="1" lang="en" sz="1100">
                <a:solidFill>
                  <a:srgbClr val="FFFFFF"/>
                </a:solidFill>
                <a:latin typeface="Roboto"/>
                <a:ea typeface="Roboto"/>
                <a:cs typeface="Roboto"/>
                <a:sym typeface="Roboto"/>
              </a:rPr>
            </a:br>
            <a:r>
              <a:rPr b="1" lang="en" sz="1100">
                <a:solidFill>
                  <a:srgbClr val="FFFFFF"/>
                </a:solidFill>
                <a:latin typeface="Roboto"/>
                <a:ea typeface="Roboto"/>
                <a:cs typeface="Roboto"/>
                <a:sym typeface="Roboto"/>
              </a:rPr>
              <a:t>(CF + CBF)</a:t>
            </a:r>
            <a:endParaRPr b="1" sz="1100">
              <a:solidFill>
                <a:srgbClr val="FFFFFF"/>
              </a:solidFill>
              <a:latin typeface="Roboto"/>
              <a:ea typeface="Roboto"/>
              <a:cs typeface="Roboto"/>
              <a:sym typeface="Roboto"/>
            </a:endParaRPr>
          </a:p>
          <a:p>
            <a:pPr indent="0" lvl="0" marL="0" rtl="0" algn="ctr">
              <a:spcBef>
                <a:spcPts val="0"/>
              </a:spcBef>
              <a:spcAft>
                <a:spcPts val="0"/>
              </a:spcAft>
              <a:buNone/>
            </a:pPr>
            <a:r>
              <a:t/>
            </a:r>
            <a:endParaRPr b="1" sz="1100">
              <a:solidFill>
                <a:srgbClr val="FFFFFF"/>
              </a:solidFill>
              <a:latin typeface="Roboto"/>
              <a:ea typeface="Roboto"/>
              <a:cs typeface="Roboto"/>
              <a:sym typeface="Roboto"/>
            </a:endParaRPr>
          </a:p>
          <a:p>
            <a:pPr indent="0" lvl="0" marL="0" rtl="0" algn="ctr">
              <a:spcBef>
                <a:spcPts val="0"/>
              </a:spcBef>
              <a:spcAft>
                <a:spcPts val="0"/>
              </a:spcAft>
              <a:buNone/>
            </a:pPr>
            <a:r>
              <a:rPr b="1" lang="en" sz="1100">
                <a:solidFill>
                  <a:srgbClr val="FFFFFF"/>
                </a:solidFill>
                <a:latin typeface="Roboto"/>
                <a:ea typeface="Roboto"/>
                <a:cs typeface="Roboto"/>
                <a:sym typeface="Roboto"/>
              </a:rPr>
              <a:t>Context-</a:t>
            </a:r>
            <a:br>
              <a:rPr b="1" lang="en" sz="1100">
                <a:solidFill>
                  <a:srgbClr val="FFFFFF"/>
                </a:solidFill>
                <a:latin typeface="Roboto"/>
                <a:ea typeface="Roboto"/>
                <a:cs typeface="Roboto"/>
                <a:sym typeface="Roboto"/>
              </a:rPr>
            </a:br>
            <a:r>
              <a:rPr b="1" lang="en" sz="1100">
                <a:solidFill>
                  <a:srgbClr val="FFFFFF"/>
                </a:solidFill>
                <a:latin typeface="Roboto"/>
                <a:ea typeface="Roboto"/>
                <a:cs typeface="Roboto"/>
                <a:sym typeface="Roboto"/>
              </a:rPr>
              <a:t>aware</a:t>
            </a:r>
            <a:endParaRPr b="1" sz="1100">
              <a:solidFill>
                <a:srgbClr val="FFFFFF"/>
              </a:solidFill>
              <a:latin typeface="Roboto"/>
              <a:ea typeface="Roboto"/>
              <a:cs typeface="Roboto"/>
              <a:sym typeface="Roboto"/>
            </a:endParaRPr>
          </a:p>
        </p:txBody>
      </p:sp>
      <p:sp>
        <p:nvSpPr>
          <p:cNvPr id="134" name="Google Shape;134;p19"/>
          <p:cNvSpPr txBox="1"/>
          <p:nvPr/>
        </p:nvSpPr>
        <p:spPr>
          <a:xfrm>
            <a:off x="3381400" y="2859225"/>
            <a:ext cx="1801800" cy="144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solidFill>
                  <a:srgbClr val="FFFFFF"/>
                </a:solidFill>
                <a:latin typeface="Roboto"/>
                <a:ea typeface="Roboto"/>
                <a:cs typeface="Roboto"/>
                <a:sym typeface="Roboto"/>
              </a:rPr>
              <a:t>Local &amp; IDD</a:t>
            </a:r>
            <a:br>
              <a:rPr b="1" lang="en" sz="700">
                <a:solidFill>
                  <a:srgbClr val="FFFFFF"/>
                </a:solidFill>
                <a:latin typeface="Roboto"/>
                <a:ea typeface="Roboto"/>
                <a:cs typeface="Roboto"/>
                <a:sym typeface="Roboto"/>
              </a:rPr>
            </a:br>
            <a:r>
              <a:rPr b="1" lang="en" sz="1100">
                <a:solidFill>
                  <a:srgbClr val="FFFFFF"/>
                </a:solidFill>
                <a:latin typeface="Roboto"/>
                <a:ea typeface="Roboto"/>
                <a:cs typeface="Roboto"/>
                <a:sym typeface="Roboto"/>
              </a:rPr>
              <a:t>    Voice Calls</a:t>
            </a:r>
            <a:br>
              <a:rPr b="1" lang="en" sz="1100">
                <a:solidFill>
                  <a:srgbClr val="FFFFFF"/>
                </a:solidFill>
                <a:latin typeface="Roboto"/>
                <a:ea typeface="Roboto"/>
                <a:cs typeface="Roboto"/>
                <a:sym typeface="Roboto"/>
              </a:rPr>
            </a:br>
            <a:br>
              <a:rPr b="1" lang="en" sz="800">
                <a:solidFill>
                  <a:srgbClr val="FFFFFF"/>
                </a:solidFill>
                <a:latin typeface="Roboto"/>
                <a:ea typeface="Roboto"/>
                <a:cs typeface="Roboto"/>
                <a:sym typeface="Roboto"/>
              </a:rPr>
            </a:br>
            <a:r>
              <a:rPr b="1" lang="en" sz="1100">
                <a:solidFill>
                  <a:srgbClr val="FFFFFF"/>
                </a:solidFill>
                <a:latin typeface="Roboto"/>
                <a:ea typeface="Roboto"/>
                <a:cs typeface="Roboto"/>
                <a:sym typeface="Roboto"/>
              </a:rPr>
              <a:t>       BroadBand </a:t>
            </a:r>
            <a:br>
              <a:rPr b="1" lang="en" sz="1100">
                <a:solidFill>
                  <a:srgbClr val="FFFFFF"/>
                </a:solidFill>
                <a:latin typeface="Roboto"/>
                <a:ea typeface="Roboto"/>
                <a:cs typeface="Roboto"/>
                <a:sym typeface="Roboto"/>
              </a:rPr>
            </a:br>
            <a:r>
              <a:rPr b="1" lang="en" sz="600">
                <a:solidFill>
                  <a:srgbClr val="FFFFFF"/>
                </a:solidFill>
                <a:latin typeface="Roboto"/>
                <a:ea typeface="Roboto"/>
                <a:cs typeface="Roboto"/>
                <a:sym typeface="Roboto"/>
              </a:rPr>
              <a:t>           </a:t>
            </a:r>
            <a:br>
              <a:rPr b="1" lang="en" sz="100">
                <a:solidFill>
                  <a:srgbClr val="FFFFFF"/>
                </a:solidFill>
                <a:latin typeface="Roboto"/>
                <a:ea typeface="Roboto"/>
                <a:cs typeface="Roboto"/>
                <a:sym typeface="Roboto"/>
              </a:rPr>
            </a:br>
            <a:r>
              <a:rPr b="1" lang="en" sz="1100">
                <a:solidFill>
                  <a:srgbClr val="FFFFFF"/>
                </a:solidFill>
                <a:latin typeface="Roboto"/>
                <a:ea typeface="Roboto"/>
                <a:cs typeface="Roboto"/>
                <a:sym typeface="Roboto"/>
              </a:rPr>
              <a:t>                Cable TV</a:t>
            </a:r>
            <a:endParaRPr b="1" sz="1100">
              <a:solidFill>
                <a:srgbClr val="FFFFFF"/>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Problem : </a:t>
            </a:r>
            <a:r>
              <a:rPr lang="en"/>
              <a:t>Justification</a:t>
            </a:r>
            <a:endParaRPr/>
          </a:p>
        </p:txBody>
      </p:sp>
      <p:sp>
        <p:nvSpPr>
          <p:cNvPr id="140" name="Google Shape;140;p20"/>
          <p:cNvSpPr txBox="1"/>
          <p:nvPr>
            <p:ph idx="1" type="body"/>
          </p:nvPr>
        </p:nvSpPr>
        <p:spPr>
          <a:xfrm>
            <a:off x="653250" y="1411425"/>
            <a:ext cx="5052300" cy="3531900"/>
          </a:xfrm>
          <a:prstGeom prst="rect">
            <a:avLst/>
          </a:prstGeom>
        </p:spPr>
        <p:txBody>
          <a:bodyPr anchorCtr="0" anchor="t" bIns="91425" lIns="91425" spcFirstLastPara="1" rIns="91425" wrap="square" tIns="91425">
            <a:normAutofit fontScale="85000" lnSpcReduction="10000"/>
          </a:bodyPr>
          <a:lstStyle/>
          <a:p>
            <a:pPr indent="-298767" lvl="0" marL="457200" rtl="0" algn="l">
              <a:lnSpc>
                <a:spcPct val="150000"/>
              </a:lnSpc>
              <a:spcBef>
                <a:spcPts val="0"/>
              </a:spcBef>
              <a:spcAft>
                <a:spcPts val="0"/>
              </a:spcAft>
              <a:buClr>
                <a:srgbClr val="434343"/>
              </a:buClr>
              <a:buSzPct val="138937"/>
              <a:buChar char="●"/>
            </a:pPr>
            <a:r>
              <a:rPr lang="en">
                <a:solidFill>
                  <a:srgbClr val="434343"/>
                </a:solidFill>
              </a:rPr>
              <a:t>Due to high competition, and the huge </a:t>
            </a:r>
            <a:r>
              <a:rPr lang="en">
                <a:solidFill>
                  <a:srgbClr val="434343"/>
                </a:solidFill>
              </a:rPr>
              <a:t>variety</a:t>
            </a:r>
            <a:r>
              <a:rPr lang="en">
                <a:solidFill>
                  <a:srgbClr val="434343"/>
                </a:solidFill>
              </a:rPr>
              <a:t> of services available in telecommunication industry, a requirement has arised from service providers to implement a recommender system to recommend services to its beneficial subscribers to reduce subscriber churn and gain profits.</a:t>
            </a:r>
            <a:br>
              <a:rPr lang="en">
                <a:solidFill>
                  <a:srgbClr val="434343"/>
                </a:solidFill>
              </a:rPr>
            </a:br>
            <a:endParaRPr sz="935">
              <a:solidFill>
                <a:srgbClr val="434343"/>
              </a:solidFill>
            </a:endParaRPr>
          </a:p>
          <a:p>
            <a:pPr indent="-298767" lvl="0" marL="457200" rtl="0" algn="l">
              <a:lnSpc>
                <a:spcPct val="150000"/>
              </a:lnSpc>
              <a:spcBef>
                <a:spcPts val="0"/>
              </a:spcBef>
              <a:spcAft>
                <a:spcPts val="0"/>
              </a:spcAft>
              <a:buClr>
                <a:srgbClr val="434343"/>
              </a:buClr>
              <a:buSzPct val="216666"/>
              <a:buChar char="●"/>
            </a:pPr>
            <a:r>
              <a:rPr lang="en">
                <a:solidFill>
                  <a:srgbClr val="434343"/>
                </a:solidFill>
              </a:rPr>
              <a:t>There is a dearth of studies done in Sri Lanka in particular telecom sector to implement a recommender system. </a:t>
            </a:r>
            <a:br>
              <a:rPr lang="en">
                <a:solidFill>
                  <a:srgbClr val="434343"/>
                </a:solidFill>
              </a:rPr>
            </a:br>
            <a:endParaRPr sz="600">
              <a:solidFill>
                <a:srgbClr val="434343"/>
              </a:solidFill>
            </a:endParaRPr>
          </a:p>
          <a:p>
            <a:pPr indent="-298767" lvl="0" marL="457200" rtl="0" algn="l">
              <a:lnSpc>
                <a:spcPct val="150000"/>
              </a:lnSpc>
              <a:spcBef>
                <a:spcPts val="0"/>
              </a:spcBef>
              <a:spcAft>
                <a:spcPts val="0"/>
              </a:spcAft>
              <a:buClr>
                <a:srgbClr val="434343"/>
              </a:buClr>
              <a:buSzPct val="216666"/>
              <a:buChar char="●"/>
            </a:pPr>
            <a:r>
              <a:rPr lang="en">
                <a:solidFill>
                  <a:srgbClr val="434343"/>
                </a:solidFill>
              </a:rPr>
              <a:t>Acquiring new customers has become multiple times more expensive than retaining a customer.  [Chen C., 2016] </a:t>
            </a:r>
            <a:br>
              <a:rPr lang="en">
                <a:solidFill>
                  <a:srgbClr val="434343"/>
                </a:solidFill>
              </a:rPr>
            </a:br>
            <a:endParaRPr sz="600">
              <a:solidFill>
                <a:srgbClr val="434343"/>
              </a:solidFill>
            </a:endParaRPr>
          </a:p>
          <a:p>
            <a:pPr indent="-298767" lvl="0" marL="457200" rtl="0" algn="l">
              <a:lnSpc>
                <a:spcPct val="150000"/>
              </a:lnSpc>
              <a:spcBef>
                <a:spcPts val="0"/>
              </a:spcBef>
              <a:spcAft>
                <a:spcPts val="0"/>
              </a:spcAft>
              <a:buClr>
                <a:srgbClr val="434343"/>
              </a:buClr>
              <a:buSzPct val="191850"/>
              <a:buChar char="●"/>
            </a:pPr>
            <a:r>
              <a:rPr lang="en">
                <a:solidFill>
                  <a:srgbClr val="434343"/>
                </a:solidFill>
              </a:rPr>
              <a:t>According to [Soft et. al., 2017], as  telecommunication services continuously providing different choices to the end user, leading some services to pass unobserved even if useful. </a:t>
            </a:r>
            <a:br>
              <a:rPr lang="en">
                <a:solidFill>
                  <a:srgbClr val="434343"/>
                </a:solidFill>
              </a:rPr>
            </a:br>
            <a:endParaRPr sz="677">
              <a:solidFill>
                <a:srgbClr val="434343"/>
              </a:solidFill>
            </a:endParaRPr>
          </a:p>
          <a:p>
            <a:pPr indent="-298767" lvl="0" marL="457200" rtl="0" algn="l">
              <a:lnSpc>
                <a:spcPct val="150000"/>
              </a:lnSpc>
              <a:spcBef>
                <a:spcPts val="0"/>
              </a:spcBef>
              <a:spcAft>
                <a:spcPts val="0"/>
              </a:spcAft>
              <a:buClr>
                <a:srgbClr val="434343"/>
              </a:buClr>
              <a:buSzPct val="100000"/>
              <a:buChar char="●"/>
            </a:pPr>
            <a:r>
              <a:rPr lang="en">
                <a:solidFill>
                  <a:srgbClr val="434343"/>
                </a:solidFill>
              </a:rPr>
              <a:t>This study fills two gaps (practise gap and empirical gap)</a:t>
            </a:r>
            <a:endParaRPr>
              <a:solidFill>
                <a:srgbClr val="434343"/>
              </a:solidFill>
            </a:endParaRPr>
          </a:p>
        </p:txBody>
      </p:sp>
      <p:pic>
        <p:nvPicPr>
          <p:cNvPr id="141" name="Google Shape;141;p20"/>
          <p:cNvPicPr preferRelativeResize="0"/>
          <p:nvPr/>
        </p:nvPicPr>
        <p:blipFill>
          <a:blip r:embed="rId3">
            <a:alphaModFix/>
          </a:blip>
          <a:stretch>
            <a:fillRect/>
          </a:stretch>
        </p:blipFill>
        <p:spPr>
          <a:xfrm>
            <a:off x="5599050" y="1558401"/>
            <a:ext cx="3544951" cy="1444625"/>
          </a:xfrm>
          <a:prstGeom prst="rect">
            <a:avLst/>
          </a:prstGeom>
          <a:noFill/>
          <a:ln>
            <a:noFill/>
          </a:ln>
        </p:spPr>
      </p:pic>
      <p:pic>
        <p:nvPicPr>
          <p:cNvPr id="142" name="Google Shape;142;p20"/>
          <p:cNvPicPr preferRelativeResize="0"/>
          <p:nvPr/>
        </p:nvPicPr>
        <p:blipFill>
          <a:blip r:embed="rId4">
            <a:alphaModFix/>
          </a:blip>
          <a:stretch>
            <a:fillRect/>
          </a:stretch>
        </p:blipFill>
        <p:spPr>
          <a:xfrm>
            <a:off x="5864025" y="3127000"/>
            <a:ext cx="2867025" cy="1600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Literature</a:t>
            </a:r>
            <a:r>
              <a:rPr lang="en" sz="3500"/>
              <a:t> Review</a:t>
            </a:r>
            <a:endParaRPr sz="3500"/>
          </a:p>
        </p:txBody>
      </p:sp>
      <p:sp>
        <p:nvSpPr>
          <p:cNvPr id="148" name="Google Shape;148;p21"/>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49" name="Google Shape;149;p21"/>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50" name="Google Shape;150;p21"/>
          <p:cNvPicPr preferRelativeResize="0"/>
          <p:nvPr/>
        </p:nvPicPr>
        <p:blipFill rotWithShape="1">
          <a:blip r:embed="rId3">
            <a:alphaModFix/>
          </a:blip>
          <a:srcRect b="26336" l="0" r="0" t="6647"/>
          <a:stretch/>
        </p:blipFill>
        <p:spPr>
          <a:xfrm>
            <a:off x="4734350" y="1352625"/>
            <a:ext cx="4181050" cy="2171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