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5143500" cx="9144000"/>
  <p:notesSz cx="6858000" cy="9144000"/>
  <p:embeddedFontLst>
    <p:embeddedFont>
      <p:font typeface="Raleway"/>
      <p:regular r:id="rId57"/>
      <p:bold r:id="rId58"/>
      <p:italic r:id="rId59"/>
      <p:boldItalic r:id="rId60"/>
    </p:embeddedFont>
    <p:embeddedFont>
      <p:font typeface="Lato"/>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Lato-bold.fntdata"/><Relationship Id="rId61" Type="http://schemas.openxmlformats.org/officeDocument/2006/relationships/font" Target="fonts/Lato-regular.fntdata"/><Relationship Id="rId20" Type="http://schemas.openxmlformats.org/officeDocument/2006/relationships/slide" Target="slides/slide15.xml"/><Relationship Id="rId64" Type="http://schemas.openxmlformats.org/officeDocument/2006/relationships/font" Target="fonts/Lato-boldItalic.fntdata"/><Relationship Id="rId63" Type="http://schemas.openxmlformats.org/officeDocument/2006/relationships/font" Target="fonts/La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aleway-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Raleway-regular.fntdata"/><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Raleway-italic.fntdata"/><Relationship Id="rId14" Type="http://schemas.openxmlformats.org/officeDocument/2006/relationships/slide" Target="slides/slide9.xml"/><Relationship Id="rId58" Type="http://schemas.openxmlformats.org/officeDocument/2006/relationships/font" Target="fonts/Raleway-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d34e4ffd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d34e4ffd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d34e4ffd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d34e4ffd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d34e4ffd5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d34e4ffd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d34e4ffd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d34e4ffd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d34e4ffd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d34e4ffd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d34e4ffd5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d34e4ffd5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d34e4ffd5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d34e4ffd5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d34e4ffd5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d34e4ffd5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d34e4ffd5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d34e4ffd5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d34e4ffd5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d34e4ffd5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a272428dd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a272428dd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dd34e4ffd5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dd34e4ffd5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dd34e4ffd5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dd34e4ffd5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dd34e4ffd5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dd34e4ffd5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dd34e4ffd5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dd34e4ffd5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dd34e4ffd5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dd34e4ffd5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dd34e4ffd5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dd34e4ffd5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dd34e4ffd5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dd34e4ffd5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dd34e4ffd5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dd34e4ffd5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dd34e4ffd5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dd34e4ffd5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dd34e4ffd5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dd34e4ffd5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a272428dd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a272428dd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dd34e4ffd5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dd34e4ffd5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dd34e4ffd5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dd34e4ffd5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dd34e4ffd5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dd34e4ffd5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dd34e4ffd5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dd34e4ffd5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dd34e4ffd5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dd34e4ffd5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dd34e4ffd5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dd34e4ffd5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dd34e4ffd5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dd34e4ffd5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dd34e4ffd5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dd34e4ffd5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dd34e4ffd5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dd34e4ffd5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dd34e4ffd5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dd34e4ffd5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d34e4ffd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d34e4ffd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dd34e4ffd5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dd34e4ffd5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dd34e4ffd5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dd34e4ffd5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dd34e4ffd5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dd34e4ffd5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dd34e4ffd5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dd34e4ffd5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dd34e4ffd5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dd34e4ffd5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dd34e4ffd5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dd34e4ffd5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dd34e4ffd5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dd34e4ffd5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dd34e4ffd5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dd34e4ffd5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dd34e4ffd5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dd34e4ffd5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dd34e4ffd5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dd34e4ffd5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d34e4ffd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d34e4ffd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da272428dd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da272428dd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da272428dd_0_1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da272428dd_0_1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d34e4ffd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d34e4ffd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d34e4ffd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d34e4ffd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d34e4ffd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d34e4ffd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d34e4ffd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d34e4ffd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researchgate.net/post/Can-I-combine-2-independent-variable-as-one-variable-in-a-model-Can-I-still-include-the-individual-variable-in-the-same-model-after-combing-the-two" TargetMode="External"/><Relationship Id="rId4" Type="http://schemas.openxmlformats.org/officeDocument/2006/relationships/hyperlink" Target="http://www.utstat.toronto.edu/~brunner/DataAnalysisText/Interactions.pdf" TargetMode="External"/><Relationship Id="rId5"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2.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www.researchgate.net/post/Can-I-combine-2-independent-variable-as-one-variable-in-a-model-Can-I-still-include-the-individual-variable-in-the-same-model-after-combing-the-two" TargetMode="External"/><Relationship Id="rId4" Type="http://schemas.openxmlformats.org/officeDocument/2006/relationships/hyperlink" Target="http://www.utstat.toronto.edu/~brunner/DataAnalysisText/Interactions.pdf" TargetMode="External"/><Relationship Id="rId5"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9.pn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8.png"/><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 Id="rId3"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1.png"/><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 Id="rId3" Type="http://schemas.openxmlformats.org/officeDocument/2006/relationships/image" Target="../media/image3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8.png"/><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 Id="rId3" Type="http://schemas.openxmlformats.org/officeDocument/2006/relationships/image" Target="../media/image3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0.xml"/><Relationship Id="rId3" Type="http://schemas.openxmlformats.org/officeDocument/2006/relationships/image" Target="../media/image3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en.wikipedia.org/wiki/Freedman%E2%80%93Diaconis_rule#:~:text=For%20a%20set%20of%20empirical,of%20the%20theoretical%20probability%20distribution" TargetMode="External"/><Relationship Id="rId4" Type="http://schemas.openxmlformats.org/officeDocument/2006/relationships/hyperlink" Target="https://stats.stackexchange.com/questions/143438/optimal-number-of-bins-in-histogram-by-the-freedman-diaconis-rule-difference-b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researchgate.net/post/Can-I-combine-2-independent-variable-as-one-variable-in-a-model-Can-I-still-include-the-individual-variable-in-the-same-model-after-combing-the-two" TargetMode="External"/><Relationship Id="rId4" Type="http://schemas.openxmlformats.org/officeDocument/2006/relationships/hyperlink" Target="http://www.utstat.toronto.edu/~brunner/DataAnalysisText/Interactions.pdf" TargetMode="External"/><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80"/>
              <a:t>A study on developing a hybrid recommender system for Telecommunication Industry in Sri Lanka</a:t>
            </a:r>
            <a:endParaRPr sz="2980"/>
          </a:p>
          <a:p>
            <a:pPr indent="0" lvl="0" marL="0" rtl="0" algn="l">
              <a:spcBef>
                <a:spcPts val="0"/>
              </a:spcBef>
              <a:spcAft>
                <a:spcPts val="0"/>
              </a:spcAft>
              <a:buSzPts val="990"/>
              <a:buNone/>
            </a:pPr>
            <a:r>
              <a:t/>
            </a:r>
            <a:endParaRPr sz="2980"/>
          </a:p>
          <a:p>
            <a:pPr indent="0" lvl="0" marL="0" rtl="0" algn="l">
              <a:spcBef>
                <a:spcPts val="0"/>
              </a:spcBef>
              <a:spcAft>
                <a:spcPts val="0"/>
              </a:spcAft>
              <a:buSzPts val="990"/>
              <a:buNone/>
            </a:pPr>
            <a:r>
              <a:t/>
            </a:r>
            <a:endParaRPr sz="2980"/>
          </a:p>
        </p:txBody>
      </p:sp>
      <p:sp>
        <p:nvSpPr>
          <p:cNvPr id="87" name="Google Shape;87;p13"/>
          <p:cNvSpPr txBox="1"/>
          <p:nvPr>
            <p:ph idx="1" type="subTitle"/>
          </p:nvPr>
        </p:nvSpPr>
        <p:spPr>
          <a:xfrm>
            <a:off x="729625" y="3020500"/>
            <a:ext cx="7688100" cy="1895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1400">
                <a:solidFill>
                  <a:srgbClr val="666666"/>
                </a:solidFill>
                <a:latin typeface="Calibri"/>
                <a:ea typeface="Calibri"/>
                <a:cs typeface="Calibri"/>
                <a:sym typeface="Calibri"/>
              </a:rPr>
              <a:t>Chiran Hewawitharana IM/2016/046</a:t>
            </a:r>
            <a:endParaRPr b="1" sz="1400">
              <a:solidFill>
                <a:srgbClr val="666666"/>
              </a:solidFill>
              <a:latin typeface="Calibri"/>
              <a:ea typeface="Calibri"/>
              <a:cs typeface="Calibri"/>
              <a:sym typeface="Calibri"/>
            </a:endParaRPr>
          </a:p>
          <a:p>
            <a:pPr indent="0" lvl="0" marL="0" rtl="0" algn="l">
              <a:lnSpc>
                <a:spcPct val="150000"/>
              </a:lnSpc>
              <a:spcBef>
                <a:spcPts val="0"/>
              </a:spcBef>
              <a:spcAft>
                <a:spcPts val="0"/>
              </a:spcAft>
              <a:buNone/>
            </a:pPr>
            <a:r>
              <a:t/>
            </a:r>
            <a:endParaRPr b="1" sz="1400">
              <a:solidFill>
                <a:srgbClr val="666666"/>
              </a:solidFill>
              <a:latin typeface="Calibri"/>
              <a:ea typeface="Calibri"/>
              <a:cs typeface="Calibri"/>
              <a:sym typeface="Calibri"/>
            </a:endParaRPr>
          </a:p>
          <a:p>
            <a:pPr indent="0" lvl="0" marL="0" rtl="0" algn="l">
              <a:lnSpc>
                <a:spcPct val="150000"/>
              </a:lnSpc>
              <a:spcBef>
                <a:spcPts val="0"/>
              </a:spcBef>
              <a:spcAft>
                <a:spcPts val="0"/>
              </a:spcAft>
              <a:buNone/>
            </a:pPr>
            <a:r>
              <a:rPr b="1" lang="en" sz="1400">
                <a:solidFill>
                  <a:srgbClr val="666666"/>
                </a:solidFill>
                <a:latin typeface="Calibri"/>
                <a:ea typeface="Calibri"/>
                <a:cs typeface="Calibri"/>
                <a:sym typeface="Calibri"/>
              </a:rPr>
              <a:t>Supervised By: Dr. Chathura Rajapaksha, Mr. Dinesh Asanka</a:t>
            </a:r>
            <a:endParaRPr b="1" sz="1400">
              <a:solidFill>
                <a:srgbClr val="666666"/>
              </a:solidFill>
              <a:latin typeface="Calibri"/>
              <a:ea typeface="Calibri"/>
              <a:cs typeface="Calibri"/>
              <a:sym typeface="Calibri"/>
            </a:endParaRPr>
          </a:p>
          <a:p>
            <a:pPr indent="0" lvl="0" marL="0" rtl="0" algn="l">
              <a:lnSpc>
                <a:spcPct val="150000"/>
              </a:lnSpc>
              <a:spcBef>
                <a:spcPts val="0"/>
              </a:spcBef>
              <a:spcAft>
                <a:spcPts val="0"/>
              </a:spcAft>
              <a:buNone/>
            </a:pPr>
            <a:r>
              <a:t/>
            </a:r>
            <a:endParaRPr b="1" sz="1400">
              <a:solidFill>
                <a:srgbClr val="666666"/>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VOICE calls usage: Outlier analysis</a:t>
            </a:r>
            <a:endParaRPr/>
          </a:p>
        </p:txBody>
      </p:sp>
      <p:sp>
        <p:nvSpPr>
          <p:cNvPr id="157" name="Google Shape;157;p22"/>
          <p:cNvSpPr txBox="1"/>
          <p:nvPr>
            <p:ph idx="1" type="body"/>
          </p:nvPr>
        </p:nvSpPr>
        <p:spPr>
          <a:xfrm>
            <a:off x="729450" y="1411425"/>
            <a:ext cx="7944900" cy="35055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Outlier thresholds identified using Tukey’s box plot method:</a:t>
            </a:r>
            <a:endParaRPr>
              <a:solidFill>
                <a:srgbClr val="434343"/>
              </a:solidFill>
            </a:endParaRPr>
          </a:p>
          <a:p>
            <a:pPr indent="457200" lvl="0" marL="914400" rtl="0" algn="l">
              <a:lnSpc>
                <a:spcPct val="150000"/>
              </a:lnSpc>
              <a:spcBef>
                <a:spcPts val="1200"/>
              </a:spcBef>
              <a:spcAft>
                <a:spcPts val="0"/>
              </a:spcAft>
              <a:buNone/>
            </a:pPr>
            <a:r>
              <a:rPr b="1" lang="en" sz="900">
                <a:solidFill>
                  <a:srgbClr val="434343"/>
                </a:solidFill>
              </a:rPr>
              <a:t>{201908: {'threshold': 0.42857142857142855, 'count': 82}},</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{201909: {'threshold': 0.42857142857142855, 'count': 66}},</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{201910: {'threshold': 0.5357142857142857, 'count': 44}},</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{201911: {'threshold': 0.42857142857142855, 'count': 66}},</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{201912: {'threshold': 0.375, 'count': 83}},</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{202001: {'threshold': 0.42857142857142855, 'count': 80}},</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{202002: {'threshold': 0.42857142857142855, 'count': 69}},</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{202003: {'threshold': 0.375, 'count': 73}},</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{202004: {'threshold': 0.42857142857142855, 'count': 48}},</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{202005: {'threshold': 0.26785714285714285, 'count': 252}},</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{202006: {'threshold': 0.46875, 'count': 44}},</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{202007: {'threshold': 0.42857142857142855, 'count': 84}},</a:t>
            </a:r>
            <a:endParaRPr b="1" sz="900">
              <a:solidFill>
                <a:srgbClr val="434343"/>
              </a:solidFill>
            </a:endParaRPr>
          </a:p>
          <a:p>
            <a:pPr indent="457200" lvl="0" marL="914400" rtl="0" algn="l">
              <a:lnSpc>
                <a:spcPct val="100000"/>
              </a:lnSpc>
              <a:spcBef>
                <a:spcPts val="200"/>
              </a:spcBef>
              <a:spcAft>
                <a:spcPts val="0"/>
              </a:spcAft>
              <a:buNone/>
            </a:pPr>
            <a:r>
              <a:rPr b="1" lang="en" sz="900">
                <a:solidFill>
                  <a:srgbClr val="434343"/>
                </a:solidFill>
              </a:rPr>
              <a:t> {202008: {'threshold': 0.42857142857142855, 'count': 68}}</a:t>
            </a:r>
            <a:endParaRPr b="1" sz="900">
              <a:solidFill>
                <a:srgbClr val="434343"/>
              </a:solidFill>
            </a:endParaRPr>
          </a:p>
          <a:p>
            <a:pPr indent="0" lvl="0" marL="914400" rtl="0" algn="l">
              <a:lnSpc>
                <a:spcPct val="100000"/>
              </a:lnSpc>
              <a:spcBef>
                <a:spcPts val="1200"/>
              </a:spcBef>
              <a:spcAft>
                <a:spcPts val="1200"/>
              </a:spcAft>
              <a:buNone/>
            </a:pPr>
            <a:r>
              <a:t/>
            </a:r>
            <a:endParaRPr b="1" sz="900">
              <a:solidFill>
                <a:srgbClr val="4343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VOICE calls usage: Outlier analysis</a:t>
            </a:r>
            <a:endParaRPr/>
          </a:p>
        </p:txBody>
      </p:sp>
      <p:sp>
        <p:nvSpPr>
          <p:cNvPr id="163" name="Google Shape;163;p23"/>
          <p:cNvSpPr txBox="1"/>
          <p:nvPr>
            <p:ph idx="1" type="body"/>
          </p:nvPr>
        </p:nvSpPr>
        <p:spPr>
          <a:xfrm>
            <a:off x="729450" y="1411425"/>
            <a:ext cx="68658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Median Absolute Deviation method</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T</a:t>
            </a:r>
            <a:r>
              <a:rPr lang="en">
                <a:solidFill>
                  <a:srgbClr val="434343"/>
                </a:solidFill>
              </a:rPr>
              <a:t>his method is highly limited as the distributions mean and standard deviation are sensitive to outliers. This means that finding one outlier is dependent on other outliers as every observation directly affects the mean.</a:t>
            </a:r>
            <a:endParaRPr>
              <a:solidFill>
                <a:srgbClr val="434343"/>
              </a:solidFill>
            </a:endParaRPr>
          </a:p>
          <a:p>
            <a:pPr indent="0" lvl="0" marL="0" rtl="0" algn="l">
              <a:lnSpc>
                <a:spcPct val="150000"/>
              </a:lnSpc>
              <a:spcBef>
                <a:spcPts val="1200"/>
              </a:spcBef>
              <a:spcAft>
                <a:spcPts val="1200"/>
              </a:spcAft>
              <a:buNone/>
            </a:pPr>
            <a:r>
              <a:t/>
            </a:r>
            <a:endParaRPr b="1">
              <a:solidFill>
                <a:srgbClr val="434343"/>
              </a:solidFill>
            </a:endParaRPr>
          </a:p>
        </p:txBody>
      </p:sp>
      <p:pic>
        <p:nvPicPr>
          <p:cNvPr id="164" name="Google Shape;164;p23"/>
          <p:cNvPicPr preferRelativeResize="0"/>
          <p:nvPr/>
        </p:nvPicPr>
        <p:blipFill>
          <a:blip r:embed="rId3">
            <a:alphaModFix/>
          </a:blip>
          <a:stretch>
            <a:fillRect/>
          </a:stretch>
        </p:blipFill>
        <p:spPr>
          <a:xfrm>
            <a:off x="3234125" y="2673925"/>
            <a:ext cx="2614050" cy="6757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VOICE calls usage: Outlier analysis</a:t>
            </a:r>
            <a:endParaRPr/>
          </a:p>
        </p:txBody>
      </p:sp>
      <p:sp>
        <p:nvSpPr>
          <p:cNvPr id="170" name="Google Shape;170;p24"/>
          <p:cNvSpPr txBox="1"/>
          <p:nvPr>
            <p:ph idx="1" type="body"/>
          </p:nvPr>
        </p:nvSpPr>
        <p:spPr>
          <a:xfrm>
            <a:off x="729450" y="1411425"/>
            <a:ext cx="7944900" cy="35055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Outlier thresholds identified using </a:t>
            </a:r>
            <a:r>
              <a:rPr lang="en">
                <a:solidFill>
                  <a:srgbClr val="434343"/>
                </a:solidFill>
              </a:rPr>
              <a:t>Median Absolute Deviation method</a:t>
            </a:r>
            <a:r>
              <a:rPr lang="en">
                <a:solidFill>
                  <a:srgbClr val="434343"/>
                </a:solidFill>
              </a:rPr>
              <a:t>:</a:t>
            </a:r>
            <a:endParaRPr>
              <a:solidFill>
                <a:srgbClr val="434343"/>
              </a:solidFill>
            </a:endParaRPr>
          </a:p>
          <a:p>
            <a:pPr indent="457200" lvl="0" marL="914400" rtl="0" algn="l">
              <a:lnSpc>
                <a:spcPct val="150000"/>
              </a:lnSpc>
              <a:spcBef>
                <a:spcPts val="1200"/>
              </a:spcBef>
              <a:spcAft>
                <a:spcPts val="0"/>
              </a:spcAft>
              <a:buNone/>
            </a:pPr>
            <a:r>
              <a:rPr b="1" lang="en" sz="900">
                <a:solidFill>
                  <a:srgbClr val="434343"/>
                </a:solidFill>
              </a:rPr>
              <a:t> </a:t>
            </a:r>
            <a:r>
              <a:rPr b="1" lang="en" sz="900">
                <a:solidFill>
                  <a:srgbClr val="434343"/>
                </a:solidFill>
              </a:rPr>
              <a:t>{201908: {'threshold': 0.3571428571428571, 'count': 166}},</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{201909: {'threshold': 0.3571428571428571, 'count': 129}},</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{201910: {'threshold': 0.3571428571428571, 'count': 201}},</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{201911: {'threshold': 0.3571428571428571, 'count': 133}},</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{201912: {'threshold': 0.3125, 'count': 152}},</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{202001: {'threshold': 0.3571428571428571, 'count': 167}},</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{202002: {'threshold': 0.3571428571428571, 'count': 142}},</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{202003: {'threshold': 0.3125, 'count': 162}},</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{202004: {'threshold': 0.3571428571428571, 'count': 142}},</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{202005: {'threshold': 0.3571428571428571, 'count': 83}},</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{202006: {'threshold': 0.3125, 'count': 221}},</a:t>
            </a:r>
            <a:endParaRPr b="1" sz="900">
              <a:solidFill>
                <a:srgbClr val="434343"/>
              </a:solidFill>
            </a:endParaRPr>
          </a:p>
          <a:p>
            <a:pPr indent="457200" lvl="0" marL="914400" rtl="0" algn="l">
              <a:lnSpc>
                <a:spcPct val="150000"/>
              </a:lnSpc>
              <a:spcBef>
                <a:spcPts val="200"/>
              </a:spcBef>
              <a:spcAft>
                <a:spcPts val="0"/>
              </a:spcAft>
              <a:buNone/>
            </a:pPr>
            <a:r>
              <a:rPr b="1" lang="en" sz="900">
                <a:solidFill>
                  <a:srgbClr val="434343"/>
                </a:solidFill>
              </a:rPr>
              <a:t> {202007: {'threshold': 0.3571428571428571, 'count': 177}},</a:t>
            </a:r>
            <a:endParaRPr b="1" sz="900">
              <a:solidFill>
                <a:srgbClr val="434343"/>
              </a:solidFill>
            </a:endParaRPr>
          </a:p>
          <a:p>
            <a:pPr indent="0" lvl="0" marL="914400" rtl="0" algn="l">
              <a:lnSpc>
                <a:spcPct val="150000"/>
              </a:lnSpc>
              <a:spcBef>
                <a:spcPts val="200"/>
              </a:spcBef>
              <a:spcAft>
                <a:spcPts val="0"/>
              </a:spcAft>
              <a:buNone/>
            </a:pPr>
            <a:r>
              <a:rPr b="1" lang="en" sz="900">
                <a:solidFill>
                  <a:srgbClr val="434343"/>
                </a:solidFill>
              </a:rPr>
              <a:t> 	{202008: {'threshold': 0.3571428571428571, 'count': 147}}</a:t>
            </a:r>
            <a:endParaRPr b="1" sz="900">
              <a:solidFill>
                <a:srgbClr val="434343"/>
              </a:solidFill>
            </a:endParaRPr>
          </a:p>
          <a:p>
            <a:pPr indent="0" lvl="0" marL="914400" rtl="0" algn="l">
              <a:lnSpc>
                <a:spcPct val="100000"/>
              </a:lnSpc>
              <a:spcBef>
                <a:spcPts val="200"/>
              </a:spcBef>
              <a:spcAft>
                <a:spcPts val="1200"/>
              </a:spcAft>
              <a:buNone/>
            </a:pPr>
            <a:r>
              <a:t/>
            </a:r>
            <a:endParaRPr b="1" sz="900">
              <a:solidFill>
                <a:srgbClr val="43434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VOICE calls usage: Usage Ranking Categories</a:t>
            </a:r>
            <a:endParaRPr/>
          </a:p>
        </p:txBody>
      </p:sp>
      <p:sp>
        <p:nvSpPr>
          <p:cNvPr id="176" name="Google Shape;176;p25"/>
          <p:cNvSpPr txBox="1"/>
          <p:nvPr>
            <p:ph idx="1" type="body"/>
          </p:nvPr>
        </p:nvSpPr>
        <p:spPr>
          <a:xfrm>
            <a:off x="729450" y="1640025"/>
            <a:ext cx="68658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Usage Rankings Categorized into four categories </a:t>
            </a:r>
            <a:br>
              <a:rPr lang="en">
                <a:solidFill>
                  <a:srgbClr val="434343"/>
                </a:solidFill>
              </a:rPr>
            </a:br>
            <a:endParaRPr sz="800">
              <a:solidFill>
                <a:srgbClr val="434343"/>
              </a:solidFill>
            </a:endParaRPr>
          </a:p>
          <a:p>
            <a:pPr indent="-298450" lvl="1" marL="914400" rtl="0" algn="l">
              <a:lnSpc>
                <a:spcPct val="200000"/>
              </a:lnSpc>
              <a:spcBef>
                <a:spcPts val="0"/>
              </a:spcBef>
              <a:spcAft>
                <a:spcPts val="0"/>
              </a:spcAft>
              <a:buClr>
                <a:srgbClr val="434343"/>
              </a:buClr>
              <a:buSzPts val="1100"/>
              <a:buChar char="○"/>
            </a:pPr>
            <a:r>
              <a:rPr lang="en">
                <a:solidFill>
                  <a:srgbClr val="434343"/>
                </a:solidFill>
              </a:rPr>
              <a:t>Categories: LOW/ MEDIUM/ HIGH/ NO</a:t>
            </a:r>
            <a:endParaRPr>
              <a:solidFill>
                <a:srgbClr val="434343"/>
              </a:solidFill>
            </a:endParaRPr>
          </a:p>
          <a:p>
            <a:pPr indent="-298450" lvl="1" marL="914400" rtl="0" algn="l">
              <a:lnSpc>
                <a:spcPct val="200000"/>
              </a:lnSpc>
              <a:spcBef>
                <a:spcPts val="0"/>
              </a:spcBef>
              <a:spcAft>
                <a:spcPts val="0"/>
              </a:spcAft>
              <a:buClr>
                <a:srgbClr val="434343"/>
              </a:buClr>
              <a:buSzPts val="1100"/>
              <a:buChar char="○"/>
            </a:pPr>
            <a:r>
              <a:rPr b="1" lang="en">
                <a:solidFill>
                  <a:srgbClr val="434343"/>
                </a:solidFill>
              </a:rPr>
              <a:t>NO - No usage at all </a:t>
            </a:r>
            <a:endParaRPr b="1">
              <a:solidFill>
                <a:srgbClr val="434343"/>
              </a:solidFill>
            </a:endParaRPr>
          </a:p>
          <a:p>
            <a:pPr indent="-298450" lvl="1" marL="914400" rtl="0" algn="l">
              <a:lnSpc>
                <a:spcPct val="200000"/>
              </a:lnSpc>
              <a:spcBef>
                <a:spcPts val="0"/>
              </a:spcBef>
              <a:spcAft>
                <a:spcPts val="0"/>
              </a:spcAft>
              <a:buClr>
                <a:srgbClr val="434343"/>
              </a:buClr>
              <a:buSzPts val="1100"/>
              <a:buChar char="○"/>
            </a:pPr>
            <a:r>
              <a:rPr b="1" lang="en">
                <a:solidFill>
                  <a:srgbClr val="434343"/>
                </a:solidFill>
              </a:rPr>
              <a:t>Bin sizes defined using the same approach: considering data distribution (IQR)</a:t>
            </a:r>
            <a:endParaRPr b="1">
              <a:solidFill>
                <a:srgbClr val="434343"/>
              </a:solidFill>
            </a:endParaRPr>
          </a:p>
          <a:p>
            <a:pPr indent="-298450" lvl="1" marL="914400" rtl="0" algn="l">
              <a:lnSpc>
                <a:spcPct val="200000"/>
              </a:lnSpc>
              <a:spcBef>
                <a:spcPts val="0"/>
              </a:spcBef>
              <a:spcAft>
                <a:spcPts val="0"/>
              </a:spcAft>
              <a:buClr>
                <a:srgbClr val="434343"/>
              </a:buClr>
              <a:buSzPts val="1100"/>
              <a:buChar char="○"/>
            </a:pPr>
            <a:r>
              <a:rPr lang="en">
                <a:solidFill>
                  <a:srgbClr val="434343"/>
                </a:solidFill>
              </a:rPr>
              <a:t>Ex: Bins For ONNET INCOMING Data : [0, 0.08, 0.3,1]</a:t>
            </a:r>
            <a:endParaRPr>
              <a:solidFill>
                <a:srgbClr val="434343"/>
              </a:solidFill>
            </a:endParaRPr>
          </a:p>
          <a:p>
            <a:pPr indent="0" lvl="0" marL="457200" rtl="0" algn="l">
              <a:lnSpc>
                <a:spcPct val="150000"/>
              </a:lnSpc>
              <a:spcBef>
                <a:spcPts val="1200"/>
              </a:spcBef>
              <a:spcAft>
                <a:spcPts val="1200"/>
              </a:spcAft>
              <a:buNone/>
            </a:pPr>
            <a:r>
              <a:t/>
            </a:r>
            <a:endParaRPr>
              <a:solidFill>
                <a:srgbClr val="434343"/>
              </a:solidFill>
            </a:endParaRPr>
          </a:p>
        </p:txBody>
      </p:sp>
      <p:grpSp>
        <p:nvGrpSpPr>
          <p:cNvPr id="177" name="Google Shape;177;p25"/>
          <p:cNvGrpSpPr/>
          <p:nvPr/>
        </p:nvGrpSpPr>
        <p:grpSpPr>
          <a:xfrm>
            <a:off x="7333050" y="1418275"/>
            <a:ext cx="1046675" cy="3140100"/>
            <a:chOff x="7942650" y="1265875"/>
            <a:chExt cx="1046675" cy="3140100"/>
          </a:xfrm>
        </p:grpSpPr>
        <p:sp>
          <p:nvSpPr>
            <p:cNvPr id="178" name="Google Shape;178;p25"/>
            <p:cNvSpPr txBox="1"/>
            <p:nvPr/>
          </p:nvSpPr>
          <p:spPr>
            <a:xfrm>
              <a:off x="7942650" y="1265875"/>
              <a:ext cx="460500" cy="3140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i="1" lang="en" sz="1200">
                  <a:latin typeface="Lato"/>
                  <a:ea typeface="Lato"/>
                  <a:cs typeface="Lato"/>
                  <a:sym typeface="Lato"/>
                </a:rPr>
                <a:t>Bins</a:t>
              </a:r>
              <a:br>
                <a:rPr b="1" i="1" lang="en" sz="1200">
                  <a:latin typeface="Lato"/>
                  <a:ea typeface="Lato"/>
                  <a:cs typeface="Lato"/>
                  <a:sym typeface="Lato"/>
                </a:rPr>
              </a:b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0</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1</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2</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3</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7</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8 </a:t>
              </a:r>
              <a:endParaRPr b="1" i="1" sz="1200">
                <a:latin typeface="Lato"/>
                <a:ea typeface="Lato"/>
                <a:cs typeface="Lato"/>
                <a:sym typeface="Lato"/>
              </a:endParaRPr>
            </a:p>
            <a:p>
              <a:pPr indent="0" lvl="0" marL="0" rtl="0" algn="ctr">
                <a:lnSpc>
                  <a:spcPct val="150000"/>
                </a:lnSpc>
                <a:spcBef>
                  <a:spcPts val="0"/>
                </a:spcBef>
                <a:spcAft>
                  <a:spcPts val="0"/>
                </a:spcAft>
                <a:buNone/>
              </a:pPr>
              <a:r>
                <a:t/>
              </a:r>
              <a:endParaRPr b="1" i="1" sz="1200">
                <a:latin typeface="Lato"/>
                <a:ea typeface="Lato"/>
                <a:cs typeface="Lato"/>
                <a:sym typeface="Lato"/>
              </a:endParaRPr>
            </a:p>
          </p:txBody>
        </p:sp>
        <p:cxnSp>
          <p:nvCxnSpPr>
            <p:cNvPr id="179" name="Google Shape;179;p25"/>
            <p:cNvCxnSpPr>
              <a:endCxn id="180" idx="0"/>
            </p:cNvCxnSpPr>
            <p:nvPr/>
          </p:nvCxnSpPr>
          <p:spPr>
            <a:xfrm flipH="1">
              <a:off x="8705225" y="2382750"/>
              <a:ext cx="3300" cy="1389900"/>
            </a:xfrm>
            <a:prstGeom prst="straightConnector1">
              <a:avLst/>
            </a:prstGeom>
            <a:noFill/>
            <a:ln cap="flat" cmpd="sng" w="19050">
              <a:solidFill>
                <a:schemeClr val="dk1"/>
              </a:solidFill>
              <a:prstDash val="solid"/>
              <a:round/>
              <a:headEnd len="med" w="med" type="none"/>
              <a:tailEnd len="med" w="med" type="triangle"/>
            </a:ln>
          </p:spPr>
        </p:cxnSp>
        <p:sp>
          <p:nvSpPr>
            <p:cNvPr id="181" name="Google Shape;181;p25"/>
            <p:cNvSpPr txBox="1"/>
            <p:nvPr/>
          </p:nvSpPr>
          <p:spPr>
            <a:xfrm>
              <a:off x="8452525" y="2096250"/>
              <a:ext cx="460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1B786E"/>
                  </a:solidFill>
                  <a:latin typeface="Lato"/>
                  <a:ea typeface="Lato"/>
                  <a:cs typeface="Lato"/>
                  <a:sym typeface="Lato"/>
                </a:rPr>
                <a:t>LOW</a:t>
              </a:r>
              <a:endParaRPr b="1" sz="900">
                <a:solidFill>
                  <a:srgbClr val="1B786E"/>
                </a:solidFill>
                <a:latin typeface="Lato"/>
                <a:ea typeface="Lato"/>
                <a:cs typeface="Lato"/>
                <a:sym typeface="Lato"/>
              </a:endParaRPr>
            </a:p>
          </p:txBody>
        </p:sp>
        <p:sp>
          <p:nvSpPr>
            <p:cNvPr id="180" name="Google Shape;180;p25"/>
            <p:cNvSpPr txBox="1"/>
            <p:nvPr/>
          </p:nvSpPr>
          <p:spPr>
            <a:xfrm>
              <a:off x="8421125" y="3772650"/>
              <a:ext cx="5682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1B786E"/>
                  </a:solidFill>
                  <a:latin typeface="Lato"/>
                  <a:ea typeface="Lato"/>
                  <a:cs typeface="Lato"/>
                  <a:sym typeface="Lato"/>
                </a:rPr>
                <a:t>HIGH</a:t>
              </a:r>
              <a:endParaRPr b="1" sz="900">
                <a:solidFill>
                  <a:srgbClr val="1B786E"/>
                </a:solidFill>
                <a:latin typeface="Lato"/>
                <a:ea typeface="Lato"/>
                <a:cs typeface="Lato"/>
                <a:sym typeface="Lato"/>
              </a:endParaRPr>
            </a:p>
          </p:txBody>
        </p:sp>
        <p:sp>
          <p:nvSpPr>
            <p:cNvPr id="182" name="Google Shape;182;p25"/>
            <p:cNvSpPr txBox="1"/>
            <p:nvPr/>
          </p:nvSpPr>
          <p:spPr>
            <a:xfrm>
              <a:off x="8452525" y="1867650"/>
              <a:ext cx="460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chemeClr val="accent3"/>
                  </a:solidFill>
                  <a:latin typeface="Lato"/>
                  <a:ea typeface="Lato"/>
                  <a:cs typeface="Lato"/>
                  <a:sym typeface="Lato"/>
                </a:rPr>
                <a:t>NO</a:t>
              </a:r>
              <a:endParaRPr b="1" sz="900">
                <a:solidFill>
                  <a:schemeClr val="accent3"/>
                </a:solidFill>
                <a:latin typeface="Lato"/>
                <a:ea typeface="Lato"/>
                <a:cs typeface="Lato"/>
                <a:sym typeface="Lato"/>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6"/>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VOICE subscribers: Group by Location</a:t>
            </a:r>
            <a:endParaRPr/>
          </a:p>
        </p:txBody>
      </p:sp>
      <p:sp>
        <p:nvSpPr>
          <p:cNvPr id="188" name="Google Shape;188;p26"/>
          <p:cNvSpPr txBox="1"/>
          <p:nvPr>
            <p:ph idx="1" type="body"/>
          </p:nvPr>
        </p:nvSpPr>
        <p:spPr>
          <a:xfrm>
            <a:off x="729450" y="1640025"/>
            <a:ext cx="54966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Combined four columns together. To identify unique location of a subscriber</a:t>
            </a:r>
            <a:br>
              <a:rPr lang="en">
                <a:solidFill>
                  <a:srgbClr val="434343"/>
                </a:solidFill>
              </a:rPr>
            </a:br>
            <a:endParaRPr sz="800">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MSAN</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Location_Code</a:t>
            </a:r>
            <a:r>
              <a:rPr b="1" lang="en">
                <a:solidFill>
                  <a:srgbClr val="434343"/>
                </a:solidFill>
              </a:rPr>
              <a:t> </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EQUP_ID</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EQUP_Index</a:t>
            </a:r>
            <a:br>
              <a:rPr b="1" lang="en">
                <a:solidFill>
                  <a:srgbClr val="434343"/>
                </a:solidFill>
              </a:rPr>
            </a:br>
            <a:endParaRPr b="1">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Added new feature to User Profile : </a:t>
            </a:r>
            <a:r>
              <a:rPr b="1" lang="en">
                <a:solidFill>
                  <a:srgbClr val="434343"/>
                </a:solidFill>
              </a:rPr>
              <a:t>Location_Identifier</a:t>
            </a:r>
            <a:endParaRPr b="1">
              <a:solidFill>
                <a:srgbClr val="434343"/>
              </a:solidFill>
            </a:endParaRPr>
          </a:p>
        </p:txBody>
      </p:sp>
      <p:pic>
        <p:nvPicPr>
          <p:cNvPr id="189" name="Google Shape;189;p26"/>
          <p:cNvPicPr preferRelativeResize="0"/>
          <p:nvPr/>
        </p:nvPicPr>
        <p:blipFill>
          <a:blip r:embed="rId3">
            <a:alphaModFix/>
          </a:blip>
          <a:stretch>
            <a:fillRect/>
          </a:stretch>
        </p:blipFill>
        <p:spPr>
          <a:xfrm>
            <a:off x="6338238" y="1506225"/>
            <a:ext cx="2105025" cy="3009900"/>
          </a:xfrm>
          <a:prstGeom prst="rect">
            <a:avLst/>
          </a:prstGeom>
          <a:noFill/>
          <a:ln>
            <a:noFill/>
          </a:ln>
        </p:spPr>
      </p:pic>
      <p:sp>
        <p:nvSpPr>
          <p:cNvPr id="190" name="Google Shape;190;p26"/>
          <p:cNvSpPr txBox="1"/>
          <p:nvPr/>
        </p:nvSpPr>
        <p:spPr>
          <a:xfrm>
            <a:off x="5986275" y="4536225"/>
            <a:ext cx="26844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VOICE ONNET INCOMING DATA</a:t>
            </a:r>
            <a:endParaRPr sz="9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VOICE subscribers: Group by Location</a:t>
            </a:r>
            <a:endParaRPr/>
          </a:p>
        </p:txBody>
      </p:sp>
      <p:pic>
        <p:nvPicPr>
          <p:cNvPr id="196" name="Google Shape;196;p27"/>
          <p:cNvPicPr preferRelativeResize="0"/>
          <p:nvPr/>
        </p:nvPicPr>
        <p:blipFill>
          <a:blip r:embed="rId3">
            <a:alphaModFix/>
          </a:blip>
          <a:stretch>
            <a:fillRect/>
          </a:stretch>
        </p:blipFill>
        <p:spPr>
          <a:xfrm>
            <a:off x="1104425" y="1499200"/>
            <a:ext cx="6017739" cy="3325876"/>
          </a:xfrm>
          <a:prstGeom prst="rect">
            <a:avLst/>
          </a:prstGeom>
          <a:noFill/>
          <a:ln>
            <a:noFill/>
          </a:ln>
        </p:spPr>
      </p:pic>
      <p:pic>
        <p:nvPicPr>
          <p:cNvPr id="197" name="Google Shape;197;p27"/>
          <p:cNvPicPr preferRelativeResize="0"/>
          <p:nvPr/>
        </p:nvPicPr>
        <p:blipFill>
          <a:blip r:embed="rId4">
            <a:alphaModFix/>
          </a:blip>
          <a:stretch>
            <a:fillRect/>
          </a:stretch>
        </p:blipFill>
        <p:spPr>
          <a:xfrm>
            <a:off x="7451625" y="1499200"/>
            <a:ext cx="1135575" cy="34020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Usage Analysis</a:t>
            </a:r>
            <a:endParaRPr sz="3500"/>
          </a:p>
          <a:p>
            <a:pPr indent="0" lvl="0" marL="0" rtl="0" algn="l">
              <a:spcBef>
                <a:spcPts val="0"/>
              </a:spcBef>
              <a:spcAft>
                <a:spcPts val="0"/>
              </a:spcAft>
              <a:buNone/>
            </a:pPr>
            <a:r>
              <a:rPr lang="en" sz="3500"/>
              <a:t>(BroadBand)</a:t>
            </a:r>
            <a:endParaRPr sz="3500"/>
          </a:p>
        </p:txBody>
      </p:sp>
      <p:sp>
        <p:nvSpPr>
          <p:cNvPr id="203" name="Google Shape;203;p28"/>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04" name="Google Shape;204;p28"/>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05" name="Google Shape;205;p28"/>
          <p:cNvPicPr preferRelativeResize="0"/>
          <p:nvPr/>
        </p:nvPicPr>
        <p:blipFill rotWithShape="1">
          <a:blip r:embed="rId3">
            <a:alphaModFix/>
          </a:blip>
          <a:srcRect b="26336" l="0" r="0" t="6647"/>
          <a:stretch/>
        </p:blipFill>
        <p:spPr>
          <a:xfrm>
            <a:off x="4734350" y="1352625"/>
            <a:ext cx="4181050" cy="2171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BroadBand</a:t>
            </a:r>
            <a:r>
              <a:rPr lang="en"/>
              <a:t> usage analysis</a:t>
            </a:r>
            <a:endParaRPr/>
          </a:p>
        </p:txBody>
      </p:sp>
      <p:sp>
        <p:nvSpPr>
          <p:cNvPr id="211" name="Google Shape;211;p29"/>
          <p:cNvSpPr txBox="1"/>
          <p:nvPr>
            <p:ph idx="1" type="body"/>
          </p:nvPr>
        </p:nvSpPr>
        <p:spPr>
          <a:xfrm>
            <a:off x="729450" y="1487625"/>
            <a:ext cx="7365600" cy="35055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Clr>
                <a:srgbClr val="434343"/>
              </a:buClr>
              <a:buSzPts val="1300"/>
              <a:buChar char="●"/>
            </a:pPr>
            <a:r>
              <a:rPr lang="en">
                <a:solidFill>
                  <a:srgbClr val="434343"/>
                </a:solidFill>
              </a:rPr>
              <a:t>User Identifier : </a:t>
            </a:r>
            <a:r>
              <a:rPr b="1" i="1" lang="en">
                <a:solidFill>
                  <a:srgbClr val="434343"/>
                </a:solidFill>
              </a:rPr>
              <a:t>PSTN_hash</a:t>
            </a:r>
            <a:endParaRPr>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Steps: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Handle null values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Drop unnecessary columns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Pivot by </a:t>
            </a:r>
            <a:r>
              <a:rPr b="1" lang="en">
                <a:solidFill>
                  <a:srgbClr val="434343"/>
                </a:solidFill>
              </a:rPr>
              <a:t>month-year </a:t>
            </a:r>
            <a:r>
              <a:rPr lang="en">
                <a:solidFill>
                  <a:srgbClr val="434343"/>
                </a:solidFill>
              </a:rPr>
              <a:t>usage</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Generating  Usage rating by Usage (</a:t>
            </a:r>
            <a:r>
              <a:rPr b="1" lang="en">
                <a:solidFill>
                  <a:srgbClr val="434343"/>
                </a:solidFill>
              </a:rPr>
              <a:t>Upload + download)</a:t>
            </a:r>
            <a:r>
              <a:rPr b="1" lang="en">
                <a:solidFill>
                  <a:srgbClr val="434343"/>
                </a:solidFill>
              </a:rPr>
              <a:t>  &amp; Duration </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Bin by User Locations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Extract Usage and ratings (Categorical &amp; Scaled)</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Provide visualizations</a:t>
            </a:r>
            <a:endParaRPr>
              <a:solidFill>
                <a:srgbClr val="43434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BroadBand</a:t>
            </a:r>
            <a:r>
              <a:rPr lang="en"/>
              <a:t> usage: Pivot table</a:t>
            </a:r>
            <a:endParaRPr/>
          </a:p>
        </p:txBody>
      </p:sp>
      <p:pic>
        <p:nvPicPr>
          <p:cNvPr id="217" name="Google Shape;217;p30"/>
          <p:cNvPicPr preferRelativeResize="0"/>
          <p:nvPr/>
        </p:nvPicPr>
        <p:blipFill>
          <a:blip r:embed="rId3">
            <a:alphaModFix/>
          </a:blip>
          <a:stretch>
            <a:fillRect/>
          </a:stretch>
        </p:blipFill>
        <p:spPr>
          <a:xfrm>
            <a:off x="152400" y="1690825"/>
            <a:ext cx="8839198" cy="265749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BroadBand</a:t>
            </a:r>
            <a:r>
              <a:rPr lang="en"/>
              <a:t> usage: Descriptive analysis</a:t>
            </a:r>
            <a:endParaRPr/>
          </a:p>
        </p:txBody>
      </p:sp>
      <p:sp>
        <p:nvSpPr>
          <p:cNvPr id="223" name="Google Shape;223;p31"/>
          <p:cNvSpPr txBox="1"/>
          <p:nvPr>
            <p:ph idx="1" type="body"/>
          </p:nvPr>
        </p:nvSpPr>
        <p:spPr>
          <a:xfrm>
            <a:off x="729450" y="1612950"/>
            <a:ext cx="6738900" cy="33039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Usage Columns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Usage (Upload + Download) - in bytes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Used Duration - in seconds</a:t>
            </a:r>
            <a:br>
              <a:rPr lang="en">
                <a:solidFill>
                  <a:srgbClr val="434343"/>
                </a:solidFill>
              </a:rPr>
            </a:br>
            <a:endParaRPr sz="500">
              <a:solidFill>
                <a:srgbClr val="434343"/>
              </a:solidFill>
            </a:endParaRPr>
          </a:p>
          <a:p>
            <a:pPr indent="0" lvl="0" marL="0" rtl="0" algn="l">
              <a:lnSpc>
                <a:spcPct val="150000"/>
              </a:lnSpc>
              <a:spcBef>
                <a:spcPts val="1200"/>
              </a:spcBef>
              <a:spcAft>
                <a:spcPts val="1200"/>
              </a:spcAft>
              <a:buNone/>
            </a:pPr>
            <a:r>
              <a:t/>
            </a:r>
            <a:endParaRPr>
              <a:solidFill>
                <a:srgbClr val="434343"/>
              </a:solidFill>
            </a:endParaRPr>
          </a:p>
        </p:txBody>
      </p:sp>
      <p:sp>
        <p:nvSpPr>
          <p:cNvPr id="224" name="Google Shape;224;p31"/>
          <p:cNvSpPr txBox="1"/>
          <p:nvPr/>
        </p:nvSpPr>
        <p:spPr>
          <a:xfrm>
            <a:off x="5605275" y="4764825"/>
            <a:ext cx="26844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BB USAGE</a:t>
            </a:r>
            <a:r>
              <a:rPr lang="en" sz="900">
                <a:latin typeface="Lato"/>
                <a:ea typeface="Lato"/>
                <a:cs typeface="Lato"/>
                <a:sym typeface="Lato"/>
              </a:rPr>
              <a:t> DATA</a:t>
            </a:r>
            <a:endParaRPr sz="900">
              <a:latin typeface="Lato"/>
              <a:ea typeface="Lato"/>
              <a:cs typeface="Lato"/>
              <a:sym typeface="Lato"/>
            </a:endParaRPr>
          </a:p>
        </p:txBody>
      </p:sp>
      <p:pic>
        <p:nvPicPr>
          <p:cNvPr id="225" name="Google Shape;225;p31"/>
          <p:cNvPicPr preferRelativeResize="0"/>
          <p:nvPr/>
        </p:nvPicPr>
        <p:blipFill rotWithShape="1">
          <a:blip r:embed="rId3">
            <a:alphaModFix/>
          </a:blip>
          <a:srcRect b="0" l="0" r="60184" t="0"/>
          <a:stretch/>
        </p:blipFill>
        <p:spPr>
          <a:xfrm>
            <a:off x="5492199" y="2157125"/>
            <a:ext cx="1525250" cy="2605375"/>
          </a:xfrm>
          <a:prstGeom prst="rect">
            <a:avLst/>
          </a:prstGeom>
          <a:noFill/>
          <a:ln>
            <a:noFill/>
          </a:ln>
        </p:spPr>
      </p:pic>
      <p:pic>
        <p:nvPicPr>
          <p:cNvPr id="226" name="Google Shape;226;p31"/>
          <p:cNvPicPr preferRelativeResize="0"/>
          <p:nvPr/>
        </p:nvPicPr>
        <p:blipFill rotWithShape="1">
          <a:blip r:embed="rId3">
            <a:alphaModFix/>
          </a:blip>
          <a:srcRect b="0" l="63997" r="0" t="0"/>
          <a:stretch/>
        </p:blipFill>
        <p:spPr>
          <a:xfrm>
            <a:off x="7017466" y="2157125"/>
            <a:ext cx="1379183" cy="2605375"/>
          </a:xfrm>
          <a:prstGeom prst="rect">
            <a:avLst/>
          </a:prstGeom>
          <a:noFill/>
          <a:ln>
            <a:noFill/>
          </a:ln>
        </p:spPr>
      </p:pic>
      <p:pic>
        <p:nvPicPr>
          <p:cNvPr id="227" name="Google Shape;227;p31"/>
          <p:cNvPicPr preferRelativeResize="0"/>
          <p:nvPr/>
        </p:nvPicPr>
        <p:blipFill>
          <a:blip r:embed="rId4">
            <a:alphaModFix/>
          </a:blip>
          <a:stretch>
            <a:fillRect/>
          </a:stretch>
        </p:blipFill>
        <p:spPr>
          <a:xfrm>
            <a:off x="1117325" y="2585500"/>
            <a:ext cx="3530875" cy="223381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Usage Analysis</a:t>
            </a:r>
            <a:endParaRPr sz="3500"/>
          </a:p>
          <a:p>
            <a:pPr indent="0" lvl="0" marL="0" rtl="0" algn="l">
              <a:spcBef>
                <a:spcPts val="0"/>
              </a:spcBef>
              <a:spcAft>
                <a:spcPts val="0"/>
              </a:spcAft>
              <a:buNone/>
            </a:pPr>
            <a:r>
              <a:rPr lang="en" sz="3500"/>
              <a:t>(VOICE)</a:t>
            </a:r>
            <a:endParaRPr sz="3500"/>
          </a:p>
        </p:txBody>
      </p:sp>
      <p:sp>
        <p:nvSpPr>
          <p:cNvPr id="93" name="Google Shape;93;p14"/>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94" name="Google Shape;94;p14"/>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95" name="Google Shape;95;p14"/>
          <p:cNvPicPr preferRelativeResize="0"/>
          <p:nvPr/>
        </p:nvPicPr>
        <p:blipFill>
          <a:blip r:embed="rId3">
            <a:alphaModFix/>
          </a:blip>
          <a:stretch>
            <a:fillRect/>
          </a:stretch>
        </p:blipFill>
        <p:spPr>
          <a:xfrm>
            <a:off x="4801900" y="1464475"/>
            <a:ext cx="4256701" cy="19942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2"/>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BroadBand</a:t>
            </a:r>
            <a:r>
              <a:rPr lang="en"/>
              <a:t> usage: Usage Ranking</a:t>
            </a:r>
            <a:endParaRPr/>
          </a:p>
        </p:txBody>
      </p:sp>
      <p:sp>
        <p:nvSpPr>
          <p:cNvPr id="233" name="Google Shape;233;p32"/>
          <p:cNvSpPr txBox="1"/>
          <p:nvPr>
            <p:ph idx="1" type="body"/>
          </p:nvPr>
        </p:nvSpPr>
        <p:spPr>
          <a:xfrm>
            <a:off x="729450" y="1640025"/>
            <a:ext cx="68658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Bined Data Usage (Uploads+Downloads) - 4 Bins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Bin ranges selected considering skewness of data distribution</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Bins</a:t>
            </a:r>
            <a:r>
              <a:rPr lang="en">
                <a:solidFill>
                  <a:srgbClr val="434343"/>
                </a:solidFill>
              </a:rPr>
              <a:t>: </a:t>
            </a:r>
            <a:r>
              <a:rPr lang="en">
                <a:solidFill>
                  <a:srgbClr val="434343"/>
                </a:solidFill>
              </a:rPr>
              <a:t>[0, 7057561283.25, 14188526279.5, 28226707481.75, 537118249202.0]</a:t>
            </a:r>
            <a:br>
              <a:rPr lang="en">
                <a:solidFill>
                  <a:srgbClr val="434343"/>
                </a:solidFill>
              </a:rPr>
            </a:br>
            <a:endParaRPr>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Bined Usage Duration - 4 Bins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Bin ranges selected considering skewness of data distribution</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Considered Business meaning of Durations ( As given in seconds, rounded to the nearest 60s)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Bins : </a:t>
            </a:r>
            <a:r>
              <a:rPr lang="en">
                <a:solidFill>
                  <a:srgbClr val="434343"/>
                </a:solidFill>
              </a:rPr>
              <a:t> [0, 745381.25, 1522064.0, 2438034.0, 2709612.0]</a:t>
            </a:r>
            <a:endParaRPr>
              <a:solidFill>
                <a:srgbClr val="434343"/>
              </a:solidFill>
            </a:endParaRPr>
          </a:p>
        </p:txBody>
      </p:sp>
      <p:grpSp>
        <p:nvGrpSpPr>
          <p:cNvPr id="234" name="Google Shape;234;p32"/>
          <p:cNvGrpSpPr/>
          <p:nvPr/>
        </p:nvGrpSpPr>
        <p:grpSpPr>
          <a:xfrm>
            <a:off x="7714050" y="1723075"/>
            <a:ext cx="1046675" cy="2586000"/>
            <a:chOff x="7942650" y="1265875"/>
            <a:chExt cx="1046675" cy="2586000"/>
          </a:xfrm>
        </p:grpSpPr>
        <p:sp>
          <p:nvSpPr>
            <p:cNvPr id="235" name="Google Shape;235;p32"/>
            <p:cNvSpPr txBox="1"/>
            <p:nvPr/>
          </p:nvSpPr>
          <p:spPr>
            <a:xfrm>
              <a:off x="7942650" y="1265875"/>
              <a:ext cx="460500" cy="2586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i="1" lang="en" sz="1200">
                  <a:latin typeface="Lato"/>
                  <a:ea typeface="Lato"/>
                  <a:cs typeface="Lato"/>
                  <a:sym typeface="Lato"/>
                </a:rPr>
                <a:t>Bins</a:t>
              </a:r>
              <a:br>
                <a:rPr b="1" i="1" lang="en" sz="1200">
                  <a:latin typeface="Lato"/>
                  <a:ea typeface="Lato"/>
                  <a:cs typeface="Lato"/>
                  <a:sym typeface="Lato"/>
                </a:rPr>
              </a:b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0</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1</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2</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4 </a:t>
              </a:r>
              <a:endParaRPr b="1" i="1" sz="1200">
                <a:latin typeface="Lato"/>
                <a:ea typeface="Lato"/>
                <a:cs typeface="Lato"/>
                <a:sym typeface="Lato"/>
              </a:endParaRPr>
            </a:p>
            <a:p>
              <a:pPr indent="0" lvl="0" marL="0" rtl="0" algn="ctr">
                <a:lnSpc>
                  <a:spcPct val="150000"/>
                </a:lnSpc>
                <a:spcBef>
                  <a:spcPts val="0"/>
                </a:spcBef>
                <a:spcAft>
                  <a:spcPts val="0"/>
                </a:spcAft>
                <a:buNone/>
              </a:pPr>
              <a:r>
                <a:t/>
              </a:r>
              <a:endParaRPr b="1" i="1" sz="1200">
                <a:latin typeface="Lato"/>
                <a:ea typeface="Lato"/>
                <a:cs typeface="Lato"/>
                <a:sym typeface="Lato"/>
              </a:endParaRPr>
            </a:p>
          </p:txBody>
        </p:sp>
        <p:cxnSp>
          <p:nvCxnSpPr>
            <p:cNvPr id="236" name="Google Shape;236;p32"/>
            <p:cNvCxnSpPr>
              <a:endCxn id="237" idx="0"/>
            </p:cNvCxnSpPr>
            <p:nvPr/>
          </p:nvCxnSpPr>
          <p:spPr>
            <a:xfrm flipH="1">
              <a:off x="8705225" y="2382750"/>
              <a:ext cx="3300" cy="932700"/>
            </a:xfrm>
            <a:prstGeom prst="straightConnector1">
              <a:avLst/>
            </a:prstGeom>
            <a:noFill/>
            <a:ln cap="flat" cmpd="sng" w="19050">
              <a:solidFill>
                <a:schemeClr val="dk1"/>
              </a:solidFill>
              <a:prstDash val="solid"/>
              <a:round/>
              <a:headEnd len="med" w="med" type="none"/>
              <a:tailEnd len="med" w="med" type="triangle"/>
            </a:ln>
          </p:spPr>
        </p:cxnSp>
        <p:sp>
          <p:nvSpPr>
            <p:cNvPr id="238" name="Google Shape;238;p32"/>
            <p:cNvSpPr txBox="1"/>
            <p:nvPr/>
          </p:nvSpPr>
          <p:spPr>
            <a:xfrm>
              <a:off x="8452525" y="2096250"/>
              <a:ext cx="460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1B786E"/>
                  </a:solidFill>
                  <a:latin typeface="Lato"/>
                  <a:ea typeface="Lato"/>
                  <a:cs typeface="Lato"/>
                  <a:sym typeface="Lato"/>
                </a:rPr>
                <a:t>LOW</a:t>
              </a:r>
              <a:endParaRPr b="1" sz="900">
                <a:solidFill>
                  <a:srgbClr val="1B786E"/>
                </a:solidFill>
                <a:latin typeface="Lato"/>
                <a:ea typeface="Lato"/>
                <a:cs typeface="Lato"/>
                <a:sym typeface="Lato"/>
              </a:endParaRPr>
            </a:p>
          </p:txBody>
        </p:sp>
        <p:sp>
          <p:nvSpPr>
            <p:cNvPr id="237" name="Google Shape;237;p32"/>
            <p:cNvSpPr txBox="1"/>
            <p:nvPr/>
          </p:nvSpPr>
          <p:spPr>
            <a:xfrm>
              <a:off x="8421125" y="3315450"/>
              <a:ext cx="5682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1B786E"/>
                  </a:solidFill>
                  <a:latin typeface="Lato"/>
                  <a:ea typeface="Lato"/>
                  <a:cs typeface="Lato"/>
                  <a:sym typeface="Lato"/>
                </a:rPr>
                <a:t>HIGH</a:t>
              </a:r>
              <a:endParaRPr b="1" sz="900">
                <a:solidFill>
                  <a:srgbClr val="1B786E"/>
                </a:solidFill>
                <a:latin typeface="Lato"/>
                <a:ea typeface="Lato"/>
                <a:cs typeface="Lato"/>
                <a:sym typeface="Lato"/>
              </a:endParaRPr>
            </a:p>
          </p:txBody>
        </p:sp>
        <p:sp>
          <p:nvSpPr>
            <p:cNvPr id="239" name="Google Shape;239;p32"/>
            <p:cNvSpPr txBox="1"/>
            <p:nvPr/>
          </p:nvSpPr>
          <p:spPr>
            <a:xfrm>
              <a:off x="8452525" y="1867650"/>
              <a:ext cx="460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chemeClr val="accent3"/>
                  </a:solidFill>
                  <a:latin typeface="Lato"/>
                  <a:ea typeface="Lato"/>
                  <a:cs typeface="Lato"/>
                  <a:sym typeface="Lato"/>
                </a:rPr>
                <a:t>NO</a:t>
              </a:r>
              <a:endParaRPr b="1" sz="900">
                <a:solidFill>
                  <a:schemeClr val="accent3"/>
                </a:solidFill>
                <a:latin typeface="Lato"/>
                <a:ea typeface="Lato"/>
                <a:cs typeface="Lato"/>
                <a:sym typeface="Lato"/>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3"/>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BroadBand</a:t>
            </a:r>
            <a:r>
              <a:rPr lang="en"/>
              <a:t> usage: Usage Ranking</a:t>
            </a:r>
            <a:endParaRPr/>
          </a:p>
        </p:txBody>
      </p:sp>
      <p:sp>
        <p:nvSpPr>
          <p:cNvPr id="245" name="Google Shape;245;p33"/>
          <p:cNvSpPr txBox="1"/>
          <p:nvPr>
            <p:ph idx="1" type="body"/>
          </p:nvPr>
        </p:nvSpPr>
        <p:spPr>
          <a:xfrm>
            <a:off x="729450" y="1563825"/>
            <a:ext cx="37011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Overall Usage ranking</a:t>
            </a:r>
            <a:endParaRPr>
              <a:solidFill>
                <a:srgbClr val="434343"/>
              </a:solidFill>
            </a:endParaRPr>
          </a:p>
          <a:p>
            <a:pPr indent="-304800" lvl="1" marL="914400" rtl="0" algn="l">
              <a:lnSpc>
                <a:spcPct val="150000"/>
              </a:lnSpc>
              <a:spcBef>
                <a:spcPts val="0"/>
              </a:spcBef>
              <a:spcAft>
                <a:spcPts val="0"/>
              </a:spcAft>
              <a:buClr>
                <a:srgbClr val="1B786E"/>
              </a:buClr>
              <a:buSzPts val="1200"/>
              <a:buChar char="○"/>
            </a:pPr>
            <a:r>
              <a:rPr b="1" lang="en" sz="1200">
                <a:solidFill>
                  <a:srgbClr val="1B786E"/>
                </a:solidFill>
              </a:rPr>
              <a:t>Binned Usage x Binned Duration</a:t>
            </a:r>
            <a:endParaRPr b="1" sz="1200">
              <a:solidFill>
                <a:srgbClr val="1B786E"/>
              </a:solidFill>
            </a:endParaRPr>
          </a:p>
          <a:p>
            <a:pPr indent="-304800" lvl="1" marL="914400" rtl="0" algn="l">
              <a:lnSpc>
                <a:spcPct val="150000"/>
              </a:lnSpc>
              <a:spcBef>
                <a:spcPts val="0"/>
              </a:spcBef>
              <a:spcAft>
                <a:spcPts val="0"/>
              </a:spcAft>
              <a:buClr>
                <a:schemeClr val="dk2"/>
              </a:buClr>
              <a:buSzPts val="1200"/>
              <a:buChar char="○"/>
            </a:pPr>
            <a:r>
              <a:rPr i="1" lang="en" sz="1200">
                <a:solidFill>
                  <a:schemeClr val="dk2"/>
                </a:solidFill>
              </a:rPr>
              <a:t>Value between 0-16</a:t>
            </a:r>
            <a:br>
              <a:rPr i="1" lang="en" sz="1200">
                <a:solidFill>
                  <a:schemeClr val="dk2"/>
                </a:solidFill>
              </a:rPr>
            </a:br>
            <a:endParaRPr i="1" sz="800">
              <a:solidFill>
                <a:schemeClr val="dk2"/>
              </a:solidFill>
            </a:endParaRPr>
          </a:p>
          <a:p>
            <a:pPr indent="-311150" lvl="0" marL="457200" rtl="0" algn="l">
              <a:lnSpc>
                <a:spcPct val="150000"/>
              </a:lnSpc>
              <a:spcBef>
                <a:spcPts val="0"/>
              </a:spcBef>
              <a:spcAft>
                <a:spcPts val="0"/>
              </a:spcAft>
              <a:buClr>
                <a:srgbClr val="434343"/>
              </a:buClr>
              <a:buSzPts val="1300"/>
              <a:buChar char="●"/>
            </a:pPr>
            <a:r>
              <a:rPr i="1" lang="en">
                <a:solidFill>
                  <a:srgbClr val="434343"/>
                </a:solidFill>
              </a:rPr>
              <a:t>ToDo: More advanced technique to combine variables?</a:t>
            </a:r>
            <a:br>
              <a:rPr i="1" lang="en">
                <a:solidFill>
                  <a:srgbClr val="434343"/>
                </a:solidFill>
              </a:rPr>
            </a:br>
            <a:endParaRPr i="1" sz="700">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Scaled values using Min-Max scalar </a:t>
            </a:r>
            <a:r>
              <a:rPr b="1" lang="en">
                <a:solidFill>
                  <a:srgbClr val="434343"/>
                </a:solidFill>
              </a:rPr>
              <a:t>(0-1)</a:t>
            </a:r>
            <a:endParaRPr b="1" i="1">
              <a:solidFill>
                <a:srgbClr val="434343"/>
              </a:solidFill>
            </a:endParaRPr>
          </a:p>
        </p:txBody>
      </p:sp>
      <p:sp>
        <p:nvSpPr>
          <p:cNvPr id="246" name="Google Shape;246;p33"/>
          <p:cNvSpPr txBox="1"/>
          <p:nvPr/>
        </p:nvSpPr>
        <p:spPr>
          <a:xfrm>
            <a:off x="710550" y="4082525"/>
            <a:ext cx="6957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Reference:</a:t>
            </a:r>
            <a:endParaRPr sz="1100"/>
          </a:p>
          <a:p>
            <a:pPr indent="0" lvl="0" marL="0" rtl="0" algn="l">
              <a:spcBef>
                <a:spcPts val="0"/>
              </a:spcBef>
              <a:spcAft>
                <a:spcPts val="0"/>
              </a:spcAft>
              <a:buNone/>
            </a:pPr>
            <a:r>
              <a:rPr lang="en" sz="900" u="sng">
                <a:solidFill>
                  <a:schemeClr val="hlink"/>
                </a:solidFill>
                <a:hlinkClick r:id="rId3"/>
              </a:rPr>
              <a:t>https://www.researchgate.net/post/Can-I-combine-2-independent-variable-as-one-variable-in-a-model-Can-I-still-include-the-individual-variable-in-the-same-model-after-combing-the-two</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u="sng">
                <a:solidFill>
                  <a:schemeClr val="hlink"/>
                </a:solidFill>
                <a:hlinkClick r:id="rId4"/>
              </a:rPr>
              <a:t>http://www.utstat.toronto.edu/~brunner/DataAnalysisText/Interactions.pdf</a:t>
            </a:r>
            <a:endParaRPr sz="900"/>
          </a:p>
          <a:p>
            <a:pPr indent="0" lvl="0" marL="0" rtl="0" algn="l">
              <a:spcBef>
                <a:spcPts val="0"/>
              </a:spcBef>
              <a:spcAft>
                <a:spcPts val="0"/>
              </a:spcAft>
              <a:buNone/>
            </a:pPr>
            <a:r>
              <a:t/>
            </a:r>
            <a:endParaRPr sz="900"/>
          </a:p>
        </p:txBody>
      </p:sp>
      <p:pic>
        <p:nvPicPr>
          <p:cNvPr id="247" name="Google Shape;247;p33"/>
          <p:cNvPicPr preferRelativeResize="0"/>
          <p:nvPr/>
        </p:nvPicPr>
        <p:blipFill>
          <a:blip r:embed="rId5">
            <a:alphaModFix/>
          </a:blip>
          <a:stretch>
            <a:fillRect/>
          </a:stretch>
        </p:blipFill>
        <p:spPr>
          <a:xfrm>
            <a:off x="4532100" y="1599950"/>
            <a:ext cx="4408650" cy="237572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4"/>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BroadBand</a:t>
            </a:r>
            <a:r>
              <a:rPr lang="en"/>
              <a:t> usage: Usage Ranking Categories</a:t>
            </a:r>
            <a:endParaRPr/>
          </a:p>
        </p:txBody>
      </p:sp>
      <p:sp>
        <p:nvSpPr>
          <p:cNvPr id="253" name="Google Shape;253;p34"/>
          <p:cNvSpPr txBox="1"/>
          <p:nvPr>
            <p:ph idx="1" type="body"/>
          </p:nvPr>
        </p:nvSpPr>
        <p:spPr>
          <a:xfrm>
            <a:off x="729450" y="1640025"/>
            <a:ext cx="68658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Usage Rankings Categorized into four categories </a:t>
            </a:r>
            <a:br>
              <a:rPr lang="en">
                <a:solidFill>
                  <a:srgbClr val="434343"/>
                </a:solidFill>
              </a:rPr>
            </a:br>
            <a:endParaRPr sz="800">
              <a:solidFill>
                <a:srgbClr val="434343"/>
              </a:solidFill>
            </a:endParaRPr>
          </a:p>
          <a:p>
            <a:pPr indent="-298450" lvl="1" marL="914400" rtl="0" algn="l">
              <a:lnSpc>
                <a:spcPct val="200000"/>
              </a:lnSpc>
              <a:spcBef>
                <a:spcPts val="0"/>
              </a:spcBef>
              <a:spcAft>
                <a:spcPts val="0"/>
              </a:spcAft>
              <a:buClr>
                <a:srgbClr val="434343"/>
              </a:buClr>
              <a:buSzPts val="1100"/>
              <a:buChar char="○"/>
            </a:pPr>
            <a:r>
              <a:rPr lang="en">
                <a:solidFill>
                  <a:srgbClr val="434343"/>
                </a:solidFill>
              </a:rPr>
              <a:t>Categories: LOW/ MEDIUM/ HIGH/ NO</a:t>
            </a:r>
            <a:endParaRPr>
              <a:solidFill>
                <a:srgbClr val="434343"/>
              </a:solidFill>
            </a:endParaRPr>
          </a:p>
          <a:p>
            <a:pPr indent="-298450" lvl="1" marL="914400" rtl="0" algn="l">
              <a:lnSpc>
                <a:spcPct val="200000"/>
              </a:lnSpc>
              <a:spcBef>
                <a:spcPts val="0"/>
              </a:spcBef>
              <a:spcAft>
                <a:spcPts val="0"/>
              </a:spcAft>
              <a:buClr>
                <a:srgbClr val="434343"/>
              </a:buClr>
              <a:buSzPts val="1100"/>
              <a:buChar char="○"/>
            </a:pPr>
            <a:r>
              <a:rPr b="1" lang="en">
                <a:solidFill>
                  <a:srgbClr val="434343"/>
                </a:solidFill>
              </a:rPr>
              <a:t>NO - No usage at all </a:t>
            </a:r>
            <a:endParaRPr b="1">
              <a:solidFill>
                <a:srgbClr val="434343"/>
              </a:solidFill>
            </a:endParaRPr>
          </a:p>
          <a:p>
            <a:pPr indent="-298450" lvl="1" marL="914400" rtl="0" algn="l">
              <a:lnSpc>
                <a:spcPct val="200000"/>
              </a:lnSpc>
              <a:spcBef>
                <a:spcPts val="0"/>
              </a:spcBef>
              <a:spcAft>
                <a:spcPts val="0"/>
              </a:spcAft>
              <a:buClr>
                <a:srgbClr val="434343"/>
              </a:buClr>
              <a:buSzPts val="1100"/>
              <a:buChar char="○"/>
            </a:pPr>
            <a:r>
              <a:rPr b="1" lang="en">
                <a:solidFill>
                  <a:srgbClr val="434343"/>
                </a:solidFill>
              </a:rPr>
              <a:t>Bin sizes (</a:t>
            </a:r>
            <a:r>
              <a:rPr b="1" lang="en">
                <a:solidFill>
                  <a:srgbClr val="434343"/>
                </a:solidFill>
              </a:rPr>
              <a:t>equal</a:t>
            </a:r>
            <a:r>
              <a:rPr b="1" lang="en">
                <a:solidFill>
                  <a:srgbClr val="434343"/>
                </a:solidFill>
              </a:rPr>
              <a:t> size strata)</a:t>
            </a:r>
            <a:endParaRPr b="1">
              <a:solidFill>
                <a:srgbClr val="434343"/>
              </a:solidFill>
            </a:endParaRPr>
          </a:p>
          <a:p>
            <a:pPr indent="-298450" lvl="1" marL="914400" rtl="0" algn="l">
              <a:lnSpc>
                <a:spcPct val="200000"/>
              </a:lnSpc>
              <a:spcBef>
                <a:spcPts val="0"/>
              </a:spcBef>
              <a:spcAft>
                <a:spcPts val="0"/>
              </a:spcAft>
              <a:buClr>
                <a:srgbClr val="434343"/>
              </a:buClr>
              <a:buSzPts val="1100"/>
              <a:buChar char="○"/>
            </a:pPr>
            <a:r>
              <a:rPr lang="en">
                <a:solidFill>
                  <a:srgbClr val="434343"/>
                </a:solidFill>
              </a:rPr>
              <a:t>Bins</a:t>
            </a:r>
            <a:r>
              <a:rPr lang="en">
                <a:solidFill>
                  <a:srgbClr val="434343"/>
                </a:solidFill>
              </a:rPr>
              <a:t>: </a:t>
            </a:r>
            <a:r>
              <a:rPr lang="en">
                <a:solidFill>
                  <a:srgbClr val="434343"/>
                </a:solidFill>
              </a:rPr>
              <a:t>[0, 0.33, 0.66, 1]</a:t>
            </a:r>
            <a:endParaRPr>
              <a:solidFill>
                <a:srgbClr val="434343"/>
              </a:solidFill>
            </a:endParaRPr>
          </a:p>
          <a:p>
            <a:pPr indent="0" lvl="0" marL="457200" rtl="0" algn="l">
              <a:lnSpc>
                <a:spcPct val="150000"/>
              </a:lnSpc>
              <a:spcBef>
                <a:spcPts val="1200"/>
              </a:spcBef>
              <a:spcAft>
                <a:spcPts val="1200"/>
              </a:spcAft>
              <a:buNone/>
            </a:pPr>
            <a:r>
              <a:t/>
            </a:r>
            <a:endParaRPr>
              <a:solidFill>
                <a:srgbClr val="434343"/>
              </a:solidFill>
            </a:endParaRPr>
          </a:p>
        </p:txBody>
      </p:sp>
      <p:grpSp>
        <p:nvGrpSpPr>
          <p:cNvPr id="254" name="Google Shape;254;p34"/>
          <p:cNvGrpSpPr/>
          <p:nvPr/>
        </p:nvGrpSpPr>
        <p:grpSpPr>
          <a:xfrm>
            <a:off x="6875850" y="1723075"/>
            <a:ext cx="1046675" cy="2586000"/>
            <a:chOff x="7942650" y="1265875"/>
            <a:chExt cx="1046675" cy="2586000"/>
          </a:xfrm>
        </p:grpSpPr>
        <p:sp>
          <p:nvSpPr>
            <p:cNvPr id="255" name="Google Shape;255;p34"/>
            <p:cNvSpPr txBox="1"/>
            <p:nvPr/>
          </p:nvSpPr>
          <p:spPr>
            <a:xfrm>
              <a:off x="7942650" y="1265875"/>
              <a:ext cx="460500" cy="2586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i="1" lang="en" sz="1200">
                  <a:latin typeface="Lato"/>
                  <a:ea typeface="Lato"/>
                  <a:cs typeface="Lato"/>
                  <a:sym typeface="Lato"/>
                </a:rPr>
                <a:t>Bins</a:t>
              </a:r>
              <a:br>
                <a:rPr b="1" i="1" lang="en" sz="1200">
                  <a:latin typeface="Lato"/>
                  <a:ea typeface="Lato"/>
                  <a:cs typeface="Lato"/>
                  <a:sym typeface="Lato"/>
                </a:rPr>
              </a:b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0</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1</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2</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4 </a:t>
              </a:r>
              <a:endParaRPr b="1" i="1" sz="1200">
                <a:latin typeface="Lato"/>
                <a:ea typeface="Lato"/>
                <a:cs typeface="Lato"/>
                <a:sym typeface="Lato"/>
              </a:endParaRPr>
            </a:p>
            <a:p>
              <a:pPr indent="0" lvl="0" marL="0" rtl="0" algn="ctr">
                <a:lnSpc>
                  <a:spcPct val="150000"/>
                </a:lnSpc>
                <a:spcBef>
                  <a:spcPts val="0"/>
                </a:spcBef>
                <a:spcAft>
                  <a:spcPts val="0"/>
                </a:spcAft>
                <a:buNone/>
              </a:pPr>
              <a:r>
                <a:t/>
              </a:r>
              <a:endParaRPr b="1" i="1" sz="1200">
                <a:latin typeface="Lato"/>
                <a:ea typeface="Lato"/>
                <a:cs typeface="Lato"/>
                <a:sym typeface="Lato"/>
              </a:endParaRPr>
            </a:p>
          </p:txBody>
        </p:sp>
        <p:cxnSp>
          <p:nvCxnSpPr>
            <p:cNvPr id="256" name="Google Shape;256;p34"/>
            <p:cNvCxnSpPr>
              <a:endCxn id="257" idx="0"/>
            </p:cNvCxnSpPr>
            <p:nvPr/>
          </p:nvCxnSpPr>
          <p:spPr>
            <a:xfrm flipH="1">
              <a:off x="8705225" y="2382750"/>
              <a:ext cx="3300" cy="932700"/>
            </a:xfrm>
            <a:prstGeom prst="straightConnector1">
              <a:avLst/>
            </a:prstGeom>
            <a:noFill/>
            <a:ln cap="flat" cmpd="sng" w="19050">
              <a:solidFill>
                <a:schemeClr val="dk1"/>
              </a:solidFill>
              <a:prstDash val="solid"/>
              <a:round/>
              <a:headEnd len="med" w="med" type="none"/>
              <a:tailEnd len="med" w="med" type="triangle"/>
            </a:ln>
          </p:spPr>
        </p:cxnSp>
        <p:sp>
          <p:nvSpPr>
            <p:cNvPr id="258" name="Google Shape;258;p34"/>
            <p:cNvSpPr txBox="1"/>
            <p:nvPr/>
          </p:nvSpPr>
          <p:spPr>
            <a:xfrm>
              <a:off x="8452525" y="2096250"/>
              <a:ext cx="460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1B786E"/>
                  </a:solidFill>
                  <a:latin typeface="Lato"/>
                  <a:ea typeface="Lato"/>
                  <a:cs typeface="Lato"/>
                  <a:sym typeface="Lato"/>
                </a:rPr>
                <a:t>LOW</a:t>
              </a:r>
              <a:endParaRPr b="1" sz="900">
                <a:solidFill>
                  <a:srgbClr val="1B786E"/>
                </a:solidFill>
                <a:latin typeface="Lato"/>
                <a:ea typeface="Lato"/>
                <a:cs typeface="Lato"/>
                <a:sym typeface="Lato"/>
              </a:endParaRPr>
            </a:p>
          </p:txBody>
        </p:sp>
        <p:sp>
          <p:nvSpPr>
            <p:cNvPr id="257" name="Google Shape;257;p34"/>
            <p:cNvSpPr txBox="1"/>
            <p:nvPr/>
          </p:nvSpPr>
          <p:spPr>
            <a:xfrm>
              <a:off x="8421125" y="3315450"/>
              <a:ext cx="5682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1B786E"/>
                  </a:solidFill>
                  <a:latin typeface="Lato"/>
                  <a:ea typeface="Lato"/>
                  <a:cs typeface="Lato"/>
                  <a:sym typeface="Lato"/>
                </a:rPr>
                <a:t>HIGH</a:t>
              </a:r>
              <a:endParaRPr b="1" sz="900">
                <a:solidFill>
                  <a:srgbClr val="1B786E"/>
                </a:solidFill>
                <a:latin typeface="Lato"/>
                <a:ea typeface="Lato"/>
                <a:cs typeface="Lato"/>
                <a:sym typeface="Lato"/>
              </a:endParaRPr>
            </a:p>
          </p:txBody>
        </p:sp>
        <p:sp>
          <p:nvSpPr>
            <p:cNvPr id="259" name="Google Shape;259;p34"/>
            <p:cNvSpPr txBox="1"/>
            <p:nvPr/>
          </p:nvSpPr>
          <p:spPr>
            <a:xfrm>
              <a:off x="8452525" y="1867650"/>
              <a:ext cx="460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chemeClr val="accent3"/>
                  </a:solidFill>
                  <a:latin typeface="Lato"/>
                  <a:ea typeface="Lato"/>
                  <a:cs typeface="Lato"/>
                  <a:sym typeface="Lato"/>
                </a:rPr>
                <a:t>NO</a:t>
              </a:r>
              <a:endParaRPr b="1" sz="900">
                <a:solidFill>
                  <a:schemeClr val="accent3"/>
                </a:solidFill>
                <a:latin typeface="Lato"/>
                <a:ea typeface="Lato"/>
                <a:cs typeface="Lato"/>
                <a:sym typeface="Lato"/>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5"/>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BroadBand</a:t>
            </a:r>
            <a:r>
              <a:rPr lang="en"/>
              <a:t> subscribers: Group by Location</a:t>
            </a:r>
            <a:endParaRPr/>
          </a:p>
        </p:txBody>
      </p:sp>
      <p:sp>
        <p:nvSpPr>
          <p:cNvPr id="265" name="Google Shape;265;p35"/>
          <p:cNvSpPr txBox="1"/>
          <p:nvPr>
            <p:ph idx="1" type="body"/>
          </p:nvPr>
        </p:nvSpPr>
        <p:spPr>
          <a:xfrm>
            <a:off x="729450" y="1640025"/>
            <a:ext cx="54966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Combined four columns together. To identify unique location of a subscriber</a:t>
            </a:r>
            <a:br>
              <a:rPr lang="en">
                <a:solidFill>
                  <a:srgbClr val="434343"/>
                </a:solidFill>
              </a:rPr>
            </a:br>
            <a:endParaRPr sz="800">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MSAN</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Location_Code </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EQUP_ID</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EQUP_Index</a:t>
            </a:r>
            <a:br>
              <a:rPr b="1" lang="en">
                <a:solidFill>
                  <a:srgbClr val="434343"/>
                </a:solidFill>
              </a:rPr>
            </a:br>
            <a:endParaRPr b="1">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Added new feature to User Profile : </a:t>
            </a:r>
            <a:r>
              <a:rPr b="1" lang="en">
                <a:solidFill>
                  <a:srgbClr val="434343"/>
                </a:solidFill>
              </a:rPr>
              <a:t>Location_Identifier</a:t>
            </a:r>
            <a:endParaRPr b="1">
              <a:solidFill>
                <a:srgbClr val="434343"/>
              </a:solidFill>
            </a:endParaRPr>
          </a:p>
        </p:txBody>
      </p:sp>
      <p:sp>
        <p:nvSpPr>
          <p:cNvPr id="266" name="Google Shape;266;p35"/>
          <p:cNvSpPr txBox="1"/>
          <p:nvPr/>
        </p:nvSpPr>
        <p:spPr>
          <a:xfrm>
            <a:off x="5986275" y="4536225"/>
            <a:ext cx="26844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BB </a:t>
            </a:r>
            <a:r>
              <a:rPr lang="en" sz="900">
                <a:latin typeface="Lato"/>
                <a:ea typeface="Lato"/>
                <a:cs typeface="Lato"/>
                <a:sym typeface="Lato"/>
              </a:rPr>
              <a:t>DATA</a:t>
            </a:r>
            <a:endParaRPr sz="900">
              <a:latin typeface="Lato"/>
              <a:ea typeface="Lato"/>
              <a:cs typeface="Lato"/>
              <a:sym typeface="Lato"/>
            </a:endParaRPr>
          </a:p>
        </p:txBody>
      </p:sp>
      <p:pic>
        <p:nvPicPr>
          <p:cNvPr id="267" name="Google Shape;267;p35"/>
          <p:cNvPicPr preferRelativeResize="0"/>
          <p:nvPr/>
        </p:nvPicPr>
        <p:blipFill>
          <a:blip r:embed="rId3">
            <a:alphaModFix/>
          </a:blip>
          <a:stretch>
            <a:fillRect/>
          </a:stretch>
        </p:blipFill>
        <p:spPr>
          <a:xfrm>
            <a:off x="6302250" y="1516150"/>
            <a:ext cx="2143125" cy="2990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BroadBand</a:t>
            </a:r>
            <a:r>
              <a:rPr lang="en"/>
              <a:t> subscribers: Group by Location</a:t>
            </a:r>
            <a:endParaRPr/>
          </a:p>
        </p:txBody>
      </p:sp>
      <p:pic>
        <p:nvPicPr>
          <p:cNvPr id="273" name="Google Shape;273;p36"/>
          <p:cNvPicPr preferRelativeResize="0"/>
          <p:nvPr/>
        </p:nvPicPr>
        <p:blipFill>
          <a:blip r:embed="rId3">
            <a:alphaModFix/>
          </a:blip>
          <a:stretch>
            <a:fillRect/>
          </a:stretch>
        </p:blipFill>
        <p:spPr>
          <a:xfrm>
            <a:off x="851470" y="1409375"/>
            <a:ext cx="6318079" cy="3491900"/>
          </a:xfrm>
          <a:prstGeom prst="rect">
            <a:avLst/>
          </a:prstGeom>
          <a:noFill/>
          <a:ln>
            <a:noFill/>
          </a:ln>
        </p:spPr>
      </p:pic>
      <p:pic>
        <p:nvPicPr>
          <p:cNvPr id="274" name="Google Shape;274;p36"/>
          <p:cNvPicPr preferRelativeResize="0"/>
          <p:nvPr/>
        </p:nvPicPr>
        <p:blipFill>
          <a:blip r:embed="rId4">
            <a:alphaModFix/>
          </a:blip>
          <a:stretch>
            <a:fillRect/>
          </a:stretch>
        </p:blipFill>
        <p:spPr>
          <a:xfrm>
            <a:off x="7421381" y="1135150"/>
            <a:ext cx="1197420" cy="3766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7"/>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Usage Analysis</a:t>
            </a:r>
            <a:endParaRPr sz="3500"/>
          </a:p>
          <a:p>
            <a:pPr indent="0" lvl="0" marL="0" rtl="0" algn="l">
              <a:spcBef>
                <a:spcPts val="0"/>
              </a:spcBef>
              <a:spcAft>
                <a:spcPts val="0"/>
              </a:spcAft>
              <a:buNone/>
            </a:pPr>
            <a:r>
              <a:rPr lang="en" sz="3500"/>
              <a:t>(PeoTV)</a:t>
            </a:r>
            <a:endParaRPr sz="3500"/>
          </a:p>
        </p:txBody>
      </p:sp>
      <p:sp>
        <p:nvSpPr>
          <p:cNvPr id="280" name="Google Shape;280;p37"/>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81" name="Google Shape;281;p37"/>
          <p:cNvPicPr preferRelativeResize="0"/>
          <p:nvPr/>
        </p:nvPicPr>
        <p:blipFill>
          <a:blip r:embed="rId3">
            <a:alphaModFix/>
          </a:blip>
          <a:stretch>
            <a:fillRect/>
          </a:stretch>
        </p:blipFill>
        <p:spPr>
          <a:xfrm>
            <a:off x="4989913" y="1428822"/>
            <a:ext cx="3590625" cy="2037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8"/>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PeoTV</a:t>
            </a:r>
            <a:r>
              <a:rPr lang="en"/>
              <a:t> usage analysis</a:t>
            </a:r>
            <a:endParaRPr/>
          </a:p>
        </p:txBody>
      </p:sp>
      <p:sp>
        <p:nvSpPr>
          <p:cNvPr id="287" name="Google Shape;287;p38"/>
          <p:cNvSpPr txBox="1"/>
          <p:nvPr>
            <p:ph idx="1" type="body"/>
          </p:nvPr>
        </p:nvSpPr>
        <p:spPr>
          <a:xfrm>
            <a:off x="729450" y="1487625"/>
            <a:ext cx="7365600" cy="35055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Clr>
                <a:srgbClr val="434343"/>
              </a:buClr>
              <a:buSzPts val="1300"/>
              <a:buChar char="●"/>
            </a:pPr>
            <a:r>
              <a:rPr lang="en">
                <a:solidFill>
                  <a:srgbClr val="434343"/>
                </a:solidFill>
              </a:rPr>
              <a:t>User Identifier : </a:t>
            </a:r>
            <a:r>
              <a:rPr b="1" i="1" lang="en">
                <a:solidFill>
                  <a:srgbClr val="434343"/>
                </a:solidFill>
              </a:rPr>
              <a:t>Phone_Number_hash</a:t>
            </a:r>
            <a:endParaRPr>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Steps: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Handle null values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Drop unnecessary columns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Pivot by </a:t>
            </a:r>
            <a:r>
              <a:rPr b="1" lang="en">
                <a:solidFill>
                  <a:srgbClr val="434343"/>
                </a:solidFill>
              </a:rPr>
              <a:t>month-year </a:t>
            </a:r>
            <a:r>
              <a:rPr lang="en">
                <a:solidFill>
                  <a:srgbClr val="434343"/>
                </a:solidFill>
              </a:rPr>
              <a:t>usage</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Transform</a:t>
            </a:r>
            <a:r>
              <a:rPr lang="en">
                <a:solidFill>
                  <a:srgbClr val="434343"/>
                </a:solidFill>
              </a:rPr>
              <a:t> Usage duration into measurable units (hours)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Generating  Usage rating by Usage </a:t>
            </a:r>
            <a:r>
              <a:rPr b="1" lang="en">
                <a:solidFill>
                  <a:srgbClr val="434343"/>
                </a:solidFill>
              </a:rPr>
              <a:t> WatchTime (Duration) </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Bin by User Locations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Identify PeoTV Packages and bin users by packages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Extract Usage and ratings (Categorical &amp; Scaled)</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Provide visualizations</a:t>
            </a:r>
            <a:endParaRPr>
              <a:solidFill>
                <a:srgbClr val="434343"/>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9"/>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PeoTV</a:t>
            </a:r>
            <a:r>
              <a:rPr lang="en"/>
              <a:t> usage: Transformed WatchTime</a:t>
            </a:r>
            <a:endParaRPr/>
          </a:p>
        </p:txBody>
      </p:sp>
      <p:pic>
        <p:nvPicPr>
          <p:cNvPr id="293" name="Google Shape;293;p39"/>
          <p:cNvPicPr preferRelativeResize="0"/>
          <p:nvPr/>
        </p:nvPicPr>
        <p:blipFill>
          <a:blip r:embed="rId3">
            <a:alphaModFix/>
          </a:blip>
          <a:stretch>
            <a:fillRect/>
          </a:stretch>
        </p:blipFill>
        <p:spPr>
          <a:xfrm>
            <a:off x="163375" y="1701650"/>
            <a:ext cx="8839197" cy="2571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0"/>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PeoTV</a:t>
            </a:r>
            <a:r>
              <a:rPr lang="en"/>
              <a:t> usage: Descriptive analysis</a:t>
            </a:r>
            <a:endParaRPr/>
          </a:p>
        </p:txBody>
      </p:sp>
      <p:pic>
        <p:nvPicPr>
          <p:cNvPr id="299" name="Google Shape;299;p40"/>
          <p:cNvPicPr preferRelativeResize="0"/>
          <p:nvPr/>
        </p:nvPicPr>
        <p:blipFill>
          <a:blip r:embed="rId3">
            <a:alphaModFix/>
          </a:blip>
          <a:stretch>
            <a:fillRect/>
          </a:stretch>
        </p:blipFill>
        <p:spPr>
          <a:xfrm>
            <a:off x="134150" y="1846950"/>
            <a:ext cx="8839199" cy="179534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1"/>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PeoTV usage: Descriptive analysis</a:t>
            </a:r>
            <a:endParaRPr/>
          </a:p>
        </p:txBody>
      </p:sp>
      <p:pic>
        <p:nvPicPr>
          <p:cNvPr id="305" name="Google Shape;305;p41"/>
          <p:cNvPicPr preferRelativeResize="0"/>
          <p:nvPr/>
        </p:nvPicPr>
        <p:blipFill>
          <a:blip r:embed="rId3">
            <a:alphaModFix/>
          </a:blip>
          <a:stretch>
            <a:fillRect/>
          </a:stretch>
        </p:blipFill>
        <p:spPr>
          <a:xfrm>
            <a:off x="4771300" y="1936000"/>
            <a:ext cx="4092425" cy="2168625"/>
          </a:xfrm>
          <a:prstGeom prst="rect">
            <a:avLst/>
          </a:prstGeom>
          <a:noFill/>
          <a:ln>
            <a:noFill/>
          </a:ln>
        </p:spPr>
      </p:pic>
      <p:pic>
        <p:nvPicPr>
          <p:cNvPr id="306" name="Google Shape;306;p41"/>
          <p:cNvPicPr preferRelativeResize="0"/>
          <p:nvPr/>
        </p:nvPicPr>
        <p:blipFill>
          <a:blip r:embed="rId4">
            <a:alphaModFix/>
          </a:blip>
          <a:stretch>
            <a:fillRect/>
          </a:stretch>
        </p:blipFill>
        <p:spPr>
          <a:xfrm>
            <a:off x="773450" y="1843400"/>
            <a:ext cx="3676650" cy="2362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VOICE calls usage analysis</a:t>
            </a:r>
            <a:endParaRPr/>
          </a:p>
        </p:txBody>
      </p:sp>
      <p:sp>
        <p:nvSpPr>
          <p:cNvPr id="101" name="Google Shape;101;p15"/>
          <p:cNvSpPr txBox="1"/>
          <p:nvPr>
            <p:ph idx="1" type="body"/>
          </p:nvPr>
        </p:nvSpPr>
        <p:spPr>
          <a:xfrm>
            <a:off x="729450" y="1411425"/>
            <a:ext cx="7365600" cy="3505500"/>
          </a:xfrm>
          <a:prstGeom prst="rect">
            <a:avLst/>
          </a:prstGeom>
        </p:spPr>
        <p:txBody>
          <a:bodyPr anchorCtr="0" anchor="t" bIns="91425" lIns="91425" spcFirstLastPara="1" rIns="91425" wrap="square" tIns="91425">
            <a:normAutofit lnSpcReduction="10000"/>
          </a:bodyPr>
          <a:lstStyle/>
          <a:p>
            <a:pPr indent="-311150" lvl="0" marL="457200" rtl="0" algn="l">
              <a:lnSpc>
                <a:spcPct val="200000"/>
              </a:lnSpc>
              <a:spcBef>
                <a:spcPts val="0"/>
              </a:spcBef>
              <a:spcAft>
                <a:spcPts val="0"/>
              </a:spcAft>
              <a:buClr>
                <a:srgbClr val="434343"/>
              </a:buClr>
              <a:buSzPts val="1300"/>
              <a:buChar char="●"/>
            </a:pPr>
            <a:r>
              <a:rPr lang="en">
                <a:solidFill>
                  <a:srgbClr val="434343"/>
                </a:solidFill>
              </a:rPr>
              <a:t>Categories: ONNET, OFFNET, IDD (INCOMING &amp; OUTGOING)</a:t>
            </a:r>
            <a:endParaRPr sz="500">
              <a:solidFill>
                <a:srgbClr val="434343"/>
              </a:solidFill>
            </a:endParaRPr>
          </a:p>
          <a:p>
            <a:pPr indent="-311150" lvl="0" marL="457200" rtl="0" algn="l">
              <a:lnSpc>
                <a:spcPct val="200000"/>
              </a:lnSpc>
              <a:spcBef>
                <a:spcPts val="0"/>
              </a:spcBef>
              <a:spcAft>
                <a:spcPts val="0"/>
              </a:spcAft>
              <a:buClr>
                <a:srgbClr val="434343"/>
              </a:buClr>
              <a:buSzPts val="1300"/>
              <a:buChar char="●"/>
            </a:pPr>
            <a:r>
              <a:rPr lang="en">
                <a:solidFill>
                  <a:srgbClr val="434343"/>
                </a:solidFill>
              </a:rPr>
              <a:t>Separate</a:t>
            </a:r>
            <a:r>
              <a:rPr lang="en">
                <a:solidFill>
                  <a:srgbClr val="434343"/>
                </a:solidFill>
              </a:rPr>
              <a:t> analysis for each dataset.</a:t>
            </a:r>
            <a:endParaRPr>
              <a:solidFill>
                <a:srgbClr val="434343"/>
              </a:solidFill>
            </a:endParaRPr>
          </a:p>
          <a:p>
            <a:pPr indent="-311150" lvl="0" marL="457200" rtl="0" algn="l">
              <a:lnSpc>
                <a:spcPct val="200000"/>
              </a:lnSpc>
              <a:spcBef>
                <a:spcPts val="0"/>
              </a:spcBef>
              <a:spcAft>
                <a:spcPts val="0"/>
              </a:spcAft>
              <a:buClr>
                <a:srgbClr val="434343"/>
              </a:buClr>
              <a:buSzPts val="1300"/>
              <a:buChar char="●"/>
            </a:pPr>
            <a:r>
              <a:rPr lang="en">
                <a:solidFill>
                  <a:srgbClr val="434343"/>
                </a:solidFill>
              </a:rPr>
              <a:t>User Identifier : </a:t>
            </a:r>
            <a:r>
              <a:rPr b="1" i="1" lang="en">
                <a:solidFill>
                  <a:srgbClr val="434343"/>
                </a:solidFill>
              </a:rPr>
              <a:t>event_source_hash</a:t>
            </a:r>
            <a:endParaRPr sz="500">
              <a:solidFill>
                <a:srgbClr val="434343"/>
              </a:solidFill>
            </a:endParaRPr>
          </a:p>
          <a:p>
            <a:pPr indent="-311150" lvl="0" marL="457200" rtl="0" algn="l">
              <a:lnSpc>
                <a:spcPct val="200000"/>
              </a:lnSpc>
              <a:spcBef>
                <a:spcPts val="0"/>
              </a:spcBef>
              <a:spcAft>
                <a:spcPts val="0"/>
              </a:spcAft>
              <a:buClr>
                <a:srgbClr val="434343"/>
              </a:buClr>
              <a:buSzPts val="1300"/>
              <a:buChar char="●"/>
            </a:pPr>
            <a:r>
              <a:rPr lang="en">
                <a:solidFill>
                  <a:srgbClr val="434343"/>
                </a:solidFill>
              </a:rPr>
              <a:t>Steps: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Handle null values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Drop unnecessary columns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Pivot by </a:t>
            </a:r>
            <a:r>
              <a:rPr b="1" lang="en">
                <a:solidFill>
                  <a:srgbClr val="434343"/>
                </a:solidFill>
              </a:rPr>
              <a:t>month-year </a:t>
            </a:r>
            <a:r>
              <a:rPr lang="en">
                <a:solidFill>
                  <a:srgbClr val="434343"/>
                </a:solidFill>
              </a:rPr>
              <a:t>usage</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Generating  Usage rating by </a:t>
            </a:r>
            <a:r>
              <a:rPr b="1" lang="en">
                <a:solidFill>
                  <a:srgbClr val="434343"/>
                </a:solidFill>
              </a:rPr>
              <a:t>Call-count  &amp; Duration </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Bin by User Locations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Outlier Analysis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Extract Usage and ratings (Categorical &amp; Scaled)</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Provide visualizations</a:t>
            </a:r>
            <a:endParaRPr>
              <a:solidFill>
                <a:srgbClr val="434343"/>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2"/>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PeoTV</a:t>
            </a:r>
            <a:r>
              <a:rPr lang="en"/>
              <a:t> usage: Usage Ranking</a:t>
            </a:r>
            <a:endParaRPr/>
          </a:p>
        </p:txBody>
      </p:sp>
      <p:sp>
        <p:nvSpPr>
          <p:cNvPr id="312" name="Google Shape;312;p42"/>
          <p:cNvSpPr txBox="1"/>
          <p:nvPr>
            <p:ph idx="1" type="body"/>
          </p:nvPr>
        </p:nvSpPr>
        <p:spPr>
          <a:xfrm>
            <a:off x="729450" y="1716225"/>
            <a:ext cx="68658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Bined WatchTime (Hours) - 4 Bins</a:t>
            </a:r>
            <a:endParaRPr>
              <a:solidFill>
                <a:srgbClr val="434343"/>
              </a:solidFill>
            </a:endParaRPr>
          </a:p>
          <a:p>
            <a:pPr indent="-298450" lvl="1" marL="914400" rtl="0" algn="l">
              <a:lnSpc>
                <a:spcPct val="200000"/>
              </a:lnSpc>
              <a:spcBef>
                <a:spcPts val="0"/>
              </a:spcBef>
              <a:spcAft>
                <a:spcPts val="0"/>
              </a:spcAft>
              <a:buClr>
                <a:srgbClr val="434343"/>
              </a:buClr>
              <a:buSzPts val="1100"/>
              <a:buChar char="○"/>
            </a:pPr>
            <a:r>
              <a:rPr lang="en">
                <a:solidFill>
                  <a:srgbClr val="434343"/>
                </a:solidFill>
              </a:rPr>
              <a:t>Bin ranges selected considering skewness of data distribution</a:t>
            </a:r>
            <a:endParaRPr>
              <a:solidFill>
                <a:srgbClr val="434343"/>
              </a:solidFill>
            </a:endParaRPr>
          </a:p>
          <a:p>
            <a:pPr indent="-298450" lvl="1" marL="914400" rtl="0" algn="l">
              <a:lnSpc>
                <a:spcPct val="200000"/>
              </a:lnSpc>
              <a:spcBef>
                <a:spcPts val="0"/>
              </a:spcBef>
              <a:spcAft>
                <a:spcPts val="0"/>
              </a:spcAft>
              <a:buClr>
                <a:srgbClr val="434343"/>
              </a:buClr>
              <a:buSzPts val="1100"/>
              <a:buChar char="○"/>
            </a:pPr>
            <a:r>
              <a:rPr b="1" lang="en">
                <a:solidFill>
                  <a:srgbClr val="434343"/>
                </a:solidFill>
              </a:rPr>
              <a:t>Freedman-Diaconis’s Rule based approach (Using Interquartile range)</a:t>
            </a:r>
            <a:endParaRPr>
              <a:solidFill>
                <a:srgbClr val="434343"/>
              </a:solidFill>
            </a:endParaRPr>
          </a:p>
          <a:p>
            <a:pPr indent="-298450" lvl="1" marL="914400" rtl="0" algn="l">
              <a:lnSpc>
                <a:spcPct val="200000"/>
              </a:lnSpc>
              <a:spcBef>
                <a:spcPts val="0"/>
              </a:spcBef>
              <a:spcAft>
                <a:spcPts val="0"/>
              </a:spcAft>
              <a:buClr>
                <a:srgbClr val="434343"/>
              </a:buClr>
              <a:buSzPts val="1100"/>
              <a:buChar char="○"/>
            </a:pPr>
            <a:r>
              <a:rPr lang="en">
                <a:solidFill>
                  <a:srgbClr val="434343"/>
                </a:solidFill>
              </a:rPr>
              <a:t>Bins: </a:t>
            </a:r>
            <a:r>
              <a:rPr lang="en">
                <a:solidFill>
                  <a:srgbClr val="434343"/>
                </a:solidFill>
              </a:rPr>
              <a:t> [0, 30, 60, 150, 744]</a:t>
            </a:r>
            <a:endParaRPr>
              <a:solidFill>
                <a:srgbClr val="434343"/>
              </a:solidFill>
            </a:endParaRPr>
          </a:p>
        </p:txBody>
      </p:sp>
      <p:grpSp>
        <p:nvGrpSpPr>
          <p:cNvPr id="313" name="Google Shape;313;p42"/>
          <p:cNvGrpSpPr/>
          <p:nvPr/>
        </p:nvGrpSpPr>
        <p:grpSpPr>
          <a:xfrm>
            <a:off x="6952050" y="1723075"/>
            <a:ext cx="1046675" cy="2586000"/>
            <a:chOff x="7942650" y="1265875"/>
            <a:chExt cx="1046675" cy="2586000"/>
          </a:xfrm>
        </p:grpSpPr>
        <p:sp>
          <p:nvSpPr>
            <p:cNvPr id="314" name="Google Shape;314;p42"/>
            <p:cNvSpPr txBox="1"/>
            <p:nvPr/>
          </p:nvSpPr>
          <p:spPr>
            <a:xfrm>
              <a:off x="7942650" y="1265875"/>
              <a:ext cx="460500" cy="2586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i="1" lang="en" sz="1200">
                  <a:latin typeface="Lato"/>
                  <a:ea typeface="Lato"/>
                  <a:cs typeface="Lato"/>
                  <a:sym typeface="Lato"/>
                </a:rPr>
                <a:t>Bins</a:t>
              </a:r>
              <a:br>
                <a:rPr b="1" i="1" lang="en" sz="1200">
                  <a:latin typeface="Lato"/>
                  <a:ea typeface="Lato"/>
                  <a:cs typeface="Lato"/>
                  <a:sym typeface="Lato"/>
                </a:rPr>
              </a:b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0</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1</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2</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4 </a:t>
              </a:r>
              <a:endParaRPr b="1" i="1" sz="1200">
                <a:latin typeface="Lato"/>
                <a:ea typeface="Lato"/>
                <a:cs typeface="Lato"/>
                <a:sym typeface="Lato"/>
              </a:endParaRPr>
            </a:p>
            <a:p>
              <a:pPr indent="0" lvl="0" marL="0" rtl="0" algn="ctr">
                <a:lnSpc>
                  <a:spcPct val="150000"/>
                </a:lnSpc>
                <a:spcBef>
                  <a:spcPts val="0"/>
                </a:spcBef>
                <a:spcAft>
                  <a:spcPts val="0"/>
                </a:spcAft>
                <a:buNone/>
              </a:pPr>
              <a:r>
                <a:t/>
              </a:r>
              <a:endParaRPr b="1" i="1" sz="1200">
                <a:latin typeface="Lato"/>
                <a:ea typeface="Lato"/>
                <a:cs typeface="Lato"/>
                <a:sym typeface="Lato"/>
              </a:endParaRPr>
            </a:p>
          </p:txBody>
        </p:sp>
        <p:cxnSp>
          <p:nvCxnSpPr>
            <p:cNvPr id="315" name="Google Shape;315;p42"/>
            <p:cNvCxnSpPr>
              <a:endCxn id="316" idx="0"/>
            </p:cNvCxnSpPr>
            <p:nvPr/>
          </p:nvCxnSpPr>
          <p:spPr>
            <a:xfrm flipH="1">
              <a:off x="8705225" y="2382750"/>
              <a:ext cx="3300" cy="932700"/>
            </a:xfrm>
            <a:prstGeom prst="straightConnector1">
              <a:avLst/>
            </a:prstGeom>
            <a:noFill/>
            <a:ln cap="flat" cmpd="sng" w="19050">
              <a:solidFill>
                <a:schemeClr val="dk1"/>
              </a:solidFill>
              <a:prstDash val="solid"/>
              <a:round/>
              <a:headEnd len="med" w="med" type="none"/>
              <a:tailEnd len="med" w="med" type="triangle"/>
            </a:ln>
          </p:spPr>
        </p:cxnSp>
        <p:sp>
          <p:nvSpPr>
            <p:cNvPr id="317" name="Google Shape;317;p42"/>
            <p:cNvSpPr txBox="1"/>
            <p:nvPr/>
          </p:nvSpPr>
          <p:spPr>
            <a:xfrm>
              <a:off x="8452525" y="2096250"/>
              <a:ext cx="460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1B786E"/>
                  </a:solidFill>
                  <a:latin typeface="Lato"/>
                  <a:ea typeface="Lato"/>
                  <a:cs typeface="Lato"/>
                  <a:sym typeface="Lato"/>
                </a:rPr>
                <a:t>LOW</a:t>
              </a:r>
              <a:endParaRPr b="1" sz="900">
                <a:solidFill>
                  <a:srgbClr val="1B786E"/>
                </a:solidFill>
                <a:latin typeface="Lato"/>
                <a:ea typeface="Lato"/>
                <a:cs typeface="Lato"/>
                <a:sym typeface="Lato"/>
              </a:endParaRPr>
            </a:p>
          </p:txBody>
        </p:sp>
        <p:sp>
          <p:nvSpPr>
            <p:cNvPr id="316" name="Google Shape;316;p42"/>
            <p:cNvSpPr txBox="1"/>
            <p:nvPr/>
          </p:nvSpPr>
          <p:spPr>
            <a:xfrm>
              <a:off x="8421125" y="3315450"/>
              <a:ext cx="5682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1B786E"/>
                  </a:solidFill>
                  <a:latin typeface="Lato"/>
                  <a:ea typeface="Lato"/>
                  <a:cs typeface="Lato"/>
                  <a:sym typeface="Lato"/>
                </a:rPr>
                <a:t>HIGH</a:t>
              </a:r>
              <a:endParaRPr b="1" sz="900">
                <a:solidFill>
                  <a:srgbClr val="1B786E"/>
                </a:solidFill>
                <a:latin typeface="Lato"/>
                <a:ea typeface="Lato"/>
                <a:cs typeface="Lato"/>
                <a:sym typeface="Lato"/>
              </a:endParaRPr>
            </a:p>
          </p:txBody>
        </p:sp>
        <p:sp>
          <p:nvSpPr>
            <p:cNvPr id="318" name="Google Shape;318;p42"/>
            <p:cNvSpPr txBox="1"/>
            <p:nvPr/>
          </p:nvSpPr>
          <p:spPr>
            <a:xfrm>
              <a:off x="8452525" y="1867650"/>
              <a:ext cx="460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chemeClr val="accent3"/>
                  </a:solidFill>
                  <a:latin typeface="Lato"/>
                  <a:ea typeface="Lato"/>
                  <a:cs typeface="Lato"/>
                  <a:sym typeface="Lato"/>
                </a:rPr>
                <a:t>NO</a:t>
              </a:r>
              <a:endParaRPr b="1" sz="900">
                <a:solidFill>
                  <a:schemeClr val="accent3"/>
                </a:solidFill>
                <a:latin typeface="Lato"/>
                <a:ea typeface="Lato"/>
                <a:cs typeface="Lato"/>
                <a:sym typeface="Lato"/>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3"/>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PeoTV</a:t>
            </a:r>
            <a:r>
              <a:rPr lang="en"/>
              <a:t> usage: Usage Ranking</a:t>
            </a:r>
            <a:endParaRPr/>
          </a:p>
        </p:txBody>
      </p:sp>
      <p:sp>
        <p:nvSpPr>
          <p:cNvPr id="324" name="Google Shape;324;p43"/>
          <p:cNvSpPr txBox="1"/>
          <p:nvPr>
            <p:ph idx="1" type="body"/>
          </p:nvPr>
        </p:nvSpPr>
        <p:spPr>
          <a:xfrm>
            <a:off x="729450" y="1563825"/>
            <a:ext cx="37011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Overall Usage ranking</a:t>
            </a:r>
            <a:endParaRPr>
              <a:solidFill>
                <a:srgbClr val="434343"/>
              </a:solidFill>
            </a:endParaRPr>
          </a:p>
          <a:p>
            <a:pPr indent="-304800" lvl="1" marL="914400" rtl="0" algn="l">
              <a:lnSpc>
                <a:spcPct val="150000"/>
              </a:lnSpc>
              <a:spcBef>
                <a:spcPts val="0"/>
              </a:spcBef>
              <a:spcAft>
                <a:spcPts val="0"/>
              </a:spcAft>
              <a:buClr>
                <a:srgbClr val="1B786E"/>
              </a:buClr>
              <a:buSzPts val="1200"/>
              <a:buChar char="○"/>
            </a:pPr>
            <a:r>
              <a:rPr b="1" lang="en" sz="1200">
                <a:solidFill>
                  <a:srgbClr val="1B786E"/>
                </a:solidFill>
              </a:rPr>
              <a:t>Binned Usage x Binned Duration</a:t>
            </a:r>
            <a:endParaRPr b="1" sz="1200">
              <a:solidFill>
                <a:srgbClr val="1B786E"/>
              </a:solidFill>
            </a:endParaRPr>
          </a:p>
          <a:p>
            <a:pPr indent="-304800" lvl="1" marL="914400" rtl="0" algn="l">
              <a:lnSpc>
                <a:spcPct val="150000"/>
              </a:lnSpc>
              <a:spcBef>
                <a:spcPts val="0"/>
              </a:spcBef>
              <a:spcAft>
                <a:spcPts val="0"/>
              </a:spcAft>
              <a:buClr>
                <a:schemeClr val="dk2"/>
              </a:buClr>
              <a:buSzPts val="1200"/>
              <a:buChar char="○"/>
            </a:pPr>
            <a:r>
              <a:rPr i="1" lang="en" sz="1200">
                <a:solidFill>
                  <a:schemeClr val="dk2"/>
                </a:solidFill>
              </a:rPr>
              <a:t>Value between 0-16</a:t>
            </a:r>
            <a:br>
              <a:rPr i="1" lang="en" sz="1200">
                <a:solidFill>
                  <a:schemeClr val="dk2"/>
                </a:solidFill>
              </a:rPr>
            </a:br>
            <a:endParaRPr i="1" sz="800">
              <a:solidFill>
                <a:schemeClr val="dk2"/>
              </a:solidFill>
            </a:endParaRPr>
          </a:p>
          <a:p>
            <a:pPr indent="-311150" lvl="0" marL="457200" rtl="0" algn="l">
              <a:lnSpc>
                <a:spcPct val="150000"/>
              </a:lnSpc>
              <a:spcBef>
                <a:spcPts val="0"/>
              </a:spcBef>
              <a:spcAft>
                <a:spcPts val="0"/>
              </a:spcAft>
              <a:buClr>
                <a:srgbClr val="434343"/>
              </a:buClr>
              <a:buSzPts val="1300"/>
              <a:buChar char="●"/>
            </a:pPr>
            <a:r>
              <a:rPr i="1" lang="en">
                <a:solidFill>
                  <a:srgbClr val="434343"/>
                </a:solidFill>
              </a:rPr>
              <a:t>ToDo: More advanced technique to combine variables?</a:t>
            </a:r>
            <a:br>
              <a:rPr i="1" lang="en">
                <a:solidFill>
                  <a:srgbClr val="434343"/>
                </a:solidFill>
              </a:rPr>
            </a:br>
            <a:endParaRPr i="1" sz="700">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Scaled values using Min-Max scalar </a:t>
            </a:r>
            <a:r>
              <a:rPr b="1" lang="en">
                <a:solidFill>
                  <a:srgbClr val="434343"/>
                </a:solidFill>
              </a:rPr>
              <a:t>(0-1)</a:t>
            </a:r>
            <a:endParaRPr b="1" i="1">
              <a:solidFill>
                <a:srgbClr val="434343"/>
              </a:solidFill>
            </a:endParaRPr>
          </a:p>
        </p:txBody>
      </p:sp>
      <p:sp>
        <p:nvSpPr>
          <p:cNvPr id="325" name="Google Shape;325;p43"/>
          <p:cNvSpPr txBox="1"/>
          <p:nvPr/>
        </p:nvSpPr>
        <p:spPr>
          <a:xfrm>
            <a:off x="710550" y="4082525"/>
            <a:ext cx="6957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Reference:</a:t>
            </a:r>
            <a:endParaRPr sz="1100"/>
          </a:p>
          <a:p>
            <a:pPr indent="0" lvl="0" marL="0" rtl="0" algn="l">
              <a:spcBef>
                <a:spcPts val="0"/>
              </a:spcBef>
              <a:spcAft>
                <a:spcPts val="0"/>
              </a:spcAft>
              <a:buNone/>
            </a:pPr>
            <a:r>
              <a:rPr lang="en" sz="900" u="sng">
                <a:solidFill>
                  <a:schemeClr val="hlink"/>
                </a:solidFill>
                <a:hlinkClick r:id="rId3"/>
              </a:rPr>
              <a:t>https://www.researchgate.net/post/Can-I-combine-2-independent-variable-as-one-variable-in-a-model-Can-I-still-include-the-individual-variable-in-the-same-model-after-combing-the-two</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u="sng">
                <a:solidFill>
                  <a:schemeClr val="hlink"/>
                </a:solidFill>
                <a:hlinkClick r:id="rId4"/>
              </a:rPr>
              <a:t>http://www.utstat.toronto.edu/~brunner/DataAnalysisText/Interactions.pdf</a:t>
            </a:r>
            <a:endParaRPr sz="900"/>
          </a:p>
          <a:p>
            <a:pPr indent="0" lvl="0" marL="0" rtl="0" algn="l">
              <a:spcBef>
                <a:spcPts val="0"/>
              </a:spcBef>
              <a:spcAft>
                <a:spcPts val="0"/>
              </a:spcAft>
              <a:buNone/>
            </a:pPr>
            <a:r>
              <a:t/>
            </a:r>
            <a:endParaRPr sz="900"/>
          </a:p>
        </p:txBody>
      </p:sp>
      <p:pic>
        <p:nvPicPr>
          <p:cNvPr id="326" name="Google Shape;326;p43"/>
          <p:cNvPicPr preferRelativeResize="0"/>
          <p:nvPr/>
        </p:nvPicPr>
        <p:blipFill>
          <a:blip r:embed="rId5">
            <a:alphaModFix/>
          </a:blip>
          <a:stretch>
            <a:fillRect/>
          </a:stretch>
        </p:blipFill>
        <p:spPr>
          <a:xfrm>
            <a:off x="5344950" y="1439950"/>
            <a:ext cx="2724689" cy="26425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4"/>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PeoTV</a:t>
            </a:r>
            <a:r>
              <a:rPr lang="en"/>
              <a:t> usage: Usage Ranking Categories</a:t>
            </a:r>
            <a:endParaRPr/>
          </a:p>
        </p:txBody>
      </p:sp>
      <p:sp>
        <p:nvSpPr>
          <p:cNvPr id="332" name="Google Shape;332;p44"/>
          <p:cNvSpPr txBox="1"/>
          <p:nvPr>
            <p:ph idx="1" type="body"/>
          </p:nvPr>
        </p:nvSpPr>
        <p:spPr>
          <a:xfrm>
            <a:off x="729450" y="1640025"/>
            <a:ext cx="68658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Usage Rankings Categorized into four categories </a:t>
            </a:r>
            <a:br>
              <a:rPr lang="en">
                <a:solidFill>
                  <a:srgbClr val="434343"/>
                </a:solidFill>
              </a:rPr>
            </a:br>
            <a:endParaRPr sz="800">
              <a:solidFill>
                <a:srgbClr val="434343"/>
              </a:solidFill>
            </a:endParaRPr>
          </a:p>
          <a:p>
            <a:pPr indent="-298450" lvl="1" marL="914400" rtl="0" algn="l">
              <a:lnSpc>
                <a:spcPct val="200000"/>
              </a:lnSpc>
              <a:spcBef>
                <a:spcPts val="0"/>
              </a:spcBef>
              <a:spcAft>
                <a:spcPts val="0"/>
              </a:spcAft>
              <a:buClr>
                <a:srgbClr val="434343"/>
              </a:buClr>
              <a:buSzPts val="1100"/>
              <a:buChar char="○"/>
            </a:pPr>
            <a:r>
              <a:rPr lang="en">
                <a:solidFill>
                  <a:srgbClr val="434343"/>
                </a:solidFill>
              </a:rPr>
              <a:t>Categories: LOW/ MEDIUM/ HIGH/ NO</a:t>
            </a:r>
            <a:endParaRPr>
              <a:solidFill>
                <a:srgbClr val="434343"/>
              </a:solidFill>
            </a:endParaRPr>
          </a:p>
          <a:p>
            <a:pPr indent="-298450" lvl="1" marL="914400" rtl="0" algn="l">
              <a:lnSpc>
                <a:spcPct val="200000"/>
              </a:lnSpc>
              <a:spcBef>
                <a:spcPts val="0"/>
              </a:spcBef>
              <a:spcAft>
                <a:spcPts val="0"/>
              </a:spcAft>
              <a:buClr>
                <a:srgbClr val="434343"/>
              </a:buClr>
              <a:buSzPts val="1100"/>
              <a:buChar char="○"/>
            </a:pPr>
            <a:r>
              <a:rPr b="1" lang="en">
                <a:solidFill>
                  <a:srgbClr val="434343"/>
                </a:solidFill>
              </a:rPr>
              <a:t>NO - No usage at all </a:t>
            </a:r>
            <a:endParaRPr b="1">
              <a:solidFill>
                <a:srgbClr val="434343"/>
              </a:solidFill>
            </a:endParaRPr>
          </a:p>
          <a:p>
            <a:pPr indent="-298450" lvl="1" marL="914400" rtl="0" algn="l">
              <a:lnSpc>
                <a:spcPct val="200000"/>
              </a:lnSpc>
              <a:spcBef>
                <a:spcPts val="0"/>
              </a:spcBef>
              <a:spcAft>
                <a:spcPts val="0"/>
              </a:spcAft>
              <a:buClr>
                <a:srgbClr val="434343"/>
              </a:buClr>
              <a:buSzPts val="1100"/>
              <a:buChar char="○"/>
            </a:pPr>
            <a:r>
              <a:rPr b="1" lang="en">
                <a:solidFill>
                  <a:srgbClr val="434343"/>
                </a:solidFill>
              </a:rPr>
              <a:t>Bin sizes (equal size strata)</a:t>
            </a:r>
            <a:endParaRPr b="1">
              <a:solidFill>
                <a:srgbClr val="434343"/>
              </a:solidFill>
            </a:endParaRPr>
          </a:p>
          <a:p>
            <a:pPr indent="-298450" lvl="1" marL="914400" rtl="0" algn="l">
              <a:lnSpc>
                <a:spcPct val="200000"/>
              </a:lnSpc>
              <a:spcBef>
                <a:spcPts val="0"/>
              </a:spcBef>
              <a:spcAft>
                <a:spcPts val="0"/>
              </a:spcAft>
              <a:buClr>
                <a:srgbClr val="434343"/>
              </a:buClr>
              <a:buSzPts val="1100"/>
              <a:buChar char="○"/>
            </a:pPr>
            <a:r>
              <a:rPr lang="en">
                <a:solidFill>
                  <a:srgbClr val="434343"/>
                </a:solidFill>
              </a:rPr>
              <a:t>Bins: [0, 0.33, 0.66, 1]</a:t>
            </a:r>
            <a:endParaRPr>
              <a:solidFill>
                <a:srgbClr val="434343"/>
              </a:solidFill>
            </a:endParaRPr>
          </a:p>
          <a:p>
            <a:pPr indent="0" lvl="0" marL="457200" rtl="0" algn="l">
              <a:lnSpc>
                <a:spcPct val="150000"/>
              </a:lnSpc>
              <a:spcBef>
                <a:spcPts val="1200"/>
              </a:spcBef>
              <a:spcAft>
                <a:spcPts val="1200"/>
              </a:spcAft>
              <a:buNone/>
            </a:pPr>
            <a:r>
              <a:t/>
            </a:r>
            <a:endParaRPr>
              <a:solidFill>
                <a:srgbClr val="434343"/>
              </a:solidFill>
            </a:endParaRPr>
          </a:p>
        </p:txBody>
      </p:sp>
      <p:grpSp>
        <p:nvGrpSpPr>
          <p:cNvPr id="333" name="Google Shape;333;p44"/>
          <p:cNvGrpSpPr/>
          <p:nvPr/>
        </p:nvGrpSpPr>
        <p:grpSpPr>
          <a:xfrm>
            <a:off x="6875850" y="1723075"/>
            <a:ext cx="1046675" cy="2586000"/>
            <a:chOff x="7942650" y="1265875"/>
            <a:chExt cx="1046675" cy="2586000"/>
          </a:xfrm>
        </p:grpSpPr>
        <p:sp>
          <p:nvSpPr>
            <p:cNvPr id="334" name="Google Shape;334;p44"/>
            <p:cNvSpPr txBox="1"/>
            <p:nvPr/>
          </p:nvSpPr>
          <p:spPr>
            <a:xfrm>
              <a:off x="7942650" y="1265875"/>
              <a:ext cx="460500" cy="2586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i="1" lang="en" sz="1200">
                  <a:latin typeface="Lato"/>
                  <a:ea typeface="Lato"/>
                  <a:cs typeface="Lato"/>
                  <a:sym typeface="Lato"/>
                </a:rPr>
                <a:t>Bins</a:t>
              </a:r>
              <a:br>
                <a:rPr b="1" i="1" lang="en" sz="1200">
                  <a:latin typeface="Lato"/>
                  <a:ea typeface="Lato"/>
                  <a:cs typeface="Lato"/>
                  <a:sym typeface="Lato"/>
                </a:rPr>
              </a:b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0</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1</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2</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4 </a:t>
              </a:r>
              <a:endParaRPr b="1" i="1" sz="1200">
                <a:latin typeface="Lato"/>
                <a:ea typeface="Lato"/>
                <a:cs typeface="Lato"/>
                <a:sym typeface="Lato"/>
              </a:endParaRPr>
            </a:p>
            <a:p>
              <a:pPr indent="0" lvl="0" marL="0" rtl="0" algn="ctr">
                <a:lnSpc>
                  <a:spcPct val="150000"/>
                </a:lnSpc>
                <a:spcBef>
                  <a:spcPts val="0"/>
                </a:spcBef>
                <a:spcAft>
                  <a:spcPts val="0"/>
                </a:spcAft>
                <a:buNone/>
              </a:pPr>
              <a:r>
                <a:t/>
              </a:r>
              <a:endParaRPr b="1" i="1" sz="1200">
                <a:latin typeface="Lato"/>
                <a:ea typeface="Lato"/>
                <a:cs typeface="Lato"/>
                <a:sym typeface="Lato"/>
              </a:endParaRPr>
            </a:p>
          </p:txBody>
        </p:sp>
        <p:cxnSp>
          <p:nvCxnSpPr>
            <p:cNvPr id="335" name="Google Shape;335;p44"/>
            <p:cNvCxnSpPr>
              <a:endCxn id="336" idx="0"/>
            </p:cNvCxnSpPr>
            <p:nvPr/>
          </p:nvCxnSpPr>
          <p:spPr>
            <a:xfrm flipH="1">
              <a:off x="8705225" y="2382750"/>
              <a:ext cx="3300" cy="932700"/>
            </a:xfrm>
            <a:prstGeom prst="straightConnector1">
              <a:avLst/>
            </a:prstGeom>
            <a:noFill/>
            <a:ln cap="flat" cmpd="sng" w="19050">
              <a:solidFill>
                <a:schemeClr val="dk1"/>
              </a:solidFill>
              <a:prstDash val="solid"/>
              <a:round/>
              <a:headEnd len="med" w="med" type="none"/>
              <a:tailEnd len="med" w="med" type="triangle"/>
            </a:ln>
          </p:spPr>
        </p:cxnSp>
        <p:sp>
          <p:nvSpPr>
            <p:cNvPr id="337" name="Google Shape;337;p44"/>
            <p:cNvSpPr txBox="1"/>
            <p:nvPr/>
          </p:nvSpPr>
          <p:spPr>
            <a:xfrm>
              <a:off x="8452525" y="2096250"/>
              <a:ext cx="460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1B786E"/>
                  </a:solidFill>
                  <a:latin typeface="Lato"/>
                  <a:ea typeface="Lato"/>
                  <a:cs typeface="Lato"/>
                  <a:sym typeface="Lato"/>
                </a:rPr>
                <a:t>LOW</a:t>
              </a:r>
              <a:endParaRPr b="1" sz="900">
                <a:solidFill>
                  <a:srgbClr val="1B786E"/>
                </a:solidFill>
                <a:latin typeface="Lato"/>
                <a:ea typeface="Lato"/>
                <a:cs typeface="Lato"/>
                <a:sym typeface="Lato"/>
              </a:endParaRPr>
            </a:p>
          </p:txBody>
        </p:sp>
        <p:sp>
          <p:nvSpPr>
            <p:cNvPr id="336" name="Google Shape;336;p44"/>
            <p:cNvSpPr txBox="1"/>
            <p:nvPr/>
          </p:nvSpPr>
          <p:spPr>
            <a:xfrm>
              <a:off x="8421125" y="3315450"/>
              <a:ext cx="5682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1B786E"/>
                  </a:solidFill>
                  <a:latin typeface="Lato"/>
                  <a:ea typeface="Lato"/>
                  <a:cs typeface="Lato"/>
                  <a:sym typeface="Lato"/>
                </a:rPr>
                <a:t>HIGH</a:t>
              </a:r>
              <a:endParaRPr b="1" sz="900">
                <a:solidFill>
                  <a:srgbClr val="1B786E"/>
                </a:solidFill>
                <a:latin typeface="Lato"/>
                <a:ea typeface="Lato"/>
                <a:cs typeface="Lato"/>
                <a:sym typeface="Lato"/>
              </a:endParaRPr>
            </a:p>
          </p:txBody>
        </p:sp>
        <p:sp>
          <p:nvSpPr>
            <p:cNvPr id="338" name="Google Shape;338;p44"/>
            <p:cNvSpPr txBox="1"/>
            <p:nvPr/>
          </p:nvSpPr>
          <p:spPr>
            <a:xfrm>
              <a:off x="8452525" y="1867650"/>
              <a:ext cx="460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chemeClr val="accent3"/>
                  </a:solidFill>
                  <a:latin typeface="Lato"/>
                  <a:ea typeface="Lato"/>
                  <a:cs typeface="Lato"/>
                  <a:sym typeface="Lato"/>
                </a:rPr>
                <a:t>NO</a:t>
              </a:r>
              <a:endParaRPr b="1" sz="900">
                <a:solidFill>
                  <a:schemeClr val="accent3"/>
                </a:solidFill>
                <a:latin typeface="Lato"/>
                <a:ea typeface="Lato"/>
                <a:cs typeface="Lato"/>
                <a:sym typeface="Lato"/>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5"/>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PeoTV</a:t>
            </a:r>
            <a:r>
              <a:rPr lang="en"/>
              <a:t> subscribers: Group by Location</a:t>
            </a:r>
            <a:endParaRPr/>
          </a:p>
        </p:txBody>
      </p:sp>
      <p:sp>
        <p:nvSpPr>
          <p:cNvPr id="344" name="Google Shape;344;p45"/>
          <p:cNvSpPr txBox="1"/>
          <p:nvPr>
            <p:ph idx="1" type="body"/>
          </p:nvPr>
        </p:nvSpPr>
        <p:spPr>
          <a:xfrm>
            <a:off x="729450" y="1640025"/>
            <a:ext cx="54966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Combined four columns together. To identify unique location of a subscriber</a:t>
            </a:r>
            <a:br>
              <a:rPr lang="en">
                <a:solidFill>
                  <a:srgbClr val="434343"/>
                </a:solidFill>
              </a:rPr>
            </a:br>
            <a:endParaRPr sz="800">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MSAN</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Location_Code </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EQUP_ID</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EQUP_Index</a:t>
            </a:r>
            <a:br>
              <a:rPr b="1" lang="en">
                <a:solidFill>
                  <a:srgbClr val="434343"/>
                </a:solidFill>
              </a:rPr>
            </a:br>
            <a:endParaRPr b="1">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Added new feature to User Profile : </a:t>
            </a:r>
            <a:r>
              <a:rPr b="1" lang="en">
                <a:solidFill>
                  <a:srgbClr val="434343"/>
                </a:solidFill>
              </a:rPr>
              <a:t>Location_Identifier</a:t>
            </a:r>
            <a:endParaRPr b="1">
              <a:solidFill>
                <a:srgbClr val="434343"/>
              </a:solidFill>
            </a:endParaRPr>
          </a:p>
        </p:txBody>
      </p:sp>
      <p:sp>
        <p:nvSpPr>
          <p:cNvPr id="345" name="Google Shape;345;p45"/>
          <p:cNvSpPr txBox="1"/>
          <p:nvPr/>
        </p:nvSpPr>
        <p:spPr>
          <a:xfrm>
            <a:off x="6138675" y="4536225"/>
            <a:ext cx="26844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PEOTV</a:t>
            </a:r>
            <a:r>
              <a:rPr lang="en" sz="900">
                <a:latin typeface="Lato"/>
                <a:ea typeface="Lato"/>
                <a:cs typeface="Lato"/>
                <a:sym typeface="Lato"/>
              </a:rPr>
              <a:t> DATA</a:t>
            </a:r>
            <a:endParaRPr sz="900">
              <a:latin typeface="Lato"/>
              <a:ea typeface="Lato"/>
              <a:cs typeface="Lato"/>
              <a:sym typeface="Lato"/>
            </a:endParaRPr>
          </a:p>
        </p:txBody>
      </p:sp>
      <p:pic>
        <p:nvPicPr>
          <p:cNvPr id="346" name="Google Shape;346;p45"/>
          <p:cNvPicPr preferRelativeResize="0"/>
          <p:nvPr/>
        </p:nvPicPr>
        <p:blipFill>
          <a:blip r:embed="rId3">
            <a:alphaModFix/>
          </a:blip>
          <a:stretch>
            <a:fillRect/>
          </a:stretch>
        </p:blipFill>
        <p:spPr>
          <a:xfrm>
            <a:off x="6302250" y="1439950"/>
            <a:ext cx="2338004" cy="30962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6"/>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PeoTV</a:t>
            </a:r>
            <a:r>
              <a:rPr lang="en"/>
              <a:t> subscribers: Group by Location</a:t>
            </a:r>
            <a:endParaRPr/>
          </a:p>
        </p:txBody>
      </p:sp>
      <p:pic>
        <p:nvPicPr>
          <p:cNvPr id="352" name="Google Shape;352;p46"/>
          <p:cNvPicPr preferRelativeResize="0"/>
          <p:nvPr/>
        </p:nvPicPr>
        <p:blipFill>
          <a:blip r:embed="rId3">
            <a:alphaModFix/>
          </a:blip>
          <a:stretch>
            <a:fillRect/>
          </a:stretch>
        </p:blipFill>
        <p:spPr>
          <a:xfrm>
            <a:off x="727650" y="1363750"/>
            <a:ext cx="6427049" cy="3552114"/>
          </a:xfrm>
          <a:prstGeom prst="rect">
            <a:avLst/>
          </a:prstGeom>
          <a:noFill/>
          <a:ln>
            <a:noFill/>
          </a:ln>
        </p:spPr>
      </p:pic>
      <p:pic>
        <p:nvPicPr>
          <p:cNvPr id="353" name="Google Shape;353;p46"/>
          <p:cNvPicPr preferRelativeResize="0"/>
          <p:nvPr/>
        </p:nvPicPr>
        <p:blipFill>
          <a:blip r:embed="rId4">
            <a:alphaModFix/>
          </a:blip>
          <a:stretch>
            <a:fillRect/>
          </a:stretch>
        </p:blipFill>
        <p:spPr>
          <a:xfrm>
            <a:off x="7364251" y="1242300"/>
            <a:ext cx="1204975" cy="37339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7"/>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PeoTV subscribers: Group by PeoTV Packages</a:t>
            </a:r>
            <a:endParaRPr/>
          </a:p>
        </p:txBody>
      </p:sp>
      <p:pic>
        <p:nvPicPr>
          <p:cNvPr id="359" name="Google Shape;359;p47"/>
          <p:cNvPicPr preferRelativeResize="0"/>
          <p:nvPr/>
        </p:nvPicPr>
        <p:blipFill rotWithShape="1">
          <a:blip r:embed="rId3">
            <a:alphaModFix/>
          </a:blip>
          <a:srcRect b="0" l="0" r="0" t="4370"/>
          <a:stretch/>
        </p:blipFill>
        <p:spPr>
          <a:xfrm>
            <a:off x="1859950" y="1354975"/>
            <a:ext cx="3952050" cy="3792399"/>
          </a:xfrm>
          <a:prstGeom prst="rect">
            <a:avLst/>
          </a:prstGeom>
          <a:noFill/>
          <a:ln>
            <a:noFill/>
          </a:ln>
        </p:spPr>
      </p:pic>
      <p:pic>
        <p:nvPicPr>
          <p:cNvPr id="360" name="Google Shape;360;p47"/>
          <p:cNvPicPr preferRelativeResize="0"/>
          <p:nvPr/>
        </p:nvPicPr>
        <p:blipFill>
          <a:blip r:embed="rId4">
            <a:alphaModFix/>
          </a:blip>
          <a:stretch>
            <a:fillRect/>
          </a:stretch>
        </p:blipFill>
        <p:spPr>
          <a:xfrm>
            <a:off x="6340525" y="1497150"/>
            <a:ext cx="1280925" cy="32979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8"/>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Product State Changes Analysis</a:t>
            </a:r>
            <a:endParaRPr sz="3500"/>
          </a:p>
        </p:txBody>
      </p:sp>
      <p:sp>
        <p:nvSpPr>
          <p:cNvPr id="366" name="Google Shape;366;p48"/>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67" name="Google Shape;367;p48"/>
          <p:cNvPicPr preferRelativeResize="0"/>
          <p:nvPr/>
        </p:nvPicPr>
        <p:blipFill>
          <a:blip r:embed="rId3">
            <a:alphaModFix/>
          </a:blip>
          <a:stretch>
            <a:fillRect/>
          </a:stretch>
        </p:blipFill>
        <p:spPr>
          <a:xfrm>
            <a:off x="5563600" y="999801"/>
            <a:ext cx="2640475" cy="3024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9"/>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State Changes</a:t>
            </a:r>
            <a:r>
              <a:rPr lang="en"/>
              <a:t> analysis</a:t>
            </a:r>
            <a:endParaRPr/>
          </a:p>
        </p:txBody>
      </p:sp>
      <p:sp>
        <p:nvSpPr>
          <p:cNvPr id="373" name="Google Shape;373;p49"/>
          <p:cNvSpPr txBox="1"/>
          <p:nvPr>
            <p:ph idx="1" type="body"/>
          </p:nvPr>
        </p:nvSpPr>
        <p:spPr>
          <a:xfrm>
            <a:off x="729450" y="1487625"/>
            <a:ext cx="73656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User Identifier: </a:t>
            </a:r>
            <a:r>
              <a:rPr b="1" i="1" lang="en">
                <a:solidFill>
                  <a:srgbClr val="434343"/>
                </a:solidFill>
              </a:rPr>
              <a:t>Phone_Number.hash</a:t>
            </a:r>
            <a:br>
              <a:rPr b="1" i="1" lang="en">
                <a:solidFill>
                  <a:srgbClr val="434343"/>
                </a:solidFill>
              </a:rPr>
            </a:br>
            <a:endParaRPr b="1" i="1" sz="600">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Steps: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Identify Products List associated with users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Group phone numbers associated with each account</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Group </a:t>
            </a:r>
            <a:r>
              <a:rPr lang="en">
                <a:solidFill>
                  <a:srgbClr val="434343"/>
                </a:solidFill>
              </a:rPr>
              <a:t>products</a:t>
            </a:r>
            <a:r>
              <a:rPr lang="en">
                <a:solidFill>
                  <a:srgbClr val="434343"/>
                </a:solidFill>
              </a:rPr>
              <a:t> purchased by each account/ phone number</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Products count per each account/ phone number</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Group users by products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Export generated data and maps for future use</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Provide visualizations</a:t>
            </a:r>
            <a:endParaRPr>
              <a:solidFill>
                <a:srgbClr val="434343"/>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0"/>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Phone numbers and Products associated</a:t>
            </a:r>
            <a:endParaRPr/>
          </a:p>
        </p:txBody>
      </p:sp>
      <p:pic>
        <p:nvPicPr>
          <p:cNvPr id="379" name="Google Shape;379;p50"/>
          <p:cNvPicPr preferRelativeResize="0"/>
          <p:nvPr/>
        </p:nvPicPr>
        <p:blipFill>
          <a:blip r:embed="rId3">
            <a:alphaModFix/>
          </a:blip>
          <a:stretch>
            <a:fillRect/>
          </a:stretch>
        </p:blipFill>
        <p:spPr>
          <a:xfrm>
            <a:off x="813475" y="1636275"/>
            <a:ext cx="7858125" cy="29718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1"/>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Maps: Products purchased by Phone numbers</a:t>
            </a:r>
            <a:endParaRPr/>
          </a:p>
        </p:txBody>
      </p:sp>
      <p:sp>
        <p:nvSpPr>
          <p:cNvPr id="385" name="Google Shape;385;p51"/>
          <p:cNvSpPr txBox="1"/>
          <p:nvPr>
            <p:ph idx="1" type="body"/>
          </p:nvPr>
        </p:nvSpPr>
        <p:spPr>
          <a:xfrm>
            <a:off x="881850" y="1487625"/>
            <a:ext cx="7365600" cy="35055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Clr>
                <a:srgbClr val="434343"/>
              </a:buClr>
              <a:buSzPts val="1300"/>
              <a:buChar char="●"/>
            </a:pPr>
            <a:r>
              <a:rPr lang="en">
                <a:solidFill>
                  <a:srgbClr val="434343"/>
                </a:solidFill>
              </a:rPr>
              <a:t>Examples:</a:t>
            </a:r>
            <a:endParaRPr>
              <a:solidFill>
                <a:srgbClr val="434343"/>
              </a:solidFill>
            </a:endParaRPr>
          </a:p>
          <a:p>
            <a:pPr indent="457200" lvl="0" marL="457200" rtl="0" algn="l">
              <a:lnSpc>
                <a:spcPct val="200000"/>
              </a:lnSpc>
              <a:spcBef>
                <a:spcPts val="200"/>
              </a:spcBef>
              <a:spcAft>
                <a:spcPts val="0"/>
              </a:spcAft>
              <a:buNone/>
            </a:pPr>
            <a:r>
              <a:rPr lang="en" sz="1100">
                <a:solidFill>
                  <a:srgbClr val="434343"/>
                </a:solidFill>
              </a:rPr>
              <a:t>{'b635fc31617ffc9c1e6b5015fb32e108': 'V_Single VAS Bundle'},</a:t>
            </a:r>
            <a:endParaRPr sz="1100">
              <a:solidFill>
                <a:srgbClr val="434343"/>
              </a:solidFill>
            </a:endParaRPr>
          </a:p>
          <a:p>
            <a:pPr indent="457200" lvl="0" marL="457200" rtl="0" algn="l">
              <a:lnSpc>
                <a:spcPct val="200000"/>
              </a:lnSpc>
              <a:spcBef>
                <a:spcPts val="200"/>
              </a:spcBef>
              <a:spcAft>
                <a:spcPts val="0"/>
              </a:spcAft>
              <a:buNone/>
            </a:pPr>
            <a:r>
              <a:rPr lang="en" sz="1100">
                <a:solidFill>
                  <a:srgbClr val="434343"/>
                </a:solidFill>
              </a:rPr>
              <a:t> {'ef74b1171331411a4d2e9fada9158215': 'E_Referral offer Discount'},</a:t>
            </a:r>
            <a:endParaRPr sz="1100">
              <a:solidFill>
                <a:srgbClr val="434343"/>
              </a:solidFill>
            </a:endParaRPr>
          </a:p>
          <a:p>
            <a:pPr indent="0" lvl="0" marL="0" rtl="0" algn="l">
              <a:lnSpc>
                <a:spcPct val="200000"/>
              </a:lnSpc>
              <a:spcBef>
                <a:spcPts val="200"/>
              </a:spcBef>
              <a:spcAft>
                <a:spcPts val="0"/>
              </a:spcAft>
              <a:buNone/>
            </a:pPr>
            <a:r>
              <a:rPr lang="en" sz="1100">
                <a:solidFill>
                  <a:srgbClr val="434343"/>
                </a:solidFill>
              </a:rPr>
              <a:t> 		{'31110bf10f07e3d5e23da9680b1dd287': 'V_Absentee service'},</a:t>
            </a:r>
            <a:endParaRPr sz="1100">
              <a:solidFill>
                <a:srgbClr val="434343"/>
              </a:solidFill>
            </a:endParaRPr>
          </a:p>
          <a:p>
            <a:pPr indent="0" lvl="0" marL="0" rtl="0" algn="l">
              <a:lnSpc>
                <a:spcPct val="200000"/>
              </a:lnSpc>
              <a:spcBef>
                <a:spcPts val="200"/>
              </a:spcBef>
              <a:spcAft>
                <a:spcPts val="0"/>
              </a:spcAft>
              <a:buNone/>
            </a:pPr>
            <a:r>
              <a:rPr lang="en" sz="1100">
                <a:solidFill>
                  <a:srgbClr val="434343"/>
                </a:solidFill>
              </a:rPr>
              <a:t> 		{'b6404a24d0ae0f5dbb11c78c783bd1fc': 'V_Hotline Service'},</a:t>
            </a:r>
            <a:endParaRPr sz="1100">
              <a:solidFill>
                <a:srgbClr val="434343"/>
              </a:solidFill>
            </a:endParaRPr>
          </a:p>
          <a:p>
            <a:pPr indent="0" lvl="0" marL="0" rtl="0" algn="l">
              <a:lnSpc>
                <a:spcPct val="200000"/>
              </a:lnSpc>
              <a:spcBef>
                <a:spcPts val="200"/>
              </a:spcBef>
              <a:spcAft>
                <a:spcPts val="0"/>
              </a:spcAft>
              <a:buNone/>
            </a:pPr>
            <a:r>
              <a:rPr lang="en" sz="1100">
                <a:solidFill>
                  <a:srgbClr val="434343"/>
                </a:solidFill>
              </a:rPr>
              <a:t> 		{'b635fc31617ffc9c1e6b5015fb32e108': 'V_Caller Line Identification'},</a:t>
            </a:r>
            <a:endParaRPr sz="1100">
              <a:solidFill>
                <a:srgbClr val="434343"/>
              </a:solidFill>
            </a:endParaRPr>
          </a:p>
          <a:p>
            <a:pPr indent="0" lvl="0" marL="0" rtl="0" algn="l">
              <a:lnSpc>
                <a:spcPct val="200000"/>
              </a:lnSpc>
              <a:spcBef>
                <a:spcPts val="200"/>
              </a:spcBef>
              <a:spcAft>
                <a:spcPts val="0"/>
              </a:spcAft>
              <a:buNone/>
            </a:pPr>
            <a:r>
              <a:rPr lang="en" sz="1100">
                <a:solidFill>
                  <a:srgbClr val="434343"/>
                </a:solidFill>
              </a:rPr>
              <a:t> 		{'b6404a24d0ae0f5dbb11c78c783bd1fc': 'V_Absentee service'},</a:t>
            </a:r>
            <a:endParaRPr sz="1100">
              <a:solidFill>
                <a:srgbClr val="434343"/>
              </a:solidFill>
            </a:endParaRPr>
          </a:p>
          <a:p>
            <a:pPr indent="0" lvl="0" marL="0" rtl="0" algn="l">
              <a:lnSpc>
                <a:spcPct val="200000"/>
              </a:lnSpc>
              <a:spcBef>
                <a:spcPts val="200"/>
              </a:spcBef>
              <a:spcAft>
                <a:spcPts val="0"/>
              </a:spcAft>
              <a:buNone/>
            </a:pPr>
            <a:r>
              <a:rPr lang="en" sz="1100">
                <a:solidFill>
                  <a:srgbClr val="434343"/>
                </a:solidFill>
              </a:rPr>
              <a:t> 		{'b635fc31617ffc9c1e6b5015fb32e108': 'V_Call Forwarding Offline'},</a:t>
            </a:r>
            <a:endParaRPr sz="1100">
              <a:solidFill>
                <a:srgbClr val="434343"/>
              </a:solidFill>
            </a:endParaRPr>
          </a:p>
          <a:p>
            <a:pPr indent="0" lvl="0" marL="0" rtl="0" algn="l">
              <a:lnSpc>
                <a:spcPct val="200000"/>
              </a:lnSpc>
              <a:spcBef>
                <a:spcPts val="200"/>
              </a:spcBef>
              <a:spcAft>
                <a:spcPts val="200"/>
              </a:spcAft>
              <a:buNone/>
            </a:pPr>
            <a:r>
              <a:t/>
            </a:r>
            <a:endParaRPr>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VOICE calls usage: Pivot table</a:t>
            </a:r>
            <a:endParaRPr/>
          </a:p>
        </p:txBody>
      </p:sp>
      <p:pic>
        <p:nvPicPr>
          <p:cNvPr id="107" name="Google Shape;107;p16"/>
          <p:cNvPicPr preferRelativeResize="0"/>
          <p:nvPr/>
        </p:nvPicPr>
        <p:blipFill>
          <a:blip r:embed="rId3">
            <a:alphaModFix/>
          </a:blip>
          <a:stretch>
            <a:fillRect/>
          </a:stretch>
        </p:blipFill>
        <p:spPr>
          <a:xfrm>
            <a:off x="152400" y="1575100"/>
            <a:ext cx="8839202" cy="265604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2"/>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Users grouped by Products</a:t>
            </a:r>
            <a:endParaRPr/>
          </a:p>
        </p:txBody>
      </p:sp>
      <p:pic>
        <p:nvPicPr>
          <p:cNvPr id="391" name="Google Shape;391;p52"/>
          <p:cNvPicPr preferRelativeResize="0"/>
          <p:nvPr/>
        </p:nvPicPr>
        <p:blipFill>
          <a:blip r:embed="rId3">
            <a:alphaModFix/>
          </a:blip>
          <a:stretch>
            <a:fillRect/>
          </a:stretch>
        </p:blipFill>
        <p:spPr>
          <a:xfrm>
            <a:off x="727650" y="1282850"/>
            <a:ext cx="6701050" cy="3703550"/>
          </a:xfrm>
          <a:prstGeom prst="rect">
            <a:avLst/>
          </a:prstGeom>
          <a:noFill/>
          <a:ln>
            <a:noFill/>
          </a:ln>
        </p:spPr>
      </p:pic>
      <p:pic>
        <p:nvPicPr>
          <p:cNvPr id="392" name="Google Shape;392;p52"/>
          <p:cNvPicPr preferRelativeResize="0"/>
          <p:nvPr/>
        </p:nvPicPr>
        <p:blipFill>
          <a:blip r:embed="rId4">
            <a:alphaModFix/>
          </a:blip>
          <a:stretch>
            <a:fillRect/>
          </a:stretch>
        </p:blipFill>
        <p:spPr>
          <a:xfrm>
            <a:off x="7550800" y="2103251"/>
            <a:ext cx="1299050" cy="21400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Extended User Profiles</a:t>
            </a:r>
            <a:endParaRPr sz="3500"/>
          </a:p>
        </p:txBody>
      </p:sp>
      <p:sp>
        <p:nvSpPr>
          <p:cNvPr id="398" name="Google Shape;398;p53"/>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99" name="Google Shape;399;p53"/>
          <p:cNvPicPr preferRelativeResize="0"/>
          <p:nvPr/>
        </p:nvPicPr>
        <p:blipFill>
          <a:blip r:embed="rId3">
            <a:alphaModFix/>
          </a:blip>
          <a:stretch>
            <a:fillRect/>
          </a:stretch>
        </p:blipFill>
        <p:spPr>
          <a:xfrm>
            <a:off x="5016225" y="1155100"/>
            <a:ext cx="3684799" cy="24547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4"/>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Profiles</a:t>
            </a:r>
            <a:endParaRPr/>
          </a:p>
        </p:txBody>
      </p:sp>
      <p:sp>
        <p:nvSpPr>
          <p:cNvPr id="405" name="Google Shape;405;p54"/>
          <p:cNvSpPr txBox="1"/>
          <p:nvPr>
            <p:ph idx="1" type="body"/>
          </p:nvPr>
        </p:nvSpPr>
        <p:spPr>
          <a:xfrm>
            <a:off x="729450" y="1487625"/>
            <a:ext cx="77922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User Profile Includes</a:t>
            </a:r>
            <a:r>
              <a:rPr lang="en">
                <a:solidFill>
                  <a:srgbClr val="434343"/>
                </a:solidFill>
              </a:rPr>
              <a:t>:</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VOICE Usage Rankings </a:t>
            </a:r>
            <a:r>
              <a:rPr lang="en">
                <a:solidFill>
                  <a:srgbClr val="434343"/>
                </a:solidFill>
              </a:rPr>
              <a:t>(Scaled/ Categorical)</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BroadBand</a:t>
            </a:r>
            <a:r>
              <a:rPr b="1" lang="en">
                <a:solidFill>
                  <a:srgbClr val="434343"/>
                </a:solidFill>
              </a:rPr>
              <a:t> Usage Rankings </a:t>
            </a:r>
            <a:r>
              <a:rPr lang="en">
                <a:solidFill>
                  <a:srgbClr val="434343"/>
                </a:solidFill>
              </a:rPr>
              <a:t>(Scaled/ Categorical)</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PeoTV</a:t>
            </a:r>
            <a:r>
              <a:rPr b="1" lang="en">
                <a:solidFill>
                  <a:srgbClr val="434343"/>
                </a:solidFill>
              </a:rPr>
              <a:t> Usage Rankings</a:t>
            </a:r>
            <a:r>
              <a:rPr lang="en">
                <a:solidFill>
                  <a:srgbClr val="434343"/>
                </a:solidFill>
              </a:rPr>
              <a:t> (Scaled/ Categorical)</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Identified</a:t>
            </a:r>
            <a:r>
              <a:rPr b="1" lang="en">
                <a:solidFill>
                  <a:srgbClr val="434343"/>
                </a:solidFill>
              </a:rPr>
              <a:t> PeoTV packages</a:t>
            </a:r>
            <a:r>
              <a:rPr lang="en">
                <a:solidFill>
                  <a:srgbClr val="434343"/>
                </a:solidFill>
              </a:rPr>
              <a:t> for each user</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Identified </a:t>
            </a:r>
            <a:r>
              <a:rPr b="1" lang="en">
                <a:solidFill>
                  <a:srgbClr val="434343"/>
                </a:solidFill>
              </a:rPr>
              <a:t>VOICE packages</a:t>
            </a:r>
            <a:r>
              <a:rPr lang="en">
                <a:solidFill>
                  <a:srgbClr val="434343"/>
                </a:solidFill>
              </a:rPr>
              <a:t> for each user</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Identified </a:t>
            </a:r>
            <a:r>
              <a:rPr b="1" lang="en">
                <a:solidFill>
                  <a:srgbClr val="434343"/>
                </a:solidFill>
              </a:rPr>
              <a:t>OTHER (not categorized) packages</a:t>
            </a:r>
            <a:r>
              <a:rPr lang="en">
                <a:solidFill>
                  <a:srgbClr val="434343"/>
                </a:solidFill>
              </a:rPr>
              <a:t> per each user</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Unique </a:t>
            </a:r>
            <a:r>
              <a:rPr b="1" lang="en">
                <a:solidFill>
                  <a:srgbClr val="434343"/>
                </a:solidFill>
              </a:rPr>
              <a:t>Location Identifier</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Subscription </a:t>
            </a:r>
            <a:r>
              <a:rPr b="1" lang="en">
                <a:solidFill>
                  <a:srgbClr val="434343"/>
                </a:solidFill>
              </a:rPr>
              <a:t>Type and Usage</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Is </a:t>
            </a:r>
            <a:r>
              <a:rPr b="1" lang="en">
                <a:solidFill>
                  <a:srgbClr val="434343"/>
                </a:solidFill>
              </a:rPr>
              <a:t>Outlier</a:t>
            </a:r>
            <a:r>
              <a:rPr lang="en">
                <a:solidFill>
                  <a:srgbClr val="434343"/>
                </a:solidFill>
              </a:rPr>
              <a:t>? (YES/NO)</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Derived </a:t>
            </a:r>
            <a:r>
              <a:rPr b="1" lang="en">
                <a:solidFill>
                  <a:srgbClr val="434343"/>
                </a:solidFill>
              </a:rPr>
              <a:t>socio-economic features</a:t>
            </a:r>
            <a:endParaRPr b="1">
              <a:solidFill>
                <a:srgbClr val="434343"/>
              </a:solidFill>
            </a:endParaRPr>
          </a:p>
          <a:p>
            <a:pPr indent="-298450" lvl="2" marL="1371600" rtl="0" algn="l">
              <a:lnSpc>
                <a:spcPct val="150000"/>
              </a:lnSpc>
              <a:spcBef>
                <a:spcPts val="0"/>
              </a:spcBef>
              <a:spcAft>
                <a:spcPts val="0"/>
              </a:spcAft>
              <a:buClr>
                <a:srgbClr val="434343"/>
              </a:buClr>
              <a:buSzPts val="1100"/>
              <a:buChar char="■"/>
            </a:pPr>
            <a:r>
              <a:rPr lang="en">
                <a:solidFill>
                  <a:srgbClr val="434343"/>
                </a:solidFill>
              </a:rPr>
              <a:t>Household types (Kids/ Working Professional or Student/ Senior citizen/ Family member abroad)</a:t>
            </a:r>
            <a:endParaRPr>
              <a:solidFill>
                <a:srgbClr val="434343"/>
              </a:solidFill>
            </a:endParaRPr>
          </a:p>
          <a:p>
            <a:pPr indent="-298450" lvl="2" marL="1371600" rtl="0" algn="l">
              <a:lnSpc>
                <a:spcPct val="150000"/>
              </a:lnSpc>
              <a:spcBef>
                <a:spcPts val="0"/>
              </a:spcBef>
              <a:spcAft>
                <a:spcPts val="0"/>
              </a:spcAft>
              <a:buClr>
                <a:srgbClr val="434343"/>
              </a:buClr>
              <a:buSzPts val="1100"/>
              <a:buChar char="■"/>
            </a:pPr>
            <a:r>
              <a:rPr lang="en">
                <a:solidFill>
                  <a:srgbClr val="434343"/>
                </a:solidFill>
              </a:rPr>
              <a:t>Having Insurance? (Tele life/Tele health) (YES/NO)</a:t>
            </a:r>
            <a:endParaRPr>
              <a:solidFill>
                <a:srgbClr val="434343"/>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5"/>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Profile cont’d.</a:t>
            </a:r>
            <a:endParaRPr/>
          </a:p>
        </p:txBody>
      </p:sp>
      <p:sp>
        <p:nvSpPr>
          <p:cNvPr id="411" name="Google Shape;411;p55"/>
          <p:cNvSpPr txBox="1"/>
          <p:nvPr>
            <p:ph idx="1" type="body"/>
          </p:nvPr>
        </p:nvSpPr>
        <p:spPr>
          <a:xfrm>
            <a:off x="729450" y="1487625"/>
            <a:ext cx="38910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VOICE Usage:</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ONNET INCOMING Usage ranks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ONNET OUTGOING Usage ranks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OFFNET INCOMING Usage ranks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OFFNET OUTGOING Usage ranks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IDD INCOMING Usage ranks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IDD OUTGOING Usage ranks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Overall ONNET Usage ranks</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Overall OFFNET Usage ranks</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Overall IDD Usage ranks</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Overall VOICE Usage ranks</a:t>
            </a:r>
            <a:endParaRPr b="1">
              <a:solidFill>
                <a:srgbClr val="434343"/>
              </a:solidFill>
            </a:endParaRPr>
          </a:p>
        </p:txBody>
      </p:sp>
      <p:sp>
        <p:nvSpPr>
          <p:cNvPr id="412" name="Google Shape;412;p55"/>
          <p:cNvSpPr txBox="1"/>
          <p:nvPr>
            <p:ph idx="1" type="body"/>
          </p:nvPr>
        </p:nvSpPr>
        <p:spPr>
          <a:xfrm>
            <a:off x="4746725" y="1487625"/>
            <a:ext cx="38910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Play</a:t>
            </a:r>
            <a:r>
              <a:rPr lang="en">
                <a:solidFill>
                  <a:srgbClr val="434343"/>
                </a:solidFill>
              </a:rPr>
              <a:t> Types: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SINGLE PLAY</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DOUBLE PLAY</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TRIPLE PLAY</a:t>
            </a:r>
            <a:br>
              <a:rPr lang="en">
                <a:solidFill>
                  <a:srgbClr val="434343"/>
                </a:solidFill>
              </a:rPr>
            </a:br>
            <a:endParaRPr>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Play Usage:</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BB (HGH/LOW/MEDIUM/NO)</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VOICE (HGH/LOW/MEDIUM/NO)</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PEOTV (HGH/LOW/MEDIUM/NO)</a:t>
            </a:r>
            <a:endParaRPr>
              <a:solidFill>
                <a:srgbClr val="434343"/>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6"/>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Profile cont’d.</a:t>
            </a:r>
            <a:endParaRPr/>
          </a:p>
        </p:txBody>
      </p:sp>
      <p:grpSp>
        <p:nvGrpSpPr>
          <p:cNvPr id="418" name="Google Shape;418;p56"/>
          <p:cNvGrpSpPr/>
          <p:nvPr/>
        </p:nvGrpSpPr>
        <p:grpSpPr>
          <a:xfrm>
            <a:off x="207066" y="1446681"/>
            <a:ext cx="8688924" cy="3286901"/>
            <a:chOff x="-1214975" y="1178575"/>
            <a:chExt cx="9790337" cy="3703551"/>
          </a:xfrm>
        </p:grpSpPr>
        <p:pic>
          <p:nvPicPr>
            <p:cNvPr id="419" name="Google Shape;419;p56"/>
            <p:cNvPicPr preferRelativeResize="0"/>
            <p:nvPr/>
          </p:nvPicPr>
          <p:blipFill>
            <a:blip r:embed="rId3">
              <a:alphaModFix/>
            </a:blip>
            <a:stretch>
              <a:fillRect/>
            </a:stretch>
          </p:blipFill>
          <p:spPr>
            <a:xfrm>
              <a:off x="660925" y="1178575"/>
              <a:ext cx="7914437" cy="3703550"/>
            </a:xfrm>
            <a:prstGeom prst="rect">
              <a:avLst/>
            </a:prstGeom>
            <a:noFill/>
            <a:ln>
              <a:noFill/>
            </a:ln>
          </p:spPr>
        </p:pic>
        <p:pic>
          <p:nvPicPr>
            <p:cNvPr id="420" name="Google Shape;420;p56"/>
            <p:cNvPicPr preferRelativeResize="0"/>
            <p:nvPr/>
          </p:nvPicPr>
          <p:blipFill>
            <a:blip r:embed="rId4">
              <a:alphaModFix/>
            </a:blip>
            <a:stretch>
              <a:fillRect/>
            </a:stretch>
          </p:blipFill>
          <p:spPr>
            <a:xfrm>
              <a:off x="-1214975" y="1178575"/>
              <a:ext cx="1917660" cy="3703551"/>
            </a:xfrm>
            <a:prstGeom prst="rect">
              <a:avLst/>
            </a:prstGeom>
            <a:noFill/>
            <a:ln>
              <a:noFill/>
            </a:ln>
          </p:spPr>
        </p:pic>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7"/>
          <p:cNvSpPr txBox="1"/>
          <p:nvPr>
            <p:ph type="title"/>
          </p:nvPr>
        </p:nvSpPr>
        <p:spPr>
          <a:xfrm>
            <a:off x="868025" y="1325925"/>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Extended Product Profiles</a:t>
            </a:r>
            <a:endParaRPr sz="3500"/>
          </a:p>
        </p:txBody>
      </p:sp>
      <p:sp>
        <p:nvSpPr>
          <p:cNvPr id="426" name="Google Shape;426;p57"/>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427" name="Google Shape;427;p57"/>
          <p:cNvPicPr preferRelativeResize="0"/>
          <p:nvPr/>
        </p:nvPicPr>
        <p:blipFill>
          <a:blip r:embed="rId3">
            <a:alphaModFix/>
          </a:blip>
          <a:stretch>
            <a:fillRect/>
          </a:stretch>
        </p:blipFill>
        <p:spPr>
          <a:xfrm>
            <a:off x="5621725" y="1162225"/>
            <a:ext cx="2637275" cy="26372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8"/>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a:t>
            </a:r>
            <a:r>
              <a:rPr lang="en"/>
              <a:t> Profiles</a:t>
            </a:r>
            <a:endParaRPr/>
          </a:p>
        </p:txBody>
      </p:sp>
      <p:sp>
        <p:nvSpPr>
          <p:cNvPr id="433" name="Google Shape;433;p58"/>
          <p:cNvSpPr txBox="1"/>
          <p:nvPr>
            <p:ph idx="1" type="body"/>
          </p:nvPr>
        </p:nvSpPr>
        <p:spPr>
          <a:xfrm>
            <a:off x="729450" y="1487625"/>
            <a:ext cx="77922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Product</a:t>
            </a:r>
            <a:r>
              <a:rPr lang="en">
                <a:solidFill>
                  <a:srgbClr val="434343"/>
                </a:solidFill>
              </a:rPr>
              <a:t> Profile Includes: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Product/package  details</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Subscription Plans</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Price (Downpayment)</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Monthly Installments</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Data plans (for BroadBand packages) (Time-based/Anytime/Unlimited)</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Call Charges (VOICE packages)</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TV Channels and monthly charges (PeoTV Packages)</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Value Added services details (VAS)</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Conditions</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 Dependent Products</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 Available locations</a:t>
            </a:r>
            <a:endParaRPr b="1">
              <a:solidFill>
                <a:srgbClr val="434343"/>
              </a:solidFill>
            </a:endParaRPr>
          </a:p>
        </p:txBody>
      </p:sp>
      <p:sp>
        <p:nvSpPr>
          <p:cNvPr id="434" name="Google Shape;434;p58"/>
          <p:cNvSpPr txBox="1"/>
          <p:nvPr/>
        </p:nvSpPr>
        <p:spPr>
          <a:xfrm>
            <a:off x="6367275" y="4460025"/>
            <a:ext cx="2684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latin typeface="Lato"/>
                <a:ea typeface="Lato"/>
                <a:cs typeface="Lato"/>
                <a:sym typeface="Lato"/>
              </a:rPr>
              <a:t>Data Extracted From:</a:t>
            </a:r>
            <a:endParaRPr b="1" sz="900">
              <a:latin typeface="Lato"/>
              <a:ea typeface="Lato"/>
              <a:cs typeface="Lato"/>
              <a:sym typeface="Lato"/>
            </a:endParaRPr>
          </a:p>
          <a:p>
            <a:pPr indent="0" lvl="0" marL="0" rtl="0" algn="ctr">
              <a:spcBef>
                <a:spcPts val="0"/>
              </a:spcBef>
              <a:spcAft>
                <a:spcPts val="0"/>
              </a:spcAft>
              <a:buNone/>
            </a:pPr>
            <a:r>
              <a:rPr lang="en" sz="900">
                <a:latin typeface="Lato"/>
                <a:ea typeface="Lato"/>
                <a:cs typeface="Lato"/>
                <a:sym typeface="Lato"/>
              </a:rPr>
              <a:t>SLT Web site, Annual report 2020</a:t>
            </a:r>
            <a:endParaRPr sz="900">
              <a:latin typeface="Lato"/>
              <a:ea typeface="Lato"/>
              <a:cs typeface="Lato"/>
              <a:sym typeface="La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9"/>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a:t>
            </a:r>
            <a:r>
              <a:rPr lang="en"/>
              <a:t> Profiles: Available features</a:t>
            </a:r>
            <a:endParaRPr/>
          </a:p>
        </p:txBody>
      </p:sp>
      <p:sp>
        <p:nvSpPr>
          <p:cNvPr id="440" name="Google Shape;440;p59"/>
          <p:cNvSpPr txBox="1"/>
          <p:nvPr>
            <p:ph idx="1" type="body"/>
          </p:nvPr>
        </p:nvSpPr>
        <p:spPr>
          <a:xfrm>
            <a:off x="697250" y="1383875"/>
            <a:ext cx="5143500" cy="3835800"/>
          </a:xfrm>
          <a:prstGeom prst="rect">
            <a:avLst/>
          </a:prstGeom>
        </p:spPr>
        <p:txBody>
          <a:bodyPr anchorCtr="0" anchor="t" bIns="91425" lIns="91425" spcFirstLastPara="1" rIns="91425" wrap="square" tIns="91425">
            <a:normAutofit fontScale="92500" lnSpcReduction="20000"/>
          </a:bodyPr>
          <a:lstStyle/>
          <a:p>
            <a:pPr indent="-304958" lvl="0" marL="457200" rtl="0" algn="l">
              <a:lnSpc>
                <a:spcPct val="150000"/>
              </a:lnSpc>
              <a:spcBef>
                <a:spcPts val="0"/>
              </a:spcBef>
              <a:spcAft>
                <a:spcPts val="0"/>
              </a:spcAft>
              <a:buClr>
                <a:srgbClr val="434343"/>
              </a:buClr>
              <a:buSzPct val="100000"/>
              <a:buChar char="●"/>
            </a:pPr>
            <a:r>
              <a:rPr lang="en">
                <a:solidFill>
                  <a:srgbClr val="434343"/>
                </a:solidFill>
              </a:rPr>
              <a:t>Common features</a:t>
            </a:r>
            <a:r>
              <a:rPr lang="en">
                <a:solidFill>
                  <a:srgbClr val="434343"/>
                </a:solidFill>
              </a:rPr>
              <a:t>:</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Product_ID - product code</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Base_Type (BB/VOICE/PEOTV)</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Pricing_Type (PAID/FREE)</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Package_Type (ADSL/Fibre/4G/Telephone/PeoTV)</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VAS (YES/NO) - value added service</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Title and Description</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Included_Packages - packages shipped with a product</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Price (Rs.) - totl cost, downpayment or first installment</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Monthly_Rental (Rs.)</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Subscription_Type (SINGLE_PLAY/DOUBLE_PLAY/TRIPLE_PLAY)</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Minimum_Subscription_Period (years)</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Recidence_Type (Home/Office)</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Tax_Status (INCLUDED/EXCLUDED)</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Conditions - list of conditions for package</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Available_Regions - list of available regions: MSAN or related level</a:t>
            </a:r>
            <a:endParaRPr>
              <a:solidFill>
                <a:srgbClr val="434343"/>
              </a:solidFill>
            </a:endParaRPr>
          </a:p>
          <a:p>
            <a:pPr indent="-293211" lvl="1" marL="914400" rtl="0" algn="l">
              <a:lnSpc>
                <a:spcPct val="150000"/>
              </a:lnSpc>
              <a:spcBef>
                <a:spcPts val="0"/>
              </a:spcBef>
              <a:spcAft>
                <a:spcPts val="0"/>
              </a:spcAft>
              <a:buClr>
                <a:srgbClr val="434343"/>
              </a:buClr>
              <a:buSzPct val="100000"/>
              <a:buChar char="○"/>
            </a:pPr>
            <a:r>
              <a:rPr lang="en">
                <a:solidFill>
                  <a:srgbClr val="434343"/>
                </a:solidFill>
              </a:rPr>
              <a:t>Dependent_Packages (other products it depends on)</a:t>
            </a:r>
            <a:endParaRPr>
              <a:solidFill>
                <a:srgbClr val="434343"/>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0"/>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Profiles: Available features</a:t>
            </a:r>
            <a:endParaRPr/>
          </a:p>
        </p:txBody>
      </p:sp>
      <p:sp>
        <p:nvSpPr>
          <p:cNvPr id="446" name="Google Shape;446;p60"/>
          <p:cNvSpPr txBox="1"/>
          <p:nvPr>
            <p:ph idx="1" type="body"/>
          </p:nvPr>
        </p:nvSpPr>
        <p:spPr>
          <a:xfrm>
            <a:off x="697250" y="1383875"/>
            <a:ext cx="6923700" cy="3835800"/>
          </a:xfrm>
          <a:prstGeom prst="rect">
            <a:avLst/>
          </a:prstGeom>
        </p:spPr>
        <p:txBody>
          <a:bodyPr anchorCtr="0" anchor="t" bIns="91425" lIns="91425" spcFirstLastPara="1" rIns="91425" wrap="square" tIns="91425">
            <a:normAutofit fontScale="85000"/>
          </a:bodyPr>
          <a:lstStyle/>
          <a:p>
            <a:pPr indent="-298767" lvl="0" marL="457200" rtl="0" algn="l">
              <a:lnSpc>
                <a:spcPct val="150000"/>
              </a:lnSpc>
              <a:spcBef>
                <a:spcPts val="0"/>
              </a:spcBef>
              <a:spcAft>
                <a:spcPts val="0"/>
              </a:spcAft>
              <a:buClr>
                <a:srgbClr val="434343"/>
              </a:buClr>
              <a:buSzPct val="100000"/>
              <a:buChar char="●"/>
            </a:pPr>
            <a:r>
              <a:rPr lang="en">
                <a:solidFill>
                  <a:srgbClr val="434343"/>
                </a:solidFill>
              </a:rPr>
              <a:t>BroadBand specific features:</a:t>
            </a:r>
            <a:endParaRPr>
              <a:solidFill>
                <a:srgbClr val="434343"/>
              </a:solidFill>
            </a:endParaRPr>
          </a:p>
          <a:p>
            <a:pPr indent="-287972" lvl="1" marL="914400" rtl="0" algn="l">
              <a:lnSpc>
                <a:spcPct val="150000"/>
              </a:lnSpc>
              <a:spcBef>
                <a:spcPts val="0"/>
              </a:spcBef>
              <a:spcAft>
                <a:spcPts val="0"/>
              </a:spcAft>
              <a:buClr>
                <a:srgbClr val="434343"/>
              </a:buClr>
              <a:buSzPct val="100000"/>
              <a:buChar char="○"/>
            </a:pPr>
            <a:r>
              <a:rPr lang="en">
                <a:solidFill>
                  <a:srgbClr val="434343"/>
                </a:solidFill>
              </a:rPr>
              <a:t>BB_Data_standard (GB) - Standard data for a Time-based package</a:t>
            </a:r>
            <a:endParaRPr>
              <a:solidFill>
                <a:srgbClr val="434343"/>
              </a:solidFill>
            </a:endParaRPr>
          </a:p>
          <a:p>
            <a:pPr indent="-287972" lvl="1" marL="914400" rtl="0" algn="l">
              <a:lnSpc>
                <a:spcPct val="150000"/>
              </a:lnSpc>
              <a:spcBef>
                <a:spcPts val="0"/>
              </a:spcBef>
              <a:spcAft>
                <a:spcPts val="0"/>
              </a:spcAft>
              <a:buClr>
                <a:srgbClr val="434343"/>
              </a:buClr>
              <a:buSzPct val="100000"/>
              <a:buChar char="○"/>
            </a:pPr>
            <a:r>
              <a:rPr lang="en">
                <a:solidFill>
                  <a:srgbClr val="434343"/>
                </a:solidFill>
              </a:rPr>
              <a:t>BB_Data_Free (GB) - Free data for a Time-based package</a:t>
            </a:r>
            <a:endParaRPr>
              <a:solidFill>
                <a:srgbClr val="434343"/>
              </a:solidFill>
            </a:endParaRPr>
          </a:p>
          <a:p>
            <a:pPr indent="-287972" lvl="1" marL="914400" rtl="0" algn="l">
              <a:lnSpc>
                <a:spcPct val="150000"/>
              </a:lnSpc>
              <a:spcBef>
                <a:spcPts val="0"/>
              </a:spcBef>
              <a:spcAft>
                <a:spcPts val="0"/>
              </a:spcAft>
              <a:buClr>
                <a:srgbClr val="434343"/>
              </a:buClr>
              <a:buSzPct val="100000"/>
              <a:buChar char="○"/>
            </a:pPr>
            <a:r>
              <a:rPr lang="en">
                <a:solidFill>
                  <a:srgbClr val="434343"/>
                </a:solidFill>
              </a:rPr>
              <a:t>BB_Data_Anytime (GB) - data for anytime package</a:t>
            </a:r>
            <a:endParaRPr>
              <a:solidFill>
                <a:srgbClr val="434343"/>
              </a:solidFill>
            </a:endParaRPr>
          </a:p>
          <a:p>
            <a:pPr indent="-287972" lvl="1" marL="914400" rtl="0" algn="l">
              <a:lnSpc>
                <a:spcPct val="150000"/>
              </a:lnSpc>
              <a:spcBef>
                <a:spcPts val="0"/>
              </a:spcBef>
              <a:spcAft>
                <a:spcPts val="0"/>
              </a:spcAft>
              <a:buClr>
                <a:srgbClr val="434343"/>
              </a:buClr>
              <a:buSzPct val="100000"/>
              <a:buChar char="○"/>
            </a:pPr>
            <a:r>
              <a:rPr lang="en">
                <a:solidFill>
                  <a:srgbClr val="434343"/>
                </a:solidFill>
              </a:rPr>
              <a:t>BB_Data_Unlimited (GB) - data for unlimited package</a:t>
            </a:r>
            <a:endParaRPr>
              <a:solidFill>
                <a:srgbClr val="434343"/>
              </a:solidFill>
            </a:endParaRPr>
          </a:p>
          <a:p>
            <a:pPr indent="-287972" lvl="1" marL="914400" rtl="0" algn="l">
              <a:lnSpc>
                <a:spcPct val="150000"/>
              </a:lnSpc>
              <a:spcBef>
                <a:spcPts val="0"/>
              </a:spcBef>
              <a:spcAft>
                <a:spcPts val="0"/>
              </a:spcAft>
              <a:buClr>
                <a:srgbClr val="434343"/>
              </a:buClr>
              <a:buSzPct val="100000"/>
              <a:buChar char="○"/>
            </a:pPr>
            <a:r>
              <a:rPr lang="en">
                <a:solidFill>
                  <a:srgbClr val="434343"/>
                </a:solidFill>
              </a:rPr>
              <a:t>BB_Connection_Type (Time-based/Anytime/Unlimited)</a:t>
            </a:r>
            <a:endParaRPr>
              <a:solidFill>
                <a:srgbClr val="434343"/>
              </a:solidFill>
            </a:endParaRPr>
          </a:p>
          <a:p>
            <a:pPr indent="-287972" lvl="1" marL="914400" rtl="0" algn="l">
              <a:lnSpc>
                <a:spcPct val="150000"/>
              </a:lnSpc>
              <a:spcBef>
                <a:spcPts val="0"/>
              </a:spcBef>
              <a:spcAft>
                <a:spcPts val="0"/>
              </a:spcAft>
              <a:buClr>
                <a:srgbClr val="434343"/>
              </a:buClr>
              <a:buSzPct val="127210"/>
              <a:buChar char="○"/>
            </a:pPr>
            <a:r>
              <a:rPr lang="en">
                <a:solidFill>
                  <a:srgbClr val="434343"/>
                </a:solidFill>
              </a:rPr>
              <a:t>BB_Connection_Speed (Download Speed/ Upload Speed)</a:t>
            </a:r>
            <a:br>
              <a:rPr lang="en">
                <a:solidFill>
                  <a:srgbClr val="434343"/>
                </a:solidFill>
              </a:rPr>
            </a:br>
            <a:endParaRPr sz="864">
              <a:solidFill>
                <a:srgbClr val="434343"/>
              </a:solidFill>
            </a:endParaRPr>
          </a:p>
          <a:p>
            <a:pPr indent="-298767" lvl="0" marL="457200" rtl="0" algn="l">
              <a:lnSpc>
                <a:spcPct val="150000"/>
              </a:lnSpc>
              <a:spcBef>
                <a:spcPts val="0"/>
              </a:spcBef>
              <a:spcAft>
                <a:spcPts val="0"/>
              </a:spcAft>
              <a:buClr>
                <a:srgbClr val="434343"/>
              </a:buClr>
              <a:buSzPct val="100000"/>
              <a:buChar char="●"/>
            </a:pPr>
            <a:r>
              <a:rPr lang="en">
                <a:solidFill>
                  <a:srgbClr val="434343"/>
                </a:solidFill>
              </a:rPr>
              <a:t>VOICE specific features:</a:t>
            </a:r>
            <a:endParaRPr>
              <a:solidFill>
                <a:srgbClr val="434343"/>
              </a:solidFill>
            </a:endParaRPr>
          </a:p>
          <a:p>
            <a:pPr indent="-287972" lvl="1" marL="914400" rtl="0" algn="l">
              <a:lnSpc>
                <a:spcPct val="150000"/>
              </a:lnSpc>
              <a:spcBef>
                <a:spcPts val="0"/>
              </a:spcBef>
              <a:spcAft>
                <a:spcPts val="0"/>
              </a:spcAft>
              <a:buClr>
                <a:srgbClr val="434343"/>
              </a:buClr>
              <a:buSzPct val="100000"/>
              <a:buChar char="○"/>
            </a:pPr>
            <a:r>
              <a:rPr lang="en">
                <a:solidFill>
                  <a:srgbClr val="434343"/>
                </a:solidFill>
              </a:rPr>
              <a:t>VOICE_Home_SLT_Instrument_Rental (Rs.) - Home Telephone rental (with SLT provided telephone)</a:t>
            </a:r>
            <a:endParaRPr>
              <a:solidFill>
                <a:srgbClr val="434343"/>
              </a:solidFill>
            </a:endParaRPr>
          </a:p>
          <a:p>
            <a:pPr indent="-287972" lvl="1" marL="914400" rtl="0" algn="l">
              <a:lnSpc>
                <a:spcPct val="150000"/>
              </a:lnSpc>
              <a:spcBef>
                <a:spcPts val="0"/>
              </a:spcBef>
              <a:spcAft>
                <a:spcPts val="0"/>
              </a:spcAft>
              <a:buClr>
                <a:srgbClr val="434343"/>
              </a:buClr>
              <a:buSzPct val="100000"/>
              <a:buChar char="○"/>
            </a:pPr>
            <a:r>
              <a:rPr lang="en">
                <a:solidFill>
                  <a:srgbClr val="434343"/>
                </a:solidFill>
              </a:rPr>
              <a:t>VOICE_Home_Customer_Instrument_Rental (Rs.) - Home Telephone rental (with Customer provided telephone)</a:t>
            </a:r>
            <a:endParaRPr>
              <a:solidFill>
                <a:srgbClr val="434343"/>
              </a:solidFill>
            </a:endParaRPr>
          </a:p>
          <a:p>
            <a:pPr indent="-287972" lvl="1" marL="914400" rtl="0" algn="l">
              <a:lnSpc>
                <a:spcPct val="150000"/>
              </a:lnSpc>
              <a:spcBef>
                <a:spcPts val="0"/>
              </a:spcBef>
              <a:spcAft>
                <a:spcPts val="0"/>
              </a:spcAft>
              <a:buClr>
                <a:srgbClr val="434343"/>
              </a:buClr>
              <a:buSzPct val="100000"/>
              <a:buChar char="○"/>
            </a:pPr>
            <a:r>
              <a:rPr lang="en">
                <a:solidFill>
                  <a:srgbClr val="434343"/>
                </a:solidFill>
              </a:rPr>
              <a:t>VOICE_Charge_Active_Hours (SLT-STL, SLT-Other) (Rs.) - Voice calls charges for Active hours</a:t>
            </a:r>
            <a:endParaRPr>
              <a:solidFill>
                <a:srgbClr val="434343"/>
              </a:solidFill>
            </a:endParaRPr>
          </a:p>
          <a:p>
            <a:pPr indent="-287972" lvl="1" marL="914400" rtl="0" algn="l">
              <a:lnSpc>
                <a:spcPct val="150000"/>
              </a:lnSpc>
              <a:spcBef>
                <a:spcPts val="0"/>
              </a:spcBef>
              <a:spcAft>
                <a:spcPts val="0"/>
              </a:spcAft>
              <a:buClr>
                <a:srgbClr val="434343"/>
              </a:buClr>
              <a:buSzPct val="100000"/>
              <a:buChar char="○"/>
            </a:pPr>
            <a:r>
              <a:rPr lang="en">
                <a:solidFill>
                  <a:srgbClr val="434343"/>
                </a:solidFill>
              </a:rPr>
              <a:t>VOICE_Charge_Leisure_Hours (SLT-STL, SLT-Other) (Rs.) - Voice calls charges for Leisure hours</a:t>
            </a:r>
            <a:endParaRPr>
              <a:solidFill>
                <a:srgbClr val="434343"/>
              </a:solidFill>
            </a:endParaRPr>
          </a:p>
          <a:p>
            <a:pPr indent="-287972" lvl="1" marL="914400" rtl="0" algn="l">
              <a:lnSpc>
                <a:spcPct val="150000"/>
              </a:lnSpc>
              <a:spcBef>
                <a:spcPts val="0"/>
              </a:spcBef>
              <a:spcAft>
                <a:spcPts val="0"/>
              </a:spcAft>
              <a:buClr>
                <a:srgbClr val="434343"/>
              </a:buClr>
              <a:buSzPct val="100000"/>
              <a:buChar char="○"/>
            </a:pPr>
            <a:r>
              <a:rPr lang="en">
                <a:solidFill>
                  <a:srgbClr val="434343"/>
                </a:solidFill>
              </a:rPr>
              <a:t>VOICE_Free_Minutes - Free voice call minutes given per package</a:t>
            </a:r>
            <a:endParaRPr>
              <a:solidFill>
                <a:srgbClr val="434343"/>
              </a:solidFill>
            </a:endParaRPr>
          </a:p>
          <a:p>
            <a:pPr indent="-287972" lvl="1" marL="914400" rtl="0" algn="l">
              <a:lnSpc>
                <a:spcPct val="150000"/>
              </a:lnSpc>
              <a:spcBef>
                <a:spcPts val="0"/>
              </a:spcBef>
              <a:spcAft>
                <a:spcPts val="0"/>
              </a:spcAft>
              <a:buClr>
                <a:srgbClr val="434343"/>
              </a:buClr>
              <a:buSzPct val="100000"/>
              <a:buChar char="○"/>
            </a:pPr>
            <a:r>
              <a:rPr lang="en">
                <a:solidFill>
                  <a:srgbClr val="434343"/>
                </a:solidFill>
              </a:rPr>
              <a:t>VOICE_Telehelth_Insurance_Benefits (Rs.) - Awarded Benefit at fulfillment for SLT Telehealth Insurance packages</a:t>
            </a:r>
            <a:endParaRPr>
              <a:solidFill>
                <a:srgbClr val="434343"/>
              </a:solidFill>
            </a:endParaRPr>
          </a:p>
          <a:p>
            <a:pPr indent="-287972" lvl="1" marL="914400" rtl="0" algn="l">
              <a:lnSpc>
                <a:spcPct val="150000"/>
              </a:lnSpc>
              <a:spcBef>
                <a:spcPts val="0"/>
              </a:spcBef>
              <a:spcAft>
                <a:spcPts val="0"/>
              </a:spcAft>
              <a:buClr>
                <a:srgbClr val="434343"/>
              </a:buClr>
              <a:buSzPct val="100000"/>
              <a:buChar char="○"/>
            </a:pPr>
            <a:r>
              <a:rPr lang="en">
                <a:solidFill>
                  <a:srgbClr val="434343"/>
                </a:solidFill>
              </a:rPr>
              <a:t>VOICE_Tele_Life_Insurance_Benefits (Rs.) - Awarded Benefit at fulfillment for SLT Tele Life Insurance packages</a:t>
            </a:r>
            <a:endParaRPr>
              <a:solidFill>
                <a:srgbClr val="434343"/>
              </a:solidFill>
            </a:endParaRPr>
          </a:p>
        </p:txBody>
      </p:sp>
      <p:sp>
        <p:nvSpPr>
          <p:cNvPr id="447" name="Google Shape;447;p60"/>
          <p:cNvSpPr txBox="1"/>
          <p:nvPr>
            <p:ph idx="1" type="body"/>
          </p:nvPr>
        </p:nvSpPr>
        <p:spPr>
          <a:xfrm>
            <a:off x="5622650" y="1383875"/>
            <a:ext cx="3607200" cy="3835800"/>
          </a:xfrm>
          <a:prstGeom prst="rect">
            <a:avLst/>
          </a:prstGeom>
        </p:spPr>
        <p:txBody>
          <a:bodyPr anchorCtr="0" anchor="t" bIns="91425" lIns="91425" spcFirstLastPara="1" rIns="91425" wrap="square" tIns="91425">
            <a:normAutofit/>
          </a:bodyPr>
          <a:lstStyle/>
          <a:p>
            <a:pPr indent="-298450" lvl="0" marL="457200" rtl="0" algn="l">
              <a:lnSpc>
                <a:spcPct val="150000"/>
              </a:lnSpc>
              <a:spcBef>
                <a:spcPts val="0"/>
              </a:spcBef>
              <a:spcAft>
                <a:spcPts val="0"/>
              </a:spcAft>
              <a:buClr>
                <a:srgbClr val="434343"/>
              </a:buClr>
              <a:buSzPts val="1100"/>
              <a:buChar char="●"/>
            </a:pPr>
            <a:r>
              <a:rPr lang="en" sz="1100">
                <a:solidFill>
                  <a:srgbClr val="434343"/>
                </a:solidFill>
              </a:rPr>
              <a:t>PeoTV</a:t>
            </a:r>
            <a:r>
              <a:rPr lang="en" sz="1100">
                <a:solidFill>
                  <a:srgbClr val="434343"/>
                </a:solidFill>
              </a:rPr>
              <a:t> specific features:</a:t>
            </a:r>
            <a:endParaRPr sz="1100">
              <a:solidFill>
                <a:srgbClr val="434343"/>
              </a:solidFill>
            </a:endParaRPr>
          </a:p>
          <a:p>
            <a:pPr indent="-285750" lvl="1" marL="914400" rtl="0" algn="l">
              <a:lnSpc>
                <a:spcPct val="150000"/>
              </a:lnSpc>
              <a:spcBef>
                <a:spcPts val="0"/>
              </a:spcBef>
              <a:spcAft>
                <a:spcPts val="0"/>
              </a:spcAft>
              <a:buClr>
                <a:srgbClr val="434343"/>
              </a:buClr>
              <a:buSzPts val="900"/>
              <a:buChar char="○"/>
            </a:pPr>
            <a:r>
              <a:rPr lang="en" sz="900">
                <a:solidFill>
                  <a:srgbClr val="434343"/>
                </a:solidFill>
              </a:rPr>
              <a:t>PEOTV_No_of_Channels - No of channels </a:t>
            </a:r>
            <a:br>
              <a:rPr lang="en" sz="900">
                <a:solidFill>
                  <a:srgbClr val="434343"/>
                </a:solidFill>
              </a:rPr>
            </a:br>
            <a:r>
              <a:rPr lang="en" sz="900">
                <a:solidFill>
                  <a:srgbClr val="434343"/>
                </a:solidFill>
              </a:rPr>
              <a:t>in a PEO TV package</a:t>
            </a:r>
            <a:endParaRPr sz="900">
              <a:solidFill>
                <a:srgbClr val="434343"/>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1"/>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Profiles</a:t>
            </a:r>
            <a:endParaRPr/>
          </a:p>
        </p:txBody>
      </p:sp>
      <p:pic>
        <p:nvPicPr>
          <p:cNvPr id="453" name="Google Shape;453;p61"/>
          <p:cNvPicPr preferRelativeResize="0"/>
          <p:nvPr/>
        </p:nvPicPr>
        <p:blipFill>
          <a:blip r:embed="rId3">
            <a:alphaModFix/>
          </a:blip>
          <a:stretch>
            <a:fillRect/>
          </a:stretch>
        </p:blipFill>
        <p:spPr>
          <a:xfrm>
            <a:off x="1783600" y="1358100"/>
            <a:ext cx="6017851" cy="36076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VOICE calls usage: Descriptive analysis</a:t>
            </a:r>
            <a:endParaRPr/>
          </a:p>
        </p:txBody>
      </p:sp>
      <p:pic>
        <p:nvPicPr>
          <p:cNvPr id="113" name="Google Shape;113;p17"/>
          <p:cNvPicPr preferRelativeResize="0"/>
          <p:nvPr/>
        </p:nvPicPr>
        <p:blipFill>
          <a:blip r:embed="rId3">
            <a:alphaModFix/>
          </a:blip>
          <a:stretch>
            <a:fillRect/>
          </a:stretch>
        </p:blipFill>
        <p:spPr>
          <a:xfrm>
            <a:off x="5710575" y="1774975"/>
            <a:ext cx="2423850" cy="2662825"/>
          </a:xfrm>
          <a:prstGeom prst="rect">
            <a:avLst/>
          </a:prstGeom>
          <a:noFill/>
          <a:ln>
            <a:noFill/>
          </a:ln>
        </p:spPr>
      </p:pic>
      <p:sp>
        <p:nvSpPr>
          <p:cNvPr id="114" name="Google Shape;114;p17"/>
          <p:cNvSpPr txBox="1"/>
          <p:nvPr>
            <p:ph idx="1" type="body"/>
          </p:nvPr>
        </p:nvSpPr>
        <p:spPr>
          <a:xfrm>
            <a:off x="729450" y="1411425"/>
            <a:ext cx="73656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Call Count </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0-26 within 75% (Q3) of the distribution</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26-6890 within remaining 25% of the distribution</a:t>
            </a:r>
            <a:br>
              <a:rPr lang="en">
                <a:solidFill>
                  <a:srgbClr val="434343"/>
                </a:solidFill>
              </a:rPr>
            </a:br>
            <a:endParaRPr>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Call Duration </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0-4500 seconds within 75% (Q3) of the distribution</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4500-70042 seconds within remaining 25% of the distribution</a:t>
            </a:r>
            <a:endParaRPr>
              <a:solidFill>
                <a:srgbClr val="434343"/>
              </a:solidFill>
            </a:endParaRPr>
          </a:p>
        </p:txBody>
      </p:sp>
      <p:sp>
        <p:nvSpPr>
          <p:cNvPr id="115" name="Google Shape;115;p17"/>
          <p:cNvSpPr txBox="1"/>
          <p:nvPr/>
        </p:nvSpPr>
        <p:spPr>
          <a:xfrm>
            <a:off x="5605275" y="4460025"/>
            <a:ext cx="26844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VOICE ONNET INCOMING DATA</a:t>
            </a:r>
            <a:endParaRPr sz="900">
              <a:latin typeface="Lato"/>
              <a:ea typeface="Lato"/>
              <a:cs typeface="Lato"/>
              <a:sym typeface="La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2"/>
          <p:cNvSpPr txBox="1"/>
          <p:nvPr>
            <p:ph type="title"/>
          </p:nvPr>
        </p:nvSpPr>
        <p:spPr>
          <a:xfrm>
            <a:off x="730000" y="1318650"/>
            <a:ext cx="36342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Demonstration</a:t>
            </a:r>
            <a:endParaRPr sz="3500"/>
          </a:p>
        </p:txBody>
      </p:sp>
      <p:sp>
        <p:nvSpPr>
          <p:cNvPr id="459" name="Google Shape;459;p62"/>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60" name="Google Shape;460;p62"/>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461" name="Google Shape;461;p62"/>
          <p:cNvPicPr preferRelativeResize="0"/>
          <p:nvPr/>
        </p:nvPicPr>
        <p:blipFill rotWithShape="1">
          <a:blip r:embed="rId3">
            <a:alphaModFix/>
          </a:blip>
          <a:srcRect b="0" l="30020" r="0" t="0"/>
          <a:stretch/>
        </p:blipFill>
        <p:spPr>
          <a:xfrm>
            <a:off x="4578966" y="0"/>
            <a:ext cx="6544508" cy="51435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3"/>
          <p:cNvSpPr txBox="1"/>
          <p:nvPr>
            <p:ph type="title"/>
          </p:nvPr>
        </p:nvSpPr>
        <p:spPr>
          <a:xfrm>
            <a:off x="3048900" y="2132600"/>
            <a:ext cx="36342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Thank  </a:t>
            </a:r>
            <a:r>
              <a:rPr lang="en" sz="3500">
                <a:solidFill>
                  <a:srgbClr val="073763"/>
                </a:solidFill>
              </a:rPr>
              <a:t>You</a:t>
            </a:r>
            <a:endParaRPr sz="3500">
              <a:solidFill>
                <a:srgbClr val="07376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VOICE calls usage: Usage Ranking</a:t>
            </a:r>
            <a:endParaRPr/>
          </a:p>
        </p:txBody>
      </p:sp>
      <p:sp>
        <p:nvSpPr>
          <p:cNvPr id="121" name="Google Shape;121;p18"/>
          <p:cNvSpPr txBox="1"/>
          <p:nvPr>
            <p:ph idx="1" type="body"/>
          </p:nvPr>
        </p:nvSpPr>
        <p:spPr>
          <a:xfrm>
            <a:off x="729450" y="1411425"/>
            <a:ext cx="68658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Bined Call Counts - 8 Bins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Bin ranges selected considering skewness of data distribution</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Freedman-Diaconis’s Rule based approach (Using Interquartile range)</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Ex: For ONNET INCOMING Data : [0, 6,15, 30, 100,1200,2400,4800,6890]</a:t>
            </a:r>
            <a:br>
              <a:rPr lang="en">
                <a:solidFill>
                  <a:srgbClr val="434343"/>
                </a:solidFill>
              </a:rPr>
            </a:br>
            <a:endParaRPr>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Bined Call Duration - 8 Bins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Bin ranges selected considering skewness of data distribution</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Freedman-Diaconis’s Rule based approach (Using Interquartile range)</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Considered Business meaning of Durations ( As given in seconds, rounded to the nearest 60s)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Ex: For ONNET INCOMING Data : [0, 300, 1500, 4200,16800,33600,66000,240000,700042]</a:t>
            </a:r>
            <a:endParaRPr>
              <a:solidFill>
                <a:srgbClr val="434343"/>
              </a:solidFill>
            </a:endParaRPr>
          </a:p>
        </p:txBody>
      </p:sp>
      <p:sp>
        <p:nvSpPr>
          <p:cNvPr id="122" name="Google Shape;122;p18"/>
          <p:cNvSpPr txBox="1"/>
          <p:nvPr/>
        </p:nvSpPr>
        <p:spPr>
          <a:xfrm>
            <a:off x="710550" y="4082525"/>
            <a:ext cx="7153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Reference:</a:t>
            </a:r>
            <a:endParaRPr sz="1100"/>
          </a:p>
          <a:p>
            <a:pPr indent="0" lvl="0" marL="0" rtl="0" algn="l">
              <a:spcBef>
                <a:spcPts val="0"/>
              </a:spcBef>
              <a:spcAft>
                <a:spcPts val="0"/>
              </a:spcAft>
              <a:buNone/>
            </a:pPr>
            <a:r>
              <a:rPr lang="en" sz="900" u="sng">
                <a:solidFill>
                  <a:schemeClr val="hlink"/>
                </a:solidFill>
                <a:hlinkClick r:id="rId3"/>
              </a:rPr>
              <a:t>https://en.wikipedia.org/wiki/Freedman%E2%80%93Diaconis_rule#:~:text=For%20a%20set%20of%20empirical,of%20the%20theoretical%20probability%20distribution</a:t>
            </a:r>
            <a:r>
              <a:rPr lang="en" sz="900"/>
              <a:t>.</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u="sng">
                <a:solidFill>
                  <a:schemeClr val="hlink"/>
                </a:solidFill>
                <a:hlinkClick r:id="rId4"/>
              </a:rPr>
              <a:t>https://stats.stackexchange.com/questions/143438/optimal-number-of-bins-in-histogram-by-the-freedman-diaconis-rule-difference-be</a:t>
            </a:r>
            <a:endParaRPr sz="900"/>
          </a:p>
          <a:p>
            <a:pPr indent="0" lvl="0" marL="0" rtl="0" algn="l">
              <a:spcBef>
                <a:spcPts val="0"/>
              </a:spcBef>
              <a:spcAft>
                <a:spcPts val="0"/>
              </a:spcAft>
              <a:buNone/>
            </a:pPr>
            <a:r>
              <a:t/>
            </a:r>
            <a:endParaRPr sz="900"/>
          </a:p>
        </p:txBody>
      </p:sp>
      <p:grpSp>
        <p:nvGrpSpPr>
          <p:cNvPr id="123" name="Google Shape;123;p18"/>
          <p:cNvGrpSpPr/>
          <p:nvPr/>
        </p:nvGrpSpPr>
        <p:grpSpPr>
          <a:xfrm>
            <a:off x="7866450" y="1265875"/>
            <a:ext cx="1046675" cy="3140100"/>
            <a:chOff x="7942650" y="1265875"/>
            <a:chExt cx="1046675" cy="3140100"/>
          </a:xfrm>
        </p:grpSpPr>
        <p:sp>
          <p:nvSpPr>
            <p:cNvPr id="124" name="Google Shape;124;p18"/>
            <p:cNvSpPr txBox="1"/>
            <p:nvPr/>
          </p:nvSpPr>
          <p:spPr>
            <a:xfrm>
              <a:off x="7942650" y="1265875"/>
              <a:ext cx="460500" cy="3140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i="1" lang="en" sz="1200">
                  <a:latin typeface="Lato"/>
                  <a:ea typeface="Lato"/>
                  <a:cs typeface="Lato"/>
                  <a:sym typeface="Lato"/>
                </a:rPr>
                <a:t>Bins</a:t>
              </a:r>
              <a:br>
                <a:rPr b="1" i="1" lang="en" sz="1200">
                  <a:latin typeface="Lato"/>
                  <a:ea typeface="Lato"/>
                  <a:cs typeface="Lato"/>
                  <a:sym typeface="Lato"/>
                </a:rPr>
              </a:b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0</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1</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2</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3</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7</a:t>
              </a:r>
              <a:endParaRPr b="1" i="1" sz="1200">
                <a:latin typeface="Lato"/>
                <a:ea typeface="Lato"/>
                <a:cs typeface="Lato"/>
                <a:sym typeface="Lato"/>
              </a:endParaRPr>
            </a:p>
            <a:p>
              <a:pPr indent="0" lvl="0" marL="0" rtl="0" algn="ctr">
                <a:lnSpc>
                  <a:spcPct val="150000"/>
                </a:lnSpc>
                <a:spcBef>
                  <a:spcPts val="0"/>
                </a:spcBef>
                <a:spcAft>
                  <a:spcPts val="0"/>
                </a:spcAft>
                <a:buNone/>
              </a:pPr>
              <a:r>
                <a:rPr b="1" i="1" lang="en" sz="1200">
                  <a:latin typeface="Lato"/>
                  <a:ea typeface="Lato"/>
                  <a:cs typeface="Lato"/>
                  <a:sym typeface="Lato"/>
                </a:rPr>
                <a:t>8 </a:t>
              </a:r>
              <a:endParaRPr b="1" i="1" sz="1200">
                <a:latin typeface="Lato"/>
                <a:ea typeface="Lato"/>
                <a:cs typeface="Lato"/>
                <a:sym typeface="Lato"/>
              </a:endParaRPr>
            </a:p>
            <a:p>
              <a:pPr indent="0" lvl="0" marL="0" rtl="0" algn="ctr">
                <a:lnSpc>
                  <a:spcPct val="150000"/>
                </a:lnSpc>
                <a:spcBef>
                  <a:spcPts val="0"/>
                </a:spcBef>
                <a:spcAft>
                  <a:spcPts val="0"/>
                </a:spcAft>
                <a:buNone/>
              </a:pPr>
              <a:r>
                <a:t/>
              </a:r>
              <a:endParaRPr b="1" i="1" sz="1200">
                <a:latin typeface="Lato"/>
                <a:ea typeface="Lato"/>
                <a:cs typeface="Lato"/>
                <a:sym typeface="Lato"/>
              </a:endParaRPr>
            </a:p>
          </p:txBody>
        </p:sp>
        <p:cxnSp>
          <p:nvCxnSpPr>
            <p:cNvPr id="125" name="Google Shape;125;p18"/>
            <p:cNvCxnSpPr>
              <a:endCxn id="126" idx="0"/>
            </p:cNvCxnSpPr>
            <p:nvPr/>
          </p:nvCxnSpPr>
          <p:spPr>
            <a:xfrm flipH="1">
              <a:off x="8705225" y="2382750"/>
              <a:ext cx="3300" cy="1389900"/>
            </a:xfrm>
            <a:prstGeom prst="straightConnector1">
              <a:avLst/>
            </a:prstGeom>
            <a:noFill/>
            <a:ln cap="flat" cmpd="sng" w="19050">
              <a:solidFill>
                <a:schemeClr val="dk1"/>
              </a:solidFill>
              <a:prstDash val="solid"/>
              <a:round/>
              <a:headEnd len="med" w="med" type="none"/>
              <a:tailEnd len="med" w="med" type="triangle"/>
            </a:ln>
          </p:spPr>
        </p:cxnSp>
        <p:sp>
          <p:nvSpPr>
            <p:cNvPr id="127" name="Google Shape;127;p18"/>
            <p:cNvSpPr txBox="1"/>
            <p:nvPr/>
          </p:nvSpPr>
          <p:spPr>
            <a:xfrm>
              <a:off x="8452525" y="2096250"/>
              <a:ext cx="460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1B786E"/>
                  </a:solidFill>
                  <a:latin typeface="Lato"/>
                  <a:ea typeface="Lato"/>
                  <a:cs typeface="Lato"/>
                  <a:sym typeface="Lato"/>
                </a:rPr>
                <a:t>LOW</a:t>
              </a:r>
              <a:endParaRPr b="1" sz="900">
                <a:solidFill>
                  <a:srgbClr val="1B786E"/>
                </a:solidFill>
                <a:latin typeface="Lato"/>
                <a:ea typeface="Lato"/>
                <a:cs typeface="Lato"/>
                <a:sym typeface="Lato"/>
              </a:endParaRPr>
            </a:p>
          </p:txBody>
        </p:sp>
        <p:sp>
          <p:nvSpPr>
            <p:cNvPr id="126" name="Google Shape;126;p18"/>
            <p:cNvSpPr txBox="1"/>
            <p:nvPr/>
          </p:nvSpPr>
          <p:spPr>
            <a:xfrm>
              <a:off x="8421125" y="3772650"/>
              <a:ext cx="5682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1B786E"/>
                  </a:solidFill>
                  <a:latin typeface="Lato"/>
                  <a:ea typeface="Lato"/>
                  <a:cs typeface="Lato"/>
                  <a:sym typeface="Lato"/>
                </a:rPr>
                <a:t>HIGH</a:t>
              </a:r>
              <a:endParaRPr b="1" sz="900">
                <a:solidFill>
                  <a:srgbClr val="1B786E"/>
                </a:solidFill>
                <a:latin typeface="Lato"/>
                <a:ea typeface="Lato"/>
                <a:cs typeface="Lato"/>
                <a:sym typeface="Lato"/>
              </a:endParaRPr>
            </a:p>
          </p:txBody>
        </p:sp>
        <p:sp>
          <p:nvSpPr>
            <p:cNvPr id="128" name="Google Shape;128;p18"/>
            <p:cNvSpPr txBox="1"/>
            <p:nvPr/>
          </p:nvSpPr>
          <p:spPr>
            <a:xfrm>
              <a:off x="8452525" y="1867650"/>
              <a:ext cx="460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chemeClr val="accent3"/>
                  </a:solidFill>
                  <a:latin typeface="Lato"/>
                  <a:ea typeface="Lato"/>
                  <a:cs typeface="Lato"/>
                  <a:sym typeface="Lato"/>
                </a:rPr>
                <a:t>NO</a:t>
              </a:r>
              <a:endParaRPr b="1" sz="900">
                <a:solidFill>
                  <a:schemeClr val="accent3"/>
                </a:solidFill>
                <a:latin typeface="Lato"/>
                <a:ea typeface="Lato"/>
                <a:cs typeface="Lato"/>
                <a:sym typeface="La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VOICE calls usage: Usage Ranking</a:t>
            </a:r>
            <a:endParaRPr/>
          </a:p>
        </p:txBody>
      </p:sp>
      <p:sp>
        <p:nvSpPr>
          <p:cNvPr id="134" name="Google Shape;134;p19"/>
          <p:cNvSpPr txBox="1"/>
          <p:nvPr>
            <p:ph idx="1" type="body"/>
          </p:nvPr>
        </p:nvSpPr>
        <p:spPr>
          <a:xfrm>
            <a:off x="729450" y="1563825"/>
            <a:ext cx="37011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Overall Usage ranking</a:t>
            </a:r>
            <a:endParaRPr>
              <a:solidFill>
                <a:srgbClr val="434343"/>
              </a:solidFill>
            </a:endParaRPr>
          </a:p>
          <a:p>
            <a:pPr indent="-304800" lvl="1" marL="914400" rtl="0" algn="l">
              <a:lnSpc>
                <a:spcPct val="150000"/>
              </a:lnSpc>
              <a:spcBef>
                <a:spcPts val="0"/>
              </a:spcBef>
              <a:spcAft>
                <a:spcPts val="0"/>
              </a:spcAft>
              <a:buClr>
                <a:srgbClr val="1B786E"/>
              </a:buClr>
              <a:buSzPts val="1200"/>
              <a:buChar char="○"/>
            </a:pPr>
            <a:r>
              <a:rPr b="1" lang="en" sz="1200">
                <a:solidFill>
                  <a:srgbClr val="1B786E"/>
                </a:solidFill>
              </a:rPr>
              <a:t>Binned Call_Count x Binned Duration</a:t>
            </a:r>
            <a:endParaRPr b="1" sz="1200">
              <a:solidFill>
                <a:srgbClr val="1B786E"/>
              </a:solidFill>
            </a:endParaRPr>
          </a:p>
          <a:p>
            <a:pPr indent="-304800" lvl="1" marL="914400" rtl="0" algn="l">
              <a:lnSpc>
                <a:spcPct val="150000"/>
              </a:lnSpc>
              <a:spcBef>
                <a:spcPts val="0"/>
              </a:spcBef>
              <a:spcAft>
                <a:spcPts val="0"/>
              </a:spcAft>
              <a:buClr>
                <a:schemeClr val="dk2"/>
              </a:buClr>
              <a:buSzPts val="1200"/>
              <a:buChar char="○"/>
            </a:pPr>
            <a:r>
              <a:rPr i="1" lang="en" sz="1200">
                <a:solidFill>
                  <a:schemeClr val="dk2"/>
                </a:solidFill>
              </a:rPr>
              <a:t>Value between 0-64</a:t>
            </a:r>
            <a:br>
              <a:rPr i="1" lang="en" sz="1200">
                <a:solidFill>
                  <a:schemeClr val="dk2"/>
                </a:solidFill>
              </a:rPr>
            </a:br>
            <a:endParaRPr i="1" sz="800">
              <a:solidFill>
                <a:schemeClr val="dk2"/>
              </a:solidFill>
            </a:endParaRPr>
          </a:p>
          <a:p>
            <a:pPr indent="-311150" lvl="0" marL="457200" rtl="0" algn="l">
              <a:lnSpc>
                <a:spcPct val="150000"/>
              </a:lnSpc>
              <a:spcBef>
                <a:spcPts val="0"/>
              </a:spcBef>
              <a:spcAft>
                <a:spcPts val="0"/>
              </a:spcAft>
              <a:buClr>
                <a:srgbClr val="434343"/>
              </a:buClr>
              <a:buSzPts val="1300"/>
              <a:buChar char="●"/>
            </a:pPr>
            <a:r>
              <a:rPr i="1" lang="en">
                <a:solidFill>
                  <a:srgbClr val="434343"/>
                </a:solidFill>
              </a:rPr>
              <a:t>ToDo: More advanced technique to combine variables?</a:t>
            </a:r>
            <a:br>
              <a:rPr i="1" lang="en">
                <a:solidFill>
                  <a:srgbClr val="434343"/>
                </a:solidFill>
              </a:rPr>
            </a:br>
            <a:endParaRPr i="1" sz="700">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Scaled values using Min-Max scalar </a:t>
            </a:r>
            <a:r>
              <a:rPr b="1" lang="en">
                <a:solidFill>
                  <a:srgbClr val="434343"/>
                </a:solidFill>
              </a:rPr>
              <a:t>(0-1)</a:t>
            </a:r>
            <a:endParaRPr b="1" i="1">
              <a:solidFill>
                <a:srgbClr val="434343"/>
              </a:solidFill>
            </a:endParaRPr>
          </a:p>
        </p:txBody>
      </p:sp>
      <p:sp>
        <p:nvSpPr>
          <p:cNvPr id="135" name="Google Shape;135;p19"/>
          <p:cNvSpPr txBox="1"/>
          <p:nvPr/>
        </p:nvSpPr>
        <p:spPr>
          <a:xfrm>
            <a:off x="710550" y="4082525"/>
            <a:ext cx="6957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Reference:</a:t>
            </a:r>
            <a:endParaRPr sz="1100"/>
          </a:p>
          <a:p>
            <a:pPr indent="0" lvl="0" marL="0" rtl="0" algn="l">
              <a:spcBef>
                <a:spcPts val="0"/>
              </a:spcBef>
              <a:spcAft>
                <a:spcPts val="0"/>
              </a:spcAft>
              <a:buNone/>
            </a:pPr>
            <a:r>
              <a:rPr lang="en" sz="900" u="sng">
                <a:solidFill>
                  <a:schemeClr val="hlink"/>
                </a:solidFill>
                <a:hlinkClick r:id="rId3"/>
              </a:rPr>
              <a:t>https://www.researchgate.net/post/Can-I-combine-2-independent-variable-as-one-variable-in-a-model-Can-I-still-include-the-individual-variable-in-the-same-model-after-combing-the-two</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u="sng">
                <a:solidFill>
                  <a:schemeClr val="hlink"/>
                </a:solidFill>
                <a:hlinkClick r:id="rId4"/>
              </a:rPr>
              <a:t>http://www.utstat.toronto.edu/~brunner/DataAnalysisText/Interactions.pdf</a:t>
            </a:r>
            <a:endParaRPr sz="900"/>
          </a:p>
          <a:p>
            <a:pPr indent="0" lvl="0" marL="0" rtl="0" algn="l">
              <a:spcBef>
                <a:spcPts val="0"/>
              </a:spcBef>
              <a:spcAft>
                <a:spcPts val="0"/>
              </a:spcAft>
              <a:buNone/>
            </a:pPr>
            <a:r>
              <a:t/>
            </a:r>
            <a:endParaRPr sz="900"/>
          </a:p>
        </p:txBody>
      </p:sp>
      <p:pic>
        <p:nvPicPr>
          <p:cNvPr id="136" name="Google Shape;136;p19"/>
          <p:cNvPicPr preferRelativeResize="0"/>
          <p:nvPr/>
        </p:nvPicPr>
        <p:blipFill>
          <a:blip r:embed="rId5">
            <a:alphaModFix/>
          </a:blip>
          <a:stretch>
            <a:fillRect/>
          </a:stretch>
        </p:blipFill>
        <p:spPr>
          <a:xfrm>
            <a:off x="4415425" y="1834900"/>
            <a:ext cx="4573150" cy="2376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VOICE calls usage: Outlier analysis</a:t>
            </a:r>
            <a:endParaRPr/>
          </a:p>
        </p:txBody>
      </p:sp>
      <p:pic>
        <p:nvPicPr>
          <p:cNvPr id="142" name="Google Shape;142;p20"/>
          <p:cNvPicPr preferRelativeResize="0"/>
          <p:nvPr/>
        </p:nvPicPr>
        <p:blipFill>
          <a:blip r:embed="rId3">
            <a:alphaModFix/>
          </a:blip>
          <a:stretch>
            <a:fillRect/>
          </a:stretch>
        </p:blipFill>
        <p:spPr>
          <a:xfrm>
            <a:off x="651450" y="1687675"/>
            <a:ext cx="3638550" cy="2400300"/>
          </a:xfrm>
          <a:prstGeom prst="rect">
            <a:avLst/>
          </a:prstGeom>
          <a:noFill/>
          <a:ln>
            <a:noFill/>
          </a:ln>
        </p:spPr>
      </p:pic>
      <p:sp>
        <p:nvSpPr>
          <p:cNvPr id="143" name="Google Shape;143;p20"/>
          <p:cNvSpPr txBox="1"/>
          <p:nvPr/>
        </p:nvSpPr>
        <p:spPr>
          <a:xfrm>
            <a:off x="976125" y="4216500"/>
            <a:ext cx="30948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VOICE ONNET INCOMING DATA : Density and Skewness</a:t>
            </a:r>
            <a:endParaRPr sz="900">
              <a:latin typeface="Lato"/>
              <a:ea typeface="Lato"/>
              <a:cs typeface="Lato"/>
              <a:sym typeface="Lato"/>
            </a:endParaRPr>
          </a:p>
        </p:txBody>
      </p:sp>
      <p:pic>
        <p:nvPicPr>
          <p:cNvPr id="144" name="Google Shape;144;p20"/>
          <p:cNvPicPr preferRelativeResize="0"/>
          <p:nvPr/>
        </p:nvPicPr>
        <p:blipFill>
          <a:blip r:embed="rId4">
            <a:alphaModFix/>
          </a:blip>
          <a:stretch>
            <a:fillRect/>
          </a:stretch>
        </p:blipFill>
        <p:spPr>
          <a:xfrm>
            <a:off x="4827225" y="1744075"/>
            <a:ext cx="3856087" cy="2343900"/>
          </a:xfrm>
          <a:prstGeom prst="rect">
            <a:avLst/>
          </a:prstGeom>
          <a:noFill/>
          <a:ln>
            <a:noFill/>
          </a:ln>
        </p:spPr>
      </p:pic>
      <p:sp>
        <p:nvSpPr>
          <p:cNvPr id="145" name="Google Shape;145;p20"/>
          <p:cNvSpPr txBox="1"/>
          <p:nvPr/>
        </p:nvSpPr>
        <p:spPr>
          <a:xfrm>
            <a:off x="5362275" y="4227225"/>
            <a:ext cx="30948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VOICE ONNET INCOMING DATA : Outliers</a:t>
            </a:r>
            <a:endParaRPr sz="9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VOICE calls usage: Outlier analysis</a:t>
            </a:r>
            <a:endParaRPr/>
          </a:p>
        </p:txBody>
      </p:sp>
      <p:sp>
        <p:nvSpPr>
          <p:cNvPr id="151" name="Google Shape;151;p21"/>
          <p:cNvSpPr txBox="1"/>
          <p:nvPr>
            <p:ph idx="1" type="body"/>
          </p:nvPr>
        </p:nvSpPr>
        <p:spPr>
          <a:xfrm>
            <a:off x="729450" y="1411425"/>
            <a:ext cx="6865800" cy="3505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Quantitative statistical methods to detect outliers</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Tukey’s box plot method</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Internally studentized residuals (AKA z-score method)</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Median Absolute Deviation method</a:t>
            </a:r>
            <a:br>
              <a:rPr lang="en">
                <a:solidFill>
                  <a:srgbClr val="434343"/>
                </a:solidFill>
              </a:rPr>
            </a:br>
            <a:endParaRPr>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Tukey’s box plot method</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a:solidFill>
                  <a:srgbClr val="434343"/>
                </a:solidFill>
              </a:rPr>
              <a:t>Tukey distinguishes between possible and probable outliers. A possible outlier is located between the inner and the outer fence, whereas a probable outlier is located outside the outer fence.</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IQR =Q3 - Q1</a:t>
            </a:r>
            <a:r>
              <a:rPr lang="en">
                <a:solidFill>
                  <a:srgbClr val="434343"/>
                </a:solidFill>
              </a:rPr>
              <a:t>, (whereas q3 := 75th quartile and q1 := 25th quartile)</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Inner fence = [Q1 - 1.5 IQR , Q3 + 1.5 IQR]</a:t>
            </a:r>
            <a:endParaRPr b="1">
              <a:solidFill>
                <a:srgbClr val="434343"/>
              </a:solidFill>
            </a:endParaRPr>
          </a:p>
          <a:p>
            <a:pPr indent="-298450" lvl="1" marL="914400" rtl="0" algn="l">
              <a:lnSpc>
                <a:spcPct val="150000"/>
              </a:lnSpc>
              <a:spcBef>
                <a:spcPts val="0"/>
              </a:spcBef>
              <a:spcAft>
                <a:spcPts val="0"/>
              </a:spcAft>
              <a:buClr>
                <a:srgbClr val="434343"/>
              </a:buClr>
              <a:buSzPts val="1100"/>
              <a:buChar char="○"/>
            </a:pPr>
            <a:r>
              <a:rPr b="1" lang="en">
                <a:solidFill>
                  <a:srgbClr val="434343"/>
                </a:solidFill>
              </a:rPr>
              <a:t>Outer fence = [Q1 – 3 IQR , Q3 + 3 IQR]</a:t>
            </a:r>
            <a:endParaRPr b="1">
              <a:solidFill>
                <a:srgbClr val="43434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