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Raleway"/>
      <p:regular r:id="rId62"/>
      <p:bold r:id="rId63"/>
      <p:italic r:id="rId64"/>
      <p:boldItalic r:id="rId65"/>
    </p:embeddedFont>
    <p:embeddedFont>
      <p:font typeface="Lat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aleway-italic.fntdata"/><Relationship Id="rId63" Type="http://schemas.openxmlformats.org/officeDocument/2006/relationships/font" Target="fonts/Raleway-bold.fntdata"/><Relationship Id="rId22" Type="http://schemas.openxmlformats.org/officeDocument/2006/relationships/slide" Target="slides/slide17.xml"/><Relationship Id="rId66" Type="http://schemas.openxmlformats.org/officeDocument/2006/relationships/font" Target="fonts/Lato-regular.fntdata"/><Relationship Id="rId21" Type="http://schemas.openxmlformats.org/officeDocument/2006/relationships/slide" Target="slides/slide16.xml"/><Relationship Id="rId65" Type="http://schemas.openxmlformats.org/officeDocument/2006/relationships/font" Target="fonts/Raleway-boldItalic.fntdata"/><Relationship Id="rId24" Type="http://schemas.openxmlformats.org/officeDocument/2006/relationships/slide" Target="slides/slide19.xml"/><Relationship Id="rId68" Type="http://schemas.openxmlformats.org/officeDocument/2006/relationships/font" Target="fonts/Lato-italic.fntdata"/><Relationship Id="rId23" Type="http://schemas.openxmlformats.org/officeDocument/2006/relationships/slide" Target="slides/slide18.xml"/><Relationship Id="rId67" Type="http://schemas.openxmlformats.org/officeDocument/2006/relationships/font" Target="fonts/La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d34e4ffd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d34e4ff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34e4ffd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d34e4ffd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34e4ffd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d34e4ffd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d34e4ffd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d34e4ffd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d34e4ffd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d34e4ffd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34e4ffd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34e4ff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34e4ffd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34e4ffd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34e4ffd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d34e4ffd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34e4ffd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34e4ffd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d34e4ffd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d34e4ffd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a272428d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a272428d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d34e4ffd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d34e4ffd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d34e4ffd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d34e4ffd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d34e4ffd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d34e4ffd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d34e4ffd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d34e4ffd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d34e4ffd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d34e4ffd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d34e4ffd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d34e4ffd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d34e4ffd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d34e4ffd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d34e4ffd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d34e4ffd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d34e4ffd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d34e4ffd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d34e4ffd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d34e4ffd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a272428d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a272428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d34e4ffd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d34e4ffd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d34e4ffd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d34e4ffd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d34e4ffd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d34e4ffd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d34e4ffd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d34e4ffd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d34e4ffd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d34e4ffd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d34e4ffd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d34e4ffd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d34e4ffd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d34e4ffd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d34e4ffd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d34e4ffd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d34e4ffd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dd34e4ffd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d34e4ffd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d34e4ffd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34e4ff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34e4ff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d34e4ffd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d34e4ffd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d34e4ffd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d34e4ffd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d34e4ffd5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d34e4ffd5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d34e4ffd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d34e4ffd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d72c03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d72c03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d34e4ffd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d34e4ffd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e5c3e8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e5c3e8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b0bea56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b0bea56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b0bea56f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db0bea56f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b0bea56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b0bea56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d34e4ff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d34e4ff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dd34e4ffd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dd34e4ffd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d34e4ffd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d34e4ffd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d34e4ffd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d34e4ffd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d34e4ffd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d34e4ffd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dd34e4ffd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dd34e4ffd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da272428d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da272428d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a272428d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a272428d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34e4ff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d34e4ff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34e4ff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34e4ff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d34e4ff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d34e4ff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d34e4ffd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d34e4ffd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i.org/10.1109/ICCE48956.2021.9352111" TargetMode="External"/><Relationship Id="rId4" Type="http://schemas.openxmlformats.org/officeDocument/2006/relationships/hyperlink" Target="http://www.utstat.toronto.edu/~brunner/DataAnalysisText/Interaction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i.org/10.1109/ICCE48956.2021.9352111" TargetMode="External"/><Relationship Id="rId4" Type="http://schemas.openxmlformats.org/officeDocument/2006/relationships/hyperlink" Target="http://www.utstat.toronto.edu/~brunner/DataAnalysisText/Interactions.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Freedman%E2%80%93Diaconis_rule#:~:text=For%20a%20set%20of%20empirical,of%20the%20theoretical%20probability%20distribution" TargetMode="External"/><Relationship Id="rId4" Type="http://schemas.openxmlformats.org/officeDocument/2006/relationships/hyperlink" Target="https://stats.stackexchange.com/questions/143438/optimal-number-of-bins-in-histogram-by-the-freedman-diaconis-rule-difference-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i.org/10.1109/ICCE48956.2021.9352111" TargetMode="External"/><Relationship Id="rId4" Type="http://schemas.openxmlformats.org/officeDocument/2006/relationships/hyperlink" Target="http://www.utstat.toronto.edu/~brunner/DataAnalysisText/Interaction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0"/>
              <a:t>Telecommunication Data Analysis </a:t>
            </a:r>
            <a:r>
              <a:rPr lang="en" sz="2980"/>
              <a:t>Workflow</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t/>
            </a:r>
            <a:endParaRPr sz="2980"/>
          </a:p>
        </p:txBody>
      </p:sp>
      <p:sp>
        <p:nvSpPr>
          <p:cNvPr id="87" name="Google Shape;87;p13"/>
          <p:cNvSpPr txBox="1"/>
          <p:nvPr>
            <p:ph idx="1" type="subTitle"/>
          </p:nvPr>
        </p:nvSpPr>
        <p:spPr>
          <a:xfrm>
            <a:off x="729625" y="3020500"/>
            <a:ext cx="7688100" cy="189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Chiran Hewawitharana IM/2016/046</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Supervised By: Dr. Chathura Rajapaksha, Mr. Dinesh Asanka</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56" name="Google Shape;156;p22"/>
          <p:cNvSpPr txBox="1"/>
          <p:nvPr>
            <p:ph idx="1" type="body"/>
          </p:nvPr>
        </p:nvSpPr>
        <p:spPr>
          <a:xfrm>
            <a:off x="729450" y="1411425"/>
            <a:ext cx="7944900" cy="3505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Outlier thresholds identified using Tukey’s box plot method:</a:t>
            </a:r>
            <a:endParaRPr>
              <a:solidFill>
                <a:srgbClr val="434343"/>
              </a:solidFill>
            </a:endParaRPr>
          </a:p>
          <a:p>
            <a:pPr indent="457200" lvl="0" marL="914400" rtl="0" algn="l">
              <a:lnSpc>
                <a:spcPct val="150000"/>
              </a:lnSpc>
              <a:spcBef>
                <a:spcPts val="1200"/>
              </a:spcBef>
              <a:spcAft>
                <a:spcPts val="0"/>
              </a:spcAft>
              <a:buNone/>
            </a:pPr>
            <a:r>
              <a:rPr b="1" lang="en" sz="900">
                <a:solidFill>
                  <a:srgbClr val="434343"/>
                </a:solidFill>
              </a:rPr>
              <a:t>{201908: {'threshold': 0.42857142857142855, 'count': 82}},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{201909: {'threshold': 0.42857142857142855, 'count': 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{201910: {'threshold': 0.5357142857142857, 'count': 44}},</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{201911: {'threshold': 0.42857142857142855, 'count': 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{201912: {'threshold': 0.375, 'count': 83}},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{202001: {'threshold': 0.42857142857142855, 'count': 80}},</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{202002: {'threshold': 0.42857142857142855, 'count': 69}},</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{202003: {'threshold': 0.375, 'count': 73}},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{202004: {'threshold': 0.42857142857142855, 'count': 48}},</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{202005: {'threshold': 0.26785714285714285, 'count': 252}},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{202006: {'threshold': 0.46875, 'count': 44}},</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{202007: {'threshold': 0.42857142857142855, 'count': 84}},</a:t>
            </a:r>
            <a:endParaRPr b="1" sz="900">
              <a:solidFill>
                <a:srgbClr val="434343"/>
              </a:solidFill>
            </a:endParaRPr>
          </a:p>
          <a:p>
            <a:pPr indent="457200" lvl="0" marL="914400" rtl="0" algn="l">
              <a:lnSpc>
                <a:spcPct val="100000"/>
              </a:lnSpc>
              <a:spcBef>
                <a:spcPts val="200"/>
              </a:spcBef>
              <a:spcAft>
                <a:spcPts val="0"/>
              </a:spcAft>
              <a:buNone/>
            </a:pPr>
            <a:r>
              <a:rPr b="1" lang="en" sz="900">
                <a:solidFill>
                  <a:srgbClr val="434343"/>
                </a:solidFill>
              </a:rPr>
              <a:t> {202008: {'threshold': 0.42857142857142855, 'count': 68}}</a:t>
            </a:r>
            <a:endParaRPr b="1" sz="900">
              <a:solidFill>
                <a:srgbClr val="434343"/>
              </a:solidFill>
            </a:endParaRPr>
          </a:p>
          <a:p>
            <a:pPr indent="0" lvl="0" marL="914400" rtl="0" algn="l">
              <a:lnSpc>
                <a:spcPct val="100000"/>
              </a:lnSpc>
              <a:spcBef>
                <a:spcPts val="1200"/>
              </a:spcBef>
              <a:spcAft>
                <a:spcPts val="1200"/>
              </a:spcAft>
              <a:buNone/>
            </a:pPr>
            <a:r>
              <a:t/>
            </a:r>
            <a:endParaRPr b="1" sz="9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62" name="Google Shape;162;p23"/>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Median Absolute Deviation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a:t>
            </a:r>
            <a:r>
              <a:rPr lang="en">
                <a:solidFill>
                  <a:srgbClr val="434343"/>
                </a:solidFill>
              </a:rPr>
              <a:t>his method is highly limited as the distributions mean and standard deviation are sensitive to outliers. This means that finding one outlier is dependent on other outliers as every observation directly affects the mean.</a:t>
            </a:r>
            <a:endParaRPr>
              <a:solidFill>
                <a:srgbClr val="434343"/>
              </a:solidFill>
            </a:endParaRPr>
          </a:p>
          <a:p>
            <a:pPr indent="0" lvl="0" marL="0" rtl="0" algn="l">
              <a:lnSpc>
                <a:spcPct val="150000"/>
              </a:lnSpc>
              <a:spcBef>
                <a:spcPts val="1200"/>
              </a:spcBef>
              <a:spcAft>
                <a:spcPts val="1200"/>
              </a:spcAft>
              <a:buNone/>
            </a:pPr>
            <a:r>
              <a:t/>
            </a:r>
            <a:endParaRPr b="1">
              <a:solidFill>
                <a:srgbClr val="434343"/>
              </a:solidFill>
            </a:endParaRPr>
          </a:p>
        </p:txBody>
      </p:sp>
      <p:pic>
        <p:nvPicPr>
          <p:cNvPr id="163" name="Google Shape;163;p23"/>
          <p:cNvPicPr preferRelativeResize="0"/>
          <p:nvPr/>
        </p:nvPicPr>
        <p:blipFill>
          <a:blip r:embed="rId3">
            <a:alphaModFix/>
          </a:blip>
          <a:stretch>
            <a:fillRect/>
          </a:stretch>
        </p:blipFill>
        <p:spPr>
          <a:xfrm>
            <a:off x="3234125" y="2673925"/>
            <a:ext cx="2614050" cy="675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69" name="Google Shape;169;p24"/>
          <p:cNvSpPr txBox="1"/>
          <p:nvPr>
            <p:ph idx="1" type="body"/>
          </p:nvPr>
        </p:nvSpPr>
        <p:spPr>
          <a:xfrm>
            <a:off x="729450" y="1411425"/>
            <a:ext cx="7944900" cy="3505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Outlier thresholds identified using </a:t>
            </a:r>
            <a:r>
              <a:rPr lang="en">
                <a:solidFill>
                  <a:srgbClr val="434343"/>
                </a:solidFill>
              </a:rPr>
              <a:t>Median Absolute Deviation method</a:t>
            </a:r>
            <a:r>
              <a:rPr lang="en">
                <a:solidFill>
                  <a:srgbClr val="434343"/>
                </a:solidFill>
              </a:rPr>
              <a:t>:</a:t>
            </a:r>
            <a:endParaRPr>
              <a:solidFill>
                <a:srgbClr val="434343"/>
              </a:solidFill>
            </a:endParaRPr>
          </a:p>
          <a:p>
            <a:pPr indent="457200" lvl="0" marL="914400" rtl="0" algn="l">
              <a:lnSpc>
                <a:spcPct val="150000"/>
              </a:lnSpc>
              <a:spcBef>
                <a:spcPts val="1200"/>
              </a:spcBef>
              <a:spcAft>
                <a:spcPts val="0"/>
              </a:spcAft>
              <a:buNone/>
            </a:pPr>
            <a:r>
              <a:rPr b="1" lang="en" sz="900">
                <a:solidFill>
                  <a:srgbClr val="434343"/>
                </a:solidFill>
              </a:rPr>
              <a:t> </a:t>
            </a:r>
            <a:r>
              <a:rPr b="1" lang="en" sz="900">
                <a:solidFill>
                  <a:srgbClr val="434343"/>
                </a:solidFill>
              </a:rPr>
              <a:t>{201908: {'threshold': 0.3571428571428571, 'count': 166}},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{201909: {'threshold': 0.3571428571428571, 'count': 129}},</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{201910: {'threshold': 0.3571428571428571, 'count': 201}},</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{201911: {'threshold': 0.3571428571428571, 'count': 133}},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{201912: {'threshold': 0.3125, 'count': 152}},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{202001: {'threshold': 0.3571428571428571, 'count': 167}},</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{202002: {'threshold': 0.3571428571428571, 'count': 142}},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{202003: {'threshold': 0.3125, 'count': 162}},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{202004: {'threshold': 0.3571428571428571, 'count': 142}},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{202005: {'threshold': 0.3571428571428571, 'count': 83}},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{202006: {'threshold': 0.3125, 'count': 221}},</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{202007: {'threshold': 0.3571428571428571, 'count': 177}},</a:t>
            </a:r>
            <a:endParaRPr b="1" sz="900">
              <a:solidFill>
                <a:srgbClr val="434343"/>
              </a:solidFill>
            </a:endParaRPr>
          </a:p>
          <a:p>
            <a:pPr indent="0" lvl="0" marL="914400" rtl="0" algn="l">
              <a:lnSpc>
                <a:spcPct val="150000"/>
              </a:lnSpc>
              <a:spcBef>
                <a:spcPts val="200"/>
              </a:spcBef>
              <a:spcAft>
                <a:spcPts val="0"/>
              </a:spcAft>
              <a:buNone/>
            </a:pPr>
            <a:r>
              <a:rPr b="1" lang="en" sz="900">
                <a:solidFill>
                  <a:srgbClr val="434343"/>
                </a:solidFill>
              </a:rPr>
              <a:t> 	{202008: {'threshold': 0.3571428571428571, 'count': 147}}</a:t>
            </a:r>
            <a:endParaRPr b="1" sz="900">
              <a:solidFill>
                <a:srgbClr val="434343"/>
              </a:solidFill>
            </a:endParaRPr>
          </a:p>
          <a:p>
            <a:pPr indent="0" lvl="0" marL="914400" rtl="0" algn="l">
              <a:lnSpc>
                <a:spcPct val="100000"/>
              </a:lnSpc>
              <a:spcBef>
                <a:spcPts val="200"/>
              </a:spcBef>
              <a:spcAft>
                <a:spcPts val="1200"/>
              </a:spcAft>
              <a:buNone/>
            </a:pPr>
            <a:r>
              <a:t/>
            </a:r>
            <a:endParaRPr b="1" sz="9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 Categories</a:t>
            </a:r>
            <a:endParaRPr/>
          </a:p>
        </p:txBody>
      </p:sp>
      <p:sp>
        <p:nvSpPr>
          <p:cNvPr id="175" name="Google Shape;175;p25"/>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defined using the same approach: considering data distribution (IQR)</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Ex: Bins For ONNET INCOMING Data : [0, 0.08, 0.3,1]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176" name="Google Shape;176;p25"/>
          <p:cNvGrpSpPr/>
          <p:nvPr/>
        </p:nvGrpSpPr>
        <p:grpSpPr>
          <a:xfrm>
            <a:off x="7333050" y="1418275"/>
            <a:ext cx="1046675" cy="3140100"/>
            <a:chOff x="7942650" y="1265875"/>
            <a:chExt cx="1046675" cy="3140100"/>
          </a:xfrm>
        </p:grpSpPr>
        <p:sp>
          <p:nvSpPr>
            <p:cNvPr id="177" name="Google Shape;177;p25"/>
            <p:cNvSpPr txBox="1"/>
            <p:nvPr/>
          </p:nvSpPr>
          <p:spPr>
            <a:xfrm>
              <a:off x="7942650" y="1265875"/>
              <a:ext cx="460500" cy="31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3</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7</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8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178" name="Google Shape;178;p25"/>
            <p:cNvCxnSpPr>
              <a:endCxn id="179" idx="0"/>
            </p:cNvCxnSpPr>
            <p:nvPr/>
          </p:nvCxnSpPr>
          <p:spPr>
            <a:xfrm flipH="1">
              <a:off x="8705225" y="2382750"/>
              <a:ext cx="3300" cy="1389900"/>
            </a:xfrm>
            <a:prstGeom prst="straightConnector1">
              <a:avLst/>
            </a:prstGeom>
            <a:noFill/>
            <a:ln cap="flat" cmpd="sng" w="19050">
              <a:solidFill>
                <a:schemeClr val="dk1"/>
              </a:solidFill>
              <a:prstDash val="solid"/>
              <a:round/>
              <a:headEnd len="med" w="med" type="none"/>
              <a:tailEnd len="med" w="med" type="triangle"/>
            </a:ln>
          </p:spPr>
        </p:cxnSp>
        <p:sp>
          <p:nvSpPr>
            <p:cNvPr id="180" name="Google Shape;180;p25"/>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179" name="Google Shape;179;p25"/>
            <p:cNvSpPr txBox="1"/>
            <p:nvPr/>
          </p:nvSpPr>
          <p:spPr>
            <a:xfrm>
              <a:off x="8421125" y="37726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181" name="Google Shape;181;p25"/>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subscribers: Group by Location</a:t>
            </a:r>
            <a:endParaRPr/>
          </a:p>
        </p:txBody>
      </p:sp>
      <p:sp>
        <p:nvSpPr>
          <p:cNvPr id="187" name="Google Shape;187;p26"/>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a:t>
            </a:r>
            <a:r>
              <a:rPr b="1" lang="en">
                <a:solidFill>
                  <a:srgbClr val="434343"/>
                </a:solidFill>
              </a:rPr>
              <a:t>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pic>
        <p:nvPicPr>
          <p:cNvPr id="188" name="Google Shape;188;p26"/>
          <p:cNvPicPr preferRelativeResize="0"/>
          <p:nvPr/>
        </p:nvPicPr>
        <p:blipFill>
          <a:blip r:embed="rId3">
            <a:alphaModFix/>
          </a:blip>
          <a:stretch>
            <a:fillRect/>
          </a:stretch>
        </p:blipFill>
        <p:spPr>
          <a:xfrm>
            <a:off x="6338238" y="1506225"/>
            <a:ext cx="2105025" cy="3009900"/>
          </a:xfrm>
          <a:prstGeom prst="rect">
            <a:avLst/>
          </a:prstGeom>
          <a:noFill/>
          <a:ln>
            <a:noFill/>
          </a:ln>
        </p:spPr>
      </p:pic>
      <p:sp>
        <p:nvSpPr>
          <p:cNvPr id="189" name="Google Shape;189;p26"/>
          <p:cNvSpPr txBox="1"/>
          <p:nvPr/>
        </p:nvSpPr>
        <p:spPr>
          <a:xfrm>
            <a:off x="59862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a:t>
            </a:r>
            <a:endParaRPr sz="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subscribers: Group by Location</a:t>
            </a:r>
            <a:endParaRPr/>
          </a:p>
        </p:txBody>
      </p:sp>
      <p:pic>
        <p:nvPicPr>
          <p:cNvPr id="195" name="Google Shape;195;p27"/>
          <p:cNvPicPr preferRelativeResize="0"/>
          <p:nvPr/>
        </p:nvPicPr>
        <p:blipFill>
          <a:blip r:embed="rId3">
            <a:alphaModFix/>
          </a:blip>
          <a:stretch>
            <a:fillRect/>
          </a:stretch>
        </p:blipFill>
        <p:spPr>
          <a:xfrm>
            <a:off x="1104425" y="1499200"/>
            <a:ext cx="6017739" cy="3325876"/>
          </a:xfrm>
          <a:prstGeom prst="rect">
            <a:avLst/>
          </a:prstGeom>
          <a:noFill/>
          <a:ln>
            <a:noFill/>
          </a:ln>
        </p:spPr>
      </p:pic>
      <p:pic>
        <p:nvPicPr>
          <p:cNvPr id="196" name="Google Shape;196;p27"/>
          <p:cNvPicPr preferRelativeResize="0"/>
          <p:nvPr/>
        </p:nvPicPr>
        <p:blipFill>
          <a:blip r:embed="rId4">
            <a:alphaModFix/>
          </a:blip>
          <a:stretch>
            <a:fillRect/>
          </a:stretch>
        </p:blipFill>
        <p:spPr>
          <a:xfrm>
            <a:off x="7451625" y="1499200"/>
            <a:ext cx="1135575" cy="3402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(BroadBand)</a:t>
            </a:r>
            <a:endParaRPr sz="3500"/>
          </a:p>
        </p:txBody>
      </p:sp>
      <p:sp>
        <p:nvSpPr>
          <p:cNvPr id="202" name="Google Shape;202;p2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3" name="Google Shape;203;p2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4" name="Google Shape;204;p28"/>
          <p:cNvPicPr preferRelativeResize="0"/>
          <p:nvPr/>
        </p:nvPicPr>
        <p:blipFill>
          <a:blip r:embed="rId3">
            <a:alphaModFix/>
          </a:blip>
          <a:stretch>
            <a:fillRect/>
          </a:stretch>
        </p:blipFill>
        <p:spPr>
          <a:xfrm>
            <a:off x="5082363" y="1238250"/>
            <a:ext cx="3286125" cy="266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analysis</a:t>
            </a:r>
            <a:endParaRPr/>
          </a:p>
        </p:txBody>
      </p:sp>
      <p:sp>
        <p:nvSpPr>
          <p:cNvPr id="210" name="Google Shape;210;p29"/>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PSTN_hash</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Usage (</a:t>
            </a:r>
            <a:r>
              <a:rPr b="1" lang="en">
                <a:solidFill>
                  <a:srgbClr val="434343"/>
                </a:solidFill>
              </a:rPr>
              <a:t>Upload + download)</a:t>
            </a:r>
            <a:r>
              <a:rPr b="1" lang="en">
                <a:solidFill>
                  <a:srgbClr val="434343"/>
                </a:solidFill>
              </a:rPr>
              <a:t>  &amp;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Pivot table</a:t>
            </a:r>
            <a:endParaRPr/>
          </a:p>
        </p:txBody>
      </p:sp>
      <p:pic>
        <p:nvPicPr>
          <p:cNvPr id="216" name="Google Shape;216;p30"/>
          <p:cNvPicPr preferRelativeResize="0"/>
          <p:nvPr/>
        </p:nvPicPr>
        <p:blipFill>
          <a:blip r:embed="rId3">
            <a:alphaModFix/>
          </a:blip>
          <a:stretch>
            <a:fillRect/>
          </a:stretch>
        </p:blipFill>
        <p:spPr>
          <a:xfrm>
            <a:off x="152400" y="1690825"/>
            <a:ext cx="8839198" cy="26574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Descriptive analysis</a:t>
            </a:r>
            <a:endParaRPr/>
          </a:p>
        </p:txBody>
      </p:sp>
      <p:sp>
        <p:nvSpPr>
          <p:cNvPr id="222" name="Google Shape;222;p31"/>
          <p:cNvSpPr txBox="1"/>
          <p:nvPr>
            <p:ph idx="1" type="body"/>
          </p:nvPr>
        </p:nvSpPr>
        <p:spPr>
          <a:xfrm>
            <a:off x="729450" y="1612950"/>
            <a:ext cx="6738900" cy="3303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Usage (Upload + Download) - in bytes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Used Duration - in seconds</a:t>
            </a:r>
            <a:br>
              <a:rPr lang="en">
                <a:solidFill>
                  <a:srgbClr val="434343"/>
                </a:solidFill>
              </a:rPr>
            </a:br>
            <a:endParaRPr sz="500">
              <a:solidFill>
                <a:srgbClr val="434343"/>
              </a:solidFill>
            </a:endParaRPr>
          </a:p>
          <a:p>
            <a:pPr indent="0" lvl="0" marL="0" rtl="0" algn="l">
              <a:lnSpc>
                <a:spcPct val="150000"/>
              </a:lnSpc>
              <a:spcBef>
                <a:spcPts val="1200"/>
              </a:spcBef>
              <a:spcAft>
                <a:spcPts val="1200"/>
              </a:spcAft>
              <a:buNone/>
            </a:pPr>
            <a:r>
              <a:t/>
            </a:r>
            <a:endParaRPr>
              <a:solidFill>
                <a:srgbClr val="434343"/>
              </a:solidFill>
            </a:endParaRPr>
          </a:p>
        </p:txBody>
      </p:sp>
      <p:sp>
        <p:nvSpPr>
          <p:cNvPr id="223" name="Google Shape;223;p31"/>
          <p:cNvSpPr txBox="1"/>
          <p:nvPr/>
        </p:nvSpPr>
        <p:spPr>
          <a:xfrm>
            <a:off x="5605275" y="47648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BB USAGE</a:t>
            </a:r>
            <a:r>
              <a:rPr lang="en" sz="900">
                <a:latin typeface="Lato"/>
                <a:ea typeface="Lato"/>
                <a:cs typeface="Lato"/>
                <a:sym typeface="Lato"/>
              </a:rPr>
              <a:t> DATA</a:t>
            </a:r>
            <a:endParaRPr sz="900">
              <a:latin typeface="Lato"/>
              <a:ea typeface="Lato"/>
              <a:cs typeface="Lato"/>
              <a:sym typeface="Lato"/>
            </a:endParaRPr>
          </a:p>
        </p:txBody>
      </p:sp>
      <p:pic>
        <p:nvPicPr>
          <p:cNvPr id="224" name="Google Shape;224;p31"/>
          <p:cNvPicPr preferRelativeResize="0"/>
          <p:nvPr/>
        </p:nvPicPr>
        <p:blipFill rotWithShape="1">
          <a:blip r:embed="rId3">
            <a:alphaModFix/>
          </a:blip>
          <a:srcRect b="0" l="0" r="60184" t="0"/>
          <a:stretch/>
        </p:blipFill>
        <p:spPr>
          <a:xfrm>
            <a:off x="5492199" y="2157125"/>
            <a:ext cx="1525250" cy="2605375"/>
          </a:xfrm>
          <a:prstGeom prst="rect">
            <a:avLst/>
          </a:prstGeom>
          <a:noFill/>
          <a:ln>
            <a:noFill/>
          </a:ln>
        </p:spPr>
      </p:pic>
      <p:pic>
        <p:nvPicPr>
          <p:cNvPr id="225" name="Google Shape;225;p31"/>
          <p:cNvPicPr preferRelativeResize="0"/>
          <p:nvPr/>
        </p:nvPicPr>
        <p:blipFill rotWithShape="1">
          <a:blip r:embed="rId3">
            <a:alphaModFix/>
          </a:blip>
          <a:srcRect b="0" l="63997" r="0" t="0"/>
          <a:stretch/>
        </p:blipFill>
        <p:spPr>
          <a:xfrm>
            <a:off x="7017466" y="2157125"/>
            <a:ext cx="1379183" cy="2605375"/>
          </a:xfrm>
          <a:prstGeom prst="rect">
            <a:avLst/>
          </a:prstGeom>
          <a:noFill/>
          <a:ln>
            <a:noFill/>
          </a:ln>
        </p:spPr>
      </p:pic>
      <p:pic>
        <p:nvPicPr>
          <p:cNvPr id="226" name="Google Shape;226;p31"/>
          <p:cNvPicPr preferRelativeResize="0"/>
          <p:nvPr/>
        </p:nvPicPr>
        <p:blipFill>
          <a:blip r:embed="rId4">
            <a:alphaModFix/>
          </a:blip>
          <a:stretch>
            <a:fillRect/>
          </a:stretch>
        </p:blipFill>
        <p:spPr>
          <a:xfrm>
            <a:off x="1117325" y="2585500"/>
            <a:ext cx="3530875" cy="22338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(VOICE)</a:t>
            </a:r>
            <a:endParaRPr sz="3500"/>
          </a:p>
        </p:txBody>
      </p:sp>
      <p:sp>
        <p:nvSpPr>
          <p:cNvPr id="93" name="Google Shape;93;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4801900" y="1464475"/>
            <a:ext cx="4256701" cy="1994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a:t>
            </a:r>
            <a:endParaRPr/>
          </a:p>
        </p:txBody>
      </p:sp>
      <p:sp>
        <p:nvSpPr>
          <p:cNvPr id="232" name="Google Shape;232;p32"/>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Data Usage (Uploads+Downloads) - 4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 </a:t>
            </a:r>
            <a:r>
              <a:rPr lang="en">
                <a:solidFill>
                  <a:srgbClr val="434343"/>
                </a:solidFill>
              </a:rPr>
              <a:t>(25,50,75th precentiles)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Bins</a:t>
            </a:r>
            <a:r>
              <a:rPr lang="en">
                <a:solidFill>
                  <a:srgbClr val="434343"/>
                </a:solidFill>
              </a:rPr>
              <a:t>: </a:t>
            </a:r>
            <a:r>
              <a:rPr lang="en">
                <a:solidFill>
                  <a:srgbClr val="434343"/>
                </a:solidFill>
              </a:rPr>
              <a:t>[0, 7057561283.25, 14188526279.5, 28226707481.75, 537118249202.0]</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Bined Usage Duration - 4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 </a:t>
            </a:r>
            <a:r>
              <a:rPr lang="en">
                <a:solidFill>
                  <a:srgbClr val="434343"/>
                </a:solidFill>
              </a:rPr>
              <a:t>(25,50,75th precentiles)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Business meaning of Durations ( As given in seconds, rounded to the nearest 60s)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Bins : </a:t>
            </a:r>
            <a:r>
              <a:rPr lang="en">
                <a:solidFill>
                  <a:srgbClr val="434343"/>
                </a:solidFill>
              </a:rPr>
              <a:t> [0, 745381.25, 1522064.0, 2438034.0, 2709612.0]</a:t>
            </a:r>
            <a:endParaRPr>
              <a:solidFill>
                <a:srgbClr val="434343"/>
              </a:solidFill>
            </a:endParaRPr>
          </a:p>
        </p:txBody>
      </p:sp>
      <p:grpSp>
        <p:nvGrpSpPr>
          <p:cNvPr id="233" name="Google Shape;233;p32"/>
          <p:cNvGrpSpPr/>
          <p:nvPr/>
        </p:nvGrpSpPr>
        <p:grpSpPr>
          <a:xfrm>
            <a:off x="7714050" y="1723075"/>
            <a:ext cx="1046675" cy="2586000"/>
            <a:chOff x="7942650" y="1265875"/>
            <a:chExt cx="1046675" cy="2586000"/>
          </a:xfrm>
        </p:grpSpPr>
        <p:sp>
          <p:nvSpPr>
            <p:cNvPr id="234" name="Google Shape;234;p32"/>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235" name="Google Shape;235;p32"/>
            <p:cNvCxnSpPr>
              <a:endCxn id="236"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237" name="Google Shape;237;p32"/>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236" name="Google Shape;236;p32"/>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238" name="Google Shape;238;p32"/>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a:t>
            </a:r>
            <a:endParaRPr/>
          </a:p>
        </p:txBody>
      </p:sp>
      <p:sp>
        <p:nvSpPr>
          <p:cNvPr id="244" name="Google Shape;244;p33"/>
          <p:cNvSpPr txBox="1"/>
          <p:nvPr>
            <p:ph idx="1" type="body"/>
          </p:nvPr>
        </p:nvSpPr>
        <p:spPr>
          <a:xfrm>
            <a:off x="729450" y="1640025"/>
            <a:ext cx="37011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Usage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0-16</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245" name="Google Shape;245;p33"/>
          <p:cNvSpPr txBox="1"/>
          <p:nvPr/>
        </p:nvSpPr>
        <p:spPr>
          <a:xfrm>
            <a:off x="5128875" y="2221050"/>
            <a:ext cx="36492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https://doi.org/10.1109/ICCE48956.2021.9352111</a:t>
            </a:r>
            <a:r>
              <a:rPr lang="en" sz="900"/>
              <a:t>, 2021  (Pham, C. D., Anh Chu, T., Pham, H. H., Linh Dao, M., Pham, T. S., Hung Trinh, V., &amp; Nguyen, D. H. A recommendation system for offers in telecommunications)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 Categories</a:t>
            </a:r>
            <a:endParaRPr/>
          </a:p>
        </p:txBody>
      </p:sp>
      <p:sp>
        <p:nvSpPr>
          <p:cNvPr id="251" name="Google Shape;251;p34"/>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a:t>
            </a:r>
            <a:r>
              <a:rPr b="1" lang="en">
                <a:solidFill>
                  <a:srgbClr val="434343"/>
                </a:solidFill>
              </a:rPr>
              <a:t>equal</a:t>
            </a:r>
            <a:r>
              <a:rPr b="1" lang="en">
                <a:solidFill>
                  <a:srgbClr val="434343"/>
                </a:solidFill>
              </a:rPr>
              <a:t> size strata)</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a:t>
            </a:r>
            <a:r>
              <a:rPr lang="en">
                <a:solidFill>
                  <a:srgbClr val="434343"/>
                </a:solidFill>
              </a:rPr>
              <a:t>: </a:t>
            </a:r>
            <a:r>
              <a:rPr lang="en">
                <a:solidFill>
                  <a:srgbClr val="434343"/>
                </a:solidFill>
              </a:rPr>
              <a:t>[0, 0.33, 0.66, 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252" name="Google Shape;252;p34"/>
          <p:cNvGrpSpPr/>
          <p:nvPr/>
        </p:nvGrpSpPr>
        <p:grpSpPr>
          <a:xfrm>
            <a:off x="6875850" y="1723075"/>
            <a:ext cx="1046675" cy="2586000"/>
            <a:chOff x="7942650" y="1265875"/>
            <a:chExt cx="1046675" cy="2586000"/>
          </a:xfrm>
        </p:grpSpPr>
        <p:sp>
          <p:nvSpPr>
            <p:cNvPr id="253" name="Google Shape;253;p34"/>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254" name="Google Shape;254;p34"/>
            <p:cNvCxnSpPr>
              <a:endCxn id="255"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256" name="Google Shape;256;p34"/>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255" name="Google Shape;255;p34"/>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257" name="Google Shape;257;p34"/>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subscribers: Group by Location</a:t>
            </a:r>
            <a:endParaRPr/>
          </a:p>
        </p:txBody>
      </p:sp>
      <p:sp>
        <p:nvSpPr>
          <p:cNvPr id="263" name="Google Shape;263;p35"/>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sp>
        <p:nvSpPr>
          <p:cNvPr id="264" name="Google Shape;264;p35"/>
          <p:cNvSpPr txBox="1"/>
          <p:nvPr/>
        </p:nvSpPr>
        <p:spPr>
          <a:xfrm>
            <a:off x="59862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BB </a:t>
            </a:r>
            <a:r>
              <a:rPr lang="en" sz="900">
                <a:latin typeface="Lato"/>
                <a:ea typeface="Lato"/>
                <a:cs typeface="Lato"/>
                <a:sym typeface="Lato"/>
              </a:rPr>
              <a:t>DATA</a:t>
            </a:r>
            <a:endParaRPr sz="900">
              <a:latin typeface="Lato"/>
              <a:ea typeface="Lato"/>
              <a:cs typeface="Lato"/>
              <a:sym typeface="Lato"/>
            </a:endParaRPr>
          </a:p>
        </p:txBody>
      </p:sp>
      <p:pic>
        <p:nvPicPr>
          <p:cNvPr id="265" name="Google Shape;265;p35"/>
          <p:cNvPicPr preferRelativeResize="0"/>
          <p:nvPr/>
        </p:nvPicPr>
        <p:blipFill>
          <a:blip r:embed="rId3">
            <a:alphaModFix/>
          </a:blip>
          <a:stretch>
            <a:fillRect/>
          </a:stretch>
        </p:blipFill>
        <p:spPr>
          <a:xfrm>
            <a:off x="6302250" y="1516150"/>
            <a:ext cx="2143125" cy="2990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subscribers: Group by Location</a:t>
            </a:r>
            <a:endParaRPr/>
          </a:p>
        </p:txBody>
      </p:sp>
      <p:pic>
        <p:nvPicPr>
          <p:cNvPr id="271" name="Google Shape;271;p36"/>
          <p:cNvPicPr preferRelativeResize="0"/>
          <p:nvPr/>
        </p:nvPicPr>
        <p:blipFill>
          <a:blip r:embed="rId3">
            <a:alphaModFix/>
          </a:blip>
          <a:stretch>
            <a:fillRect/>
          </a:stretch>
        </p:blipFill>
        <p:spPr>
          <a:xfrm>
            <a:off x="851470" y="1409375"/>
            <a:ext cx="6318079" cy="3491900"/>
          </a:xfrm>
          <a:prstGeom prst="rect">
            <a:avLst/>
          </a:prstGeom>
          <a:noFill/>
          <a:ln>
            <a:noFill/>
          </a:ln>
        </p:spPr>
      </p:pic>
      <p:pic>
        <p:nvPicPr>
          <p:cNvPr id="272" name="Google Shape;272;p36"/>
          <p:cNvPicPr preferRelativeResize="0"/>
          <p:nvPr/>
        </p:nvPicPr>
        <p:blipFill>
          <a:blip r:embed="rId4">
            <a:alphaModFix/>
          </a:blip>
          <a:stretch>
            <a:fillRect/>
          </a:stretch>
        </p:blipFill>
        <p:spPr>
          <a:xfrm>
            <a:off x="7421381" y="1135150"/>
            <a:ext cx="1197420" cy="376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(PeoTV)</a:t>
            </a:r>
            <a:endParaRPr sz="3500"/>
          </a:p>
        </p:txBody>
      </p:sp>
      <p:sp>
        <p:nvSpPr>
          <p:cNvPr id="278" name="Google Shape;278;p3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79" name="Google Shape;279;p37"/>
          <p:cNvPicPr preferRelativeResize="0"/>
          <p:nvPr/>
        </p:nvPicPr>
        <p:blipFill>
          <a:blip r:embed="rId3">
            <a:alphaModFix/>
          </a:blip>
          <a:stretch>
            <a:fillRect/>
          </a:stretch>
        </p:blipFill>
        <p:spPr>
          <a:xfrm>
            <a:off x="5129050" y="1155975"/>
            <a:ext cx="3286125" cy="266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analysis</a:t>
            </a:r>
            <a:endParaRPr/>
          </a:p>
        </p:txBody>
      </p:sp>
      <p:sp>
        <p:nvSpPr>
          <p:cNvPr id="285" name="Google Shape;285;p38"/>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Phone_Number_hash</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Transform</a:t>
            </a:r>
            <a:r>
              <a:rPr lang="en">
                <a:solidFill>
                  <a:srgbClr val="434343"/>
                </a:solidFill>
              </a:rPr>
              <a:t> Usage duration into measurable units (hours)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Usage </a:t>
            </a:r>
            <a:r>
              <a:rPr b="1" lang="en">
                <a:solidFill>
                  <a:srgbClr val="434343"/>
                </a:solidFill>
              </a:rPr>
              <a:t> WatchTime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Identify PeoTV Packages and bin users by packages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Transformed WatchTime</a:t>
            </a:r>
            <a:endParaRPr/>
          </a:p>
        </p:txBody>
      </p:sp>
      <p:pic>
        <p:nvPicPr>
          <p:cNvPr id="291" name="Google Shape;291;p39"/>
          <p:cNvPicPr preferRelativeResize="0"/>
          <p:nvPr/>
        </p:nvPicPr>
        <p:blipFill>
          <a:blip r:embed="rId3">
            <a:alphaModFix/>
          </a:blip>
          <a:stretch>
            <a:fillRect/>
          </a:stretch>
        </p:blipFill>
        <p:spPr>
          <a:xfrm>
            <a:off x="163375" y="1701650"/>
            <a:ext cx="8839197" cy="2571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Descriptive analysis</a:t>
            </a:r>
            <a:endParaRPr/>
          </a:p>
        </p:txBody>
      </p:sp>
      <p:pic>
        <p:nvPicPr>
          <p:cNvPr id="297" name="Google Shape;297;p40"/>
          <p:cNvPicPr preferRelativeResize="0"/>
          <p:nvPr/>
        </p:nvPicPr>
        <p:blipFill>
          <a:blip r:embed="rId3">
            <a:alphaModFix/>
          </a:blip>
          <a:stretch>
            <a:fillRect/>
          </a:stretch>
        </p:blipFill>
        <p:spPr>
          <a:xfrm>
            <a:off x="134150" y="1846950"/>
            <a:ext cx="8839199" cy="17953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 usage: Descriptive analysis</a:t>
            </a:r>
            <a:endParaRPr/>
          </a:p>
        </p:txBody>
      </p:sp>
      <p:pic>
        <p:nvPicPr>
          <p:cNvPr id="303" name="Google Shape;303;p41"/>
          <p:cNvPicPr preferRelativeResize="0"/>
          <p:nvPr/>
        </p:nvPicPr>
        <p:blipFill>
          <a:blip r:embed="rId3">
            <a:alphaModFix/>
          </a:blip>
          <a:stretch>
            <a:fillRect/>
          </a:stretch>
        </p:blipFill>
        <p:spPr>
          <a:xfrm>
            <a:off x="4771300" y="1936000"/>
            <a:ext cx="4092425" cy="2168625"/>
          </a:xfrm>
          <a:prstGeom prst="rect">
            <a:avLst/>
          </a:prstGeom>
          <a:noFill/>
          <a:ln>
            <a:noFill/>
          </a:ln>
        </p:spPr>
      </p:pic>
      <p:pic>
        <p:nvPicPr>
          <p:cNvPr id="304" name="Google Shape;304;p41"/>
          <p:cNvPicPr preferRelativeResize="0"/>
          <p:nvPr/>
        </p:nvPicPr>
        <p:blipFill>
          <a:blip r:embed="rId4">
            <a:alphaModFix/>
          </a:blip>
          <a:stretch>
            <a:fillRect/>
          </a:stretch>
        </p:blipFill>
        <p:spPr>
          <a:xfrm>
            <a:off x="773450" y="1843400"/>
            <a:ext cx="3676650" cy="236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analysis</a:t>
            </a:r>
            <a:endParaRPr/>
          </a:p>
        </p:txBody>
      </p:sp>
      <p:sp>
        <p:nvSpPr>
          <p:cNvPr id="101" name="Google Shape;101;p15"/>
          <p:cNvSpPr txBox="1"/>
          <p:nvPr>
            <p:ph idx="1" type="body"/>
          </p:nvPr>
        </p:nvSpPr>
        <p:spPr>
          <a:xfrm>
            <a:off x="729450" y="1411425"/>
            <a:ext cx="7365600" cy="35055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Categories: ONNET, OFFNET, IDD (INCOMING &amp; OUTGOING)</a:t>
            </a:r>
            <a:endParaRPr sz="500">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Separate</a:t>
            </a:r>
            <a:r>
              <a:rPr lang="en">
                <a:solidFill>
                  <a:srgbClr val="434343"/>
                </a:solidFill>
              </a:rPr>
              <a:t> analysis for each dataset.</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event_source_hash</a:t>
            </a:r>
            <a:endParaRPr sz="500">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a:t>
            </a:r>
            <a:r>
              <a:rPr b="1" lang="en">
                <a:solidFill>
                  <a:srgbClr val="434343"/>
                </a:solidFill>
              </a:rPr>
              <a:t>Call-count  &amp;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Outlier Analysis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a:t>
            </a:r>
            <a:endParaRPr/>
          </a:p>
        </p:txBody>
      </p:sp>
      <p:sp>
        <p:nvSpPr>
          <p:cNvPr id="310" name="Google Shape;310;p42"/>
          <p:cNvSpPr txBox="1"/>
          <p:nvPr>
            <p:ph idx="1" type="body"/>
          </p:nvPr>
        </p:nvSpPr>
        <p:spPr>
          <a:xfrm>
            <a:off x="729450" y="17162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WatchTime (Hours) - 4 Bins</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 ranges selected considering skewness of data distribution </a:t>
            </a:r>
            <a:br>
              <a:rPr lang="en">
                <a:solidFill>
                  <a:srgbClr val="434343"/>
                </a:solidFill>
              </a:rPr>
            </a:br>
            <a:r>
              <a:rPr lang="en">
                <a:solidFill>
                  <a:srgbClr val="434343"/>
                </a:solidFill>
              </a:rPr>
              <a:t>(25,50,75th precentiles)</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 </a:t>
            </a:r>
            <a:r>
              <a:rPr lang="en">
                <a:solidFill>
                  <a:srgbClr val="434343"/>
                </a:solidFill>
              </a:rPr>
              <a:t> [0, 30, 60, 150, 744]</a:t>
            </a:r>
            <a:endParaRPr>
              <a:solidFill>
                <a:srgbClr val="434343"/>
              </a:solidFill>
            </a:endParaRPr>
          </a:p>
        </p:txBody>
      </p:sp>
      <p:grpSp>
        <p:nvGrpSpPr>
          <p:cNvPr id="311" name="Google Shape;311;p42"/>
          <p:cNvGrpSpPr/>
          <p:nvPr/>
        </p:nvGrpSpPr>
        <p:grpSpPr>
          <a:xfrm>
            <a:off x="6952050" y="1723075"/>
            <a:ext cx="1046675" cy="2586000"/>
            <a:chOff x="7942650" y="1265875"/>
            <a:chExt cx="1046675" cy="2586000"/>
          </a:xfrm>
        </p:grpSpPr>
        <p:sp>
          <p:nvSpPr>
            <p:cNvPr id="312" name="Google Shape;312;p42"/>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313" name="Google Shape;313;p42"/>
            <p:cNvCxnSpPr>
              <a:endCxn id="314"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315" name="Google Shape;315;p42"/>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314" name="Google Shape;314;p42"/>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316" name="Google Shape;316;p42"/>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a:t>
            </a:r>
            <a:endParaRPr/>
          </a:p>
        </p:txBody>
      </p:sp>
      <p:sp>
        <p:nvSpPr>
          <p:cNvPr id="322" name="Google Shape;322;p43"/>
          <p:cNvSpPr txBox="1"/>
          <p:nvPr>
            <p:ph idx="1" type="body"/>
          </p:nvPr>
        </p:nvSpPr>
        <p:spPr>
          <a:xfrm>
            <a:off x="729450" y="1640025"/>
            <a:ext cx="37011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Usage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0-16</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323" name="Google Shape;323;p43"/>
          <p:cNvSpPr txBox="1"/>
          <p:nvPr/>
        </p:nvSpPr>
        <p:spPr>
          <a:xfrm>
            <a:off x="5128875" y="2221050"/>
            <a:ext cx="36492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https://doi.org/10.1109/ICCE48956.2021.9352111</a:t>
            </a:r>
            <a:r>
              <a:rPr lang="en" sz="900"/>
              <a:t>, 2021  (Pham, C. D., Anh Chu, T., Pham, H. H., Linh Dao, M., Pham, T. S., Hung Trinh, V., &amp; Nguyen, D. H. A recommendation system for offers in telecommunications)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 Categories</a:t>
            </a:r>
            <a:endParaRPr/>
          </a:p>
        </p:txBody>
      </p:sp>
      <p:sp>
        <p:nvSpPr>
          <p:cNvPr id="329" name="Google Shape;329;p44"/>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(equal size strata)</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 [0, 0.33, 0.66, 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330" name="Google Shape;330;p44"/>
          <p:cNvGrpSpPr/>
          <p:nvPr/>
        </p:nvGrpSpPr>
        <p:grpSpPr>
          <a:xfrm>
            <a:off x="6875850" y="1723075"/>
            <a:ext cx="1046675" cy="2586000"/>
            <a:chOff x="7942650" y="1265875"/>
            <a:chExt cx="1046675" cy="2586000"/>
          </a:xfrm>
        </p:grpSpPr>
        <p:sp>
          <p:nvSpPr>
            <p:cNvPr id="331" name="Google Shape;331;p44"/>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332" name="Google Shape;332;p44"/>
            <p:cNvCxnSpPr>
              <a:endCxn id="333"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334" name="Google Shape;334;p44"/>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333" name="Google Shape;333;p44"/>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335" name="Google Shape;335;p44"/>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subscribers: Group by Location</a:t>
            </a:r>
            <a:endParaRPr/>
          </a:p>
        </p:txBody>
      </p:sp>
      <p:sp>
        <p:nvSpPr>
          <p:cNvPr id="341" name="Google Shape;341;p45"/>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sp>
        <p:nvSpPr>
          <p:cNvPr id="342" name="Google Shape;342;p45"/>
          <p:cNvSpPr txBox="1"/>
          <p:nvPr/>
        </p:nvSpPr>
        <p:spPr>
          <a:xfrm>
            <a:off x="61386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PEOTV</a:t>
            </a:r>
            <a:r>
              <a:rPr lang="en" sz="900">
                <a:latin typeface="Lato"/>
                <a:ea typeface="Lato"/>
                <a:cs typeface="Lato"/>
                <a:sym typeface="Lato"/>
              </a:rPr>
              <a:t> DATA</a:t>
            </a:r>
            <a:endParaRPr sz="900">
              <a:latin typeface="Lato"/>
              <a:ea typeface="Lato"/>
              <a:cs typeface="Lato"/>
              <a:sym typeface="Lato"/>
            </a:endParaRPr>
          </a:p>
        </p:txBody>
      </p:sp>
      <p:pic>
        <p:nvPicPr>
          <p:cNvPr id="343" name="Google Shape;343;p45"/>
          <p:cNvPicPr preferRelativeResize="0"/>
          <p:nvPr/>
        </p:nvPicPr>
        <p:blipFill>
          <a:blip r:embed="rId3">
            <a:alphaModFix/>
          </a:blip>
          <a:stretch>
            <a:fillRect/>
          </a:stretch>
        </p:blipFill>
        <p:spPr>
          <a:xfrm>
            <a:off x="6302250" y="1439950"/>
            <a:ext cx="2338004" cy="3096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subscribers: Group by Location</a:t>
            </a:r>
            <a:endParaRPr/>
          </a:p>
        </p:txBody>
      </p:sp>
      <p:pic>
        <p:nvPicPr>
          <p:cNvPr id="349" name="Google Shape;349;p46"/>
          <p:cNvPicPr preferRelativeResize="0"/>
          <p:nvPr/>
        </p:nvPicPr>
        <p:blipFill>
          <a:blip r:embed="rId3">
            <a:alphaModFix/>
          </a:blip>
          <a:stretch>
            <a:fillRect/>
          </a:stretch>
        </p:blipFill>
        <p:spPr>
          <a:xfrm>
            <a:off x="727650" y="1363750"/>
            <a:ext cx="6427049" cy="3552114"/>
          </a:xfrm>
          <a:prstGeom prst="rect">
            <a:avLst/>
          </a:prstGeom>
          <a:noFill/>
          <a:ln>
            <a:noFill/>
          </a:ln>
        </p:spPr>
      </p:pic>
      <p:pic>
        <p:nvPicPr>
          <p:cNvPr id="350" name="Google Shape;350;p46"/>
          <p:cNvPicPr preferRelativeResize="0"/>
          <p:nvPr/>
        </p:nvPicPr>
        <p:blipFill>
          <a:blip r:embed="rId4">
            <a:alphaModFix/>
          </a:blip>
          <a:stretch>
            <a:fillRect/>
          </a:stretch>
        </p:blipFill>
        <p:spPr>
          <a:xfrm>
            <a:off x="7364251" y="1242300"/>
            <a:ext cx="1204975" cy="3733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 subscribers: Group by PeoTV Packages</a:t>
            </a:r>
            <a:endParaRPr/>
          </a:p>
        </p:txBody>
      </p:sp>
      <p:pic>
        <p:nvPicPr>
          <p:cNvPr id="356" name="Google Shape;356;p47"/>
          <p:cNvPicPr preferRelativeResize="0"/>
          <p:nvPr/>
        </p:nvPicPr>
        <p:blipFill rotWithShape="1">
          <a:blip r:embed="rId3">
            <a:alphaModFix/>
          </a:blip>
          <a:srcRect b="0" l="0" r="0" t="4370"/>
          <a:stretch/>
        </p:blipFill>
        <p:spPr>
          <a:xfrm>
            <a:off x="1859950" y="1354975"/>
            <a:ext cx="3952050" cy="3792399"/>
          </a:xfrm>
          <a:prstGeom prst="rect">
            <a:avLst/>
          </a:prstGeom>
          <a:noFill/>
          <a:ln>
            <a:noFill/>
          </a:ln>
        </p:spPr>
      </p:pic>
      <p:pic>
        <p:nvPicPr>
          <p:cNvPr id="357" name="Google Shape;357;p47"/>
          <p:cNvPicPr preferRelativeResize="0"/>
          <p:nvPr/>
        </p:nvPicPr>
        <p:blipFill>
          <a:blip r:embed="rId4">
            <a:alphaModFix/>
          </a:blip>
          <a:stretch>
            <a:fillRect/>
          </a:stretch>
        </p:blipFill>
        <p:spPr>
          <a:xfrm>
            <a:off x="6340525" y="1497150"/>
            <a:ext cx="1280925" cy="3297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Product State Changes Analysis</a:t>
            </a:r>
            <a:endParaRPr sz="3500"/>
          </a:p>
        </p:txBody>
      </p:sp>
      <p:sp>
        <p:nvSpPr>
          <p:cNvPr id="363" name="Google Shape;363;p4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64" name="Google Shape;364;p48"/>
          <p:cNvPicPr preferRelativeResize="0"/>
          <p:nvPr/>
        </p:nvPicPr>
        <p:blipFill>
          <a:blip r:embed="rId3">
            <a:alphaModFix/>
          </a:blip>
          <a:stretch>
            <a:fillRect/>
          </a:stretch>
        </p:blipFill>
        <p:spPr>
          <a:xfrm>
            <a:off x="5045600" y="1257825"/>
            <a:ext cx="3286125" cy="2667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State Changes</a:t>
            </a:r>
            <a:r>
              <a:rPr lang="en"/>
              <a:t> analysis</a:t>
            </a:r>
            <a:endParaRPr/>
          </a:p>
        </p:txBody>
      </p:sp>
      <p:sp>
        <p:nvSpPr>
          <p:cNvPr id="370" name="Google Shape;370;p49"/>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User Identifier: </a:t>
            </a:r>
            <a:r>
              <a:rPr b="1" i="1" lang="en">
                <a:solidFill>
                  <a:srgbClr val="434343"/>
                </a:solidFill>
              </a:rPr>
              <a:t>Phone_Number.hash</a:t>
            </a:r>
            <a:br>
              <a:rPr b="1" i="1" lang="en">
                <a:solidFill>
                  <a:srgbClr val="434343"/>
                </a:solidFill>
              </a:rPr>
            </a:br>
            <a:endParaRPr b="1" i="1" sz="6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Identify Products List associated with users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phone numbers associated with each account</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a:t>
            </a:r>
            <a:r>
              <a:rPr lang="en">
                <a:solidFill>
                  <a:srgbClr val="434343"/>
                </a:solidFill>
              </a:rPr>
              <a:t>products</a:t>
            </a:r>
            <a:r>
              <a:rPr lang="en">
                <a:solidFill>
                  <a:srgbClr val="434343"/>
                </a:solidFill>
              </a:rPr>
              <a:t> purchased by each account/ phone number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Products count per each account/ phone number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users by products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Export generated data and maps for future use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Phone numbers and Products associated</a:t>
            </a:r>
            <a:endParaRPr/>
          </a:p>
        </p:txBody>
      </p:sp>
      <p:pic>
        <p:nvPicPr>
          <p:cNvPr id="376" name="Google Shape;376;p50"/>
          <p:cNvPicPr preferRelativeResize="0"/>
          <p:nvPr/>
        </p:nvPicPr>
        <p:blipFill>
          <a:blip r:embed="rId3">
            <a:alphaModFix/>
          </a:blip>
          <a:stretch>
            <a:fillRect/>
          </a:stretch>
        </p:blipFill>
        <p:spPr>
          <a:xfrm>
            <a:off x="813475" y="1636275"/>
            <a:ext cx="7858125" cy="2971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Maps: Products purchased by Phone numbers</a:t>
            </a:r>
            <a:endParaRPr/>
          </a:p>
        </p:txBody>
      </p:sp>
      <p:sp>
        <p:nvSpPr>
          <p:cNvPr id="382" name="Google Shape;382;p51"/>
          <p:cNvSpPr txBox="1"/>
          <p:nvPr>
            <p:ph idx="1" type="body"/>
          </p:nvPr>
        </p:nvSpPr>
        <p:spPr>
          <a:xfrm>
            <a:off x="8818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Examples:</a:t>
            </a:r>
            <a:endParaRPr>
              <a:solidFill>
                <a:srgbClr val="434343"/>
              </a:solidFill>
            </a:endParaRPr>
          </a:p>
          <a:p>
            <a:pPr indent="457200" lvl="0" marL="457200" rtl="0" algn="l">
              <a:lnSpc>
                <a:spcPct val="200000"/>
              </a:lnSpc>
              <a:spcBef>
                <a:spcPts val="200"/>
              </a:spcBef>
              <a:spcAft>
                <a:spcPts val="0"/>
              </a:spcAft>
              <a:buNone/>
            </a:pPr>
            <a:r>
              <a:rPr lang="en" sz="1100">
                <a:solidFill>
                  <a:srgbClr val="434343"/>
                </a:solidFill>
              </a:rPr>
              <a:t>{'b635fc31617ffc9c1e6b5015fb32e108': 'V_Single VAS Bundle'},</a:t>
            </a:r>
            <a:endParaRPr sz="1100">
              <a:solidFill>
                <a:srgbClr val="434343"/>
              </a:solidFill>
            </a:endParaRPr>
          </a:p>
          <a:p>
            <a:pPr indent="457200" lvl="0" marL="457200" rtl="0" algn="l">
              <a:lnSpc>
                <a:spcPct val="200000"/>
              </a:lnSpc>
              <a:spcBef>
                <a:spcPts val="200"/>
              </a:spcBef>
              <a:spcAft>
                <a:spcPts val="0"/>
              </a:spcAft>
              <a:buNone/>
            </a:pPr>
            <a:r>
              <a:rPr lang="en" sz="1100">
                <a:solidFill>
                  <a:srgbClr val="434343"/>
                </a:solidFill>
              </a:rPr>
              <a:t> {'ef74b1171331411a4d2e9fada9158215': 'E_Referral offer Discount'},</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{'31110bf10f07e3d5e23da9680b1dd287': 'V_Absentee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{'b6404a24d0ae0f5dbb11c78c783bd1fc': 'V_Hotline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{'b635fc31617ffc9c1e6b5015fb32e108': 'V_Caller Line Identification'},</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{'b6404a24d0ae0f5dbb11c78c783bd1fc': 'V_Absentee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{'b635fc31617ffc9c1e6b5015fb32e108': 'V_Call Forwarding Offline'},</a:t>
            </a:r>
            <a:endParaRPr sz="1100">
              <a:solidFill>
                <a:srgbClr val="434343"/>
              </a:solidFill>
            </a:endParaRPr>
          </a:p>
          <a:p>
            <a:pPr indent="0" lvl="0" marL="0" rtl="0" algn="l">
              <a:lnSpc>
                <a:spcPct val="200000"/>
              </a:lnSpc>
              <a:spcBef>
                <a:spcPts val="200"/>
              </a:spcBef>
              <a:spcAft>
                <a:spcPts val="200"/>
              </a:spcAft>
              <a:buNone/>
            </a:pPr>
            <a:r>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Pivot table</a:t>
            </a:r>
            <a:endParaRPr/>
          </a:p>
        </p:txBody>
      </p:sp>
      <p:pic>
        <p:nvPicPr>
          <p:cNvPr id="107" name="Google Shape;107;p16"/>
          <p:cNvPicPr preferRelativeResize="0"/>
          <p:nvPr/>
        </p:nvPicPr>
        <p:blipFill>
          <a:blip r:embed="rId3">
            <a:alphaModFix/>
          </a:blip>
          <a:stretch>
            <a:fillRect/>
          </a:stretch>
        </p:blipFill>
        <p:spPr>
          <a:xfrm>
            <a:off x="152400" y="1575100"/>
            <a:ext cx="8839202" cy="265604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Users grouped by Products</a:t>
            </a:r>
            <a:endParaRPr/>
          </a:p>
        </p:txBody>
      </p:sp>
      <p:pic>
        <p:nvPicPr>
          <p:cNvPr id="388" name="Google Shape;388;p52"/>
          <p:cNvPicPr preferRelativeResize="0"/>
          <p:nvPr/>
        </p:nvPicPr>
        <p:blipFill>
          <a:blip r:embed="rId3">
            <a:alphaModFix/>
          </a:blip>
          <a:stretch>
            <a:fillRect/>
          </a:stretch>
        </p:blipFill>
        <p:spPr>
          <a:xfrm>
            <a:off x="727650" y="1282850"/>
            <a:ext cx="6701050" cy="3703550"/>
          </a:xfrm>
          <a:prstGeom prst="rect">
            <a:avLst/>
          </a:prstGeom>
          <a:noFill/>
          <a:ln>
            <a:noFill/>
          </a:ln>
        </p:spPr>
      </p:pic>
      <p:pic>
        <p:nvPicPr>
          <p:cNvPr id="389" name="Google Shape;389;p52"/>
          <p:cNvPicPr preferRelativeResize="0"/>
          <p:nvPr/>
        </p:nvPicPr>
        <p:blipFill>
          <a:blip r:embed="rId4">
            <a:alphaModFix/>
          </a:blip>
          <a:stretch>
            <a:fillRect/>
          </a:stretch>
        </p:blipFill>
        <p:spPr>
          <a:xfrm>
            <a:off x="7550800" y="2103251"/>
            <a:ext cx="1299050" cy="2140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Extended User Profiles</a:t>
            </a:r>
            <a:endParaRPr sz="3500"/>
          </a:p>
        </p:txBody>
      </p:sp>
      <p:sp>
        <p:nvSpPr>
          <p:cNvPr id="395" name="Google Shape;395;p5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96" name="Google Shape;396;p53"/>
          <p:cNvPicPr preferRelativeResize="0"/>
          <p:nvPr/>
        </p:nvPicPr>
        <p:blipFill>
          <a:blip r:embed="rId3">
            <a:alphaModFix/>
          </a:blip>
          <a:stretch>
            <a:fillRect/>
          </a:stretch>
        </p:blipFill>
        <p:spPr>
          <a:xfrm>
            <a:off x="5016225" y="1155100"/>
            <a:ext cx="3684799" cy="2454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Profiles</a:t>
            </a:r>
            <a:endParaRPr/>
          </a:p>
        </p:txBody>
      </p:sp>
      <p:sp>
        <p:nvSpPr>
          <p:cNvPr id="402" name="Google Shape;402;p54"/>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User Profile Includes</a:t>
            </a:r>
            <a:r>
              <a:rPr lang="en">
                <a:solidFill>
                  <a:srgbClr val="434343"/>
                </a:solidFill>
              </a:rPr>
              <a:t>:</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VOICE Usage Rankings </a:t>
            </a:r>
            <a:r>
              <a:rPr lang="en">
                <a:solidFill>
                  <a:srgbClr val="434343"/>
                </a:solidFill>
              </a:rPr>
              <a:t>(Scaled/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BroadBand</a:t>
            </a:r>
            <a:r>
              <a:rPr b="1" lang="en">
                <a:solidFill>
                  <a:srgbClr val="434343"/>
                </a:solidFill>
              </a:rPr>
              <a:t> Usage Rankings </a:t>
            </a:r>
            <a:r>
              <a:rPr lang="en">
                <a:solidFill>
                  <a:srgbClr val="434343"/>
                </a:solidFill>
              </a:rPr>
              <a:t>(Scaled/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PeoTV</a:t>
            </a:r>
            <a:r>
              <a:rPr b="1" lang="en">
                <a:solidFill>
                  <a:srgbClr val="434343"/>
                </a:solidFill>
              </a:rPr>
              <a:t> Usage Rankings</a:t>
            </a:r>
            <a:r>
              <a:rPr lang="en">
                <a:solidFill>
                  <a:srgbClr val="434343"/>
                </a:solidFill>
              </a:rPr>
              <a:t> (Scaled/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a:t>
            </a:r>
            <a:r>
              <a:rPr b="1" lang="en">
                <a:solidFill>
                  <a:srgbClr val="434343"/>
                </a:solidFill>
              </a:rPr>
              <a:t> PeoTV packages</a:t>
            </a:r>
            <a:r>
              <a:rPr lang="en">
                <a:solidFill>
                  <a:srgbClr val="434343"/>
                </a:solidFill>
              </a:rPr>
              <a:t> for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 </a:t>
            </a:r>
            <a:r>
              <a:rPr b="1" lang="en">
                <a:solidFill>
                  <a:srgbClr val="434343"/>
                </a:solidFill>
              </a:rPr>
              <a:t>VOICE packages</a:t>
            </a:r>
            <a:r>
              <a:rPr lang="en">
                <a:solidFill>
                  <a:srgbClr val="434343"/>
                </a:solidFill>
              </a:rPr>
              <a:t> for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 </a:t>
            </a:r>
            <a:r>
              <a:rPr b="1" lang="en">
                <a:solidFill>
                  <a:srgbClr val="434343"/>
                </a:solidFill>
              </a:rPr>
              <a:t>OTHER (not categorized) packages</a:t>
            </a:r>
            <a:r>
              <a:rPr lang="en">
                <a:solidFill>
                  <a:srgbClr val="434343"/>
                </a:solidFill>
              </a:rPr>
              <a:t> per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Unique </a:t>
            </a:r>
            <a:r>
              <a:rPr b="1" lang="en">
                <a:solidFill>
                  <a:srgbClr val="434343"/>
                </a:solidFill>
              </a:rPr>
              <a:t>Location Identifier</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Subscription </a:t>
            </a:r>
            <a:r>
              <a:rPr b="1" lang="en">
                <a:solidFill>
                  <a:srgbClr val="434343"/>
                </a:solidFill>
              </a:rPr>
              <a:t>Type and Usage</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Is </a:t>
            </a:r>
            <a:r>
              <a:rPr b="1" lang="en">
                <a:solidFill>
                  <a:srgbClr val="434343"/>
                </a:solidFill>
              </a:rPr>
              <a:t>Outlier</a:t>
            </a:r>
            <a:r>
              <a:rPr lang="en">
                <a:solidFill>
                  <a:srgbClr val="434343"/>
                </a:solidFill>
              </a:rPr>
              <a:t>? (YES/NO)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Derived </a:t>
            </a:r>
            <a:r>
              <a:rPr b="1" lang="en">
                <a:solidFill>
                  <a:srgbClr val="434343"/>
                </a:solidFill>
              </a:rPr>
              <a:t>socio-economic features</a:t>
            </a:r>
            <a:endParaRPr b="1">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Household types (Kids/ Working Professional or Student/ Senior citizen/ Family member abroad)</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Having Insurance? (Tele life/Tele health) (YES/NO)</a:t>
            </a:r>
            <a:endParaRPr>
              <a:solidFill>
                <a:srgbClr val="43434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cont’d.</a:t>
            </a:r>
            <a:endParaRPr/>
          </a:p>
        </p:txBody>
      </p:sp>
      <p:sp>
        <p:nvSpPr>
          <p:cNvPr id="408" name="Google Shape;408;p55"/>
          <p:cNvSpPr txBox="1"/>
          <p:nvPr>
            <p:ph idx="1" type="body"/>
          </p:nvPr>
        </p:nvSpPr>
        <p:spPr>
          <a:xfrm>
            <a:off x="729450" y="1487625"/>
            <a:ext cx="38910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VOICE 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ONNET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ONNET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OFFNET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OFFNET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IDD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IDD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ONNET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OFFNET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IDD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VOICE Usage ranks</a:t>
            </a:r>
            <a:endParaRPr b="1">
              <a:solidFill>
                <a:srgbClr val="434343"/>
              </a:solidFill>
            </a:endParaRPr>
          </a:p>
        </p:txBody>
      </p:sp>
      <p:sp>
        <p:nvSpPr>
          <p:cNvPr id="409" name="Google Shape;409;p55"/>
          <p:cNvSpPr txBox="1"/>
          <p:nvPr>
            <p:ph idx="1" type="body"/>
          </p:nvPr>
        </p:nvSpPr>
        <p:spPr>
          <a:xfrm>
            <a:off x="4746725" y="1487625"/>
            <a:ext cx="38910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Play</a:t>
            </a:r>
            <a:r>
              <a:rPr lang="en">
                <a:solidFill>
                  <a:srgbClr val="434343"/>
                </a:solidFill>
              </a:rPr>
              <a:t> Types: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SINGLE PLAY</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DOUBLE PLAY</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TRIPLE PLAY</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Play 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BB (HGH/LOW/MEDIUM/NO)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VOICE (HGH/LOW/MEDIUM/NO)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PEOTV (HGH/LOW/MEDIUM/NO)</a:t>
            </a:r>
            <a:endParaRPr>
              <a:solidFill>
                <a:srgbClr val="43434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Usage ranking methods</a:t>
            </a:r>
            <a:endParaRPr/>
          </a:p>
        </p:txBody>
      </p:sp>
      <p:sp>
        <p:nvSpPr>
          <p:cNvPr id="415" name="Google Shape;415;p56"/>
          <p:cNvSpPr txBox="1"/>
          <p:nvPr>
            <p:ph idx="1" type="body"/>
          </p:nvPr>
        </p:nvSpPr>
        <p:spPr>
          <a:xfrm>
            <a:off x="729450" y="1487625"/>
            <a:ext cx="54735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VOICE Overall Usage binning method:</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a:t>
            </a:r>
            <a:r>
              <a:rPr lang="en">
                <a:solidFill>
                  <a:srgbClr val="434343"/>
                </a:solidFill>
              </a:rPr>
              <a:t>Rankings</a:t>
            </a:r>
            <a:r>
              <a:rPr lang="en">
                <a:solidFill>
                  <a:srgbClr val="434343"/>
                </a:solidFill>
              </a:rPr>
              <a:t> are </a:t>
            </a:r>
            <a:r>
              <a:rPr b="1" lang="en">
                <a:solidFill>
                  <a:srgbClr val="434343"/>
                </a:solidFill>
              </a:rPr>
              <a:t>HIGH</a:t>
            </a:r>
            <a:r>
              <a:rPr lang="en">
                <a:solidFill>
                  <a:srgbClr val="434343"/>
                </a:solidFill>
              </a:rPr>
              <a:t>, then </a:t>
            </a:r>
            <a:r>
              <a:rPr b="1" lang="en">
                <a:solidFill>
                  <a:srgbClr val="434343"/>
                </a:solidFill>
              </a:rPr>
              <a:t>HIGH</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Rankings are </a:t>
            </a:r>
            <a:r>
              <a:rPr b="1" lang="en">
                <a:solidFill>
                  <a:srgbClr val="434343"/>
                </a:solidFill>
              </a:rPr>
              <a:t>LOW</a:t>
            </a:r>
            <a:r>
              <a:rPr lang="en">
                <a:solidFill>
                  <a:srgbClr val="434343"/>
                </a:solidFill>
              </a:rPr>
              <a:t>, then </a:t>
            </a:r>
            <a:r>
              <a:rPr b="1" lang="en">
                <a:solidFill>
                  <a:srgbClr val="434343"/>
                </a:solidFill>
              </a:rPr>
              <a:t>LOW</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Rankings are </a:t>
            </a:r>
            <a:r>
              <a:rPr b="1" lang="en">
                <a:solidFill>
                  <a:srgbClr val="434343"/>
                </a:solidFill>
              </a:rPr>
              <a:t>MEDIUM</a:t>
            </a:r>
            <a:r>
              <a:rPr lang="en">
                <a:solidFill>
                  <a:srgbClr val="434343"/>
                </a:solidFill>
              </a:rPr>
              <a:t>, then </a:t>
            </a:r>
            <a:r>
              <a:rPr b="1" lang="en">
                <a:solidFill>
                  <a:srgbClr val="434343"/>
                </a:solidFill>
              </a:rPr>
              <a:t>MEDIUM</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2 out 0f 3 Usage Rankings are </a:t>
            </a:r>
            <a:r>
              <a:rPr b="1" lang="en">
                <a:solidFill>
                  <a:srgbClr val="434343"/>
                </a:solidFill>
              </a:rPr>
              <a:t>NO</a:t>
            </a:r>
            <a:r>
              <a:rPr lang="en">
                <a:solidFill>
                  <a:srgbClr val="434343"/>
                </a:solidFill>
              </a:rPr>
              <a:t>, then </a:t>
            </a:r>
            <a:r>
              <a:rPr b="1" lang="en">
                <a:solidFill>
                  <a:srgbClr val="434343"/>
                </a:solidFill>
              </a:rPr>
              <a:t>LOW</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If </a:t>
            </a:r>
            <a:r>
              <a:rPr b="1" lang="en">
                <a:solidFill>
                  <a:srgbClr val="434343"/>
                </a:solidFill>
              </a:rPr>
              <a:t>all</a:t>
            </a:r>
            <a:r>
              <a:rPr lang="en">
                <a:solidFill>
                  <a:srgbClr val="434343"/>
                </a:solidFill>
              </a:rPr>
              <a:t> Usage Rankings are </a:t>
            </a:r>
            <a:r>
              <a:rPr b="1" lang="en">
                <a:solidFill>
                  <a:srgbClr val="434343"/>
                </a:solidFill>
              </a:rPr>
              <a:t>NO</a:t>
            </a:r>
            <a:r>
              <a:rPr lang="en">
                <a:solidFill>
                  <a:srgbClr val="434343"/>
                </a:solidFill>
              </a:rPr>
              <a:t>, then </a:t>
            </a:r>
            <a:r>
              <a:rPr b="1" lang="en">
                <a:solidFill>
                  <a:srgbClr val="434343"/>
                </a:solidFill>
              </a:rPr>
              <a:t>NO</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If</a:t>
            </a:r>
            <a:r>
              <a:rPr b="1" lang="en">
                <a:solidFill>
                  <a:srgbClr val="434343"/>
                </a:solidFill>
              </a:rPr>
              <a:t> 1 LOW, 1 HIGH, 1 MEDIUM </a:t>
            </a:r>
            <a:r>
              <a:rPr lang="en">
                <a:solidFill>
                  <a:srgbClr val="434343"/>
                </a:solidFill>
              </a:rPr>
              <a:t>Then</a:t>
            </a:r>
            <a:r>
              <a:rPr b="1" lang="en">
                <a:solidFill>
                  <a:srgbClr val="434343"/>
                </a:solidFill>
              </a:rPr>
              <a:t> MEDIUM</a:t>
            </a:r>
            <a:endParaRPr b="1">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cont’d.</a:t>
            </a:r>
            <a:endParaRPr/>
          </a:p>
        </p:txBody>
      </p:sp>
      <p:grpSp>
        <p:nvGrpSpPr>
          <p:cNvPr id="421" name="Google Shape;421;p57"/>
          <p:cNvGrpSpPr/>
          <p:nvPr/>
        </p:nvGrpSpPr>
        <p:grpSpPr>
          <a:xfrm>
            <a:off x="207066" y="1446681"/>
            <a:ext cx="8688924" cy="3286901"/>
            <a:chOff x="-1214975" y="1178575"/>
            <a:chExt cx="9790337" cy="3703551"/>
          </a:xfrm>
        </p:grpSpPr>
        <p:pic>
          <p:nvPicPr>
            <p:cNvPr id="422" name="Google Shape;422;p57"/>
            <p:cNvPicPr preferRelativeResize="0"/>
            <p:nvPr/>
          </p:nvPicPr>
          <p:blipFill>
            <a:blip r:embed="rId3">
              <a:alphaModFix/>
            </a:blip>
            <a:stretch>
              <a:fillRect/>
            </a:stretch>
          </p:blipFill>
          <p:spPr>
            <a:xfrm>
              <a:off x="660925" y="1178575"/>
              <a:ext cx="7914437" cy="3703550"/>
            </a:xfrm>
            <a:prstGeom prst="rect">
              <a:avLst/>
            </a:prstGeom>
            <a:noFill/>
            <a:ln>
              <a:noFill/>
            </a:ln>
          </p:spPr>
        </p:pic>
        <p:pic>
          <p:nvPicPr>
            <p:cNvPr id="423" name="Google Shape;423;p57"/>
            <p:cNvPicPr preferRelativeResize="0"/>
            <p:nvPr/>
          </p:nvPicPr>
          <p:blipFill>
            <a:blip r:embed="rId4">
              <a:alphaModFix/>
            </a:blip>
            <a:stretch>
              <a:fillRect/>
            </a:stretch>
          </p:blipFill>
          <p:spPr>
            <a:xfrm>
              <a:off x="-1214975" y="1178575"/>
              <a:ext cx="1917660" cy="3703551"/>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cont’d.</a:t>
            </a:r>
            <a:endParaRPr/>
          </a:p>
        </p:txBody>
      </p:sp>
      <p:sp>
        <p:nvSpPr>
          <p:cNvPr id="429" name="Google Shape;429;p58"/>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Customers with products from all categories (PeoTV, VOICE and Other)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40</a:t>
            </a:r>
            <a:r>
              <a:rPr lang="en">
                <a:solidFill>
                  <a:srgbClr val="434343"/>
                </a:solidFill>
              </a:rPr>
              <a:t> / 3307    </a:t>
            </a:r>
            <a:r>
              <a:rPr b="1" lang="en">
                <a:solidFill>
                  <a:srgbClr val="434343"/>
                </a:solidFill>
              </a:rPr>
              <a:t>(1.2%)</a:t>
            </a:r>
            <a:br>
              <a:rPr lang="en">
                <a:solidFill>
                  <a:srgbClr val="434343"/>
                </a:solidFill>
              </a:rPr>
            </a:br>
            <a:endParaRPr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Customers who has purchased Voice Packages and VAS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300</a:t>
            </a:r>
            <a:r>
              <a:rPr lang="en">
                <a:solidFill>
                  <a:srgbClr val="434343"/>
                </a:solidFill>
              </a:rPr>
              <a:t> / 3307  </a:t>
            </a:r>
            <a:r>
              <a:rPr b="1" lang="en">
                <a:solidFill>
                  <a:srgbClr val="434343"/>
                </a:solidFill>
              </a:rPr>
              <a:t>(9.07%)</a:t>
            </a:r>
            <a:br>
              <a:rPr lang="en">
                <a:solidFill>
                  <a:srgbClr val="434343"/>
                </a:solidFill>
              </a:rPr>
            </a:br>
            <a:endParaRPr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Customers who has purchased PeoTV Packages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1274</a:t>
            </a:r>
            <a:r>
              <a:rPr lang="en">
                <a:solidFill>
                  <a:srgbClr val="434343"/>
                </a:solidFill>
              </a:rPr>
              <a:t> / 3307   </a:t>
            </a:r>
            <a:r>
              <a:rPr b="1" lang="en">
                <a:solidFill>
                  <a:srgbClr val="434343"/>
                </a:solidFill>
              </a:rPr>
              <a:t>(38.52%)</a:t>
            </a:r>
            <a:br>
              <a:rPr lang="en">
                <a:solidFill>
                  <a:srgbClr val="434343"/>
                </a:solidFill>
              </a:rPr>
            </a:br>
            <a:endParaRPr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Customers who has purchased at least one Product or Package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1461</a:t>
            </a:r>
            <a:r>
              <a:rPr lang="en">
                <a:solidFill>
                  <a:srgbClr val="434343"/>
                </a:solidFill>
              </a:rPr>
              <a:t> / 3307  </a:t>
            </a:r>
            <a:r>
              <a:rPr b="1" lang="en">
                <a:solidFill>
                  <a:srgbClr val="434343"/>
                </a:solidFill>
              </a:rPr>
              <a:t>(44.18%)</a:t>
            </a:r>
            <a:endParaRPr b="1">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 Clustering Users</a:t>
            </a:r>
            <a:endParaRPr/>
          </a:p>
        </p:txBody>
      </p:sp>
      <p:sp>
        <p:nvSpPr>
          <p:cNvPr id="435" name="Google Shape;435;p59"/>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K-Means Clustering based on Scaled user features (Usage Ratings)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Best no of clusters (k) was selected using Elbow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Three clusters were identified </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Cluster 1: 914 users, </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Cluster 2: 2145 users, </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Cluster 3: 248 users</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Hierarchical (Agglomerative)</a:t>
            </a:r>
            <a:r>
              <a:rPr lang="en">
                <a:solidFill>
                  <a:srgbClr val="434343"/>
                </a:solidFill>
              </a:rPr>
              <a:t> Clustering based on Scaled user features (Usage Ratings)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Best no of clusters were identified as 3.</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euclidean distances</a:t>
            </a:r>
            <a:endParaRPr>
              <a:solidFill>
                <a:srgbClr val="43434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 Clustering Users</a:t>
            </a:r>
            <a:endParaRPr/>
          </a:p>
        </p:txBody>
      </p:sp>
      <p:sp>
        <p:nvSpPr>
          <p:cNvPr id="441" name="Google Shape;441;p60"/>
          <p:cNvSpPr txBox="1"/>
          <p:nvPr/>
        </p:nvSpPr>
        <p:spPr>
          <a:xfrm>
            <a:off x="662225" y="3969850"/>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KMeans clustering - ELBOW</a:t>
            </a:r>
            <a:endParaRPr sz="900">
              <a:latin typeface="Lato"/>
              <a:ea typeface="Lato"/>
              <a:cs typeface="Lato"/>
              <a:sym typeface="Lato"/>
            </a:endParaRPr>
          </a:p>
        </p:txBody>
      </p:sp>
      <p:pic>
        <p:nvPicPr>
          <p:cNvPr id="442" name="Google Shape;442;p60"/>
          <p:cNvPicPr preferRelativeResize="0"/>
          <p:nvPr/>
        </p:nvPicPr>
        <p:blipFill>
          <a:blip r:embed="rId3">
            <a:alphaModFix/>
          </a:blip>
          <a:stretch>
            <a:fillRect/>
          </a:stretch>
        </p:blipFill>
        <p:spPr>
          <a:xfrm>
            <a:off x="863187" y="1732725"/>
            <a:ext cx="2282475" cy="2179900"/>
          </a:xfrm>
          <a:prstGeom prst="rect">
            <a:avLst/>
          </a:prstGeom>
          <a:noFill/>
          <a:ln>
            <a:noFill/>
          </a:ln>
        </p:spPr>
      </p:pic>
      <p:sp>
        <p:nvSpPr>
          <p:cNvPr id="443" name="Google Shape;443;p60"/>
          <p:cNvSpPr txBox="1"/>
          <p:nvPr/>
        </p:nvSpPr>
        <p:spPr>
          <a:xfrm>
            <a:off x="4880375" y="388217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Three clusters identified</a:t>
            </a:r>
            <a:endParaRPr sz="900">
              <a:latin typeface="Lato"/>
              <a:ea typeface="Lato"/>
              <a:cs typeface="Lato"/>
              <a:sym typeface="Lato"/>
            </a:endParaRPr>
          </a:p>
        </p:txBody>
      </p:sp>
      <p:pic>
        <p:nvPicPr>
          <p:cNvPr id="444" name="Google Shape;444;p60"/>
          <p:cNvPicPr preferRelativeResize="0"/>
          <p:nvPr/>
        </p:nvPicPr>
        <p:blipFill>
          <a:blip r:embed="rId4">
            <a:alphaModFix/>
          </a:blip>
          <a:stretch>
            <a:fillRect/>
          </a:stretch>
        </p:blipFill>
        <p:spPr>
          <a:xfrm>
            <a:off x="3221875" y="1540300"/>
            <a:ext cx="2859790" cy="2341875"/>
          </a:xfrm>
          <a:prstGeom prst="rect">
            <a:avLst/>
          </a:prstGeom>
          <a:noFill/>
          <a:ln>
            <a:noFill/>
          </a:ln>
        </p:spPr>
      </p:pic>
      <p:pic>
        <p:nvPicPr>
          <p:cNvPr id="445" name="Google Shape;445;p60"/>
          <p:cNvPicPr preferRelativeResize="0"/>
          <p:nvPr/>
        </p:nvPicPr>
        <p:blipFill>
          <a:blip r:embed="rId5">
            <a:alphaModFix/>
          </a:blip>
          <a:stretch>
            <a:fillRect/>
          </a:stretch>
        </p:blipFill>
        <p:spPr>
          <a:xfrm>
            <a:off x="5797925" y="1985425"/>
            <a:ext cx="2961999" cy="14847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 Clustering Users</a:t>
            </a:r>
            <a:endParaRPr/>
          </a:p>
        </p:txBody>
      </p:sp>
      <p:pic>
        <p:nvPicPr>
          <p:cNvPr id="451" name="Google Shape;451;p61"/>
          <p:cNvPicPr preferRelativeResize="0"/>
          <p:nvPr/>
        </p:nvPicPr>
        <p:blipFill>
          <a:blip r:embed="rId3">
            <a:alphaModFix/>
          </a:blip>
          <a:stretch>
            <a:fillRect/>
          </a:stretch>
        </p:blipFill>
        <p:spPr>
          <a:xfrm>
            <a:off x="3075850" y="1086150"/>
            <a:ext cx="4062200" cy="3952901"/>
          </a:xfrm>
          <a:prstGeom prst="rect">
            <a:avLst/>
          </a:prstGeom>
          <a:noFill/>
          <a:ln>
            <a:noFill/>
          </a:ln>
        </p:spPr>
      </p:pic>
      <p:sp>
        <p:nvSpPr>
          <p:cNvPr id="452" name="Google Shape;452;p61"/>
          <p:cNvSpPr txBox="1"/>
          <p:nvPr/>
        </p:nvSpPr>
        <p:spPr>
          <a:xfrm>
            <a:off x="912750" y="2901050"/>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Clustering: Dendrogram</a:t>
            </a:r>
            <a:endParaRPr sz="9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Descriptive analysis</a:t>
            </a:r>
            <a:endParaRPr/>
          </a:p>
        </p:txBody>
      </p:sp>
      <p:pic>
        <p:nvPicPr>
          <p:cNvPr id="113" name="Google Shape;113;p17"/>
          <p:cNvPicPr preferRelativeResize="0"/>
          <p:nvPr/>
        </p:nvPicPr>
        <p:blipFill>
          <a:blip r:embed="rId3">
            <a:alphaModFix/>
          </a:blip>
          <a:stretch>
            <a:fillRect/>
          </a:stretch>
        </p:blipFill>
        <p:spPr>
          <a:xfrm>
            <a:off x="5710575" y="1774975"/>
            <a:ext cx="2423850" cy="2662825"/>
          </a:xfrm>
          <a:prstGeom prst="rect">
            <a:avLst/>
          </a:prstGeom>
          <a:noFill/>
          <a:ln>
            <a:noFill/>
          </a:ln>
        </p:spPr>
      </p:pic>
      <p:sp>
        <p:nvSpPr>
          <p:cNvPr id="114" name="Google Shape;114;p17"/>
          <p:cNvSpPr txBox="1"/>
          <p:nvPr>
            <p:ph idx="1" type="body"/>
          </p:nvPr>
        </p:nvSpPr>
        <p:spPr>
          <a:xfrm>
            <a:off x="729450" y="1411425"/>
            <a:ext cx="7365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Call Count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0-26 within 75% (Q3) of the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26-6890 within remaining 25% of the distribution</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Call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0-4500 seconds within 75% (Q3) of the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4500-70042 seconds within remaining 25% of the distribution</a:t>
            </a:r>
            <a:endParaRPr>
              <a:solidFill>
                <a:srgbClr val="434343"/>
              </a:solidFill>
            </a:endParaRPr>
          </a:p>
        </p:txBody>
      </p:sp>
      <p:sp>
        <p:nvSpPr>
          <p:cNvPr id="115" name="Google Shape;115;p17"/>
          <p:cNvSpPr txBox="1"/>
          <p:nvPr/>
        </p:nvSpPr>
        <p:spPr>
          <a:xfrm>
            <a:off x="5605275" y="44600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a:t>
            </a:r>
            <a:endParaRPr sz="900">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2"/>
          <p:cNvSpPr txBox="1"/>
          <p:nvPr>
            <p:ph type="title"/>
          </p:nvPr>
        </p:nvSpPr>
        <p:spPr>
          <a:xfrm>
            <a:off x="868025" y="132592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Extended Product Profiles</a:t>
            </a:r>
            <a:endParaRPr sz="3500"/>
          </a:p>
        </p:txBody>
      </p:sp>
      <p:sp>
        <p:nvSpPr>
          <p:cNvPr id="458" name="Google Shape;458;p6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59" name="Google Shape;459;p62"/>
          <p:cNvPicPr preferRelativeResize="0"/>
          <p:nvPr/>
        </p:nvPicPr>
        <p:blipFill>
          <a:blip r:embed="rId3">
            <a:alphaModFix/>
          </a:blip>
          <a:stretch>
            <a:fillRect/>
          </a:stretch>
        </p:blipFill>
        <p:spPr>
          <a:xfrm>
            <a:off x="5621725" y="1162225"/>
            <a:ext cx="2637275" cy="2637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a:t>
            </a:r>
            <a:r>
              <a:rPr lang="en"/>
              <a:t> Profiles</a:t>
            </a:r>
            <a:endParaRPr/>
          </a:p>
        </p:txBody>
      </p:sp>
      <p:sp>
        <p:nvSpPr>
          <p:cNvPr id="465" name="Google Shape;465;p63"/>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Product</a:t>
            </a:r>
            <a:r>
              <a:rPr lang="en">
                <a:solidFill>
                  <a:srgbClr val="434343"/>
                </a:solidFill>
              </a:rPr>
              <a:t> Profile Includes: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Product/package  details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Subscription Plans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Price (Downpayment)</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Monthly Installments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Data plans (for BroadBand packages) (Time-based/Anytime/Unlimited)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Call Charges (VOICE packages)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TV Channels and monthly charges (PeoTV Packages)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Value Added services details (VAS)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Conditions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 Dependent Products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 Available locations</a:t>
            </a:r>
            <a:endParaRPr b="1">
              <a:solidFill>
                <a:srgbClr val="434343"/>
              </a:solidFill>
            </a:endParaRPr>
          </a:p>
        </p:txBody>
      </p:sp>
      <p:sp>
        <p:nvSpPr>
          <p:cNvPr id="466" name="Google Shape;466;p63"/>
          <p:cNvSpPr txBox="1"/>
          <p:nvPr/>
        </p:nvSpPr>
        <p:spPr>
          <a:xfrm>
            <a:off x="6367275" y="4460025"/>
            <a:ext cx="268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latin typeface="Lato"/>
                <a:ea typeface="Lato"/>
                <a:cs typeface="Lato"/>
                <a:sym typeface="Lato"/>
              </a:rPr>
              <a:t>Data Extracted From:</a:t>
            </a:r>
            <a:endParaRPr b="1"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SLT Web site, Annual report 2020</a:t>
            </a:r>
            <a:endParaRPr sz="900">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a:t>
            </a:r>
            <a:r>
              <a:rPr lang="en"/>
              <a:t> Profiles: Available features</a:t>
            </a:r>
            <a:endParaRPr/>
          </a:p>
        </p:txBody>
      </p:sp>
      <p:sp>
        <p:nvSpPr>
          <p:cNvPr id="472" name="Google Shape;472;p64"/>
          <p:cNvSpPr txBox="1"/>
          <p:nvPr>
            <p:ph idx="1" type="body"/>
          </p:nvPr>
        </p:nvSpPr>
        <p:spPr>
          <a:xfrm>
            <a:off x="697250" y="1383875"/>
            <a:ext cx="5143500" cy="38358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Clr>
                <a:srgbClr val="434343"/>
              </a:buClr>
              <a:buSzPct val="100000"/>
              <a:buChar char="●"/>
            </a:pPr>
            <a:r>
              <a:rPr lang="en">
                <a:solidFill>
                  <a:srgbClr val="434343"/>
                </a:solidFill>
              </a:rPr>
              <a:t>Common features</a:t>
            </a:r>
            <a:r>
              <a:rPr lang="en">
                <a:solidFill>
                  <a:srgbClr val="434343"/>
                </a:solidFill>
              </a:rPr>
              <a: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Product_ID - product code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Base_Type (BB/VOICE/PEOTV)</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Pricing_Type (PAID/FREE)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Package_Type (ADSL/Fibre/4G/Telephone/PeoTV)</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VAS (YES/NO) - value added service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Title and Description</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Included_Packages - packages shipped with a product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Price (Rs.) - total cost, down payment or first installment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Monthly_Rental (Rs.)</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Subscription_Type (SINGLE_PLAY/DOUBLE_PLAY/TRIPLE_PLAY)</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Minimum_Subscription_Period (years)</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Recidence_Type (Home/Office)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Tax_Status (INCLUDED/EXCLUDED)</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Conditions - list of conditions for package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Available_Regions - list of available regions: MSAN or related level</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Dependent_Packages (other products it depends on)</a:t>
            </a:r>
            <a:endParaRPr>
              <a:solidFill>
                <a:srgbClr val="43434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Profiles: Available features</a:t>
            </a:r>
            <a:endParaRPr/>
          </a:p>
        </p:txBody>
      </p:sp>
      <p:sp>
        <p:nvSpPr>
          <p:cNvPr id="478" name="Google Shape;478;p65"/>
          <p:cNvSpPr txBox="1"/>
          <p:nvPr>
            <p:ph idx="1" type="body"/>
          </p:nvPr>
        </p:nvSpPr>
        <p:spPr>
          <a:xfrm>
            <a:off x="697250" y="1383875"/>
            <a:ext cx="6923700" cy="3835800"/>
          </a:xfrm>
          <a:prstGeom prst="rect">
            <a:avLst/>
          </a:prstGeom>
        </p:spPr>
        <p:txBody>
          <a:bodyPr anchorCtr="0" anchor="t" bIns="91425" lIns="91425" spcFirstLastPara="1" rIns="91425" wrap="square" tIns="91425">
            <a:normAutofit fontScale="85000"/>
          </a:bodyPr>
          <a:lstStyle/>
          <a:p>
            <a:pPr indent="-298767" lvl="0" marL="457200" rtl="0" algn="l">
              <a:lnSpc>
                <a:spcPct val="150000"/>
              </a:lnSpc>
              <a:spcBef>
                <a:spcPts val="0"/>
              </a:spcBef>
              <a:spcAft>
                <a:spcPts val="0"/>
              </a:spcAft>
              <a:buClr>
                <a:srgbClr val="434343"/>
              </a:buClr>
              <a:buSzPct val="100000"/>
              <a:buChar char="●"/>
            </a:pPr>
            <a:r>
              <a:rPr lang="en">
                <a:solidFill>
                  <a:srgbClr val="434343"/>
                </a:solidFill>
              </a:rPr>
              <a:t>BroadBand specific features: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BB_Data_standard (GB) - Standard data for a Time-based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BB_Data_Free (GB) - Free data for a Time-based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BB_Data_Anytime (GB) - data for anytime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BB_Data_Unlimited (GB) - data for unlimited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BB_Connection_Type (Time-based/Anytime/Unlimited)</a:t>
            </a:r>
            <a:endParaRPr>
              <a:solidFill>
                <a:srgbClr val="434343"/>
              </a:solidFill>
            </a:endParaRPr>
          </a:p>
          <a:p>
            <a:pPr indent="-287972" lvl="1" marL="914400" rtl="0" algn="l">
              <a:lnSpc>
                <a:spcPct val="150000"/>
              </a:lnSpc>
              <a:spcBef>
                <a:spcPts val="0"/>
              </a:spcBef>
              <a:spcAft>
                <a:spcPts val="0"/>
              </a:spcAft>
              <a:buClr>
                <a:srgbClr val="434343"/>
              </a:buClr>
              <a:buSzPct val="127210"/>
              <a:buChar char="○"/>
            </a:pPr>
            <a:r>
              <a:rPr lang="en">
                <a:solidFill>
                  <a:srgbClr val="434343"/>
                </a:solidFill>
              </a:rPr>
              <a:t>BB_Connection_Speed (Download Speed/ Upload Speed)</a:t>
            </a:r>
            <a:br>
              <a:rPr lang="en">
                <a:solidFill>
                  <a:srgbClr val="434343"/>
                </a:solidFill>
              </a:rPr>
            </a:br>
            <a:endParaRPr sz="864">
              <a:solidFill>
                <a:srgbClr val="434343"/>
              </a:solidFill>
            </a:endParaRPr>
          </a:p>
          <a:p>
            <a:pPr indent="-298767" lvl="0" marL="457200" rtl="0" algn="l">
              <a:lnSpc>
                <a:spcPct val="150000"/>
              </a:lnSpc>
              <a:spcBef>
                <a:spcPts val="0"/>
              </a:spcBef>
              <a:spcAft>
                <a:spcPts val="0"/>
              </a:spcAft>
              <a:buClr>
                <a:srgbClr val="434343"/>
              </a:buClr>
              <a:buSzPct val="100000"/>
              <a:buChar char="●"/>
            </a:pPr>
            <a:r>
              <a:rPr lang="en">
                <a:solidFill>
                  <a:srgbClr val="434343"/>
                </a:solidFill>
              </a:rPr>
              <a:t>VOICE specific features: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VOICE_Home_SLT_Instrument_Rental (Rs.) - Home Telephone rental (with SLT provided telephone)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VOICE_Home_Customer_Instrument_Rental (Rs.) - Home Telephone rental (with Customer provided telephone)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VOICE_Charge_Active_Hours (SLT-STL, SLT-Other) (Rs.) - Voice calls charges for Active hours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VOICE_Charge_Leisure_Hours (SLT-STL, SLT-Other) (Rs.) - Voice calls charges for Leisure hours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VOICE_Free_Minutes - Free voice call minutes given per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VOICE_Telehelth_Insurance_Benefits (Rs.) - Awarded Benefit at fulfillment for SLT Telehealth Insurance packages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VOICE_Tele_Life_Insurance_Benefits (Rs.) - Awarded Benefit at fulfillment for SLT Tele Life Insurance packages</a:t>
            </a:r>
            <a:endParaRPr>
              <a:solidFill>
                <a:srgbClr val="434343"/>
              </a:solidFill>
            </a:endParaRPr>
          </a:p>
        </p:txBody>
      </p:sp>
      <p:sp>
        <p:nvSpPr>
          <p:cNvPr id="479" name="Google Shape;479;p65"/>
          <p:cNvSpPr txBox="1"/>
          <p:nvPr>
            <p:ph idx="1" type="body"/>
          </p:nvPr>
        </p:nvSpPr>
        <p:spPr>
          <a:xfrm>
            <a:off x="5622650" y="1383875"/>
            <a:ext cx="3607200" cy="38358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Clr>
                <a:srgbClr val="434343"/>
              </a:buClr>
              <a:buSzPts val="1100"/>
              <a:buChar char="●"/>
            </a:pPr>
            <a:r>
              <a:rPr lang="en" sz="1100">
                <a:solidFill>
                  <a:srgbClr val="434343"/>
                </a:solidFill>
              </a:rPr>
              <a:t>PeoTV</a:t>
            </a:r>
            <a:r>
              <a:rPr lang="en" sz="1100">
                <a:solidFill>
                  <a:srgbClr val="434343"/>
                </a:solidFill>
              </a:rPr>
              <a:t> specific features:</a:t>
            </a:r>
            <a:endParaRPr sz="1100">
              <a:solidFill>
                <a:srgbClr val="434343"/>
              </a:solidFill>
            </a:endParaRPr>
          </a:p>
          <a:p>
            <a:pPr indent="-285750" lvl="1" marL="914400" rtl="0" algn="l">
              <a:lnSpc>
                <a:spcPct val="150000"/>
              </a:lnSpc>
              <a:spcBef>
                <a:spcPts val="0"/>
              </a:spcBef>
              <a:spcAft>
                <a:spcPts val="0"/>
              </a:spcAft>
              <a:buClr>
                <a:srgbClr val="434343"/>
              </a:buClr>
              <a:buSzPts val="900"/>
              <a:buChar char="○"/>
            </a:pPr>
            <a:r>
              <a:rPr lang="en" sz="900">
                <a:solidFill>
                  <a:srgbClr val="434343"/>
                </a:solidFill>
              </a:rPr>
              <a:t>PEOTV_No_of_Channels - No of channels </a:t>
            </a:r>
            <a:br>
              <a:rPr lang="en" sz="900">
                <a:solidFill>
                  <a:srgbClr val="434343"/>
                </a:solidFill>
              </a:rPr>
            </a:br>
            <a:r>
              <a:rPr lang="en" sz="900">
                <a:solidFill>
                  <a:srgbClr val="434343"/>
                </a:solidFill>
              </a:rPr>
              <a:t>in a PEO TV package</a:t>
            </a:r>
            <a:endParaRPr sz="900">
              <a:solidFill>
                <a:srgbClr val="434343"/>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Profiles</a:t>
            </a:r>
            <a:endParaRPr/>
          </a:p>
        </p:txBody>
      </p:sp>
      <p:pic>
        <p:nvPicPr>
          <p:cNvPr id="485" name="Google Shape;485;p66"/>
          <p:cNvPicPr preferRelativeResize="0"/>
          <p:nvPr/>
        </p:nvPicPr>
        <p:blipFill>
          <a:blip r:embed="rId3">
            <a:alphaModFix/>
          </a:blip>
          <a:stretch>
            <a:fillRect/>
          </a:stretch>
        </p:blipFill>
        <p:spPr>
          <a:xfrm>
            <a:off x="1783600" y="1358100"/>
            <a:ext cx="6017851" cy="360765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7"/>
          <p:cNvSpPr txBox="1"/>
          <p:nvPr>
            <p:ph type="title"/>
          </p:nvPr>
        </p:nvSpPr>
        <p:spPr>
          <a:xfrm>
            <a:off x="730000" y="131865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Demonstration</a:t>
            </a:r>
            <a:endParaRPr sz="3500"/>
          </a:p>
        </p:txBody>
      </p:sp>
      <p:sp>
        <p:nvSpPr>
          <p:cNvPr id="491" name="Google Shape;491;p6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92" name="Google Shape;492;p6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93" name="Google Shape;493;p67"/>
          <p:cNvPicPr preferRelativeResize="0"/>
          <p:nvPr/>
        </p:nvPicPr>
        <p:blipFill rotWithShape="1">
          <a:blip r:embed="rId3">
            <a:alphaModFix/>
          </a:blip>
          <a:srcRect b="0" l="30020" r="0" t="0"/>
          <a:stretch/>
        </p:blipFill>
        <p:spPr>
          <a:xfrm>
            <a:off x="4578966" y="0"/>
            <a:ext cx="6544508" cy="5143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ph type="title"/>
          </p:nvPr>
        </p:nvSpPr>
        <p:spPr>
          <a:xfrm>
            <a:off x="3048900" y="213260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Thank  </a:t>
            </a:r>
            <a:r>
              <a:rPr lang="en" sz="3500">
                <a:solidFill>
                  <a:srgbClr val="073763"/>
                </a:solidFill>
              </a:rPr>
              <a:t>You</a:t>
            </a:r>
            <a:endParaRPr sz="3500">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a:t>
            </a:r>
            <a:endParaRPr/>
          </a:p>
        </p:txBody>
      </p:sp>
      <p:sp>
        <p:nvSpPr>
          <p:cNvPr id="121" name="Google Shape;121;p18"/>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Call Counts - 8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 </a:t>
            </a:r>
            <a:r>
              <a:rPr b="1" lang="en">
                <a:solidFill>
                  <a:srgbClr val="434343"/>
                </a:solidFill>
              </a:rPr>
              <a:t> </a:t>
            </a:r>
            <a:r>
              <a:rPr lang="en">
                <a:solidFill>
                  <a:srgbClr val="434343"/>
                </a:solidFill>
              </a:rPr>
              <a:t>(25,50,75th precentiles)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 For ONNET INCOMING Data : [0, 6,15, 30, 100,1200,2400,4800,6890]</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Bined Call Duration - 8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 (25,50,75th precentiles)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Business meaning of Durations ( As given in seconds, rounded to the nearest 60s)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 For ONNET INCOMING Data : [0, 300, 1500, 4200,16800,33600,66000,240000,700042]</a:t>
            </a:r>
            <a:endParaRPr>
              <a:solidFill>
                <a:srgbClr val="434343"/>
              </a:solidFill>
            </a:endParaRPr>
          </a:p>
        </p:txBody>
      </p:sp>
      <p:sp>
        <p:nvSpPr>
          <p:cNvPr id="122" name="Google Shape;122;p18"/>
          <p:cNvSpPr txBox="1"/>
          <p:nvPr/>
        </p:nvSpPr>
        <p:spPr>
          <a:xfrm>
            <a:off x="1167750" y="3853925"/>
            <a:ext cx="6318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https://en.wikipedia.org/wiki/Freedman%E2%80%93Diaconis_rule#:~:text=For%20a%20set%20of%20empirical,of%20the%20theoretical%20probability%20distribution</a:t>
            </a:r>
            <a:r>
              <a:rPr lang="en" sz="900"/>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https://stats.stackexchange.com/questions/143438/optimal-number-of-bins-in-histogram-by-the-freedman-diaconis-rule-difference-be</a:t>
            </a:r>
            <a:endParaRPr sz="900"/>
          </a:p>
          <a:p>
            <a:pPr indent="0" lvl="0" marL="0" rtl="0" algn="l">
              <a:spcBef>
                <a:spcPts val="0"/>
              </a:spcBef>
              <a:spcAft>
                <a:spcPts val="0"/>
              </a:spcAft>
              <a:buNone/>
            </a:pPr>
            <a:r>
              <a:t/>
            </a:r>
            <a:endParaRPr sz="900"/>
          </a:p>
        </p:txBody>
      </p:sp>
      <p:grpSp>
        <p:nvGrpSpPr>
          <p:cNvPr id="123" name="Google Shape;123;p18"/>
          <p:cNvGrpSpPr/>
          <p:nvPr/>
        </p:nvGrpSpPr>
        <p:grpSpPr>
          <a:xfrm>
            <a:off x="7866450" y="1265875"/>
            <a:ext cx="1046675" cy="3140100"/>
            <a:chOff x="7942650" y="1265875"/>
            <a:chExt cx="1046675" cy="3140100"/>
          </a:xfrm>
        </p:grpSpPr>
        <p:sp>
          <p:nvSpPr>
            <p:cNvPr id="124" name="Google Shape;124;p18"/>
            <p:cNvSpPr txBox="1"/>
            <p:nvPr/>
          </p:nvSpPr>
          <p:spPr>
            <a:xfrm>
              <a:off x="7942650" y="1265875"/>
              <a:ext cx="460500" cy="31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3</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7</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8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125" name="Google Shape;125;p18"/>
            <p:cNvCxnSpPr>
              <a:endCxn id="126" idx="0"/>
            </p:cNvCxnSpPr>
            <p:nvPr/>
          </p:nvCxnSpPr>
          <p:spPr>
            <a:xfrm flipH="1">
              <a:off x="8705225" y="2382750"/>
              <a:ext cx="3300" cy="1389900"/>
            </a:xfrm>
            <a:prstGeom prst="straightConnector1">
              <a:avLst/>
            </a:prstGeom>
            <a:noFill/>
            <a:ln cap="flat" cmpd="sng" w="19050">
              <a:solidFill>
                <a:schemeClr val="dk1"/>
              </a:solidFill>
              <a:prstDash val="solid"/>
              <a:round/>
              <a:headEnd len="med" w="med" type="none"/>
              <a:tailEnd len="med" w="med" type="triangle"/>
            </a:ln>
          </p:spPr>
        </p:cxnSp>
        <p:sp>
          <p:nvSpPr>
            <p:cNvPr id="127" name="Google Shape;127;p18"/>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126" name="Google Shape;126;p18"/>
            <p:cNvSpPr txBox="1"/>
            <p:nvPr/>
          </p:nvSpPr>
          <p:spPr>
            <a:xfrm>
              <a:off x="8421125" y="37726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128" name="Google Shape;128;p18"/>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a:t>
            </a:r>
            <a:endParaRPr/>
          </a:p>
        </p:txBody>
      </p:sp>
      <p:sp>
        <p:nvSpPr>
          <p:cNvPr id="134" name="Google Shape;134;p19"/>
          <p:cNvSpPr txBox="1"/>
          <p:nvPr>
            <p:ph idx="1" type="body"/>
          </p:nvPr>
        </p:nvSpPr>
        <p:spPr>
          <a:xfrm>
            <a:off x="729450" y="1640025"/>
            <a:ext cx="41583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Call_Count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0-64</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135" name="Google Shape;135;p19"/>
          <p:cNvSpPr txBox="1"/>
          <p:nvPr/>
        </p:nvSpPr>
        <p:spPr>
          <a:xfrm>
            <a:off x="5052675" y="2144850"/>
            <a:ext cx="36492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https://doi.org/10.1109/ICCE48956.2021.9352111</a:t>
            </a:r>
            <a:r>
              <a:rPr lang="en" sz="900"/>
              <a:t>, 2021  (Pham, C. D., Anh Chu, T., Pham, H. H., Linh Dao, M., Pham, T. S., Hung Trinh, V., &amp; Nguyen, D. H. A recommendation system for offers in telecommunications)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pic>
        <p:nvPicPr>
          <p:cNvPr id="141" name="Google Shape;141;p20"/>
          <p:cNvPicPr preferRelativeResize="0"/>
          <p:nvPr/>
        </p:nvPicPr>
        <p:blipFill>
          <a:blip r:embed="rId3">
            <a:alphaModFix/>
          </a:blip>
          <a:stretch>
            <a:fillRect/>
          </a:stretch>
        </p:blipFill>
        <p:spPr>
          <a:xfrm>
            <a:off x="651450" y="1687675"/>
            <a:ext cx="3638550" cy="2400300"/>
          </a:xfrm>
          <a:prstGeom prst="rect">
            <a:avLst/>
          </a:prstGeom>
          <a:noFill/>
          <a:ln>
            <a:noFill/>
          </a:ln>
        </p:spPr>
      </p:pic>
      <p:sp>
        <p:nvSpPr>
          <p:cNvPr id="142" name="Google Shape;142;p20"/>
          <p:cNvSpPr txBox="1"/>
          <p:nvPr/>
        </p:nvSpPr>
        <p:spPr>
          <a:xfrm>
            <a:off x="976125" y="4216500"/>
            <a:ext cx="3094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 : Density and Skewness</a:t>
            </a:r>
            <a:endParaRPr sz="900">
              <a:latin typeface="Lato"/>
              <a:ea typeface="Lato"/>
              <a:cs typeface="Lato"/>
              <a:sym typeface="Lato"/>
            </a:endParaRPr>
          </a:p>
        </p:txBody>
      </p:sp>
      <p:pic>
        <p:nvPicPr>
          <p:cNvPr id="143" name="Google Shape;143;p20"/>
          <p:cNvPicPr preferRelativeResize="0"/>
          <p:nvPr/>
        </p:nvPicPr>
        <p:blipFill>
          <a:blip r:embed="rId4">
            <a:alphaModFix/>
          </a:blip>
          <a:stretch>
            <a:fillRect/>
          </a:stretch>
        </p:blipFill>
        <p:spPr>
          <a:xfrm>
            <a:off x="4827225" y="1744075"/>
            <a:ext cx="3856087" cy="2343900"/>
          </a:xfrm>
          <a:prstGeom prst="rect">
            <a:avLst/>
          </a:prstGeom>
          <a:noFill/>
          <a:ln>
            <a:noFill/>
          </a:ln>
        </p:spPr>
      </p:pic>
      <p:sp>
        <p:nvSpPr>
          <p:cNvPr id="144" name="Google Shape;144;p20"/>
          <p:cNvSpPr txBox="1"/>
          <p:nvPr/>
        </p:nvSpPr>
        <p:spPr>
          <a:xfrm>
            <a:off x="5362275" y="4227225"/>
            <a:ext cx="3094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 : Outliers</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50" name="Google Shape;150;p21"/>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Quantitative statistical methods to detect outliers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Tukey’s box plot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Internally studentized residuals (AKA z-score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Median Absolute Deviation method</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Tukey’s box plot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Tukey distinguishes between possible and probable outliers. A possible outlier is located between the inner and the outer fence, whereas a probable outlier is located outside the outer fence.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IQR =Q3 - Q1</a:t>
            </a:r>
            <a:r>
              <a:rPr lang="en">
                <a:solidFill>
                  <a:srgbClr val="434343"/>
                </a:solidFill>
              </a:rPr>
              <a:t>, (whereas q3 := 75th quartile and q1 := 25th quartile)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Inner fence = [Q1 - 1.5 IQR , Q3 + 1.5 IQR]</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Outer fence = [Q1 – 3 IQR , Q3 + 3 IQR]</a:t>
            </a:r>
            <a:endParaRPr b="1">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