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9" r:id="rId4"/>
    <p:sldId id="260" r:id="rId5"/>
    <p:sldId id="261" r:id="rId6"/>
    <p:sldId id="263"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92" d="100"/>
          <a:sy n="92" d="100"/>
        </p:scale>
        <p:origin x="19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1/14/2018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6574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1341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2683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02978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4445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9380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1632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8620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0662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524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769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061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897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6784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44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744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4195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1/14/2018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129478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AD36-8C1F-4773-BD23-ADF531988857}"/>
              </a:ext>
            </a:extLst>
          </p:cNvPr>
          <p:cNvSpPr>
            <a:spLocks noGrp="1"/>
          </p:cNvSpPr>
          <p:nvPr>
            <p:ph type="ctrTitle"/>
          </p:nvPr>
        </p:nvSpPr>
        <p:spPr/>
        <p:txBody>
          <a:bodyPr anchor="b"/>
          <a:lstStyle/>
          <a:p>
            <a:r>
              <a:rPr lang="en-US" cap="none" dirty="0">
                <a:latin typeface="Calibri" panose="020F0502020204030204" pitchFamily="34" charset="0"/>
                <a:cs typeface="Calibri" panose="020F0502020204030204" pitchFamily="34" charset="0"/>
              </a:rPr>
              <a:t>General Assembly</a:t>
            </a:r>
            <a:br>
              <a:rPr lang="en-US" cap="none" dirty="0">
                <a:latin typeface="Calibri" panose="020F0502020204030204" pitchFamily="34" charset="0"/>
                <a:cs typeface="Calibri" panose="020F0502020204030204" pitchFamily="34" charset="0"/>
              </a:rPr>
            </a:br>
            <a:r>
              <a:rPr lang="en-US" cap="none" dirty="0">
                <a:latin typeface="Calibri" panose="020F0502020204030204" pitchFamily="34" charset="0"/>
                <a:cs typeface="Calibri" panose="020F0502020204030204" pitchFamily="34" charset="0"/>
              </a:rPr>
              <a:t>Data Science: Final Project</a:t>
            </a:r>
            <a:r>
              <a:rPr lang="en-US" dirty="0">
                <a:latin typeface="Calibri" panose="020F0502020204030204" pitchFamily="34" charset="0"/>
                <a:cs typeface="Calibri" panose="020F0502020204030204" pitchFamily="34" charset="0"/>
              </a:rPr>
              <a:t>	</a:t>
            </a:r>
          </a:p>
        </p:txBody>
      </p:sp>
      <p:sp>
        <p:nvSpPr>
          <p:cNvPr id="3" name="Subtitle 2">
            <a:extLst>
              <a:ext uri="{FF2B5EF4-FFF2-40B4-BE49-F238E27FC236}">
                <a16:creationId xmlns:a16="http://schemas.microsoft.com/office/drawing/2014/main" id="{E01387C6-1848-4428-8E00-B378A406041E}"/>
              </a:ext>
            </a:extLst>
          </p:cNvPr>
          <p:cNvSpPr>
            <a:spLocks noGrp="1"/>
          </p:cNvSpPr>
          <p:nvPr>
            <p:ph type="subTitle" idx="1"/>
          </p:nvPr>
        </p:nvSpPr>
        <p:spPr/>
        <p:txBody>
          <a:bodyPr>
            <a:normAutofit/>
          </a:bodyPr>
          <a:lstStyle/>
          <a:p>
            <a:r>
              <a:rPr lang="en-US" sz="3200" cap="none" dirty="0">
                <a:solidFill>
                  <a:schemeClr val="tx1"/>
                </a:solidFill>
                <a:latin typeface="Calibri" panose="020F0502020204030204" pitchFamily="34" charset="0"/>
              </a:rPr>
              <a:t>Casey MaGann</a:t>
            </a:r>
          </a:p>
        </p:txBody>
      </p:sp>
    </p:spTree>
    <p:extLst>
      <p:ext uri="{BB962C8B-B14F-4D97-AF65-F5344CB8AC3E}">
        <p14:creationId xmlns:p14="http://schemas.microsoft.com/office/powerpoint/2010/main" val="258464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CB16-17B4-4978-AECE-C3622D7E33CA}"/>
              </a:ext>
            </a:extLst>
          </p:cNvPr>
          <p:cNvSpPr>
            <a:spLocks noGrp="1"/>
          </p:cNvSpPr>
          <p:nvPr>
            <p:ph type="title"/>
          </p:nvPr>
        </p:nvSpPr>
        <p:spPr>
          <a:xfrm>
            <a:off x="1141413" y="466060"/>
            <a:ext cx="9905998" cy="681096"/>
          </a:xfrm>
        </p:spPr>
        <p:txBody>
          <a:bodyPr anchor="t"/>
          <a:lstStyle/>
          <a:p>
            <a:r>
              <a:rPr lang="en-US" cap="none" dirty="0">
                <a:latin typeface="Calibri" panose="020F0502020204030204" pitchFamily="34" charset="0"/>
                <a:cs typeface="Calibri" panose="020F0502020204030204" pitchFamily="34" charset="0"/>
              </a:rPr>
              <a:t>Project Problem Statement</a:t>
            </a:r>
          </a:p>
        </p:txBody>
      </p:sp>
      <p:sp>
        <p:nvSpPr>
          <p:cNvPr id="3" name="Content Placeholder 2">
            <a:extLst>
              <a:ext uri="{FF2B5EF4-FFF2-40B4-BE49-F238E27FC236}">
                <a16:creationId xmlns:a16="http://schemas.microsoft.com/office/drawing/2014/main" id="{6FB25A22-8BD6-41C0-97C2-307C0F569517}"/>
              </a:ext>
            </a:extLst>
          </p:cNvPr>
          <p:cNvSpPr>
            <a:spLocks noGrp="1"/>
          </p:cNvSpPr>
          <p:nvPr>
            <p:ph idx="1"/>
          </p:nvPr>
        </p:nvSpPr>
        <p:spPr>
          <a:xfrm>
            <a:off x="1141412" y="1080655"/>
            <a:ext cx="9905999" cy="5328459"/>
          </a:xfrm>
        </p:spPr>
        <p:txBody>
          <a:bodyPr>
            <a:normAutofit lnSpcReduction="10000"/>
          </a:bodyPr>
          <a:lstStyle/>
          <a:p>
            <a:pPr marL="0" indent="0">
              <a:spcBef>
                <a:spcPts val="0"/>
              </a:spcBef>
              <a:buNone/>
            </a:pPr>
            <a:r>
              <a:rPr lang="en-US" sz="2000" dirty="0">
                <a:latin typeface="Calibri" panose="020F0502020204030204" pitchFamily="34" charset="0"/>
                <a:cs typeface="Calibri" panose="020F0502020204030204" pitchFamily="34" charset="0"/>
              </a:rPr>
              <a:t>A national survey rated our state as one of the lowest for available technology. After hearing this the Governor of our state declares, “We need to come up with impactful technologies that can be implemented in our cities and state as a whole that are subsidized by state and federal tax credits.”</a:t>
            </a:r>
          </a:p>
          <a:p>
            <a:pPr marL="0" indent="0">
              <a:spcBef>
                <a:spcPts val="0"/>
              </a:spcBef>
              <a:buNone/>
            </a:pPr>
            <a:endParaRPr lang="en-US" sz="800" dirty="0">
              <a:latin typeface="Calibri" panose="020F0502020204030204" pitchFamily="34" charset="0"/>
              <a:cs typeface="Calibri" panose="020F0502020204030204" pitchFamily="34" charset="0"/>
            </a:endParaRPr>
          </a:p>
          <a:p>
            <a:pPr marL="0" indent="0">
              <a:spcBef>
                <a:spcPts val="0"/>
              </a:spcBef>
              <a:buNone/>
            </a:pPr>
            <a:r>
              <a:rPr lang="en-US" sz="2000" dirty="0">
                <a:latin typeface="Calibri" panose="020F0502020204030204" pitchFamily="34" charset="0"/>
                <a:cs typeface="Calibri" panose="020F0502020204030204" pitchFamily="34" charset="0"/>
              </a:rPr>
              <a:t>A panel was held following the meeting and one proposed idea was the following:  Install EV charging stations in high density parking areas.</a:t>
            </a:r>
          </a:p>
          <a:p>
            <a:pPr marL="0" indent="0">
              <a:spcBef>
                <a:spcPts val="0"/>
              </a:spcBef>
              <a:buNone/>
            </a:pPr>
            <a:endParaRPr lang="en-US" sz="800" dirty="0">
              <a:latin typeface="Calibri" panose="020F0502020204030204" pitchFamily="34" charset="0"/>
              <a:cs typeface="Calibri" panose="020F0502020204030204" pitchFamily="34" charset="0"/>
            </a:endParaRPr>
          </a:p>
          <a:p>
            <a:pPr marL="0" indent="0">
              <a:spcBef>
                <a:spcPts val="0"/>
              </a:spcBef>
              <a:buNone/>
            </a:pPr>
            <a:r>
              <a:rPr lang="en-US" sz="2000" dirty="0">
                <a:latin typeface="Calibri" panose="020F0502020204030204" pitchFamily="34" charset="0"/>
                <a:cs typeface="Calibri" panose="020F0502020204030204" pitchFamily="34" charset="0"/>
              </a:rPr>
              <a:t>Panel member suggestion / comment:</a:t>
            </a:r>
          </a:p>
          <a:p>
            <a:pPr marL="0" indent="0">
              <a:spcBef>
                <a:spcPts val="0"/>
              </a:spcBef>
              <a:buNone/>
            </a:pPr>
            <a:r>
              <a:rPr lang="en-US" sz="2000" dirty="0">
                <a:latin typeface="Calibri" panose="020F0502020204030204" pitchFamily="34" charset="0"/>
                <a:cs typeface="Calibri" panose="020F0502020204030204" pitchFamily="34" charset="0"/>
              </a:rPr>
              <a:t>“Good idea but we do not know anything about EV charging stations.”  “Ask the data folks in the basement and see what they can tell us.”</a:t>
            </a:r>
          </a:p>
          <a:p>
            <a:pPr marL="0" indent="0">
              <a:spcBef>
                <a:spcPts val="0"/>
              </a:spcBef>
              <a:buNone/>
            </a:pPr>
            <a:endParaRPr lang="en-US" sz="2000" dirty="0">
              <a:latin typeface="Calibri" panose="020F0502020204030204" pitchFamily="34" charset="0"/>
              <a:cs typeface="Calibri" panose="020F0502020204030204" pitchFamily="34" charset="0"/>
            </a:endParaRPr>
          </a:p>
          <a:p>
            <a:pPr marL="0" indent="0">
              <a:spcBef>
                <a:spcPts val="0"/>
              </a:spcBef>
              <a:buNone/>
            </a:pPr>
            <a:r>
              <a:rPr lang="en-US" sz="2000" dirty="0">
                <a:latin typeface="Calibri" panose="020F0502020204030204" pitchFamily="34" charset="0"/>
                <a:cs typeface="Calibri" panose="020F0502020204030204" pitchFamily="34" charset="0"/>
              </a:rPr>
              <a:t>SMART Goals: We will analyze the 2017 EV charging station data for all U.S. states and cities. Within the next thirty days the data team will research the number of EV stations currently installed in each state and city by population.  These findings will be used to predict the number and type of EV stations to install in our city and individual locations. </a:t>
            </a:r>
          </a:p>
        </p:txBody>
      </p:sp>
    </p:spTree>
    <p:extLst>
      <p:ext uri="{BB962C8B-B14F-4D97-AF65-F5344CB8AC3E}">
        <p14:creationId xmlns:p14="http://schemas.microsoft.com/office/powerpoint/2010/main" val="618071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CB16-17B4-4978-AECE-C3622D7E33CA}"/>
              </a:ext>
            </a:extLst>
          </p:cNvPr>
          <p:cNvSpPr>
            <a:spLocks noGrp="1"/>
          </p:cNvSpPr>
          <p:nvPr>
            <p:ph type="title"/>
          </p:nvPr>
        </p:nvSpPr>
        <p:spPr>
          <a:xfrm>
            <a:off x="1141413" y="466060"/>
            <a:ext cx="9905998" cy="681096"/>
          </a:xfrm>
        </p:spPr>
        <p:txBody>
          <a:bodyPr anchor="t"/>
          <a:lstStyle/>
          <a:p>
            <a:r>
              <a:rPr lang="en-US" cap="none" dirty="0">
                <a:latin typeface="Calibri" panose="020F0502020204030204" pitchFamily="34" charset="0"/>
                <a:cs typeface="Calibri" panose="020F0502020204030204" pitchFamily="34" charset="0"/>
              </a:rPr>
              <a:t>Project Outline</a:t>
            </a:r>
          </a:p>
        </p:txBody>
      </p:sp>
      <p:sp>
        <p:nvSpPr>
          <p:cNvPr id="3" name="Content Placeholder 2">
            <a:extLst>
              <a:ext uri="{FF2B5EF4-FFF2-40B4-BE49-F238E27FC236}">
                <a16:creationId xmlns:a16="http://schemas.microsoft.com/office/drawing/2014/main" id="{6FB25A22-8BD6-41C0-97C2-307C0F569517}"/>
              </a:ext>
            </a:extLst>
          </p:cNvPr>
          <p:cNvSpPr>
            <a:spLocks noGrp="1"/>
          </p:cNvSpPr>
          <p:nvPr>
            <p:ph idx="1"/>
          </p:nvPr>
        </p:nvSpPr>
        <p:spPr>
          <a:xfrm>
            <a:off x="1141412" y="1080655"/>
            <a:ext cx="9905999" cy="5328459"/>
          </a:xfrm>
        </p:spPr>
        <p:txBody>
          <a:bodyPr>
            <a:normAutofit/>
          </a:bodyPr>
          <a:lstStyle/>
          <a:p>
            <a:pPr marL="0" indent="0">
              <a:spcBef>
                <a:spcPts val="0"/>
              </a:spcBef>
              <a:buNone/>
            </a:pPr>
            <a:r>
              <a:rPr lang="en-US" sz="2000" dirty="0">
                <a:latin typeface="Calibri" panose="020F0502020204030204" pitchFamily="34" charset="0"/>
                <a:cs typeface="Calibri" panose="020F0502020204030204" pitchFamily="34" charset="0"/>
              </a:rPr>
              <a:t>Goal: Obtain a data set(s) containing the number and type of EV stations in place within each state, city, and population.  Create a linear regression model to predict how many and what type of stations to install for a given population.</a:t>
            </a:r>
          </a:p>
          <a:p>
            <a:pPr marL="0" indent="0">
              <a:spcBef>
                <a:spcPts val="0"/>
              </a:spcBef>
              <a:buNone/>
            </a:pPr>
            <a:endParaRPr lang="en-US" sz="800" dirty="0">
              <a:latin typeface="Calibri" panose="020F0502020204030204" pitchFamily="34" charset="0"/>
              <a:cs typeface="Calibri" panose="020F0502020204030204" pitchFamily="34" charset="0"/>
            </a:endParaRPr>
          </a:p>
          <a:p>
            <a:pPr marL="0" indent="0">
              <a:spcBef>
                <a:spcPts val="0"/>
              </a:spcBef>
              <a:buNone/>
            </a:pPr>
            <a:r>
              <a:rPr lang="en-US" sz="2000" dirty="0">
                <a:latin typeface="Calibri" panose="020F0502020204030204" pitchFamily="34" charset="0"/>
                <a:cs typeface="Calibri" panose="020F0502020204030204" pitchFamily="34" charset="0"/>
              </a:rPr>
              <a:t>Objective: Obtain a starting point to base the number and type of EV chargers to install in our city</a:t>
            </a:r>
          </a:p>
          <a:p>
            <a:pPr marL="0" indent="0">
              <a:spcBef>
                <a:spcPts val="0"/>
              </a:spcBef>
              <a:buNone/>
            </a:pPr>
            <a:endParaRPr lang="en-US" sz="800" dirty="0">
              <a:latin typeface="Calibri" panose="020F0502020204030204" pitchFamily="34" charset="0"/>
              <a:cs typeface="Calibri" panose="020F0502020204030204" pitchFamily="34" charset="0"/>
            </a:endParaRPr>
          </a:p>
          <a:p>
            <a:pPr marL="0" indent="0">
              <a:spcBef>
                <a:spcPts val="0"/>
              </a:spcBef>
              <a:buNone/>
            </a:pPr>
            <a:r>
              <a:rPr lang="en-US" sz="2000" dirty="0">
                <a:latin typeface="Calibri" panose="020F0502020204030204" pitchFamily="34" charset="0"/>
                <a:cs typeface="Calibri" panose="020F0502020204030204" pitchFamily="34" charset="0"/>
              </a:rPr>
              <a:t>Risk: The availability of the required data</a:t>
            </a:r>
          </a:p>
          <a:p>
            <a:pPr marL="0" indent="0">
              <a:spcBef>
                <a:spcPts val="0"/>
              </a:spcBef>
              <a:buNone/>
            </a:pPr>
            <a:endParaRPr lang="en-US" sz="800" dirty="0">
              <a:latin typeface="Calibri" panose="020F0502020204030204" pitchFamily="34" charset="0"/>
              <a:cs typeface="Calibri" panose="020F0502020204030204" pitchFamily="34" charset="0"/>
            </a:endParaRPr>
          </a:p>
          <a:p>
            <a:pPr marL="0" indent="0">
              <a:spcBef>
                <a:spcPts val="0"/>
              </a:spcBef>
              <a:buNone/>
            </a:pPr>
            <a:r>
              <a:rPr lang="en-US" sz="2000" dirty="0">
                <a:latin typeface="Calibri" panose="020F0502020204030204" pitchFamily="34" charset="0"/>
                <a:cs typeface="Calibri" panose="020F0502020204030204" pitchFamily="34" charset="0"/>
              </a:rPr>
              <a:t>Assumptions: The data is available and there will be enough data to create a model from</a:t>
            </a:r>
          </a:p>
          <a:p>
            <a:pPr marL="0" indent="0">
              <a:spcBef>
                <a:spcPts val="0"/>
              </a:spcBef>
              <a:buNone/>
            </a:pPr>
            <a:endParaRPr lang="en-US" sz="800" dirty="0">
              <a:latin typeface="Calibri" panose="020F0502020204030204" pitchFamily="34" charset="0"/>
              <a:cs typeface="Calibri" panose="020F0502020204030204" pitchFamily="34" charset="0"/>
            </a:endParaRPr>
          </a:p>
          <a:p>
            <a:pPr>
              <a:spcBef>
                <a:spcPts val="0"/>
              </a:spcBef>
            </a:pPr>
            <a:r>
              <a:rPr lang="en-US" sz="1400" dirty="0">
                <a:latin typeface="Calibri" panose="020F0502020204030204" pitchFamily="34" charset="0"/>
                <a:cs typeface="Calibri" panose="020F0502020204030204" pitchFamily="34" charset="0"/>
              </a:rPr>
              <a:t>Identify the problem</a:t>
            </a:r>
          </a:p>
          <a:p>
            <a:pPr>
              <a:spcBef>
                <a:spcPts val="0"/>
              </a:spcBef>
            </a:pPr>
            <a:r>
              <a:rPr lang="en-US" sz="1400" dirty="0">
                <a:latin typeface="Calibri" panose="020F0502020204030204" pitchFamily="34" charset="0"/>
                <a:cs typeface="Calibri" panose="020F0502020204030204" pitchFamily="34" charset="0"/>
              </a:rPr>
              <a:t>Acquire the data</a:t>
            </a:r>
          </a:p>
          <a:p>
            <a:pPr>
              <a:spcBef>
                <a:spcPts val="0"/>
              </a:spcBef>
            </a:pPr>
            <a:r>
              <a:rPr lang="en-US" sz="1400" dirty="0">
                <a:latin typeface="Calibri" panose="020F0502020204030204" pitchFamily="34" charset="0"/>
                <a:cs typeface="Calibri" panose="020F0502020204030204" pitchFamily="34" charset="0"/>
              </a:rPr>
              <a:t>Parse the data</a:t>
            </a:r>
          </a:p>
          <a:p>
            <a:pPr>
              <a:spcBef>
                <a:spcPts val="0"/>
              </a:spcBef>
            </a:pPr>
            <a:r>
              <a:rPr lang="en-US" sz="1400" dirty="0">
                <a:latin typeface="Calibri" panose="020F0502020204030204" pitchFamily="34" charset="0"/>
                <a:cs typeface="Calibri" panose="020F0502020204030204" pitchFamily="34" charset="0"/>
              </a:rPr>
              <a:t>Mine the data</a:t>
            </a:r>
          </a:p>
          <a:p>
            <a:pPr>
              <a:spcBef>
                <a:spcPts val="0"/>
              </a:spcBef>
            </a:pPr>
            <a:r>
              <a:rPr lang="en-US" sz="1400" dirty="0">
                <a:latin typeface="Calibri" panose="020F0502020204030204" pitchFamily="34" charset="0"/>
                <a:cs typeface="Calibri" panose="020F0502020204030204" pitchFamily="34" charset="0"/>
              </a:rPr>
              <a:t>Refine the data</a:t>
            </a:r>
          </a:p>
          <a:p>
            <a:pPr>
              <a:spcBef>
                <a:spcPts val="0"/>
              </a:spcBef>
            </a:pPr>
            <a:r>
              <a:rPr lang="en-US" sz="1400" dirty="0">
                <a:latin typeface="Calibri" panose="020F0502020204030204" pitchFamily="34" charset="0"/>
                <a:cs typeface="Calibri" panose="020F0502020204030204" pitchFamily="34" charset="0"/>
              </a:rPr>
              <a:t>Build a data model</a:t>
            </a:r>
          </a:p>
          <a:p>
            <a:pPr>
              <a:spcBef>
                <a:spcPts val="0"/>
              </a:spcBef>
            </a:pPr>
            <a:r>
              <a:rPr lang="en-US" sz="1400" dirty="0">
                <a:latin typeface="Calibri" panose="020F0502020204030204" pitchFamily="34" charset="0"/>
                <a:cs typeface="Calibri" panose="020F0502020204030204" pitchFamily="34" charset="0"/>
              </a:rPr>
              <a:t>Present the results</a:t>
            </a:r>
          </a:p>
        </p:txBody>
      </p:sp>
    </p:spTree>
    <p:extLst>
      <p:ext uri="{BB962C8B-B14F-4D97-AF65-F5344CB8AC3E}">
        <p14:creationId xmlns:p14="http://schemas.microsoft.com/office/powerpoint/2010/main" val="2284642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CB16-17B4-4978-AECE-C3622D7E33CA}"/>
              </a:ext>
            </a:extLst>
          </p:cNvPr>
          <p:cNvSpPr>
            <a:spLocks noGrp="1"/>
          </p:cNvSpPr>
          <p:nvPr>
            <p:ph type="title"/>
          </p:nvPr>
        </p:nvSpPr>
        <p:spPr>
          <a:xfrm>
            <a:off x="1141413" y="466060"/>
            <a:ext cx="9905998" cy="681096"/>
          </a:xfrm>
        </p:spPr>
        <p:txBody>
          <a:bodyPr anchor="t"/>
          <a:lstStyle/>
          <a:p>
            <a:r>
              <a:rPr lang="en-US" cap="none" dirty="0">
                <a:latin typeface="Calibri" panose="020F0502020204030204" pitchFamily="34" charset="0"/>
                <a:cs typeface="Calibri" panose="020F0502020204030204" pitchFamily="34" charset="0"/>
              </a:rPr>
              <a:t>Exploratory Data Analysis &amp; Modeling</a:t>
            </a:r>
          </a:p>
        </p:txBody>
      </p:sp>
      <p:sp>
        <p:nvSpPr>
          <p:cNvPr id="3" name="Content Placeholder 2">
            <a:extLst>
              <a:ext uri="{FF2B5EF4-FFF2-40B4-BE49-F238E27FC236}">
                <a16:creationId xmlns:a16="http://schemas.microsoft.com/office/drawing/2014/main" id="{6FB25A22-8BD6-41C0-97C2-307C0F569517}"/>
              </a:ext>
            </a:extLst>
          </p:cNvPr>
          <p:cNvSpPr>
            <a:spLocks noGrp="1"/>
          </p:cNvSpPr>
          <p:nvPr>
            <p:ph idx="1"/>
          </p:nvPr>
        </p:nvSpPr>
        <p:spPr>
          <a:xfrm>
            <a:off x="1141412" y="1080655"/>
            <a:ext cx="10072457" cy="5328459"/>
          </a:xfrm>
        </p:spPr>
        <p:txBody>
          <a:bodyPr>
            <a:normAutofit fontScale="92500" lnSpcReduction="10000"/>
          </a:bodyPr>
          <a:lstStyle/>
          <a:p>
            <a:pPr marL="0" indent="0">
              <a:spcBef>
                <a:spcPts val="0"/>
              </a:spcBef>
              <a:buNone/>
            </a:pPr>
            <a:r>
              <a:rPr lang="en-US" sz="2000" dirty="0">
                <a:latin typeface="Calibri" panose="020F0502020204030204" pitchFamily="34" charset="0"/>
                <a:cs typeface="Calibri" panose="020F0502020204030204" pitchFamily="34" charset="0"/>
              </a:rPr>
              <a:t>Data Set: Obtained a data set containing alternative fuel data from energy.gov (dept of energy).  The data set contains the number, type, and individual cities for all alternative fuel stations in the continental U.S., including EV.  Research information for context such as subsidies obtained at pluginamerica.org.</a:t>
            </a:r>
          </a:p>
          <a:p>
            <a:pPr marL="0" indent="0">
              <a:spcBef>
                <a:spcPts val="0"/>
              </a:spcBef>
              <a:buNone/>
            </a:pPr>
            <a:endParaRPr lang="en-US" sz="800" dirty="0">
              <a:latin typeface="Calibri" panose="020F0502020204030204" pitchFamily="34" charset="0"/>
              <a:cs typeface="Calibri" panose="020F0502020204030204" pitchFamily="34" charset="0"/>
            </a:endParaRPr>
          </a:p>
          <a:p>
            <a:pPr marL="0" indent="0">
              <a:spcBef>
                <a:spcPts val="0"/>
              </a:spcBef>
              <a:buNone/>
            </a:pPr>
            <a:r>
              <a:rPr lang="en-US" sz="2000" dirty="0">
                <a:latin typeface="Calibri" panose="020F0502020204030204" pitchFamily="34" charset="0"/>
                <a:cs typeface="Calibri" panose="020F0502020204030204" pitchFamily="34" charset="0"/>
              </a:rPr>
              <a:t>Initial EDA: Created a dummy notebook  from the data set to get a feel of what overfit scores would look like.  Record dates are included in the data set and were to be used to create a time series but the dates are grouped on the day(s) they were entered which is approximately five unique values.  With a lack of usable features the initial model returned very poor scores.  A second data set was obtained from cencus.gov that contained the populations for all U.S. cities.  I used a concatenate function on both data sets to create an index to merge on and saved them locally as csv files.  Once saved, I merged the two data sets, reset the indexes, prepped features, created new features, and plotted to determine relationships.</a:t>
            </a:r>
          </a:p>
          <a:p>
            <a:pPr marL="0" indent="0">
              <a:spcBef>
                <a:spcPts val="0"/>
              </a:spcBef>
              <a:buNone/>
            </a:pPr>
            <a:endParaRPr lang="en-US" sz="800" dirty="0">
              <a:latin typeface="Calibri" panose="020F0502020204030204" pitchFamily="34" charset="0"/>
              <a:cs typeface="Calibri" panose="020F0502020204030204" pitchFamily="34" charset="0"/>
            </a:endParaRPr>
          </a:p>
          <a:p>
            <a:pPr marL="0" indent="0">
              <a:spcBef>
                <a:spcPts val="0"/>
              </a:spcBef>
              <a:buNone/>
            </a:pPr>
            <a:r>
              <a:rPr lang="en-US" sz="2000" dirty="0">
                <a:latin typeface="Calibri" panose="020F0502020204030204" pitchFamily="34" charset="0"/>
                <a:cs typeface="Calibri" panose="020F0502020204030204" pitchFamily="34" charset="0"/>
              </a:rPr>
              <a:t>Model 1:  Grouped by city in order predict to the total and type for the entire city as a baseline</a:t>
            </a:r>
          </a:p>
          <a:p>
            <a:pPr marL="0" indent="0">
              <a:spcBef>
                <a:spcPts val="0"/>
              </a:spcBef>
              <a:buNone/>
            </a:pPr>
            <a:endParaRPr lang="en-US" sz="800" dirty="0">
              <a:latin typeface="Calibri" panose="020F0502020204030204" pitchFamily="34" charset="0"/>
              <a:cs typeface="Calibri" panose="020F0502020204030204" pitchFamily="34" charset="0"/>
            </a:endParaRPr>
          </a:p>
          <a:p>
            <a:pPr marL="0" indent="0">
              <a:spcBef>
                <a:spcPts val="0"/>
              </a:spcBef>
              <a:buNone/>
            </a:pPr>
            <a:r>
              <a:rPr lang="en-US" sz="2000" dirty="0">
                <a:latin typeface="Calibri" panose="020F0502020204030204" pitchFamily="34" charset="0"/>
                <a:cs typeface="Calibri" panose="020F0502020204030204" pitchFamily="34" charset="0"/>
              </a:rPr>
              <a:t>Model 2: Not grouped by city in order predict to the total and type for individual locations</a:t>
            </a:r>
          </a:p>
          <a:p>
            <a:pPr marL="0" indent="0">
              <a:spcBef>
                <a:spcPts val="0"/>
              </a:spcBef>
              <a:buNone/>
            </a:pPr>
            <a:endParaRPr lang="en-US" sz="2000" dirty="0">
              <a:latin typeface="Calibri" panose="020F0502020204030204" pitchFamily="34" charset="0"/>
              <a:cs typeface="Calibri" panose="020F0502020204030204" pitchFamily="34" charset="0"/>
            </a:endParaRPr>
          </a:p>
          <a:p>
            <a:pPr marL="0" indent="0">
              <a:spcBef>
                <a:spcPts val="0"/>
              </a:spcBef>
              <a:buNone/>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3537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CB16-17B4-4978-AECE-C3622D7E33CA}"/>
              </a:ext>
            </a:extLst>
          </p:cNvPr>
          <p:cNvSpPr>
            <a:spLocks noGrp="1"/>
          </p:cNvSpPr>
          <p:nvPr>
            <p:ph type="title"/>
          </p:nvPr>
        </p:nvSpPr>
        <p:spPr>
          <a:xfrm>
            <a:off x="1141413" y="466060"/>
            <a:ext cx="9905998" cy="681096"/>
          </a:xfrm>
        </p:spPr>
        <p:txBody>
          <a:bodyPr anchor="t"/>
          <a:lstStyle/>
          <a:p>
            <a:r>
              <a:rPr lang="en-US" cap="none" dirty="0">
                <a:latin typeface="Calibri" panose="020F0502020204030204" pitchFamily="34" charset="0"/>
                <a:cs typeface="Calibri" panose="020F0502020204030204" pitchFamily="34" charset="0"/>
              </a:rPr>
              <a:t>Modeling Details </a:t>
            </a:r>
            <a:r>
              <a:rPr lang="en-US" sz="2800" cap="none" dirty="0">
                <a:latin typeface="Calibri" panose="020F0502020204030204" pitchFamily="34" charset="0"/>
                <a:cs typeface="Calibri" panose="020F0502020204030204" pitchFamily="34" charset="0"/>
              </a:rPr>
              <a:t>(overview for peers)</a:t>
            </a:r>
          </a:p>
        </p:txBody>
      </p:sp>
      <p:sp>
        <p:nvSpPr>
          <p:cNvPr id="3" name="Content Placeholder 2">
            <a:extLst>
              <a:ext uri="{FF2B5EF4-FFF2-40B4-BE49-F238E27FC236}">
                <a16:creationId xmlns:a16="http://schemas.microsoft.com/office/drawing/2014/main" id="{6FB25A22-8BD6-41C0-97C2-307C0F569517}"/>
              </a:ext>
            </a:extLst>
          </p:cNvPr>
          <p:cNvSpPr>
            <a:spLocks noGrp="1"/>
          </p:cNvSpPr>
          <p:nvPr>
            <p:ph idx="1"/>
          </p:nvPr>
        </p:nvSpPr>
        <p:spPr>
          <a:xfrm>
            <a:off x="1141412" y="1080655"/>
            <a:ext cx="9905999" cy="5328459"/>
          </a:xfrm>
        </p:spPr>
        <p:txBody>
          <a:bodyPr>
            <a:normAutofit/>
          </a:bodyPr>
          <a:lstStyle/>
          <a:p>
            <a:pPr>
              <a:spcBef>
                <a:spcPts val="0"/>
              </a:spcBef>
            </a:pPr>
            <a:r>
              <a:rPr lang="en-US" sz="2000" dirty="0">
                <a:latin typeface="Calibri" panose="020F0502020204030204" pitchFamily="34" charset="0"/>
                <a:cs typeface="Calibri" panose="020F0502020204030204" pitchFamily="34" charset="0"/>
              </a:rPr>
              <a:t>populated all EV NaN with zeros</a:t>
            </a:r>
          </a:p>
          <a:p>
            <a:pPr>
              <a:spcBef>
                <a:spcPts val="0"/>
              </a:spcBef>
            </a:pPr>
            <a:r>
              <a:rPr lang="en-US" sz="2000" dirty="0">
                <a:latin typeface="Calibri" panose="020F0502020204030204" pitchFamily="34" charset="0"/>
                <a:cs typeface="Calibri" panose="020F0502020204030204" pitchFamily="34" charset="0"/>
              </a:rPr>
              <a:t>created an EV station total column and removed zero values eliminating the need for a dummies column</a:t>
            </a:r>
          </a:p>
          <a:p>
            <a:pPr>
              <a:spcBef>
                <a:spcPts val="0"/>
              </a:spcBef>
            </a:pPr>
            <a:r>
              <a:rPr lang="en-US" sz="2000" dirty="0">
                <a:latin typeface="Calibri" panose="020F0502020204030204" pitchFamily="34" charset="0"/>
                <a:cs typeface="Calibri" panose="020F0502020204030204" pitchFamily="34" charset="0"/>
              </a:rPr>
              <a:t>filtered the final dataframe to determine population cat</a:t>
            </a:r>
          </a:p>
          <a:p>
            <a:pPr>
              <a:spcBef>
                <a:spcPts val="0"/>
              </a:spcBef>
            </a:pPr>
            <a:r>
              <a:rPr lang="en-US" sz="2000" dirty="0">
                <a:latin typeface="Calibri" panose="020F0502020204030204" pitchFamily="34" charset="0"/>
                <a:cs typeface="Calibri" panose="020F0502020204030204" pitchFamily="34" charset="0"/>
              </a:rPr>
              <a:t>filtered data </a:t>
            </a:r>
          </a:p>
          <a:p>
            <a:pPr>
              <a:spcBef>
                <a:spcPts val="0"/>
              </a:spcBef>
            </a:pPr>
            <a:r>
              <a:rPr lang="en-US" sz="2000" dirty="0">
                <a:latin typeface="Calibri" panose="020F0502020204030204" pitchFamily="34" charset="0"/>
                <a:cs typeface="Calibri" panose="020F0502020204030204" pitchFamily="34" charset="0"/>
              </a:rPr>
              <a:t>ran simple model</a:t>
            </a:r>
          </a:p>
          <a:p>
            <a:pPr>
              <a:spcBef>
                <a:spcPts val="0"/>
              </a:spcBef>
            </a:pPr>
            <a:r>
              <a:rPr lang="en-US" sz="2000" dirty="0">
                <a:latin typeface="Calibri" panose="020F0502020204030204" pitchFamily="34" charset="0"/>
                <a:cs typeface="Calibri" panose="020F0502020204030204" pitchFamily="34" charset="0"/>
              </a:rPr>
              <a:t>ran k-folds with 5, 3, and 2 splits</a:t>
            </a:r>
          </a:p>
          <a:p>
            <a:pPr>
              <a:spcBef>
                <a:spcPts val="0"/>
              </a:spcBef>
            </a:pPr>
            <a:r>
              <a:rPr lang="en-US" sz="2000" dirty="0">
                <a:latin typeface="Calibri" panose="020F0502020204030204" pitchFamily="34" charset="0"/>
                <a:cs typeface="Calibri" panose="020F0502020204030204" pitchFamily="34" charset="0"/>
              </a:rPr>
              <a:t>ran grid search</a:t>
            </a:r>
          </a:p>
          <a:p>
            <a:pPr>
              <a:spcBef>
                <a:spcPts val="0"/>
              </a:spcBef>
            </a:pPr>
            <a:r>
              <a:rPr lang="en-US" sz="2000" dirty="0">
                <a:latin typeface="Calibri" panose="020F0502020204030204" pitchFamily="34" charset="0"/>
                <a:cs typeface="Calibri" panose="020F0502020204030204" pitchFamily="34" charset="0"/>
              </a:rPr>
              <a:t>ran ols, lasso, and ridge</a:t>
            </a:r>
          </a:p>
          <a:p>
            <a:pPr marL="0" indent="0">
              <a:spcBef>
                <a:spcPts val="0"/>
              </a:spcBef>
              <a:buNone/>
            </a:pPr>
            <a:endParaRPr lang="en-US" sz="2000" dirty="0">
              <a:latin typeface="Calibri" panose="020F0502020204030204" pitchFamily="34" charset="0"/>
              <a:cs typeface="Calibri" panose="020F0502020204030204" pitchFamily="34" charset="0"/>
            </a:endParaRPr>
          </a:p>
          <a:p>
            <a:pPr marL="0" indent="0">
              <a:spcBef>
                <a:spcPts val="0"/>
              </a:spcBef>
              <a:buNone/>
            </a:pPr>
            <a:r>
              <a:rPr lang="en-US" sz="2000" dirty="0">
                <a:latin typeface="Calibri" panose="020F0502020204030204" pitchFamily="34" charset="0"/>
                <a:cs typeface="Calibri" panose="020F0502020204030204" pitchFamily="34" charset="0"/>
              </a:rPr>
              <a:t>Future model: Will build a logistic regression model to let it classify the populations and determine which number and type of EV station would be available</a:t>
            </a:r>
          </a:p>
          <a:p>
            <a:pPr marL="0" indent="0">
              <a:spcBef>
                <a:spcPts val="0"/>
              </a:spcBef>
              <a:buNone/>
            </a:pPr>
            <a:endParaRPr lang="en-US" sz="2000" dirty="0">
              <a:latin typeface="Calibri" panose="020F0502020204030204" pitchFamily="34" charset="0"/>
              <a:cs typeface="Calibri" panose="020F0502020204030204" pitchFamily="34" charset="0"/>
            </a:endParaRPr>
          </a:p>
          <a:p>
            <a:pPr marL="0" indent="0">
              <a:spcBef>
                <a:spcPts val="0"/>
              </a:spcBef>
              <a:buNone/>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5298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CB16-17B4-4978-AECE-C3622D7E33CA}"/>
              </a:ext>
            </a:extLst>
          </p:cNvPr>
          <p:cNvSpPr>
            <a:spLocks noGrp="1"/>
          </p:cNvSpPr>
          <p:nvPr>
            <p:ph type="title"/>
          </p:nvPr>
        </p:nvSpPr>
        <p:spPr>
          <a:xfrm>
            <a:off x="1141413" y="466060"/>
            <a:ext cx="9905998" cy="681096"/>
          </a:xfrm>
        </p:spPr>
        <p:txBody>
          <a:bodyPr anchor="t"/>
          <a:lstStyle/>
          <a:p>
            <a:r>
              <a:rPr lang="en-US" cap="none" dirty="0">
                <a:latin typeface="Calibri" panose="020F0502020204030204" pitchFamily="34" charset="0"/>
                <a:cs typeface="Calibri" panose="020F0502020204030204" pitchFamily="34" charset="0"/>
              </a:rPr>
              <a:t>Visualizations – Model 1 Grouped by City</a:t>
            </a:r>
          </a:p>
        </p:txBody>
      </p:sp>
      <p:sp>
        <p:nvSpPr>
          <p:cNvPr id="3" name="Content Placeholder 2">
            <a:extLst>
              <a:ext uri="{FF2B5EF4-FFF2-40B4-BE49-F238E27FC236}">
                <a16:creationId xmlns:a16="http://schemas.microsoft.com/office/drawing/2014/main" id="{6FB25A22-8BD6-41C0-97C2-307C0F569517}"/>
              </a:ext>
            </a:extLst>
          </p:cNvPr>
          <p:cNvSpPr>
            <a:spLocks noGrp="1"/>
          </p:cNvSpPr>
          <p:nvPr>
            <p:ph idx="1"/>
          </p:nvPr>
        </p:nvSpPr>
        <p:spPr>
          <a:xfrm>
            <a:off x="1141412" y="1080655"/>
            <a:ext cx="9905999" cy="5328459"/>
          </a:xfrm>
          <a:solidFill>
            <a:schemeClr val="tx1"/>
          </a:solidFill>
        </p:spPr>
        <p:txBody>
          <a:bodyPr>
            <a:normAutofit/>
          </a:bodyPr>
          <a:lstStyle/>
          <a:p>
            <a:pPr marL="0" indent="0">
              <a:spcBef>
                <a:spcPts val="0"/>
              </a:spcBef>
              <a:buNone/>
            </a:pPr>
            <a:endParaRPr lang="en-US" sz="1400" dirty="0">
              <a:solidFill>
                <a:schemeClr val="bg1"/>
              </a:solidFill>
              <a:latin typeface="Calibri" panose="020F0502020204030204" pitchFamily="34" charset="0"/>
              <a:cs typeface="Calibri" panose="020F0502020204030204" pitchFamily="34" charset="0"/>
            </a:endParaRPr>
          </a:p>
          <a:p>
            <a:pPr marL="0" indent="0">
              <a:spcBef>
                <a:spcPts val="0"/>
              </a:spcBef>
              <a:buNone/>
            </a:pPr>
            <a:r>
              <a:rPr lang="en-US" sz="1400" dirty="0">
                <a:solidFill>
                  <a:schemeClr val="bg1"/>
                </a:solidFill>
                <a:latin typeface="Calibri" panose="020F0502020204030204" pitchFamily="34" charset="0"/>
                <a:cs typeface="Calibri" panose="020F0502020204030204" pitchFamily="34" charset="0"/>
              </a:rPr>
              <a:t>                          scatter example – 220 EV to station id                                                                  correlation example – all features</a:t>
            </a:r>
          </a:p>
          <a:p>
            <a:pPr marL="0" indent="0">
              <a:spcBef>
                <a:spcPts val="0"/>
              </a:spcBef>
              <a:buNone/>
            </a:pPr>
            <a:endParaRPr lang="en-US" sz="1400" dirty="0">
              <a:solidFill>
                <a:schemeClr val="bg1"/>
              </a:solidFill>
              <a:latin typeface="Calibri" panose="020F0502020204030204" pitchFamily="34" charset="0"/>
              <a:cs typeface="Calibri" panose="020F0502020204030204" pitchFamily="34" charset="0"/>
            </a:endParaRPr>
          </a:p>
          <a:p>
            <a:pPr marL="0" indent="0">
              <a:spcBef>
                <a:spcPts val="0"/>
              </a:spcBef>
              <a:buNone/>
            </a:pPr>
            <a:endParaRPr lang="en-US" sz="8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0B87220-2C4A-4E1F-BB4A-300D01B3BCA0}"/>
              </a:ext>
            </a:extLst>
          </p:cNvPr>
          <p:cNvPicPr>
            <a:picLocks noChangeAspect="1"/>
          </p:cNvPicPr>
          <p:nvPr/>
        </p:nvPicPr>
        <p:blipFill>
          <a:blip r:embed="rId2"/>
          <a:stretch>
            <a:fillRect/>
          </a:stretch>
        </p:blipFill>
        <p:spPr>
          <a:xfrm>
            <a:off x="1141411" y="1808622"/>
            <a:ext cx="5211680" cy="3486585"/>
          </a:xfrm>
          <a:prstGeom prst="rect">
            <a:avLst/>
          </a:prstGeom>
        </p:spPr>
      </p:pic>
      <p:pic>
        <p:nvPicPr>
          <p:cNvPr id="5" name="Picture 4">
            <a:extLst>
              <a:ext uri="{FF2B5EF4-FFF2-40B4-BE49-F238E27FC236}">
                <a16:creationId xmlns:a16="http://schemas.microsoft.com/office/drawing/2014/main" id="{653F4A3E-6A6B-4138-98D8-342DD76AFCA5}"/>
              </a:ext>
            </a:extLst>
          </p:cNvPr>
          <p:cNvPicPr>
            <a:picLocks noChangeAspect="1"/>
          </p:cNvPicPr>
          <p:nvPr/>
        </p:nvPicPr>
        <p:blipFill>
          <a:blip r:embed="rId3"/>
          <a:stretch>
            <a:fillRect/>
          </a:stretch>
        </p:blipFill>
        <p:spPr>
          <a:xfrm>
            <a:off x="6289266" y="1808622"/>
            <a:ext cx="4758145" cy="3632660"/>
          </a:xfrm>
          <a:prstGeom prst="rect">
            <a:avLst/>
          </a:prstGeom>
        </p:spPr>
      </p:pic>
    </p:spTree>
    <p:extLst>
      <p:ext uri="{BB962C8B-B14F-4D97-AF65-F5344CB8AC3E}">
        <p14:creationId xmlns:p14="http://schemas.microsoft.com/office/powerpoint/2010/main" val="2964137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CB16-17B4-4978-AECE-C3622D7E33CA}"/>
              </a:ext>
            </a:extLst>
          </p:cNvPr>
          <p:cNvSpPr>
            <a:spLocks noGrp="1"/>
          </p:cNvSpPr>
          <p:nvPr>
            <p:ph type="title"/>
          </p:nvPr>
        </p:nvSpPr>
        <p:spPr>
          <a:xfrm>
            <a:off x="1141413" y="466060"/>
            <a:ext cx="9905998" cy="681096"/>
          </a:xfrm>
        </p:spPr>
        <p:txBody>
          <a:bodyPr anchor="t"/>
          <a:lstStyle/>
          <a:p>
            <a:r>
              <a:rPr lang="en-US" cap="none" dirty="0">
                <a:latin typeface="Calibri" panose="020F0502020204030204" pitchFamily="34" charset="0"/>
                <a:cs typeface="Calibri" panose="020F0502020204030204" pitchFamily="34" charset="0"/>
              </a:rPr>
              <a:t>Visualizations</a:t>
            </a:r>
          </a:p>
        </p:txBody>
      </p:sp>
      <p:sp>
        <p:nvSpPr>
          <p:cNvPr id="3" name="Content Placeholder 2">
            <a:extLst>
              <a:ext uri="{FF2B5EF4-FFF2-40B4-BE49-F238E27FC236}">
                <a16:creationId xmlns:a16="http://schemas.microsoft.com/office/drawing/2014/main" id="{6FB25A22-8BD6-41C0-97C2-307C0F569517}"/>
              </a:ext>
            </a:extLst>
          </p:cNvPr>
          <p:cNvSpPr>
            <a:spLocks noGrp="1"/>
          </p:cNvSpPr>
          <p:nvPr>
            <p:ph idx="1"/>
          </p:nvPr>
        </p:nvSpPr>
        <p:spPr>
          <a:xfrm>
            <a:off x="1141412" y="1080655"/>
            <a:ext cx="9905999" cy="5328459"/>
          </a:xfrm>
          <a:solidFill>
            <a:schemeClr val="tx1"/>
          </a:solidFill>
        </p:spPr>
        <p:txBody>
          <a:bodyPr>
            <a:normAutofit/>
          </a:bodyPr>
          <a:lstStyle/>
          <a:p>
            <a:pPr marL="0" indent="0">
              <a:spcBef>
                <a:spcPts val="0"/>
              </a:spcBef>
              <a:buNone/>
            </a:pPr>
            <a:endParaRPr lang="en-US" sz="1400" dirty="0">
              <a:solidFill>
                <a:schemeClr val="bg1"/>
              </a:solidFill>
              <a:latin typeface="Calibri" panose="020F0502020204030204" pitchFamily="34" charset="0"/>
              <a:cs typeface="Calibri" panose="020F0502020204030204" pitchFamily="34" charset="0"/>
            </a:endParaRPr>
          </a:p>
          <a:p>
            <a:pPr marL="0" indent="0">
              <a:spcBef>
                <a:spcPts val="0"/>
              </a:spcBef>
              <a:buNone/>
            </a:pPr>
            <a:r>
              <a:rPr lang="en-US" sz="1400" dirty="0">
                <a:solidFill>
                  <a:schemeClr val="bg1"/>
                </a:solidFill>
                <a:latin typeface="Calibri" panose="020F0502020204030204" pitchFamily="34" charset="0"/>
                <a:cs typeface="Calibri" panose="020F0502020204030204" pitchFamily="34" charset="0"/>
              </a:rPr>
              <a:t>         scatter example – 220 EV to population divided by station numbers                             correlation example – all features</a:t>
            </a:r>
          </a:p>
          <a:p>
            <a:pPr marL="0" indent="0">
              <a:spcBef>
                <a:spcPts val="0"/>
              </a:spcBef>
              <a:buNone/>
            </a:pPr>
            <a:endParaRPr lang="en-US" sz="8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7A6A31B6-941C-4F18-95CB-7E3D5C2F98F8}"/>
              </a:ext>
            </a:extLst>
          </p:cNvPr>
          <p:cNvPicPr>
            <a:picLocks noChangeAspect="1"/>
          </p:cNvPicPr>
          <p:nvPr/>
        </p:nvPicPr>
        <p:blipFill>
          <a:blip r:embed="rId2"/>
          <a:stretch>
            <a:fillRect/>
          </a:stretch>
        </p:blipFill>
        <p:spPr>
          <a:xfrm>
            <a:off x="1206385" y="1862657"/>
            <a:ext cx="5230318" cy="3499053"/>
          </a:xfrm>
          <a:prstGeom prst="rect">
            <a:avLst/>
          </a:prstGeom>
        </p:spPr>
      </p:pic>
      <p:pic>
        <p:nvPicPr>
          <p:cNvPr id="5" name="Picture 4">
            <a:extLst>
              <a:ext uri="{FF2B5EF4-FFF2-40B4-BE49-F238E27FC236}">
                <a16:creationId xmlns:a16="http://schemas.microsoft.com/office/drawing/2014/main" id="{08AF0540-6C6B-4203-8981-18E1981AF52B}"/>
              </a:ext>
            </a:extLst>
          </p:cNvPr>
          <p:cNvPicPr>
            <a:picLocks noChangeAspect="1"/>
          </p:cNvPicPr>
          <p:nvPr/>
        </p:nvPicPr>
        <p:blipFill>
          <a:blip r:embed="rId3"/>
          <a:stretch>
            <a:fillRect/>
          </a:stretch>
        </p:blipFill>
        <p:spPr>
          <a:xfrm>
            <a:off x="6094411" y="1862657"/>
            <a:ext cx="4953000" cy="3781425"/>
          </a:xfrm>
          <a:prstGeom prst="rect">
            <a:avLst/>
          </a:prstGeom>
        </p:spPr>
      </p:pic>
    </p:spTree>
    <p:extLst>
      <p:ext uri="{BB962C8B-B14F-4D97-AF65-F5344CB8AC3E}">
        <p14:creationId xmlns:p14="http://schemas.microsoft.com/office/powerpoint/2010/main" val="2298127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CB16-17B4-4978-AECE-C3622D7E33CA}"/>
              </a:ext>
            </a:extLst>
          </p:cNvPr>
          <p:cNvSpPr>
            <a:spLocks noGrp="1"/>
          </p:cNvSpPr>
          <p:nvPr>
            <p:ph type="title"/>
          </p:nvPr>
        </p:nvSpPr>
        <p:spPr>
          <a:xfrm>
            <a:off x="1141413" y="466060"/>
            <a:ext cx="9905998" cy="681096"/>
          </a:xfrm>
        </p:spPr>
        <p:txBody>
          <a:bodyPr anchor="t"/>
          <a:lstStyle/>
          <a:p>
            <a:r>
              <a:rPr lang="en-US" cap="none" dirty="0">
                <a:latin typeface="Calibri" panose="020F0502020204030204" pitchFamily="34" charset="0"/>
                <a:cs typeface="Calibri" panose="020F0502020204030204" pitchFamily="34" charset="0"/>
              </a:rPr>
              <a:t>Recommendations</a:t>
            </a:r>
          </a:p>
        </p:txBody>
      </p:sp>
      <p:sp>
        <p:nvSpPr>
          <p:cNvPr id="3" name="Content Placeholder 2">
            <a:extLst>
              <a:ext uri="{FF2B5EF4-FFF2-40B4-BE49-F238E27FC236}">
                <a16:creationId xmlns:a16="http://schemas.microsoft.com/office/drawing/2014/main" id="{6FB25A22-8BD6-41C0-97C2-307C0F569517}"/>
              </a:ext>
            </a:extLst>
          </p:cNvPr>
          <p:cNvSpPr>
            <a:spLocks noGrp="1"/>
          </p:cNvSpPr>
          <p:nvPr>
            <p:ph idx="1"/>
          </p:nvPr>
        </p:nvSpPr>
        <p:spPr>
          <a:xfrm>
            <a:off x="1141412" y="1080655"/>
            <a:ext cx="9905999" cy="5328459"/>
          </a:xfrm>
        </p:spPr>
        <p:txBody>
          <a:bodyPr>
            <a:normAutofit/>
          </a:bodyPr>
          <a:lstStyle/>
          <a:p>
            <a:pPr marL="0" indent="0">
              <a:spcBef>
                <a:spcPts val="0"/>
              </a:spcBef>
              <a:buNone/>
            </a:pPr>
            <a:r>
              <a:rPr lang="en-US" sz="2000" dirty="0">
                <a:latin typeface="Calibri" panose="020F0502020204030204" pitchFamily="34" charset="0"/>
                <a:cs typeface="Calibri" panose="020F0502020204030204" pitchFamily="34" charset="0"/>
              </a:rPr>
              <a:t>Studied current trends on pluginamerica.org </a:t>
            </a:r>
          </a:p>
          <a:p>
            <a:pPr marL="0" indent="0">
              <a:spcBef>
                <a:spcPts val="0"/>
              </a:spcBef>
              <a:buNone/>
            </a:pPr>
            <a:endParaRPr lang="en-US" sz="2000" dirty="0">
              <a:latin typeface="Calibri" panose="020F0502020204030204" pitchFamily="34" charset="0"/>
              <a:cs typeface="Calibri" panose="020F0502020204030204" pitchFamily="34" charset="0"/>
            </a:endParaRPr>
          </a:p>
          <a:p>
            <a:pPr marL="0" indent="0">
              <a:spcBef>
                <a:spcPts val="0"/>
              </a:spcBef>
              <a:buNone/>
            </a:pPr>
            <a:r>
              <a:rPr lang="en-US" sz="2000" dirty="0">
                <a:latin typeface="Calibri" panose="020F0502020204030204" pitchFamily="34" charset="0"/>
                <a:cs typeface="Calibri" panose="020F0502020204030204" pitchFamily="34" charset="0"/>
              </a:rPr>
              <a:t>Would recommend installing a total of eight 220 chargers in groups of two within densely populated locations.  Eight individual stations will compensate for near future demand. </a:t>
            </a:r>
          </a:p>
          <a:p>
            <a:pPr marL="0" indent="0">
              <a:spcBef>
                <a:spcPts val="0"/>
              </a:spcBef>
              <a:buNone/>
            </a:pPr>
            <a:endParaRPr lang="en-US" sz="2000" dirty="0">
              <a:latin typeface="Calibri" panose="020F0502020204030204" pitchFamily="34" charset="0"/>
              <a:cs typeface="Calibri" panose="020F0502020204030204" pitchFamily="34" charset="0"/>
            </a:endParaRPr>
          </a:p>
          <a:p>
            <a:pPr marL="0" indent="0">
              <a:spcBef>
                <a:spcPts val="0"/>
              </a:spcBef>
              <a:buNone/>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90111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1556</TotalTime>
  <Words>730</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Tw Cen MT</vt:lpstr>
      <vt:lpstr>Circuit</vt:lpstr>
      <vt:lpstr>General Assembly Data Science: Final Project </vt:lpstr>
      <vt:lpstr>Project Problem Statement</vt:lpstr>
      <vt:lpstr>Project Outline</vt:lpstr>
      <vt:lpstr>Exploratory Data Analysis &amp; Modeling</vt:lpstr>
      <vt:lpstr>Modeling Details (overview for peers)</vt:lpstr>
      <vt:lpstr>Visualizations – Model 1 Grouped by City</vt:lpstr>
      <vt:lpstr>Visualizations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Assembly Data Science: Final Project</dc:title>
  <dc:creator>MaGann, Casey (Contractor)</dc:creator>
  <cp:lastModifiedBy>MaGann, Casey (Contractor)</cp:lastModifiedBy>
  <cp:revision>24</cp:revision>
  <dcterms:created xsi:type="dcterms:W3CDTF">2018-01-14T18:42:17Z</dcterms:created>
  <dcterms:modified xsi:type="dcterms:W3CDTF">2018-01-15T20:38:32Z</dcterms:modified>
</cp:coreProperties>
</file>