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ambria Math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ambriaMath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18398517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18398517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18398517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18398517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8398517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8398517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18398517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18398517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18398517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18398517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18398517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18398517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basketball-reference.com/" TargetMode="External"/><Relationship Id="rId4" Type="http://schemas.openxmlformats.org/officeDocument/2006/relationships/hyperlink" Target="http://www.espn.com/nba/statistics/" TargetMode="External"/><Relationship Id="rId5" Type="http://schemas.openxmlformats.org/officeDocument/2006/relationships/hyperlink" Target="https://github.com/Jefferson-Henrique/GetOldTweets-python/blob/master/LICENSE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Capstone 2: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Classifying Twitter Text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Predicting whether a student or teacher tweeted using NLP Machine Learning Techniques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37075"/>
            <a:ext cx="7926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904500" y="4674300"/>
            <a:ext cx="73350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Christos Magganas - Springboard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229975" y="445025"/>
            <a:ext cx="760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Classification Prediction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99850"/>
            <a:ext cx="8520600" cy="32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Objective:</a:t>
            </a:r>
            <a:r>
              <a:rPr lang="en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Twitter Classification – gather twitter data from two similar groups of users with a clear identifiable keyword in their profile, specifically “Students” and “Teachers.” Then create an Natural Language Processing prediction model that attempts to identify them based on tweet text.</a:t>
            </a:r>
            <a:endParaRPr sz="20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7926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229975" y="445025"/>
            <a:ext cx="760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SCRAPING / WRANGLING / CLEANING</a:t>
            </a:r>
            <a:endParaRPr sz="24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99850"/>
            <a:ext cx="3252300" cy="32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Here we see some examples of the tweets after they have been cleaned (tweet tokenization and lemmatization)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4100" y="1237622"/>
            <a:ext cx="5268175" cy="16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2062" y="2982575"/>
            <a:ext cx="5212251" cy="172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5"/>
          <p:cNvCxnSpPr/>
          <p:nvPr/>
        </p:nvCxnSpPr>
        <p:spPr>
          <a:xfrm>
            <a:off x="3550125" y="2921175"/>
            <a:ext cx="5255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229975" y="445025"/>
            <a:ext cx="760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99850"/>
            <a:ext cx="4260300" cy="32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Each word becomes a feature that helps the model </a:t>
            </a:r>
            <a:r>
              <a:rPr lang="en">
                <a:solidFill>
                  <a:srgbClr val="000000"/>
                </a:solidFill>
              </a:rPr>
              <a:t>predict class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Predictive Term Frequency Table</a:t>
            </a:r>
            <a:endParaRPr b="1" sz="20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000000"/>
                </a:solidFill>
              </a:rPr>
              <a:t>students  teachers  total</a:t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“</a:t>
            </a:r>
            <a:r>
              <a:rPr lang="en" sz="2000">
                <a:solidFill>
                  <a:srgbClr val="000000"/>
                </a:solidFill>
              </a:rPr>
              <a:t>s</a:t>
            </a:r>
            <a:r>
              <a:rPr lang="en" sz="2000">
                <a:solidFill>
                  <a:srgbClr val="000000"/>
                </a:solidFill>
              </a:rPr>
              <a:t>chool”</a:t>
            </a:r>
            <a:r>
              <a:rPr lang="en" sz="2000">
                <a:solidFill>
                  <a:srgbClr val="000000"/>
                </a:solidFill>
              </a:rPr>
              <a:t>		</a:t>
            </a:r>
            <a:r>
              <a:rPr lang="en" sz="2000">
                <a:solidFill>
                  <a:srgbClr val="000000"/>
                </a:solidFill>
              </a:rPr>
              <a:t>26		72		98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“</a:t>
            </a:r>
            <a:r>
              <a:rPr lang="en" sz="2000">
                <a:solidFill>
                  <a:srgbClr val="000000"/>
                </a:solidFill>
              </a:rPr>
              <a:t>b</a:t>
            </a:r>
            <a:r>
              <a:rPr lang="en" sz="2000">
                <a:solidFill>
                  <a:srgbClr val="000000"/>
                </a:solidFill>
              </a:rPr>
              <a:t>est</a:t>
            </a:r>
            <a:r>
              <a:rPr lang="en" sz="2000">
                <a:solidFill>
                  <a:schemeClr val="dk1"/>
                </a:solidFill>
              </a:rPr>
              <a:t>”</a:t>
            </a:r>
            <a:r>
              <a:rPr lang="en" sz="2000">
                <a:solidFill>
                  <a:srgbClr val="000000"/>
                </a:solidFill>
              </a:rPr>
              <a:t>	</a:t>
            </a:r>
            <a:r>
              <a:rPr lang="en" sz="2000">
                <a:solidFill>
                  <a:srgbClr val="000000"/>
                </a:solidFill>
              </a:rPr>
              <a:t>	20		50		70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“teacher</a:t>
            </a:r>
            <a:r>
              <a:rPr lang="en" sz="2000">
                <a:solidFill>
                  <a:schemeClr val="dk1"/>
                </a:solidFill>
              </a:rPr>
              <a:t>”</a:t>
            </a:r>
            <a:r>
              <a:rPr lang="en" sz="2000">
                <a:solidFill>
                  <a:srgbClr val="000000"/>
                </a:solidFill>
              </a:rPr>
              <a:t>	6		47		53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“</a:t>
            </a:r>
            <a:r>
              <a:rPr lang="en" sz="2000">
                <a:solidFill>
                  <a:srgbClr val="000000"/>
                </a:solidFill>
              </a:rPr>
              <a:t>b</a:t>
            </a:r>
            <a:r>
              <a:rPr lang="en" sz="2000">
                <a:solidFill>
                  <a:srgbClr val="000000"/>
                </a:solidFill>
              </a:rPr>
              <a:t>ook</a:t>
            </a:r>
            <a:r>
              <a:rPr lang="en" sz="2000">
                <a:solidFill>
                  <a:schemeClr val="dk1"/>
                </a:solidFill>
              </a:rPr>
              <a:t>”</a:t>
            </a:r>
            <a:r>
              <a:rPr lang="en" sz="2000">
                <a:solidFill>
                  <a:srgbClr val="000000"/>
                </a:solidFill>
              </a:rPr>
              <a:t>	</a:t>
            </a:r>
            <a:r>
              <a:rPr lang="en" sz="2000">
                <a:solidFill>
                  <a:srgbClr val="000000"/>
                </a:solidFill>
              </a:rPr>
              <a:t>	14		35		49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“class</a:t>
            </a:r>
            <a:r>
              <a:rPr lang="en" sz="2000">
                <a:solidFill>
                  <a:schemeClr val="dk1"/>
                </a:solidFill>
              </a:rPr>
              <a:t>”</a:t>
            </a:r>
            <a:r>
              <a:rPr lang="en" sz="2000">
                <a:solidFill>
                  <a:srgbClr val="000000"/>
                </a:solidFill>
              </a:rPr>
              <a:t>		10		29		39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3" y="500945"/>
            <a:ext cx="4260300" cy="2177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18" y="2832050"/>
            <a:ext cx="4260280" cy="21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681863" y="266625"/>
            <a:ext cx="204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Student WordCloud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Teacher WordCloud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229975" y="445025"/>
            <a:ext cx="760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Vectorizers / </a:t>
            </a:r>
            <a:r>
              <a:rPr lang="en" sz="2400"/>
              <a:t>Classifiers / Stopwords / Cross-Validation</a:t>
            </a:r>
            <a:endParaRPr sz="24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1975" y="933625"/>
            <a:ext cx="5090301" cy="38201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99850"/>
            <a:ext cx="3682500" cy="32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Count</a:t>
            </a: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Vectorizer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&amp; Tfidf</a:t>
            </a: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Vectorizer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MultinomialNB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&amp; 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LogisticRegression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&amp; 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RandomForest</a:t>
            </a: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Classifier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Stopwords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Non-predictive features are based on a changing range of feature predictiveness from lowest predictiveness to a given cutoff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229975" y="445025"/>
            <a:ext cx="760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99850"/>
            <a:ext cx="3909300" cy="32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Score by count/tf-idf vectorizer and uni/bi/tri_gram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NaiveBayes: 	count 	uni 0.7384 bi 0.7333 tri 0.7262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      	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tf-idf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	uni 0.739  bi 0.7356 tri 0.7274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LogReg: 	count 	uni 0.7613 bi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0.7692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tri 0.7674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     	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tf-idf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	uni 0.7696 bi 0.7689 tri 0.7667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logreg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-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count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vec-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bi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gram has the highest score)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RandForest: 	count 	uni 0.7109 bi 0.7075 tri 0.7043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tf-idf 	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uni 0.7151 bi 0.7128 tri 0.7079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(all scores above w/ custom_stop_words such that predictive_power &lt; 0.2)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4615" y="1017725"/>
            <a:ext cx="4831536" cy="35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229975" y="445025"/>
            <a:ext cx="760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99850"/>
            <a:ext cx="8520600" cy="32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Why does this problem matter?</a:t>
            </a:r>
            <a:r>
              <a:rPr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- The ability to identify individuals from the masses by a certain class, whether that is from Twitter or some other platform, is an </a:t>
            </a:r>
            <a:r>
              <a:rPr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extraordinarily</a:t>
            </a:r>
            <a:r>
              <a:rPr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tool to have for any data project. </a:t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How could this technology be used?</a:t>
            </a:r>
            <a:r>
              <a:rPr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- Being able to classify a group of people based on their tweets can be useful for advertising, but also for…</a:t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Filtering out spam</a:t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Identify abusive or obscene content</a:t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Group similar frequently asked questions to streamline response</a:t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Compare positive and negative user reviews for improvement</a:t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Identifying individuals that might pose a security threat</a:t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Links: </a:t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155CC"/>
                </a:solidFill>
                <a:hlinkClick r:id="rId3"/>
              </a:rPr>
              <a:t>https://twitter.com/</a:t>
            </a:r>
            <a:r>
              <a:rPr lang="en" sz="1400">
                <a:solidFill>
                  <a:schemeClr val="dk1"/>
                </a:solidFill>
              </a:rPr>
              <a:t>,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155CC"/>
                </a:solidFill>
                <a:hlinkClick r:id="rId4"/>
              </a:rPr>
              <a:t>https://followerwonk.com/</a:t>
            </a:r>
            <a:r>
              <a:rPr lang="en" sz="1400">
                <a:solidFill>
                  <a:schemeClr val="dk1"/>
                </a:solidFill>
              </a:rPr>
              <a:t>,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155CC"/>
                </a:solidFill>
                <a:hlinkClick r:id="rId5"/>
              </a:rPr>
              <a:t>https://github.com/Jefferson-Henrique/GetOldTweets-python/blob/master/LICENSE</a:t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445025"/>
            <a:ext cx="7926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