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C0_54843E36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15"/>
  </p:notesMasterIdLst>
  <p:sldIdLst>
    <p:sldId id="557" r:id="rId2"/>
    <p:sldId id="319" r:id="rId3"/>
    <p:sldId id="320" r:id="rId4"/>
    <p:sldId id="302" r:id="rId5"/>
    <p:sldId id="440" r:id="rId6"/>
    <p:sldId id="441" r:id="rId7"/>
    <p:sldId id="442" r:id="rId8"/>
    <p:sldId id="443" r:id="rId9"/>
    <p:sldId id="444" r:id="rId10"/>
    <p:sldId id="447" r:id="rId11"/>
    <p:sldId id="445" r:id="rId12"/>
    <p:sldId id="446" r:id="rId13"/>
    <p:sldId id="4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1DDF8C-1F6C-D3B8-9A71-8D4AA527FCC5}" name="Emilio Lehoucq" initials="" userId="S::elm8295@ads.northwestern.edu::fb1e86bc-2dff-49e3-9a0f-9c63245e88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0"/>
    <a:srgbClr val="0098BE"/>
    <a:srgbClr val="F2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34"/>
    <p:restoredTop sz="79178"/>
  </p:normalViewPr>
  <p:slideViewPr>
    <p:cSldViewPr snapToGrid="0">
      <p:cViewPr varScale="1">
        <p:scale>
          <a:sx n="95" d="100"/>
          <a:sy n="95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a Maimone" userId="16c23a2a-4485-46b5-aac7-46b13bc11ee5" providerId="ADAL" clId="{59597644-7C90-8B49-94E9-98442F4909B4}"/>
    <pc:docChg chg="modSld">
      <pc:chgData name="Christina Maimone" userId="16c23a2a-4485-46b5-aac7-46b13bc11ee5" providerId="ADAL" clId="{59597644-7C90-8B49-94E9-98442F4909B4}" dt="2024-12-23T20:42:31.203" v="10" actId="20577"/>
      <pc:docMkLst>
        <pc:docMk/>
      </pc:docMkLst>
      <pc:sldChg chg="modSp mod">
        <pc:chgData name="Christina Maimone" userId="16c23a2a-4485-46b5-aac7-46b13bc11ee5" providerId="ADAL" clId="{59597644-7C90-8B49-94E9-98442F4909B4}" dt="2024-12-23T20:42:16.500" v="7" actId="20577"/>
        <pc:sldMkLst>
          <pc:docMk/>
          <pc:sldMk cId="813315396" sldId="442"/>
        </pc:sldMkLst>
        <pc:spChg chg="mod">
          <ac:chgData name="Christina Maimone" userId="16c23a2a-4485-46b5-aac7-46b13bc11ee5" providerId="ADAL" clId="{59597644-7C90-8B49-94E9-98442F4909B4}" dt="2024-12-23T20:42:16.500" v="7" actId="20577"/>
          <ac:spMkLst>
            <pc:docMk/>
            <pc:sldMk cId="813315396" sldId="442"/>
            <ac:spMk id="3" creationId="{223DE7B7-FFF8-E2D2-35E2-5434B1602EAE}"/>
          </ac:spMkLst>
        </pc:spChg>
      </pc:sldChg>
      <pc:sldChg chg="modSp mod">
        <pc:chgData name="Christina Maimone" userId="16c23a2a-4485-46b5-aac7-46b13bc11ee5" providerId="ADAL" clId="{59597644-7C90-8B49-94E9-98442F4909B4}" dt="2024-12-23T20:42:26.435" v="8" actId="20577"/>
        <pc:sldMkLst>
          <pc:docMk/>
          <pc:sldMk cId="3968517395" sldId="443"/>
        </pc:sldMkLst>
        <pc:spChg chg="mod">
          <ac:chgData name="Christina Maimone" userId="16c23a2a-4485-46b5-aac7-46b13bc11ee5" providerId="ADAL" clId="{59597644-7C90-8B49-94E9-98442F4909B4}" dt="2024-12-23T20:42:26.435" v="8" actId="20577"/>
          <ac:spMkLst>
            <pc:docMk/>
            <pc:sldMk cId="3968517395" sldId="443"/>
            <ac:spMk id="3" creationId="{223DE7B7-FFF8-E2D2-35E2-5434B1602EAE}"/>
          </ac:spMkLst>
        </pc:spChg>
      </pc:sldChg>
      <pc:sldChg chg="modSp mod">
        <pc:chgData name="Christina Maimone" userId="16c23a2a-4485-46b5-aac7-46b13bc11ee5" providerId="ADAL" clId="{59597644-7C90-8B49-94E9-98442F4909B4}" dt="2024-12-23T20:42:31.203" v="10" actId="20577"/>
        <pc:sldMkLst>
          <pc:docMk/>
          <pc:sldMk cId="4278417154" sldId="444"/>
        </pc:sldMkLst>
        <pc:spChg chg="mod">
          <ac:chgData name="Christina Maimone" userId="16c23a2a-4485-46b5-aac7-46b13bc11ee5" providerId="ADAL" clId="{59597644-7C90-8B49-94E9-98442F4909B4}" dt="2024-12-23T20:42:31.203" v="10" actId="20577"/>
          <ac:spMkLst>
            <pc:docMk/>
            <pc:sldMk cId="4278417154" sldId="444"/>
            <ac:spMk id="3" creationId="{223DE7B7-FFF8-E2D2-35E2-5434B1602EAE}"/>
          </ac:spMkLst>
        </pc:spChg>
      </pc:sldChg>
    </pc:docChg>
  </pc:docChgLst>
</pc:chgInfo>
</file>

<file path=ppt/comments/modernComment_1C0_54843E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7D6BD5-3F7B-134F-B37F-C0DC5FF552FE}" authorId="{DD1DDF8C-1F6C-D3B8-9A71-8D4AA527FCC5}" status="resolved" created="2024-05-21T17:53:21.376">
    <pc:sldMkLst xmlns:pc="http://schemas.microsoft.com/office/powerpoint/2013/main/command">
      <pc:docMk/>
      <pc:sldMk cId="1417952822" sldId="448"/>
    </pc:sldMkLst>
    <p188:txBody>
      <a:bodyPr/>
      <a:lstStyle/>
      <a:p>
        <a:r>
          <a:rPr lang="en-US"/>
          <a:t>Maybe give full example like in the previous slides?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21CD5-9CE3-AC48-A8D5-794957601F3A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68F9-D4CC-3846-A808-FBA8BD95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b1839f1a1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b1839f1a1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5c2ad856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5c2ad8569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ce9462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ce9462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oints">
  <p:cSld name="Big Poin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3900" y="1921167"/>
            <a:ext cx="11132400" cy="4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2667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5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67F1D1-027A-C45B-5FB2-2B630BF3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537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4" r:id="rId12"/>
    <p:sldLayoutId id="2147483867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C0_54843E3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DAAF48-C0D8-8236-54AE-B2D8B377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Data frames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E3406-63DA-E1DE-FAC4-4CD042EC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dirty="0"/>
              <a:t>Rectangles of data</a:t>
            </a:r>
          </a:p>
          <a:p>
            <a:pPr algn="r"/>
            <a:r>
              <a:rPr lang="en-US" sz="2000" dirty="0"/>
              <a:t>Rows</a:t>
            </a:r>
          </a:p>
          <a:p>
            <a:pPr algn="r"/>
            <a:r>
              <a:rPr lang="en-US" sz="2000" dirty="0"/>
              <a:t>Columns</a:t>
            </a:r>
          </a:p>
          <a:p>
            <a:pPr algn="r"/>
            <a:r>
              <a:rPr lang="en-US" sz="2000" dirty="0"/>
              <a:t>indexing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CONDITION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Filter rows by the conditions you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7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CONDITION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Filter rows by the conditions you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3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multiple CONDITIONs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569245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Filter rows by combining conditions you want: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data$col1 &gt;= x</a:t>
            </a:r>
            <a:r>
              <a:rPr lang="en-US" sz="3200" b="1" dirty="0">
                <a:solidFill>
                  <a:srgbClr val="F02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data$col2 &gt;= y</a:t>
            </a:r>
            <a:r>
              <a:rPr lang="en-US" sz="3200" b="1" dirty="0">
                <a:solidFill>
                  <a:srgbClr val="F02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data$col1 &gt;= x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data$col2 &gt;= y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2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 values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569245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Missing values are represented by a special value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Courier New"/>
                <a:cs typeface="Courier New"/>
              </a:rPr>
              <a:t> is.na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(x) – returns TRUE or FALSE</a:t>
            </a:r>
          </a:p>
          <a:p>
            <a:pPr marL="383540" indent="-383540">
              <a:buNone/>
            </a:pPr>
            <a:endParaRPr lang="en-US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For example:</a:t>
            </a:r>
            <a:endParaRPr lang="en-US" dirty="0">
              <a:solidFill>
                <a:schemeClr val="tx1"/>
              </a:solidFill>
            </a:endParaRPr>
          </a:p>
          <a:p>
            <a:pPr marL="383540" indent="-383540">
              <a:buNone/>
            </a:pPr>
            <a:endParaRPr lang="en-US" sz="3200" dirty="0">
              <a:solidFill>
                <a:schemeClr val="tx1"/>
              </a:solidFill>
              <a:latin typeface="Franklin Gothic Book"/>
              <a:cs typeface="Courier New"/>
            </a:endParaRPr>
          </a:p>
          <a:p>
            <a:pPr marL="383540" indent="-38354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/>
                <a:cs typeface="Courier New"/>
              </a:rPr>
              <a:t> data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sz="3200" b="1" dirty="0">
                <a:solidFill>
                  <a:srgbClr val="7030A0"/>
                </a:solidFill>
                <a:latin typeface="Courier New"/>
                <a:cs typeface="Courier New"/>
              </a:rPr>
              <a:t>is.na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>
                <a:solidFill>
                  <a:srgbClr val="0070C0"/>
                </a:solidFill>
                <a:latin typeface="Courier New"/>
                <a:cs typeface="Courier New"/>
              </a:rPr>
              <a:t>data</a:t>
            </a:r>
            <a:r>
              <a:rPr lang="en-US" sz="3200" b="1" dirty="0" err="1">
                <a:solidFill>
                  <a:srgbClr val="00B050"/>
                </a:solidFill>
                <a:latin typeface="Courier New"/>
                <a:cs typeface="Courier New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column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), ]</a:t>
            </a:r>
            <a:endParaRPr lang="en-US" sz="3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79528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9"/>
          <p:cNvSpPr txBox="1">
            <a:spLocks noGrp="1"/>
          </p:cNvSpPr>
          <p:nvPr>
            <p:ph type="title"/>
          </p:nvPr>
        </p:nvSpPr>
        <p:spPr>
          <a:xfrm>
            <a:off x="831200" y="497433"/>
            <a:ext cx="11360800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400" dirty="0">
                <a:solidFill>
                  <a:schemeClr val="tx1"/>
                </a:solidFill>
              </a:rPr>
              <a:t>Rectangles of Data</a:t>
            </a:r>
            <a:endParaRPr sz="4400" dirty="0">
              <a:solidFill>
                <a:schemeClr val="tx1"/>
              </a:solidFill>
            </a:endParaRPr>
          </a:p>
        </p:txBody>
      </p:sp>
      <p:pic>
        <p:nvPicPr>
          <p:cNvPr id="1064" name="Google Shape;1064;p59"/>
          <p:cNvPicPr preferRelativeResize="0"/>
          <p:nvPr/>
        </p:nvPicPr>
        <p:blipFill rotWithShape="1">
          <a:blip r:embed="rId3">
            <a:alphaModFix/>
          </a:blip>
          <a:srcRect b="18895"/>
          <a:stretch/>
        </p:blipFill>
        <p:spPr>
          <a:xfrm>
            <a:off x="1217961" y="2174538"/>
            <a:ext cx="10267795" cy="26024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C513EF-B58D-9DBD-0E0F-A91EEEBE8437}"/>
              </a:ext>
            </a:extLst>
          </p:cNvPr>
          <p:cNvSpPr txBox="1"/>
          <p:nvPr/>
        </p:nvSpPr>
        <p:spPr>
          <a:xfrm>
            <a:off x="8364772" y="1378210"/>
            <a:ext cx="2898250" cy="584775"/>
          </a:xfrm>
          <a:prstGeom prst="rect">
            <a:avLst/>
          </a:prstGeom>
          <a:solidFill>
            <a:srgbClr val="FFFF00">
              <a:alpha val="2106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View(</a:t>
            </a:r>
            <a:r>
              <a:rPr lang="en-US" sz="3200" b="1" dirty="0">
                <a:solidFill>
                  <a:srgbClr val="0070C0"/>
                </a:solidFill>
                <a:latin typeface="Monaco" pitchFamily="2" charset="77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rgbClr val="F0244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49C86-1289-8870-35F4-8F2FFE83A4A8}"/>
              </a:ext>
            </a:extLst>
          </p:cNvPr>
          <p:cNvSpPr txBox="1"/>
          <p:nvPr/>
        </p:nvSpPr>
        <p:spPr>
          <a:xfrm>
            <a:off x="1497724" y="4783554"/>
            <a:ext cx="2569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variables/</a:t>
            </a:r>
          </a:p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9915C-0B24-BD22-7E23-03051C5486B8}"/>
              </a:ext>
            </a:extLst>
          </p:cNvPr>
          <p:cNvSpPr txBox="1"/>
          <p:nvPr/>
        </p:nvSpPr>
        <p:spPr>
          <a:xfrm>
            <a:off x="5008183" y="4938447"/>
            <a:ext cx="256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4EF1-BA23-F3FD-735C-24433AFBAF90}"/>
              </a:ext>
            </a:extLst>
          </p:cNvPr>
          <p:cNvSpPr txBox="1"/>
          <p:nvPr/>
        </p:nvSpPr>
        <p:spPr>
          <a:xfrm>
            <a:off x="8364772" y="4938447"/>
            <a:ext cx="256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0"/>
          <p:cNvSpPr txBox="1">
            <a:spLocks noGrp="1"/>
          </p:cNvSpPr>
          <p:nvPr>
            <p:ph type="title"/>
          </p:nvPr>
        </p:nvSpPr>
        <p:spPr>
          <a:xfrm>
            <a:off x="831200" y="580755"/>
            <a:ext cx="11360800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400" dirty="0">
                <a:solidFill>
                  <a:schemeClr val="tx1"/>
                </a:solidFill>
              </a:rPr>
              <a:t>Rows: Observations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70" name="Google Shape;1070;p60"/>
          <p:cNvSpPr txBox="1">
            <a:spLocks noGrp="1"/>
          </p:cNvSpPr>
          <p:nvPr>
            <p:ph type="subTitle" idx="1"/>
          </p:nvPr>
        </p:nvSpPr>
        <p:spPr>
          <a:xfrm>
            <a:off x="1059600" y="1921167"/>
            <a:ext cx="6665503" cy="33602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Person (or mouse, worm, etc.)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Country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Year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Run/trial of an experiment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Chemical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Sample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E7A7E-B28D-A353-5BC7-5196C8DFAC9D}"/>
              </a:ext>
            </a:extLst>
          </p:cNvPr>
          <p:cNvSpPr txBox="1"/>
          <p:nvPr/>
        </p:nvSpPr>
        <p:spPr>
          <a:xfrm>
            <a:off x="8364772" y="1378210"/>
            <a:ext cx="2898250" cy="584775"/>
          </a:xfrm>
          <a:prstGeom prst="rect">
            <a:avLst/>
          </a:prstGeom>
          <a:solidFill>
            <a:srgbClr val="FFFF00">
              <a:alpha val="2106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nrow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70C0"/>
                </a:solidFill>
                <a:latin typeface="Monaco" pitchFamily="2" charset="77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rgbClr val="F0244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1"/>
          <p:cNvSpPr txBox="1">
            <a:spLocks noGrp="1"/>
          </p:cNvSpPr>
          <p:nvPr>
            <p:ph type="title"/>
          </p:nvPr>
        </p:nvSpPr>
        <p:spPr>
          <a:xfrm>
            <a:off x="882259" y="593367"/>
            <a:ext cx="11360800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400" dirty="0">
                <a:solidFill>
                  <a:schemeClr val="tx1"/>
                </a:solidFill>
              </a:rPr>
              <a:t>Columns: Variables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76" name="Google Shape;1076;p61"/>
          <p:cNvSpPr txBox="1">
            <a:spLocks noGrp="1"/>
          </p:cNvSpPr>
          <p:nvPr>
            <p:ph type="subTitle" idx="1"/>
          </p:nvPr>
        </p:nvSpPr>
        <p:spPr>
          <a:xfrm>
            <a:off x="996459" y="18473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Measurements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2667"/>
              </a:spcBef>
            </a:pPr>
            <a:r>
              <a:rPr lang="en" dirty="0">
                <a:solidFill>
                  <a:schemeClr val="tx1"/>
                </a:solidFill>
                <a:latin typeface="+mn-lt"/>
              </a:rPr>
              <a:t>Grouping/identification variables: 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609585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&gt; trial/sample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609585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&gt; condition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609585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&gt; label for the observation (country name)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609585">
              <a:lnSpc>
                <a:spcPct val="100000"/>
              </a:lnSpc>
            </a:pP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Each ID variable in its own column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E97A3-187E-E224-8518-F591E86DD969}"/>
              </a:ext>
            </a:extLst>
          </p:cNvPr>
          <p:cNvSpPr txBox="1"/>
          <p:nvPr/>
        </p:nvSpPr>
        <p:spPr>
          <a:xfrm>
            <a:off x="8364772" y="1378210"/>
            <a:ext cx="2898250" cy="584775"/>
          </a:xfrm>
          <a:prstGeom prst="rect">
            <a:avLst/>
          </a:prstGeom>
          <a:solidFill>
            <a:srgbClr val="FFFF00">
              <a:alpha val="2106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ncol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70C0"/>
                </a:solidFill>
                <a:latin typeface="Monaco" pitchFamily="2" charset="77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rgbClr val="F0244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$ operator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Access columns by names 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b="1" dirty="0" err="1">
                <a:solidFill>
                  <a:srgbClr val="0070C0"/>
                </a:solidFill>
                <a:latin typeface="Monaco" pitchFamily="2" charset="77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Monaco" pitchFamily="2" charset="77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00B050"/>
                </a:solidFill>
                <a:latin typeface="Monaco" pitchFamily="2" charset="77"/>
                <a:cs typeface="Courier New" panose="02070309020205020404" pitchFamily="49" charset="0"/>
              </a:rPr>
              <a:t>column</a:t>
            </a:r>
            <a:endParaRPr lang="en-US" sz="3200" b="1" dirty="0">
              <a:solidFill>
                <a:srgbClr val="00B050"/>
              </a:solidFill>
              <a:latin typeface="Monaco" pitchFamily="2" charset="7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Access rows or columns by indexing as: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5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POSITION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Provide the positions of the rows/cols you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2:5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   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2:5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c(1,4)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c(3,5)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1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POSITION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Provide the positions of the rows/cols you </a:t>
            </a:r>
            <a:r>
              <a:rPr lang="en-US" sz="3200" b="1" dirty="0">
                <a:solidFill>
                  <a:srgbClr val="FF0000"/>
                </a:solidFill>
              </a:rPr>
              <a:t>don’t</a:t>
            </a:r>
            <a:r>
              <a:rPr lang="en-US" sz="3200" dirty="0">
                <a:solidFill>
                  <a:schemeClr val="tx1"/>
                </a:solidFill>
              </a:rPr>
              <a:t>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-1:-10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1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NAME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Provide the names of the columns you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”school”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”school”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“year”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171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CAB3EAC-0D75-8D4E-8891-717AA1DC2E6D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369</Words>
  <Application>Microsoft Macintosh PowerPoint</Application>
  <PresentationFormat>Widescreen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Courier New</vt:lpstr>
      <vt:lpstr>Franklin Gothic Book</vt:lpstr>
      <vt:lpstr>Franklin Gothic Medium</vt:lpstr>
      <vt:lpstr>Monaco</vt:lpstr>
      <vt:lpstr>Roboto Mono</vt:lpstr>
      <vt:lpstr>Source Sans Pro</vt:lpstr>
      <vt:lpstr>Wingdings 2</vt:lpstr>
      <vt:lpstr>Dividend</vt:lpstr>
      <vt:lpstr>Data frames</vt:lpstr>
      <vt:lpstr>Rectangles of Data</vt:lpstr>
      <vt:lpstr>Rows: Observations</vt:lpstr>
      <vt:lpstr>Columns: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Ritika Giri</dc:creator>
  <cp:lastModifiedBy>Christina Maimone</cp:lastModifiedBy>
  <cp:revision>117</cp:revision>
  <dcterms:created xsi:type="dcterms:W3CDTF">2024-06-05T15:31:59Z</dcterms:created>
  <dcterms:modified xsi:type="dcterms:W3CDTF">2024-12-23T20:42:36Z</dcterms:modified>
</cp:coreProperties>
</file>