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24B"/>
    <a:srgbClr val="00B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89"/>
  </p:normalViewPr>
  <p:slideViewPr>
    <p:cSldViewPr snapToGrid="0">
      <p:cViewPr varScale="1">
        <p:scale>
          <a:sx n="144" d="100"/>
          <a:sy n="144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641c17a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641c17a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641c17a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641c17a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65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5641c17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5641c17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641c17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641c17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5641c17a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5641c17a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Style Guide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[THE WEEKND WEBSITE]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E0FB0-7EE6-CBF5-7CFD-85F5A2FAE813}"/>
              </a:ext>
            </a:extLst>
          </p:cNvPr>
          <p:cNvSpPr txBox="1"/>
          <p:nvPr/>
        </p:nvSpPr>
        <p:spPr>
          <a:xfrm>
            <a:off x="2286000" y="36293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MAINAK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A764F-C38E-5FF0-8FBB-2E06772A8187}"/>
              </a:ext>
            </a:extLst>
          </p:cNvPr>
          <p:cNvSpPr txBox="1"/>
          <p:nvPr/>
        </p:nvSpPr>
        <p:spPr>
          <a:xfrm>
            <a:off x="5415379" y="13316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dirty="0">
                <a:solidFill>
                  <a:schemeClr val="tx1"/>
                </a:solidFill>
              </a:rPr>
              <a:t>About the project :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I'm an avid fan of The Weeknd music, and I noticed that his website might be smoother. I wanted to take on the task of improving the user experience for his fans </a:t>
            </a:r>
            <a:br>
              <a:rPr lang="en-US" sz="1400" dirty="0">
                <a:effectLst/>
              </a:rPr>
            </a:b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I was looking through several music artist websites when I came across The Weeknd. I believed that some design components could be improved, and I wanted to demonstrate my abilities by designing a more visually appealing and user-friendly website.</a:t>
            </a:r>
            <a:br>
              <a:rPr lang="en-US" sz="1400" dirty="0">
                <a:effectLst/>
              </a:rPr>
            </a:b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I've seen that The Weeknd has a sizable fan base, and his website serves as a crucial venue for his fans to interact with his music and content. I wanted to help by developing a more interesting and interactive website that would better showcase his work.</a:t>
            </a:r>
            <a:endParaRPr lang="en-US" sz="1400" b="0" dirty="0">
              <a:effectLst/>
            </a:endParaRPr>
          </a:p>
          <a:p>
            <a:pPr marL="114300" indent="0">
              <a:buNone/>
            </a:pPr>
            <a:br>
              <a:rPr lang="en-US" sz="1400" dirty="0"/>
            </a:br>
            <a:endParaRPr lang="en-US" sz="1400" dirty="0"/>
          </a:p>
        </p:txBody>
      </p:sp>
      <p:cxnSp>
        <p:nvCxnSpPr>
          <p:cNvPr id="62" name="Google Shape;62;p14"/>
          <p:cNvCxnSpPr/>
          <p:nvPr/>
        </p:nvCxnSpPr>
        <p:spPr>
          <a:xfrm>
            <a:off x="389475" y="1001900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>
                <a:effectLst/>
              </a:rPr>
              <a:t>Urgency and relevance of that project and its applicability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Upgrading the user experience: By upgrading the design, navigation, and functionality of The </a:t>
            </a:r>
            <a:r>
              <a:rPr lang="en-US" sz="1400" dirty="0" err="1">
                <a:effectLst/>
              </a:rPr>
              <a:t>Weeknd's</a:t>
            </a:r>
            <a:r>
              <a:rPr lang="en-US" sz="1400" dirty="0">
                <a:effectLst/>
              </a:rPr>
              <a:t> website, fans will be able to access and engage with his music, videos, and other content more easily.</a:t>
            </a:r>
            <a:br>
              <a:rPr lang="en-US" sz="1400" dirty="0">
                <a:effectLst/>
              </a:rPr>
            </a:b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A revamped website might potentially improve fan engagement and revenue through item sales, concert tickets, or other revenue streams by offering fans with a better user experience and more opportunities to engage with The Weeknd content.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>
                <a:effectLst/>
              </a:rPr>
              <a:t>A website makeover may be especially vital for an artist like The Weeknd, who has a vast and loyal fan base, in terms of urgency and relevancy. A website that stands out and efficiently promotes an artist's brand might be critical for success in a highly competitive music market. A website redesign can also help an artist keep up with shifting trends and technologies, as well as better engage with followers in a quickly changing digital landscape.</a:t>
            </a:r>
            <a:br>
              <a:rPr lang="en-US" sz="1400" dirty="0">
                <a:effectLst/>
              </a:rPr>
            </a:br>
            <a:endParaRPr lang="en-US" sz="1400" dirty="0">
              <a:effectLst/>
            </a:endParaRP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</p:txBody>
      </p:sp>
      <p:cxnSp>
        <p:nvCxnSpPr>
          <p:cNvPr id="62" name="Google Shape;62;p14"/>
          <p:cNvCxnSpPr/>
          <p:nvPr/>
        </p:nvCxnSpPr>
        <p:spPr>
          <a:xfrm>
            <a:off x="380597" y="1294863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10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Colors </a:t>
            </a:r>
            <a:r>
              <a:rPr lang="en" b="1" dirty="0">
                <a:solidFill>
                  <a:schemeClr val="accent1"/>
                </a:solidFill>
              </a:rPr>
              <a:t>: </a:t>
            </a:r>
            <a:r>
              <a:rPr lang="en" b="1" dirty="0">
                <a:solidFill>
                  <a:schemeClr val="tx1"/>
                </a:solidFill>
              </a:rPr>
              <a:t>Palettes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2300" y="1185325"/>
            <a:ext cx="24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Primary</a:t>
            </a:r>
            <a:endParaRPr sz="1200" b="1"/>
          </a:p>
        </p:txBody>
      </p:sp>
      <p:sp>
        <p:nvSpPr>
          <p:cNvPr id="71" name="Google Shape;71;p15"/>
          <p:cNvSpPr txBox="1"/>
          <p:nvPr/>
        </p:nvSpPr>
        <p:spPr>
          <a:xfrm>
            <a:off x="389475" y="4036662"/>
            <a:ext cx="2321400" cy="77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</a:rPr>
              <a:t>[White]</a:t>
            </a:r>
          </a:p>
          <a:p>
            <a:pPr marL="0" lvl="0" indent="0" algn="l" rtl="0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E2E2D"/>
                </a:solidFill>
              </a:rPr>
              <a:t>HEX:</a:t>
            </a:r>
            <a:r>
              <a:rPr lang="en" sz="1200" dirty="0">
                <a:solidFill>
                  <a:srgbClr val="2E2E2D"/>
                </a:solidFill>
              </a:rPr>
              <a:t> [#</a:t>
            </a:r>
            <a:r>
              <a:rPr lang="en-US" sz="1200" dirty="0">
                <a:solidFill>
                  <a:srgbClr val="2E2E2D"/>
                </a:solidFill>
              </a:rPr>
              <a:t>FFFFFF</a:t>
            </a:r>
            <a:r>
              <a:rPr lang="en" sz="1200" dirty="0">
                <a:solidFill>
                  <a:srgbClr val="2E2E2D"/>
                </a:solidFill>
              </a:rPr>
              <a:t>]</a:t>
            </a:r>
            <a:endParaRPr sz="1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310891" y="2769650"/>
            <a:ext cx="2321400" cy="77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[Dark &amp; Light shade of gray]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E2E2D"/>
                </a:solidFill>
              </a:rPr>
              <a:t>HEX:</a:t>
            </a:r>
            <a:r>
              <a:rPr lang="en" sz="1200" dirty="0">
                <a:solidFill>
                  <a:srgbClr val="2E2E2D"/>
                </a:solidFill>
              </a:rPr>
              <a:t> [#</a:t>
            </a:r>
            <a:r>
              <a:rPr lang="en-US" sz="1200" dirty="0">
                <a:solidFill>
                  <a:srgbClr val="2E2E2D"/>
                </a:solidFill>
              </a:rPr>
              <a:t>303030 #F2F2F2]</a:t>
            </a:r>
            <a:endParaRPr sz="1200" dirty="0"/>
          </a:p>
        </p:txBody>
      </p:sp>
      <p:cxnSp>
        <p:nvCxnSpPr>
          <p:cNvPr id="73" name="Google Shape;73;p15"/>
          <p:cNvCxnSpPr/>
          <p:nvPr/>
        </p:nvCxnSpPr>
        <p:spPr>
          <a:xfrm>
            <a:off x="389475" y="1001900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3445575" y="1185325"/>
            <a:ext cx="24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Secondary</a:t>
            </a:r>
            <a:endParaRPr sz="1200" b="1"/>
          </a:p>
        </p:txBody>
      </p:sp>
      <p:sp>
        <p:nvSpPr>
          <p:cNvPr id="75" name="Google Shape;75;p15"/>
          <p:cNvSpPr/>
          <p:nvPr/>
        </p:nvSpPr>
        <p:spPr>
          <a:xfrm>
            <a:off x="3546475" y="3803925"/>
            <a:ext cx="2342400" cy="465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37475" y="4336975"/>
            <a:ext cx="2321400" cy="77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[Red &amp; White]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E2E2D"/>
                </a:solidFill>
              </a:rPr>
              <a:t>HEX:</a:t>
            </a:r>
            <a:r>
              <a:rPr lang="en" sz="1200" dirty="0">
                <a:solidFill>
                  <a:srgbClr val="2E2E2D"/>
                </a:solidFill>
              </a:rPr>
              <a:t> [#</a:t>
            </a:r>
            <a:r>
              <a:rPr lang="en-US" sz="1200" dirty="0">
                <a:solidFill>
                  <a:srgbClr val="2E2E2D"/>
                </a:solidFill>
              </a:rPr>
              <a:t>FF0000</a:t>
            </a:r>
            <a:r>
              <a:rPr lang="en" sz="1200" dirty="0">
                <a:solidFill>
                  <a:srgbClr val="2E2E2D"/>
                </a:solidFill>
              </a:rPr>
              <a:t> #FFFFFF]</a:t>
            </a:r>
            <a:endParaRPr sz="1200"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3445575" y="3434625"/>
            <a:ext cx="502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Tertiary</a:t>
            </a:r>
            <a:endParaRPr sz="1200" b="1"/>
          </a:p>
        </p:txBody>
      </p:sp>
      <p:sp>
        <p:nvSpPr>
          <p:cNvPr id="78" name="Google Shape;78;p15"/>
          <p:cNvSpPr txBox="1"/>
          <p:nvPr/>
        </p:nvSpPr>
        <p:spPr>
          <a:xfrm>
            <a:off x="6423550" y="1185325"/>
            <a:ext cx="2120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E2E2D"/>
                </a:solidFill>
              </a:rPr>
              <a:t>The primary palette should take up a minimum of 50% of the color of the design. The secondary palette should be around 35% and the neutral palette no more than 15%.</a:t>
            </a:r>
            <a:endParaRPr dirty="0"/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5E41915F-D767-61CF-37C7-99DFEF335790}"/>
              </a:ext>
            </a:extLst>
          </p:cNvPr>
          <p:cNvSpPr/>
          <p:nvPr/>
        </p:nvSpPr>
        <p:spPr>
          <a:xfrm>
            <a:off x="4717143" y="3803925"/>
            <a:ext cx="1171632" cy="465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B348BE60-0F9F-2400-BAFA-464E4DB95C95}"/>
              </a:ext>
            </a:extLst>
          </p:cNvPr>
          <p:cNvSpPr/>
          <p:nvPr/>
        </p:nvSpPr>
        <p:spPr>
          <a:xfrm>
            <a:off x="4826143" y="1554069"/>
            <a:ext cx="1171632" cy="1219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03FE-6D3D-E1EE-057C-03DEBE8F1F3E}"/>
              </a:ext>
            </a:extLst>
          </p:cNvPr>
          <p:cNvSpPr/>
          <p:nvPr/>
        </p:nvSpPr>
        <p:spPr>
          <a:xfrm>
            <a:off x="462337" y="1684962"/>
            <a:ext cx="2221363" cy="222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7828B-3285-254E-65FE-830D11BF4683}"/>
              </a:ext>
            </a:extLst>
          </p:cNvPr>
          <p:cNvSpPr/>
          <p:nvPr/>
        </p:nvSpPr>
        <p:spPr>
          <a:xfrm>
            <a:off x="3415911" y="1569681"/>
            <a:ext cx="1219748" cy="12197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Typography :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389475" y="1001900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62300" y="1185325"/>
            <a:ext cx="2410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Primary Headline Font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r>
              <a:rPr lang="en-US" sz="1200" b="1" dirty="0">
                <a:solidFill>
                  <a:srgbClr val="FF0000"/>
                </a:solidFill>
              </a:rPr>
              <a:t>[font-family: ‘Raleway’, sans-serif;]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2091825"/>
            <a:ext cx="39087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aleway" panose="020B0003030101060003" pitchFamily="34" charset="0"/>
              </a:rPr>
              <a:t>HEADLINE ONE</a:t>
            </a:r>
            <a:endParaRPr sz="3200" dirty="0">
              <a:latin typeface="Raleway" panose="020B00030301010600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 panose="020B0003030101060003" pitchFamily="34" charset="0"/>
              </a:rPr>
              <a:t>HEADLINE TWO</a:t>
            </a:r>
            <a:endParaRPr sz="2400" dirty="0">
              <a:solidFill>
                <a:schemeClr val="dk1"/>
              </a:solidFill>
              <a:latin typeface="Raleway" panose="020B00030301010600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aleway" panose="020B0003030101060003" pitchFamily="34" charset="0"/>
              </a:rPr>
              <a:t>HEADLINE THREE</a:t>
            </a:r>
            <a:endParaRPr sz="1600" dirty="0">
              <a:solidFill>
                <a:schemeClr val="dk1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883000" y="1185325"/>
            <a:ext cx="2410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Primary Text Font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[Font Family: ‘Noticia Text’,serif]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93500" y="1185325"/>
            <a:ext cx="2139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D"/>
                </a:solidFill>
              </a:rPr>
              <a:t>Styles outlined are suggestions for hierarchy and should be the starting point for all creative styling. Individual type sizes and leading will vary based on application.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Photography : Tone &amp; Feel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89475" y="1001900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/>
          <p:nvPr/>
        </p:nvSpPr>
        <p:spPr>
          <a:xfrm>
            <a:off x="430400" y="1248825"/>
            <a:ext cx="2554200" cy="3358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9"/>
          <p:cNvSpPr/>
          <p:nvPr/>
        </p:nvSpPr>
        <p:spPr>
          <a:xfrm>
            <a:off x="3097400" y="1255900"/>
            <a:ext cx="1587600" cy="1594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097400" y="3012825"/>
            <a:ext cx="1587600" cy="1594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797800" y="1255900"/>
            <a:ext cx="1587600" cy="1594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797800" y="3012825"/>
            <a:ext cx="1587600" cy="1594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6540475" y="1171200"/>
            <a:ext cx="2031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D"/>
                </a:solidFill>
              </a:rPr>
              <a:t>Photography plays a big role in setting the tone of the brand, reinforcing the brand attributes and messaging, as well as complementing the design elements.</a:t>
            </a:r>
            <a:endParaRPr/>
          </a:p>
        </p:txBody>
      </p:sp>
      <p:pic>
        <p:nvPicPr>
          <p:cNvPr id="3" name="Picture 2" descr="A picture containing human face, clothing, person, person&#10;&#10;Description automatically generated">
            <a:extLst>
              <a:ext uri="{FF2B5EF4-FFF2-40B4-BE49-F238E27FC236}">
                <a16:creationId xmlns:a16="http://schemas.microsoft.com/office/drawing/2014/main" id="{B3C09578-29BA-0286-67B3-B0C5C1CA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0" y="1255900"/>
            <a:ext cx="2554200" cy="3351425"/>
          </a:xfrm>
          <a:prstGeom prst="rect">
            <a:avLst/>
          </a:prstGeom>
        </p:spPr>
      </p:pic>
      <p:pic>
        <p:nvPicPr>
          <p:cNvPr id="6" name="Picture 5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E83C65D3-1B5B-1992-F017-74F1217A3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400" y="1248824"/>
            <a:ext cx="1587600" cy="1601576"/>
          </a:xfrm>
          <a:prstGeom prst="rect">
            <a:avLst/>
          </a:prstGeom>
        </p:spPr>
      </p:pic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130BCFF-5284-5E47-1770-EEB862482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400" y="3012825"/>
            <a:ext cx="1587600" cy="1594500"/>
          </a:xfrm>
          <a:prstGeom prst="rect">
            <a:avLst/>
          </a:prstGeom>
        </p:spPr>
      </p:pic>
      <p:pic>
        <p:nvPicPr>
          <p:cNvPr id="14" name="Picture 13" descr="A picture containing human face, portrait, art, person&#10;&#10;Description automatically generated">
            <a:extLst>
              <a:ext uri="{FF2B5EF4-FFF2-40B4-BE49-F238E27FC236}">
                <a16:creationId xmlns:a16="http://schemas.microsoft.com/office/drawing/2014/main" id="{9F1A0621-EAA9-CD7F-55FC-91DDA4846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800" y="1255901"/>
            <a:ext cx="1594499" cy="1594499"/>
          </a:xfrm>
          <a:prstGeom prst="rect">
            <a:avLst/>
          </a:prstGeom>
        </p:spPr>
      </p:pic>
      <p:pic>
        <p:nvPicPr>
          <p:cNvPr id="16" name="Picture 15" descr="A person standing on a platform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D7450CFE-6A9C-49F8-9A5F-FA09D073B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800" y="3002100"/>
            <a:ext cx="1594499" cy="16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742C-7209-D377-F4C0-D1A3B439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668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Blueprint</a:t>
            </a:r>
          </a:p>
        </p:txBody>
      </p:sp>
      <p:pic>
        <p:nvPicPr>
          <p:cNvPr id="6" name="Picture 5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7FD3071D-52F8-4C89-0901-EAE5D3A8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18" y="889388"/>
            <a:ext cx="6600363" cy="38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6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22249</TotalTime>
  <Words>489</Words>
  <Application>Microsoft Macintosh PowerPoint</Application>
  <PresentationFormat>On-screen Show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Raleway</vt:lpstr>
      <vt:lpstr>Simple Light</vt:lpstr>
      <vt:lpstr>Style Guide</vt:lpstr>
      <vt:lpstr>About the project :</vt:lpstr>
      <vt:lpstr>Urgency and relevance of that project and its applicability :</vt:lpstr>
      <vt:lpstr>Colors : Palettes</vt:lpstr>
      <vt:lpstr>Typography :</vt:lpstr>
      <vt:lpstr>Photography : Tone &amp; Feel</vt:lpstr>
      <vt:lpstr>Blueprint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Guide</dc:title>
  <cp:lastModifiedBy>Mainak M Chakraborty</cp:lastModifiedBy>
  <cp:revision>9</cp:revision>
  <dcterms:modified xsi:type="dcterms:W3CDTF">2023-05-25T23:18:21Z</dcterms:modified>
</cp:coreProperties>
</file>