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1pPr>
    <a:lvl2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2pPr>
    <a:lvl3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3pPr>
    <a:lvl4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4pPr>
    <a:lvl5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5pPr>
    <a:lvl6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6pPr>
    <a:lvl7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7pPr>
    <a:lvl8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8pPr>
    <a:lvl9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ody Level One…"/>
          <p:cNvSpPr txBox="1"/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1pPr>
            <a:lvl2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2pPr>
            <a:lvl3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3pPr>
            <a:lvl4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4pPr>
            <a:lvl5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act information"/>
          <p:cNvSpPr txBox="1"/>
          <p:nvPr>
            <p:ph type="body" sz="quarter" idx="13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90727">
              <a:spcBef>
                <a:spcPts val="2600"/>
              </a:spcBef>
              <a:defRPr spc="-88" sz="2940"/>
            </a:lvl1pPr>
          </a:lstStyle>
          <a:p>
            <a:pPr/>
            <a:r>
              <a:t>Fact information</a:t>
            </a:r>
          </a:p>
        </p:txBody>
      </p:sp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1pPr>
            <a:lvl2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2pPr>
            <a:lvl3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3pPr>
            <a:lvl4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4pPr>
            <a:lvl5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2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ttribution"/>
          <p:cNvSpPr txBox="1"/>
          <p:nvPr>
            <p:ph type="body" sz="quarter" idx="13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84200">
              <a:defRPr spc="-84" sz="2800"/>
            </a:lvl1pPr>
          </a:lstStyle>
          <a:p>
            <a:pPr/>
            <a:r>
              <a:t>Attribution </a:t>
            </a:r>
          </a:p>
        </p:txBody>
      </p:sp>
      <p:sp>
        <p:nvSpPr>
          <p:cNvPr id="13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3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34" name="Body Level One…"/>
          <p:cNvSpPr txBox="1"/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1pPr>
            <a:lvl2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2pPr>
            <a:lvl3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3pPr>
            <a:lvl4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4pPr>
            <a:lvl5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518839134_3132x2088.jpg"/>
          <p:cNvSpPr/>
          <p:nvPr>
            <p:ph type="pic" idx="13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766363123_1851x1194.jpg"/>
          <p:cNvSpPr/>
          <p:nvPr>
            <p:ph type="pic" sz="half" idx="14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981594838_2460x1641.jpg"/>
          <p:cNvSpPr/>
          <p:nvPr>
            <p:ph type="pic" sz="half" idx="15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463013163_3048x2031.jpg"/>
          <p:cNvSpPr/>
          <p:nvPr>
            <p:ph type="pic" idx="13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14407370_Retouch_4050x2379.jpg"/>
          <p:cNvSpPr/>
          <p:nvPr>
            <p:ph type="pic" idx="13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518839134_3132x2088.jpg"/>
          <p:cNvSpPr/>
          <p:nvPr>
            <p:ph type="pic" idx="13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2" name="Slide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4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44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46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xfrm>
            <a:off x="22779989" y="12955885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5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57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981594838_2460x1641.jpg"/>
          <p:cNvSpPr/>
          <p:nvPr>
            <p:ph type="pic" idx="13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Body Level One…"/>
          <p:cNvSpPr txBox="1"/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Rectangle"/>
          <p:cNvSpPr/>
          <p:nvPr/>
        </p:nvSpPr>
        <p:spPr>
          <a:xfrm>
            <a:off x="0" y="990550"/>
            <a:ext cx="12538389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68" name="Author and Date"/>
          <p:cNvSpPr txBox="1"/>
          <p:nvPr>
            <p:ph type="body" sz="quarter" idx="14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9" name="Slide Title"/>
          <p:cNvSpPr txBox="1"/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70" name="Slide Subtitle"/>
          <p:cNvSpPr txBox="1"/>
          <p:nvPr>
            <p:ph type="body" sz="quarter" idx="15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66674">
              <a:defRPr spc="-101" sz="3395"/>
            </a:lvl1pPr>
          </a:lstStyle>
          <a:p>
            <a:pPr/>
            <a:r>
              <a:t>Slide Subtitle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1071588906_5475x3081_03.jpg" descr="1071588906_5475x3081_03.jpg"/>
          <p:cNvPicPr>
            <a:picLocks noChangeAspect="1"/>
          </p:cNvPicPr>
          <p:nvPr/>
        </p:nvPicPr>
        <p:blipFill>
          <a:blip r:embed="rId2">
            <a:extLst/>
          </a:blip>
          <a:srcRect l="1332" t="47600" r="46378" b="0"/>
          <a:stretch>
            <a:fillRect/>
          </a:stretch>
        </p:blipFill>
        <p:spPr>
          <a:xfrm rot="21594000">
            <a:off x="-15269" y="-21302"/>
            <a:ext cx="24446071" cy="137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" y="0"/>
                </a:moveTo>
                <a:lnTo>
                  <a:pt x="0" y="21550"/>
                </a:lnTo>
                <a:lnTo>
                  <a:pt x="16175" y="21600"/>
                </a:lnTo>
                <a:lnTo>
                  <a:pt x="21579" y="21600"/>
                </a:lnTo>
                <a:lnTo>
                  <a:pt x="21600" y="67"/>
                </a:lnTo>
                <a:lnTo>
                  <a:pt x="21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79" name="Section Title"/>
          <p:cNvSpPr txBox="1"/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pc="-408" sz="10200"/>
            </a:lvl1pPr>
          </a:lstStyle>
          <a:p>
            <a:pPr/>
            <a:r>
              <a:t>Section Title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88" name="Slide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 </a:t>
            </a:r>
          </a:p>
        </p:txBody>
      </p:sp>
      <p:sp>
        <p:nvSpPr>
          <p:cNvPr id="8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9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91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00" name="Agenda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101" name="Body Level One…"/>
          <p:cNvSpPr txBox="1"/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1pPr>
            <a:lvl2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2pPr>
            <a:lvl3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3pPr>
            <a:lvl4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4pPr>
            <a:lvl5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0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04" name="Agenda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Agenda Title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71588906_5475x3081_02.jpg" descr="1071588906_5475x3081_02.jpg"/>
          <p:cNvPicPr>
            <a:picLocks noChangeAspect="1"/>
          </p:cNvPicPr>
          <p:nvPr/>
        </p:nvPicPr>
        <p:blipFill>
          <a:blip r:embed="rId2">
            <a:extLst/>
          </a:blip>
          <a:srcRect l="0" t="21" r="0" b="21"/>
          <a:stretch>
            <a:fillRect/>
          </a:stretch>
        </p:blipFill>
        <p:spPr>
          <a:xfrm>
            <a:off x="0" y="0"/>
            <a:ext cx="2438400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Presentation Title"/>
          <p:cNvSpPr txBox="1"/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2783800" y="12954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3428914">
              <a:defRPr sz="20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hermitdave/FrequencyWord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alphaModFix amt="46263"/>
            <a:extLst/>
          </a:blip>
          <a:stretch>
            <a:fillRect/>
          </a:stretch>
        </p:blipFill>
        <p:spPr>
          <a:xfrm>
            <a:off x="-3441129" y="1264365"/>
            <a:ext cx="29104234" cy="1091408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anguage  Dete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 Detection</a:t>
            </a:r>
          </a:p>
        </p:txBody>
      </p:sp>
      <p:sp>
        <p:nvSpPr>
          <p:cNvPr id="171" name="Corey Manders April 202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Corey Manders April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How did the strategy perform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did the strategy perform?</a:t>
            </a:r>
          </a:p>
        </p:txBody>
      </p:sp>
      <p:sp>
        <p:nvSpPr>
          <p:cNvPr id="214" name="Accuracy - Word Frequ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 - Word Frequency</a:t>
            </a:r>
          </a:p>
        </p:txBody>
      </p:sp>
      <p:sp>
        <p:nvSpPr>
          <p:cNvPr id="215" name="Sentences:  minimum 5 words, average sentence length 20.4 words…"/>
          <p:cNvSpPr txBox="1"/>
          <p:nvPr>
            <p:ph type="body" idx="1"/>
          </p:nvPr>
        </p:nvSpPr>
        <p:spPr>
          <a:xfrm>
            <a:off x="757173" y="4608783"/>
            <a:ext cx="21869401" cy="7137401"/>
          </a:xfrm>
          <a:prstGeom prst="rect">
            <a:avLst/>
          </a:prstGeom>
        </p:spPr>
        <p:txBody>
          <a:bodyPr/>
          <a:lstStyle/>
          <a:p>
            <a:pPr/>
            <a:r>
              <a:t>Sentences:  minimum 5 words, average sentence length 20.4 words</a:t>
            </a:r>
          </a:p>
          <a:p>
            <a:pPr/>
            <a:r>
              <a:t>Overall average on all languages: 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97.14% </a:t>
            </a:r>
          </a:p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9 languages had 100% accuracy, 50 trials for each language (random sentences chosen)</a:t>
            </a:r>
          </a:p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Lowest accuracy 86%, RO, majority of errors are from sentences with low numbers of words.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How did the strategy perform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did the strategy perform?</a:t>
            </a:r>
          </a:p>
        </p:txBody>
      </p:sp>
      <p:sp>
        <p:nvSpPr>
          <p:cNvPr id="219" name="Accuracy - BI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 - BIGRAM</a:t>
            </a:r>
          </a:p>
        </p:txBody>
      </p:sp>
      <p:sp>
        <p:nvSpPr>
          <p:cNvPr id="220" name="Sentences:  minimum 5 wo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Sentences:  minimum 5 words</a:t>
            </a:r>
          </a:p>
          <a:p>
            <a:pPr marL="228600" indent="-228600">
              <a:buSzPct val="100000"/>
              <a:buChar char="•"/>
            </a:pPr>
            <a:r>
              <a:t>Average accuracy:  94.9%</a:t>
            </a:r>
          </a:p>
        </p:txBody>
      </p:sp>
      <p:graphicFrame>
        <p:nvGraphicFramePr>
          <p:cNvPr id="221" name="bigramResults"/>
          <p:cNvGraphicFramePr/>
          <p:nvPr/>
        </p:nvGraphicFramePr>
        <p:xfrm>
          <a:off x="16057840" y="1005402"/>
          <a:ext cx="6908662" cy="100926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986144"/>
                <a:gridCol w="2459036"/>
                <a:gridCol w="2459036"/>
              </a:tblGrid>
              <a:tr h="351332">
                <a:tc gridSpan="3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 sz="1800"/>
                      </a:pPr>
                      <a:r>
                        <a:rPr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bigramResults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7154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bg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71784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fr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hu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lv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sk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6712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b="1"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sv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2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How did the strategy perform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did the strategy perform?</a:t>
            </a:r>
          </a:p>
        </p:txBody>
      </p:sp>
      <p:sp>
        <p:nvSpPr>
          <p:cNvPr id="225" name="Accuracy - TRI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 - TRIGRAM</a:t>
            </a:r>
          </a:p>
        </p:txBody>
      </p:sp>
      <p:sp>
        <p:nvSpPr>
          <p:cNvPr id="226" name="Sentences:  minimum 5 wo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Sentences:  minimum 5 words</a:t>
            </a:r>
          </a:p>
          <a:p>
            <a:pPr marL="228600" indent="-228600">
              <a:buSzPct val="100000"/>
              <a:buChar char="•"/>
            </a:pPr>
            <a:r>
              <a:t>Average accuracy:  94.9%</a:t>
            </a:r>
          </a:p>
        </p:txBody>
      </p:sp>
      <p:graphicFrame>
        <p:nvGraphicFramePr>
          <p:cNvPr id="227" name="report_trigram_testing"/>
          <p:cNvGraphicFramePr/>
          <p:nvPr/>
        </p:nvGraphicFramePr>
        <p:xfrm>
          <a:off x="15176500" y="799225"/>
          <a:ext cx="7520226" cy="1054290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448498"/>
                <a:gridCol w="2244543"/>
                <a:gridCol w="1822738"/>
              </a:tblGrid>
              <a:tr h="351332">
                <a:tc gridSpan="3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 sz="1800"/>
                      </a:pPr>
                      <a:r>
                        <a:rPr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report_trigram_testing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89239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bg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8948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fr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hu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lv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sk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65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defRPr b="0"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sv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spcBef>
                          <a:spcPts val="0"/>
                        </a:spcBef>
                        <a:defRPr sz="1800"/>
                      </a:pPr>
                      <a:r>
                        <a:rPr sz="3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trategy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Strategy Used</a:t>
            </a:r>
          </a:p>
        </p:txBody>
      </p:sp>
      <p:sp>
        <p:nvSpPr>
          <p:cNvPr id="175" name="Use frequency tables to detect the language…"/>
          <p:cNvSpPr txBox="1"/>
          <p:nvPr>
            <p:ph type="body" idx="1"/>
          </p:nvPr>
        </p:nvSpPr>
        <p:spPr>
          <a:xfrm>
            <a:off x="1295400" y="4093860"/>
            <a:ext cx="21869400" cy="8314040"/>
          </a:xfrm>
          <a:prstGeom prst="rect">
            <a:avLst/>
          </a:prstGeom>
        </p:spPr>
        <p:txBody>
          <a:bodyPr/>
          <a:lstStyle/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Use frequency tables to detect the language </a:t>
            </a:r>
          </a:p>
          <a:p>
            <a:pPr lvl="1" marL="1778000" indent="-889000">
              <a:buSzPct val="100000"/>
              <a:buAutoNum type="arabicPeriod" startAt="1"/>
            </a:pPr>
            <a:r>
              <a:t>Split text into words</a:t>
            </a:r>
          </a:p>
          <a:p>
            <a:pPr lvl="1" marL="1778000" indent="-889000">
              <a:buSzPct val="100000"/>
              <a:buAutoNum type="arabicPeriod" startAt="1"/>
            </a:pPr>
            <a:r>
              <a:t>For each word, check if it is in the top N words in the language</a:t>
            </a:r>
          </a:p>
          <a:p>
            <a:pPr lvl="1" marL="1778000" indent="-889000">
              <a:buSzPct val="100000"/>
              <a:buAutoNum type="arabicPeriod" startAt="1"/>
            </a:pPr>
            <a:r>
              <a:t>Add the number of “hits” for the words in the list</a:t>
            </a:r>
          </a:p>
          <a:p>
            <a:pPr lvl="1" marL="1778000" indent="-889000">
              <a:buSzPct val="100000"/>
              <a:buAutoNum type="arabicPeriod" startAt="1"/>
            </a:pPr>
            <a:r>
              <a:t>Pick the language which results in the highest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Is this the only way to do it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Is this the only way to do it?</a:t>
            </a:r>
          </a:p>
        </p:txBody>
      </p:sp>
      <p:sp>
        <p:nvSpPr>
          <p:cNvPr id="179" name="Competing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Competing strategies</a:t>
            </a:r>
          </a:p>
        </p:txBody>
      </p:sp>
      <p:sp>
        <p:nvSpPr>
          <p:cNvPr id="180" name="Definitely not. For example the paper suggested using character unigrams, bigrams, or trigrams,  and then computing the KL distance of a testing sequence with the histogram/probability function generated with a training s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indent="-219455" defTabSz="560831">
              <a:spcBef>
                <a:spcPts val="3100"/>
              </a:spcBef>
              <a:buSzPct val="100000"/>
              <a:buChar char="•"/>
              <a:defRPr sz="3839"/>
            </a:pPr>
            <a:r>
              <a:t>Definitely not. For example the paper suggested using character unigrams, bigrams, or trigrams,  and then computing the KL distance of a testing sequence with the histogram/probability function generated with a training set. </a:t>
            </a:r>
          </a:p>
          <a:p>
            <a:pPr marL="219455" indent="-219455" defTabSz="560831">
              <a:spcBef>
                <a:spcPts val="3100"/>
              </a:spcBef>
              <a:buSzPct val="100000"/>
              <a:buChar char="•"/>
              <a:defRPr sz="3839"/>
            </a:pPr>
            <a:r>
              <a:t>Another approach may be to use something like an RNN to do the categorisation, probably at a character level</a:t>
            </a:r>
          </a:p>
          <a:p>
            <a:pPr marL="219455" indent="-219455" defTabSz="560831">
              <a:spcBef>
                <a:spcPts val="3100"/>
              </a:spcBef>
              <a:buSzPct val="100000"/>
              <a:buChar char="•"/>
              <a:defRPr sz="3839"/>
            </a:pPr>
            <a:r>
              <a:t>There are several “older” Machine Learning approaches. For example create a vector of meta data (character unigrams, bigrams, word lengths, etc.), and classify that vector using SVM, random forest, etc., </a:t>
            </a:r>
          </a:p>
          <a:p>
            <a:pPr marL="219455" indent="-219455" defTabSz="560831">
              <a:spcBef>
                <a:spcPts val="3100"/>
              </a:spcBef>
              <a:buSzPct val="100000"/>
              <a:buChar char="•"/>
              <a:defRPr sz="3839"/>
            </a:pPr>
            <a:r>
              <a:t>There are likely ways of combining these approaches, and many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Why did I choose this approach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 did I choose this approach</a:t>
            </a:r>
          </a:p>
        </p:txBody>
      </p:sp>
      <p:sp>
        <p:nvSpPr>
          <p:cNvPr id="184" name="Competing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Competing strategies</a:t>
            </a:r>
          </a:p>
        </p:txBody>
      </p:sp>
      <p:sp>
        <p:nvSpPr>
          <p:cNvPr id="185" name="When exploring the problem, I came across https://github.com/hermitdave/FrequencyWords, realised it had all of the frequency counts for the languages from the data set, and saw it as easy to impl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When exploring the problem, I came across </a:t>
            </a:r>
            <a:r>
              <a:rPr u="sng">
                <a:hlinkClick r:id="rId2" invalidUrl="" action="" tgtFrame="" tooltip="" history="1" highlightClick="0" endSnd="0"/>
              </a:rPr>
              <a:t>https://github.com/hermitdave/FrequencyWords</a:t>
            </a:r>
            <a:r>
              <a:t>, realised it had all of the frequency counts for the languages from the data set, and saw it as easy to implement.</a:t>
            </a:r>
          </a:p>
          <a:p>
            <a:pPr marL="228600" indent="-228600">
              <a:buSzPct val="100000"/>
              <a:buChar char="•"/>
            </a:pPr>
            <a:r>
              <a:t>Had confidence that frequency counts could lead to accurate predictions</a:t>
            </a:r>
          </a:p>
          <a:p>
            <a:pPr marL="228600" indent="-228600">
              <a:buSzPct val="100000"/>
              <a:buChar char="•"/>
            </a:pPr>
            <a:r>
              <a:t>Realised that the approach was simple, and would likely work for many situations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trategy downsides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Strategy downsides</a:t>
            </a:r>
          </a:p>
        </p:txBody>
      </p:sp>
      <p:sp>
        <p:nvSpPr>
          <p:cNvPr id="189" name="Competing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Competing strategies</a:t>
            </a:r>
          </a:p>
        </p:txBody>
      </p:sp>
      <p:sp>
        <p:nvSpPr>
          <p:cNvPr id="190" name="The strategy needs at least a few “words” from the language to make an accurate predic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4745" indent="-634745" defTabSz="572516">
              <a:spcBef>
                <a:spcPts val="3200"/>
              </a:spcBef>
              <a:buClr>
                <a:srgbClr val="000000"/>
              </a:buClr>
              <a:buSzPct val="200000"/>
              <a:buChar char="•"/>
              <a:defRPr sz="3920"/>
            </a:pPr>
            <a:r>
              <a:t>The strategy needs at least a few “words” from the language to make an accurate prediction.</a:t>
            </a:r>
          </a:p>
          <a:p>
            <a:pPr marL="634745" indent="-634745" defTabSz="572516">
              <a:spcBef>
                <a:spcPts val="3200"/>
              </a:spcBef>
              <a:buClr>
                <a:srgbClr val="000000"/>
              </a:buClr>
              <a:buSzPct val="200000"/>
              <a:buChar char="•"/>
              <a:defRPr sz="3920"/>
            </a:pPr>
            <a:r>
              <a:t>Using a completely character-based approach (like character bigrams, trigrams, etc.), for many languages, may produce accurate results with less input data needed.</a:t>
            </a:r>
          </a:p>
          <a:p>
            <a:pPr marL="634745" indent="-634745" defTabSz="572516">
              <a:spcBef>
                <a:spcPts val="3200"/>
              </a:spcBef>
              <a:buClr>
                <a:srgbClr val="000000"/>
              </a:buClr>
              <a:buSzPct val="200000"/>
              <a:buChar char="•"/>
              <a:defRPr sz="3920"/>
            </a:pPr>
            <a:r>
              <a:t>Using a character-based approach may be less computationally complex.</a:t>
            </a:r>
          </a:p>
          <a:p>
            <a:pPr lvl="1" marL="1269491" indent="-634745" defTabSz="572516">
              <a:spcBef>
                <a:spcPts val="3200"/>
              </a:spcBef>
              <a:buClr>
                <a:srgbClr val="000000"/>
              </a:buClr>
              <a:buSzPct val="200000"/>
              <a:buChar char="•"/>
              <a:defRPr sz="3920"/>
            </a:pPr>
            <a:r>
              <a:t>Computing histograms is computationally fast</a:t>
            </a:r>
          </a:p>
          <a:p>
            <a:pPr lvl="1" marL="1269491" indent="-634745" defTabSz="572516">
              <a:spcBef>
                <a:spcPts val="3200"/>
              </a:spcBef>
              <a:buClr>
                <a:srgbClr val="000000"/>
              </a:buClr>
              <a:buSzPct val="200000"/>
              <a:buChar char="•"/>
              <a:defRPr sz="3920"/>
            </a:pPr>
            <a:r>
              <a:t>Computing KL distance, or projection of a vector into a multi-dimensional space is O(1), etc. for SVM, could be computationally fast.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What would I try Next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would I try Next</a:t>
            </a:r>
          </a:p>
        </p:txBody>
      </p:sp>
      <p:sp>
        <p:nvSpPr>
          <p:cNvPr id="194" name="Continuing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Continuing development</a:t>
            </a:r>
          </a:p>
        </p:txBody>
      </p:sp>
      <p:sp>
        <p:nvSpPr>
          <p:cNvPr id="195" name="I would likely try a character based approach (unigrams, then bigrams, followed by KL distanc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I would likely try a character based approach (unigrams, then bigrams, followed by KL distance)</a:t>
            </a:r>
          </a:p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I would try creating a meta-data vector, and using SVM, or random forest , etc. Simply because if you set up the data, training, testing, for one method, the consistency of the scikit-learn interface allows testing of several ML techniques easily.</a:t>
            </a:r>
          </a:p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I would try an RNN or CNN for detection, it would probably work well, especially if there was additional data.</a:t>
            </a:r>
          </a:p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Would imagine, the winning strategy may have a combination of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How did the strategy perform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did the strategy perform?</a:t>
            </a:r>
          </a:p>
        </p:txBody>
      </p:sp>
      <p:sp>
        <p:nvSpPr>
          <p:cNvPr id="199" name="Accuracy - Word Frequ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 - Word Frequency</a:t>
            </a:r>
          </a:p>
        </p:txBody>
      </p:sp>
      <p:sp>
        <p:nvSpPr>
          <p:cNvPr id="200" name="Text sequences: 5, 15, and 15 word sequ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sequences: 5, 15, and 15 word sequence</a:t>
            </a:r>
          </a:p>
          <a:p>
            <a:pPr/>
            <a:r>
              <a:t>Overall average on all languages: 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71.7% (5 words given) 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93.7% (15 words given)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97.6% (30 words given)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How did the strategy perform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did the strategy perform?</a:t>
            </a:r>
          </a:p>
        </p:txBody>
      </p:sp>
      <p:sp>
        <p:nvSpPr>
          <p:cNvPr id="204" name="Accuracy - Word Frequ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 - Word Frequency</a:t>
            </a:r>
          </a:p>
        </p:txBody>
      </p:sp>
      <p:sp>
        <p:nvSpPr>
          <p:cNvPr id="205" name="Text sequences: 5, 15, and 15 word sequence (note there is variability given random choice of word seque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sequences: 5, 15, and 15 word sequence (note there is variability given random choice of word sequences)</a:t>
            </a:r>
          </a:p>
          <a:p>
            <a:pPr/>
            <a:r>
              <a:t>Strong performance on Cyrillic character sets (EL, BG) :  </a:t>
            </a:r>
          </a:p>
          <a:p>
            <a:pPr lvl="1" marL="228600" indent="-228600">
              <a:buSzPct val="100000"/>
              <a:buChar char="•"/>
            </a:pPr>
            <a:r>
              <a:t>Easily get 100% with 30 words</a:t>
            </a:r>
          </a:p>
          <a:p>
            <a:pPr lvl="1"/>
            <a:r>
              <a:t>Weaker performance on English, which can be mistaken for languages such as NL, because of the character set being the same.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How did the strategy perform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did the strategy perform?</a:t>
            </a:r>
          </a:p>
        </p:txBody>
      </p:sp>
      <p:sp>
        <p:nvSpPr>
          <p:cNvPr id="209" name="Accuracy - Word Frequ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 - Word Frequency</a:t>
            </a:r>
          </a:p>
        </p:txBody>
      </p:sp>
      <p:sp>
        <p:nvSpPr>
          <p:cNvPr id="210" name="Text sequences: 5, 15, and 15 word sequence (note there is variability given random choice of word seque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sequences: 5, 15, and 15 word sequence (note there is variability given random choice of word sequences)</a:t>
            </a:r>
          </a:p>
          <a:p>
            <a:pPr/>
            <a:r>
              <a:t>Strong performance on EL : 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96% (5 words given) 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100% (15 words given)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100% (30 words given)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