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sldIdLst>
    <p:sldId id="256" r:id="rId2"/>
    <p:sldId id="257" r:id="rId3"/>
    <p:sldId id="272" r:id="rId4"/>
    <p:sldId id="259" r:id="rId5"/>
    <p:sldId id="261" r:id="rId6"/>
    <p:sldId id="262" r:id="rId7"/>
    <p:sldId id="263" r:id="rId8"/>
    <p:sldId id="260" r:id="rId9"/>
    <p:sldId id="264" r:id="rId10"/>
    <p:sldId id="265" r:id="rId11"/>
    <p:sldId id="266" r:id="rId12"/>
    <p:sldId id="268" r:id="rId13"/>
    <p:sldId id="267" r:id="rId14"/>
    <p:sldId id="269" r:id="rId15"/>
    <p:sldId id="270" r:id="rId16"/>
    <p:sldId id="271" r:id="rId17"/>
    <p:sldId id="273"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201"/>
    <a:srgbClr val="007033"/>
    <a:srgbClr val="990099"/>
    <a:srgbClr val="CC0099"/>
    <a:srgbClr val="FE9202"/>
    <a:srgbClr val="6C1A00"/>
    <a:srgbClr val="00AACC"/>
    <a:srgbClr val="5EEC3C"/>
    <a:srgbClr val="1D3A00"/>
    <a:srgbClr val="00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5" d="100"/>
          <a:sy n="115" d="100"/>
        </p:scale>
        <p:origin x="514" y="67"/>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a:t>
            </a:fld>
            <a:endParaRPr lang="en-US"/>
          </a:p>
        </p:txBody>
      </p:sp>
    </p:spTree>
    <p:extLst>
      <p:ext uri="{BB962C8B-B14F-4D97-AF65-F5344CB8AC3E}">
        <p14:creationId xmlns:p14="http://schemas.microsoft.com/office/powerpoint/2010/main" val="274464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8</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9</a:t>
            </a:fld>
            <a:endParaRPr lang="en-US"/>
          </a:p>
        </p:txBody>
      </p:sp>
    </p:spTree>
    <p:extLst>
      <p:ext uri="{BB962C8B-B14F-4D97-AF65-F5344CB8AC3E}">
        <p14:creationId xmlns:p14="http://schemas.microsoft.com/office/powerpoint/2010/main" val="4254223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11</a:t>
            </a:fld>
            <a:endParaRPr lang="en-US"/>
          </a:p>
        </p:txBody>
      </p:sp>
    </p:spTree>
    <p:extLst>
      <p:ext uri="{BB962C8B-B14F-4D97-AF65-F5344CB8AC3E}">
        <p14:creationId xmlns:p14="http://schemas.microsoft.com/office/powerpoint/2010/main" val="3776411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12</a:t>
            </a:fld>
            <a:endParaRPr lang="en-US"/>
          </a:p>
        </p:txBody>
      </p:sp>
    </p:spTree>
    <p:extLst>
      <p:ext uri="{BB962C8B-B14F-4D97-AF65-F5344CB8AC3E}">
        <p14:creationId xmlns:p14="http://schemas.microsoft.com/office/powerpoint/2010/main" val="1910357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13</a:t>
            </a:fld>
            <a:endParaRPr lang="en-US"/>
          </a:p>
        </p:txBody>
      </p:sp>
    </p:spTree>
    <p:extLst>
      <p:ext uri="{BB962C8B-B14F-4D97-AF65-F5344CB8AC3E}">
        <p14:creationId xmlns:p14="http://schemas.microsoft.com/office/powerpoint/2010/main" val="1153781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14</a:t>
            </a:fld>
            <a:endParaRPr lang="en-US"/>
          </a:p>
        </p:txBody>
      </p:sp>
    </p:spTree>
    <p:extLst>
      <p:ext uri="{BB962C8B-B14F-4D97-AF65-F5344CB8AC3E}">
        <p14:creationId xmlns:p14="http://schemas.microsoft.com/office/powerpoint/2010/main" val="1162736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15</a:t>
            </a:fld>
            <a:endParaRPr lang="en-US"/>
          </a:p>
        </p:txBody>
      </p:sp>
    </p:spTree>
    <p:extLst>
      <p:ext uri="{BB962C8B-B14F-4D97-AF65-F5344CB8AC3E}">
        <p14:creationId xmlns:p14="http://schemas.microsoft.com/office/powerpoint/2010/main" val="2370639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16</a:t>
            </a:fld>
            <a:endParaRPr lang="en-US"/>
          </a:p>
        </p:txBody>
      </p:sp>
    </p:spTree>
    <p:extLst>
      <p:ext uri="{BB962C8B-B14F-4D97-AF65-F5344CB8AC3E}">
        <p14:creationId xmlns:p14="http://schemas.microsoft.com/office/powerpoint/2010/main" val="26124603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2148" y="1884577"/>
            <a:ext cx="6398640" cy="1374345"/>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282148" y="3793390"/>
            <a:ext cx="6398640" cy="610820"/>
          </a:xfrm>
        </p:spPr>
        <p:txBody>
          <a:bodyPr>
            <a:normAutofit/>
          </a:bodyPr>
          <a:lstStyle>
            <a:lvl1pPr marL="0" indent="0" algn="r">
              <a:buNone/>
              <a:defRPr sz="2800" b="0" i="0">
                <a:solidFill>
                  <a:schemeClr val="accent5">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1175"/>
            <a:ext cx="8246070" cy="1042857"/>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655519"/>
            <a:ext cx="8246070" cy="3206803"/>
          </a:xfrm>
        </p:spPr>
        <p:txBody>
          <a:bodyPr/>
          <a:lstStyle>
            <a:lvl1pPr algn="l">
              <a:defRPr sz="2800">
                <a:solidFill>
                  <a:schemeClr val="accent5">
                    <a:lumMod val="75000"/>
                  </a:schemeClr>
                </a:solidFill>
              </a:defRPr>
            </a:lvl1pPr>
            <a:lvl2pPr algn="l">
              <a:defRPr>
                <a:solidFill>
                  <a:schemeClr val="accent5">
                    <a:lumMod val="75000"/>
                  </a:schemeClr>
                </a:solidFill>
              </a:defRPr>
            </a:lvl2pPr>
            <a:lvl3pPr algn="l">
              <a:defRPr>
                <a:solidFill>
                  <a:schemeClr val="accent5">
                    <a:lumMod val="75000"/>
                  </a:schemeClr>
                </a:solidFill>
              </a:defRPr>
            </a:lvl3pPr>
            <a:lvl4pPr algn="l">
              <a:defRPr>
                <a:solidFill>
                  <a:schemeClr val="accent5">
                    <a:lumMod val="75000"/>
                  </a:schemeClr>
                </a:solidFill>
              </a:defRPr>
            </a:lvl4pPr>
            <a:lvl5pPr algn="l">
              <a:defRPr>
                <a:solidFill>
                  <a:schemeClr val="accent5">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92676"/>
            <a:ext cx="6252670" cy="763525"/>
          </a:xfrm>
        </p:spPr>
        <p:txBody>
          <a:bodyPr>
            <a:normAutofit/>
          </a:bodyPr>
          <a:lstStyle>
            <a:lvl1pPr algn="l">
              <a:defRPr sz="3600">
                <a:solidFill>
                  <a:srgbClr val="FF620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256202"/>
            <a:ext cx="6252670"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258977"/>
            <a:ext cx="8076896" cy="106893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41238"/>
            <a:ext cx="4040188" cy="479822"/>
          </a:xfrm>
        </p:spPr>
        <p:txBody>
          <a:bodyPr anchor="b"/>
          <a:lstStyle>
            <a:lvl1pPr marL="0" indent="0" algn="ctr">
              <a:buNone/>
              <a:defRPr sz="2400" b="1">
                <a:solidFill>
                  <a:schemeClr val="accent5">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5"/>
            <a:ext cx="4040188" cy="2276294"/>
          </a:xfrm>
        </p:spPr>
        <p:txBody>
          <a:bodyPr/>
          <a:lstStyle>
            <a:lvl1pPr algn="ctr">
              <a:defRPr sz="2400">
                <a:solidFill>
                  <a:schemeClr val="accent5">
                    <a:lumMod val="75000"/>
                  </a:schemeClr>
                </a:solidFill>
              </a:defRPr>
            </a:lvl1pPr>
            <a:lvl2pPr algn="ctr">
              <a:defRPr sz="2000">
                <a:solidFill>
                  <a:schemeClr val="accent5">
                    <a:lumMod val="75000"/>
                  </a:schemeClr>
                </a:solidFill>
              </a:defRPr>
            </a:lvl2pPr>
            <a:lvl3pPr algn="ctr">
              <a:defRPr sz="1800">
                <a:solidFill>
                  <a:schemeClr val="accent5">
                    <a:lumMod val="75000"/>
                  </a:schemeClr>
                </a:solidFill>
              </a:defRPr>
            </a:lvl3pPr>
            <a:lvl4pPr algn="ctr">
              <a:defRPr sz="1600">
                <a:solidFill>
                  <a:schemeClr val="accent5">
                    <a:lumMod val="75000"/>
                  </a:schemeClr>
                </a:solidFill>
              </a:defRPr>
            </a:lvl4pPr>
            <a:lvl5pPr algn="ctr">
              <a:defRPr sz="1600">
                <a:solidFill>
                  <a:schemeClr val="accent5">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41238"/>
            <a:ext cx="4041775" cy="479822"/>
          </a:xfrm>
        </p:spPr>
        <p:txBody>
          <a:bodyPr anchor="b"/>
          <a:lstStyle>
            <a:lvl1pPr marL="0" indent="0" algn="ctr">
              <a:buNone/>
              <a:defRPr sz="2400" b="1">
                <a:solidFill>
                  <a:schemeClr val="accent5">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276294"/>
          </a:xfrm>
        </p:spPr>
        <p:txBody>
          <a:bodyPr/>
          <a:lstStyle>
            <a:lvl1pPr algn="ctr">
              <a:defRPr sz="2400">
                <a:solidFill>
                  <a:schemeClr val="accent5">
                    <a:lumMod val="75000"/>
                  </a:schemeClr>
                </a:solidFill>
              </a:defRPr>
            </a:lvl1pPr>
            <a:lvl2pPr algn="ctr">
              <a:defRPr sz="2000">
                <a:solidFill>
                  <a:schemeClr val="accent5">
                    <a:lumMod val="75000"/>
                  </a:schemeClr>
                </a:solidFill>
              </a:defRPr>
            </a:lvl2pPr>
            <a:lvl3pPr algn="ctr">
              <a:defRPr sz="1800">
                <a:solidFill>
                  <a:schemeClr val="accent5">
                    <a:lumMod val="75000"/>
                  </a:schemeClr>
                </a:solidFill>
              </a:defRPr>
            </a:lvl3pPr>
            <a:lvl4pPr algn="ctr">
              <a:defRPr sz="1600">
                <a:solidFill>
                  <a:schemeClr val="accent5">
                    <a:lumMod val="75000"/>
                  </a:schemeClr>
                </a:solidFill>
              </a:defRPr>
            </a:lvl4pPr>
            <a:lvl5pPr algn="ctr">
              <a:defRPr sz="1600">
                <a:solidFill>
                  <a:schemeClr val="accent5">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7/2/2021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lothos612/shodan"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hackerone.com/reports/775123"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hyperlink" Target="https://infosecwriteups.com/vine-users-private-information-disclosure-f1c55a3abbb6" TargetMode="External"/><Relationship Id="rId4" Type="http://schemas.openxmlformats.org/officeDocument/2006/relationships/hyperlink" Target="https://hackerone.com/reports/268888"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owasp.org/www-project-top-ten/2017/A3_2017-Sensitive_Data_Exposure"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hackerone.com/reports/789652"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hyperlink" Target="https://hackerone.com/reports/949382" TargetMode="External"/><Relationship Id="rId4" Type="http://schemas.openxmlformats.org/officeDocument/2006/relationships/hyperlink" Target="https://hackerone.com/reports/647130"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20000"/>
          </a:bodyPr>
          <a:lstStyle/>
          <a:p>
            <a:r>
              <a:rPr lang="en-US" dirty="0"/>
              <a:t>Manjunathan C.</a:t>
            </a:r>
          </a:p>
          <a:p>
            <a:r>
              <a:rPr lang="en-US" sz="1500" dirty="0"/>
              <a:t>Security Analyst</a:t>
            </a:r>
          </a:p>
        </p:txBody>
      </p:sp>
      <p:sp>
        <p:nvSpPr>
          <p:cNvPr id="2" name="Title 1"/>
          <p:cNvSpPr>
            <a:spLocks noGrp="1"/>
          </p:cNvSpPr>
          <p:nvPr>
            <p:ph type="ctrTitle"/>
          </p:nvPr>
        </p:nvSpPr>
        <p:spPr>
          <a:xfrm>
            <a:off x="2586835" y="1884577"/>
            <a:ext cx="6398640" cy="1374345"/>
          </a:xfrm>
        </p:spPr>
        <p:txBody>
          <a:bodyPr>
            <a:normAutofit/>
          </a:bodyPr>
          <a:lstStyle/>
          <a:p>
            <a:r>
              <a:rPr lang="en-US"/>
              <a:t>SECURITY </a:t>
            </a:r>
            <a:br>
              <a:rPr lang="en-US" dirty="0"/>
            </a:br>
            <a:r>
              <a:rPr lang="en-US" dirty="0"/>
              <a:t>VULNERABILITIES</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Sensitive Data Exposure- A3:2017</a:t>
            </a:r>
          </a:p>
        </p:txBody>
      </p:sp>
      <p:sp>
        <p:nvSpPr>
          <p:cNvPr id="5" name="Content Placeholder 4"/>
          <p:cNvSpPr>
            <a:spLocks noGrp="1"/>
          </p:cNvSpPr>
          <p:nvPr>
            <p:ph idx="1"/>
          </p:nvPr>
        </p:nvSpPr>
        <p:spPr/>
        <p:txBody>
          <a:bodyPr>
            <a:normAutofit fontScale="92500" lnSpcReduction="20000"/>
          </a:bodyPr>
          <a:lstStyle/>
          <a:p>
            <a:r>
              <a:rPr lang="en-US" sz="1800" dirty="0"/>
              <a:t>Information disclosure, also known as information leakage, is when a website unintentionally reveals sensitive information to its users. </a:t>
            </a:r>
          </a:p>
          <a:p>
            <a:pPr marL="0" indent="0">
              <a:buNone/>
            </a:pPr>
            <a:endParaRPr lang="en-US" sz="1800" dirty="0"/>
          </a:p>
          <a:p>
            <a:r>
              <a:rPr lang="en-US" sz="1800" dirty="0"/>
              <a:t>Depending on the context, websites may leak all kinds of information to a potential attacker, including: </a:t>
            </a:r>
          </a:p>
          <a:p>
            <a:pPr lvl="1">
              <a:buFont typeface="+mj-lt"/>
              <a:buAutoNum type="arabicPeriod"/>
            </a:pPr>
            <a:r>
              <a:rPr lang="en-US" sz="1800" dirty="0"/>
              <a:t>Data about other users, such as usernames or financial information </a:t>
            </a:r>
          </a:p>
          <a:p>
            <a:pPr lvl="1">
              <a:buFont typeface="+mj-lt"/>
              <a:buAutoNum type="arabicPeriod"/>
            </a:pPr>
            <a:r>
              <a:rPr lang="en-US" sz="1800" dirty="0"/>
              <a:t>Sensitive commercial or business data </a:t>
            </a:r>
          </a:p>
          <a:p>
            <a:pPr lvl="1">
              <a:buFont typeface="+mj-lt"/>
              <a:buAutoNum type="arabicPeriod"/>
            </a:pPr>
            <a:r>
              <a:rPr lang="en-US" sz="1800" dirty="0"/>
              <a:t>Technical details about the website and its infrastructure </a:t>
            </a:r>
          </a:p>
          <a:p>
            <a:pPr marL="457200" lvl="1" indent="0">
              <a:buNone/>
            </a:pPr>
            <a:endParaRPr lang="en-US" sz="1800" dirty="0"/>
          </a:p>
          <a:p>
            <a:r>
              <a:rPr lang="en-US" sz="1800" dirty="0"/>
              <a:t>The dangers of leaking sensitive user or business data are fairly obvious, but disclosing technical information can sometimes be just as serious.</a:t>
            </a:r>
          </a:p>
        </p:txBody>
      </p:sp>
    </p:spTree>
    <p:extLst>
      <p:ext uri="{BB962C8B-B14F-4D97-AF65-F5344CB8AC3E}">
        <p14:creationId xmlns:p14="http://schemas.microsoft.com/office/powerpoint/2010/main" val="3803852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AE46E4-B4AC-4277-BA75-863E6D1555EF}"/>
              </a:ext>
            </a:extLst>
          </p:cNvPr>
          <p:cNvSpPr txBox="1"/>
          <p:nvPr/>
        </p:nvSpPr>
        <p:spPr>
          <a:xfrm>
            <a:off x="4104735" y="586585"/>
            <a:ext cx="5039265" cy="523220"/>
          </a:xfrm>
          <a:prstGeom prst="rect">
            <a:avLst/>
          </a:prstGeom>
          <a:noFill/>
        </p:spPr>
        <p:txBody>
          <a:bodyPr wrap="square" rtlCol="0">
            <a:spAutoFit/>
          </a:bodyPr>
          <a:lstStyle/>
          <a:p>
            <a:pPr algn="r">
              <a:spcBef>
                <a:spcPct val="0"/>
              </a:spcBef>
            </a:pPr>
            <a:r>
              <a:rPr lang="en-US" sz="2800" dirty="0">
                <a:solidFill>
                  <a:schemeClr val="bg1"/>
                </a:solidFill>
                <a:effectLst>
                  <a:outerShdw blurRad="50800" dist="38100" dir="2700000" algn="tl" rotWithShape="0">
                    <a:prstClr val="black">
                      <a:alpha val="40000"/>
                    </a:prstClr>
                  </a:outerShdw>
                </a:effectLst>
                <a:latin typeface="+mj-lt"/>
                <a:ea typeface="+mj-ea"/>
                <a:cs typeface="+mj-cs"/>
              </a:rPr>
              <a:t>Data leaks finding using G-DORKS</a:t>
            </a:r>
          </a:p>
        </p:txBody>
      </p:sp>
      <p:sp>
        <p:nvSpPr>
          <p:cNvPr id="25" name="TextBox 24">
            <a:extLst>
              <a:ext uri="{FF2B5EF4-FFF2-40B4-BE49-F238E27FC236}">
                <a16:creationId xmlns:a16="http://schemas.microsoft.com/office/drawing/2014/main" id="{0146A376-6065-4469-8A5A-16DCF0292472}"/>
              </a:ext>
            </a:extLst>
          </p:cNvPr>
          <p:cNvSpPr txBox="1"/>
          <p:nvPr/>
        </p:nvSpPr>
        <p:spPr>
          <a:xfrm>
            <a:off x="907080" y="2113635"/>
            <a:ext cx="5039265"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Intitle:”index</a:t>
            </a:r>
            <a:r>
              <a:rPr lang="en-US" sz="2400" dirty="0"/>
              <a:t> of /”</a:t>
            </a:r>
          </a:p>
          <a:p>
            <a:pPr marL="342900" indent="-342900">
              <a:buFont typeface="Arial" panose="020B0604020202020204" pitchFamily="34" charset="0"/>
              <a:buChar char="•"/>
            </a:pPr>
            <a:r>
              <a:rPr lang="en-US" sz="2400" dirty="0" err="1"/>
              <a:t>Intitle:”ftp</a:t>
            </a:r>
            <a:r>
              <a:rPr lang="en-US" sz="2400" dirty="0"/>
              <a:t>”</a:t>
            </a:r>
          </a:p>
          <a:p>
            <a:pPr marL="342900" indent="-342900">
              <a:buFont typeface="Arial" panose="020B0604020202020204" pitchFamily="34" charset="0"/>
              <a:buChar char="•"/>
            </a:pPr>
            <a:r>
              <a:rPr lang="en-US" sz="2400" dirty="0"/>
              <a:t>Index </a:t>
            </a:r>
            <a:r>
              <a:rPr lang="en-US" sz="2400" dirty="0" err="1"/>
              <a:t>of:”passwd</a:t>
            </a:r>
            <a:r>
              <a:rPr lang="en-US" sz="2400" dirty="0"/>
              <a:t>”</a:t>
            </a:r>
          </a:p>
          <a:p>
            <a:pPr marL="342900" indent="-342900">
              <a:buFont typeface="Arial" panose="020B0604020202020204" pitchFamily="34" charset="0"/>
              <a:buChar char="•"/>
            </a:pPr>
            <a:r>
              <a:rPr lang="en-US" sz="2400" dirty="0"/>
              <a:t>index of /</a:t>
            </a:r>
            <a:r>
              <a:rPr lang="en-US" sz="2400" dirty="0" err="1"/>
              <a:t>etc</a:t>
            </a:r>
            <a:r>
              <a:rPr lang="en-US" sz="2400" dirty="0"/>
              <a:t>/passwd</a:t>
            </a:r>
          </a:p>
          <a:p>
            <a:pPr marL="342900" indent="-342900">
              <a:buFont typeface="Arial" panose="020B0604020202020204" pitchFamily="34" charset="0"/>
              <a:buChar char="•"/>
            </a:pPr>
            <a:r>
              <a:rPr lang="en-US" sz="2400" dirty="0"/>
              <a:t>"</a:t>
            </a:r>
            <a:r>
              <a:rPr lang="en-US" sz="2400" dirty="0" err="1"/>
              <a:t>intitle:index</a:t>
            </a:r>
            <a:r>
              <a:rPr lang="en-US" sz="2400" dirty="0"/>
              <a:t> of" password </a:t>
            </a:r>
            <a:r>
              <a:rPr lang="en-US" sz="2400" dirty="0" err="1"/>
              <a:t>gmail</a:t>
            </a:r>
            <a:endParaRPr lang="en-US" sz="2400" dirty="0"/>
          </a:p>
          <a:p>
            <a:endParaRPr lang="en-US" sz="2400" dirty="0"/>
          </a:p>
        </p:txBody>
      </p:sp>
    </p:spTree>
    <p:extLst>
      <p:ext uri="{BB962C8B-B14F-4D97-AF65-F5344CB8AC3E}">
        <p14:creationId xmlns:p14="http://schemas.microsoft.com/office/powerpoint/2010/main" val="1187937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AE46E4-B4AC-4277-BA75-863E6D1555EF}"/>
              </a:ext>
            </a:extLst>
          </p:cNvPr>
          <p:cNvSpPr txBox="1"/>
          <p:nvPr/>
        </p:nvSpPr>
        <p:spPr>
          <a:xfrm>
            <a:off x="3646620" y="596063"/>
            <a:ext cx="5497380" cy="492443"/>
          </a:xfrm>
          <a:prstGeom prst="rect">
            <a:avLst/>
          </a:prstGeom>
          <a:noFill/>
        </p:spPr>
        <p:txBody>
          <a:bodyPr wrap="square" rtlCol="0">
            <a:spAutoFit/>
          </a:bodyPr>
          <a:lstStyle/>
          <a:p>
            <a:pPr algn="r">
              <a:spcBef>
                <a:spcPct val="0"/>
              </a:spcBef>
            </a:pPr>
            <a:r>
              <a:rPr lang="en-US" sz="2600" dirty="0">
                <a:solidFill>
                  <a:schemeClr val="bg1"/>
                </a:solidFill>
                <a:effectLst>
                  <a:outerShdw blurRad="50800" dist="38100" dir="2700000" algn="tl" rotWithShape="0">
                    <a:prstClr val="black">
                      <a:alpha val="40000"/>
                    </a:prstClr>
                  </a:outerShdw>
                </a:effectLst>
                <a:latin typeface="+mj-lt"/>
                <a:ea typeface="+mj-ea"/>
                <a:cs typeface="+mj-cs"/>
              </a:rPr>
              <a:t>Data leaks finding using </a:t>
            </a:r>
            <a:r>
              <a:rPr lang="en-US" sz="2600" dirty="0" err="1">
                <a:solidFill>
                  <a:schemeClr val="bg1"/>
                </a:solidFill>
                <a:effectLst>
                  <a:outerShdw blurRad="50800" dist="38100" dir="2700000" algn="tl" rotWithShape="0">
                    <a:prstClr val="black">
                      <a:alpha val="40000"/>
                    </a:prstClr>
                  </a:outerShdw>
                </a:effectLst>
                <a:latin typeface="+mj-lt"/>
                <a:ea typeface="+mj-ea"/>
                <a:cs typeface="+mj-cs"/>
              </a:rPr>
              <a:t>Github</a:t>
            </a:r>
            <a:r>
              <a:rPr lang="en-US" sz="2600" dirty="0">
                <a:solidFill>
                  <a:schemeClr val="bg1"/>
                </a:solidFill>
                <a:effectLst>
                  <a:outerShdw blurRad="50800" dist="38100" dir="2700000" algn="tl" rotWithShape="0">
                    <a:prstClr val="black">
                      <a:alpha val="40000"/>
                    </a:prstClr>
                  </a:outerShdw>
                </a:effectLst>
                <a:latin typeface="+mj-lt"/>
                <a:ea typeface="+mj-ea"/>
                <a:cs typeface="+mj-cs"/>
              </a:rPr>
              <a:t> dorks</a:t>
            </a:r>
          </a:p>
        </p:txBody>
      </p:sp>
      <p:sp>
        <p:nvSpPr>
          <p:cNvPr id="16" name="Rectangle 3">
            <a:extLst>
              <a:ext uri="{FF2B5EF4-FFF2-40B4-BE49-F238E27FC236}">
                <a16:creationId xmlns:a16="http://schemas.microsoft.com/office/drawing/2014/main" id="{443ABE4B-CAC4-45A3-912F-EEC91E4D0BE6}"/>
              </a:ext>
            </a:extLst>
          </p:cNvPr>
          <p:cNvSpPr>
            <a:spLocks noChangeArrowheads="1"/>
          </p:cNvSpPr>
          <p:nvPr/>
        </p:nvSpPr>
        <p:spPr bwMode="auto">
          <a:xfrm>
            <a:off x="296260" y="2454556"/>
            <a:ext cx="310886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fontAlgn="base">
              <a:lnSpc>
                <a:spcPct val="100000"/>
              </a:lnSpc>
              <a:spcBef>
                <a:spcPct val="0"/>
              </a:spcBef>
              <a:spcAft>
                <a:spcPct val="0"/>
              </a:spcAft>
              <a:buClrTx/>
              <a:buSzTx/>
              <a:buFont typeface="Arial" panose="020B0604020202020204" pitchFamily="34" charset="0"/>
              <a:buChar char="•"/>
              <a:tabLst/>
            </a:pPr>
            <a:r>
              <a:rPr lang="en-US" altLang="en-US" sz="1400" dirty="0"/>
              <a:t>filename:.</a:t>
            </a:r>
            <a:r>
              <a:rPr lang="en-US" altLang="en-US" sz="1400" dirty="0" err="1"/>
              <a:t>npmrc</a:t>
            </a:r>
            <a:r>
              <a:rPr lang="en-US" altLang="en-US" sz="1400" dirty="0"/>
              <a:t> _auth </a:t>
            </a:r>
          </a:p>
          <a:p>
            <a:pPr marL="285750" marR="0" lvl="0" indent="-285750" fontAlgn="base">
              <a:lnSpc>
                <a:spcPct val="100000"/>
              </a:lnSpc>
              <a:spcBef>
                <a:spcPct val="0"/>
              </a:spcBef>
              <a:spcAft>
                <a:spcPct val="0"/>
              </a:spcAft>
              <a:buClrTx/>
              <a:buSzTx/>
              <a:buFont typeface="Arial" panose="020B0604020202020204" pitchFamily="34" charset="0"/>
              <a:buChar char="•"/>
              <a:tabLst/>
            </a:pPr>
            <a:r>
              <a:rPr lang="en-US" altLang="en-US" sz="1400" dirty="0"/>
              <a:t>filename:.</a:t>
            </a:r>
            <a:r>
              <a:rPr lang="en-US" altLang="en-US" sz="1400" dirty="0" err="1"/>
              <a:t>dockercfg</a:t>
            </a:r>
            <a:r>
              <a:rPr lang="en-US" altLang="en-US" sz="1400" dirty="0"/>
              <a:t> auth </a:t>
            </a:r>
          </a:p>
          <a:p>
            <a:pPr marL="285750" marR="0" lvl="0" indent="-285750" fontAlgn="base">
              <a:lnSpc>
                <a:spcPct val="100000"/>
              </a:lnSpc>
              <a:spcBef>
                <a:spcPct val="0"/>
              </a:spcBef>
              <a:spcAft>
                <a:spcPct val="0"/>
              </a:spcAft>
              <a:buClrTx/>
              <a:buSzTx/>
              <a:buFont typeface="Arial" panose="020B0604020202020204" pitchFamily="34" charset="0"/>
              <a:buChar char="•"/>
              <a:tabLst/>
            </a:pPr>
            <a:r>
              <a:rPr lang="en-US" altLang="en-US" sz="1400" dirty="0" err="1"/>
              <a:t>extension:pem</a:t>
            </a:r>
            <a:r>
              <a:rPr lang="en-US" altLang="en-US" sz="1400" dirty="0"/>
              <a:t> private </a:t>
            </a:r>
          </a:p>
          <a:p>
            <a:pPr marL="285750" marR="0" lvl="0" indent="-285750" fontAlgn="base">
              <a:lnSpc>
                <a:spcPct val="100000"/>
              </a:lnSpc>
              <a:spcBef>
                <a:spcPct val="0"/>
              </a:spcBef>
              <a:spcAft>
                <a:spcPct val="0"/>
              </a:spcAft>
              <a:buClrTx/>
              <a:buSzTx/>
              <a:buFont typeface="Arial" panose="020B0604020202020204" pitchFamily="34" charset="0"/>
              <a:buChar char="•"/>
              <a:tabLst/>
            </a:pPr>
            <a:r>
              <a:rPr lang="en-US" altLang="en-US" sz="1400" dirty="0" err="1"/>
              <a:t>extension:ppk</a:t>
            </a:r>
            <a:r>
              <a:rPr lang="en-US" altLang="en-US" sz="1400" dirty="0"/>
              <a:t> private </a:t>
            </a:r>
          </a:p>
          <a:p>
            <a:pPr marL="285750" marR="0" lvl="0" indent="-285750" fontAlgn="base">
              <a:lnSpc>
                <a:spcPct val="100000"/>
              </a:lnSpc>
              <a:spcBef>
                <a:spcPct val="0"/>
              </a:spcBef>
              <a:spcAft>
                <a:spcPct val="0"/>
              </a:spcAft>
              <a:buClrTx/>
              <a:buSzTx/>
              <a:buFont typeface="Arial" panose="020B0604020202020204" pitchFamily="34" charset="0"/>
              <a:buChar char="•"/>
              <a:tabLst/>
            </a:pPr>
            <a:r>
              <a:rPr lang="en-US" altLang="en-US" sz="1400" dirty="0" err="1"/>
              <a:t>filename:id_rsa</a:t>
            </a:r>
            <a:r>
              <a:rPr lang="en-US" altLang="en-US" sz="1400" dirty="0"/>
              <a:t> or </a:t>
            </a:r>
            <a:r>
              <a:rPr lang="en-US" altLang="en-US" sz="1400" dirty="0" err="1"/>
              <a:t>filename:id_dsa</a:t>
            </a:r>
            <a:r>
              <a:rPr lang="en-US" altLang="en-US" sz="1400" dirty="0"/>
              <a:t> </a:t>
            </a:r>
          </a:p>
          <a:p>
            <a:pPr marL="285750" marR="0" lvl="0" indent="-285750" fontAlgn="base">
              <a:lnSpc>
                <a:spcPct val="100000"/>
              </a:lnSpc>
              <a:spcBef>
                <a:spcPct val="0"/>
              </a:spcBef>
              <a:spcAft>
                <a:spcPct val="0"/>
              </a:spcAft>
              <a:buClrTx/>
              <a:buSzTx/>
              <a:buFont typeface="Arial" panose="020B0604020202020204" pitchFamily="34" charset="0"/>
              <a:buChar char="•"/>
              <a:tabLst/>
            </a:pPr>
            <a:r>
              <a:rPr lang="en-US" altLang="en-US" sz="1400" dirty="0" err="1"/>
              <a:t>extension:sql</a:t>
            </a:r>
            <a:r>
              <a:rPr lang="en-US" altLang="en-US" sz="1400" dirty="0"/>
              <a:t> </a:t>
            </a:r>
            <a:r>
              <a:rPr lang="en-US" altLang="en-US" sz="1400" dirty="0" err="1"/>
              <a:t>mysql</a:t>
            </a:r>
            <a:r>
              <a:rPr lang="en-US" altLang="en-US" sz="1400" dirty="0"/>
              <a:t> dump </a:t>
            </a:r>
          </a:p>
          <a:p>
            <a:pPr marL="285750" marR="0" lvl="0" indent="-285750" fontAlgn="base">
              <a:lnSpc>
                <a:spcPct val="100000"/>
              </a:lnSpc>
              <a:spcBef>
                <a:spcPct val="0"/>
              </a:spcBef>
              <a:spcAft>
                <a:spcPct val="0"/>
              </a:spcAft>
              <a:buClrTx/>
              <a:buSzTx/>
              <a:buFont typeface="Arial" panose="020B0604020202020204" pitchFamily="34" charset="0"/>
              <a:buChar char="•"/>
              <a:tabLst/>
            </a:pPr>
            <a:r>
              <a:rPr lang="en-US" altLang="en-US" sz="1400" dirty="0" err="1"/>
              <a:t>extension:sql</a:t>
            </a:r>
            <a:r>
              <a:rPr lang="en-US" altLang="en-US" sz="1400" dirty="0"/>
              <a:t> </a:t>
            </a:r>
            <a:r>
              <a:rPr lang="en-US" altLang="en-US" sz="1400" dirty="0" err="1"/>
              <a:t>mysql</a:t>
            </a:r>
            <a:r>
              <a:rPr lang="en-US" altLang="en-US" sz="1400" dirty="0"/>
              <a:t> dump password</a:t>
            </a:r>
          </a:p>
        </p:txBody>
      </p:sp>
      <p:sp>
        <p:nvSpPr>
          <p:cNvPr id="19" name="TextBox 18">
            <a:extLst>
              <a:ext uri="{FF2B5EF4-FFF2-40B4-BE49-F238E27FC236}">
                <a16:creationId xmlns:a16="http://schemas.microsoft.com/office/drawing/2014/main" id="{D1A0990A-7656-4222-8488-CF874ABD8219}"/>
              </a:ext>
            </a:extLst>
          </p:cNvPr>
          <p:cNvSpPr txBox="1"/>
          <p:nvPr/>
        </p:nvSpPr>
        <p:spPr>
          <a:xfrm>
            <a:off x="3808475" y="2454556"/>
            <a:ext cx="4585252" cy="1600438"/>
          </a:xfrm>
          <a:prstGeom prst="rect">
            <a:avLst/>
          </a:prstGeom>
          <a:noFill/>
        </p:spPr>
        <p:txBody>
          <a:bodyPr wrap="square">
            <a:spAutoFit/>
          </a:bodyPr>
          <a:lstStyle/>
          <a:p>
            <a:pPr marL="285750" indent="-285750" fontAlgn="base">
              <a:spcBef>
                <a:spcPct val="0"/>
              </a:spcBef>
              <a:spcAft>
                <a:spcPct val="0"/>
              </a:spcAft>
              <a:buFont typeface="Arial" panose="020B0604020202020204" pitchFamily="34" charset="0"/>
              <a:buChar char="•"/>
            </a:pPr>
            <a:endParaRPr lang="en-US" altLang="en-US" sz="1400" dirty="0"/>
          </a:p>
          <a:p>
            <a:pPr marL="285750" indent="-285750" fontAlgn="base">
              <a:spcBef>
                <a:spcPct val="0"/>
              </a:spcBef>
              <a:spcAft>
                <a:spcPct val="0"/>
              </a:spcAft>
              <a:buFont typeface="Arial" panose="020B0604020202020204" pitchFamily="34" charset="0"/>
              <a:buChar char="•"/>
            </a:pPr>
            <a:r>
              <a:rPr lang="en-US" altLang="en-US" sz="1400" dirty="0" err="1"/>
              <a:t>filename:credentials</a:t>
            </a:r>
            <a:r>
              <a:rPr lang="en-US" altLang="en-US" sz="1400" dirty="0"/>
              <a:t> </a:t>
            </a:r>
            <a:r>
              <a:rPr lang="en-US" altLang="en-US" sz="1400" dirty="0" err="1"/>
              <a:t>aws_access_key_id</a:t>
            </a:r>
            <a:r>
              <a:rPr lang="en-US" altLang="en-US" sz="1400" dirty="0"/>
              <a:t> </a:t>
            </a:r>
          </a:p>
          <a:p>
            <a:pPr marL="285750" indent="-285750" fontAlgn="base">
              <a:spcBef>
                <a:spcPct val="0"/>
              </a:spcBef>
              <a:spcAft>
                <a:spcPct val="0"/>
              </a:spcAft>
              <a:buFont typeface="Arial" panose="020B0604020202020204" pitchFamily="34" charset="0"/>
              <a:buChar char="•"/>
            </a:pPr>
            <a:r>
              <a:rPr lang="en-US" altLang="en-US" sz="1400" dirty="0"/>
              <a:t>filename:.s3cfg </a:t>
            </a:r>
          </a:p>
          <a:p>
            <a:pPr marL="285750" indent="-285750" fontAlgn="base">
              <a:spcBef>
                <a:spcPct val="0"/>
              </a:spcBef>
              <a:spcAft>
                <a:spcPct val="0"/>
              </a:spcAft>
              <a:buFont typeface="Arial" panose="020B0604020202020204" pitchFamily="34" charset="0"/>
              <a:buChar char="•"/>
            </a:pPr>
            <a:r>
              <a:rPr lang="en-US" altLang="en-US" sz="1400" dirty="0" err="1"/>
              <a:t>filename:wp-config.php</a:t>
            </a:r>
            <a:r>
              <a:rPr lang="en-US" altLang="en-US" sz="1400" dirty="0"/>
              <a:t> </a:t>
            </a:r>
          </a:p>
          <a:p>
            <a:pPr marL="285750" indent="-285750" fontAlgn="base">
              <a:spcBef>
                <a:spcPct val="0"/>
              </a:spcBef>
              <a:spcAft>
                <a:spcPct val="0"/>
              </a:spcAft>
              <a:buFont typeface="Arial" panose="020B0604020202020204" pitchFamily="34" charset="0"/>
              <a:buChar char="•"/>
            </a:pPr>
            <a:r>
              <a:rPr lang="en-US" altLang="en-US" sz="1400" dirty="0"/>
              <a:t>filename:.</a:t>
            </a:r>
            <a:r>
              <a:rPr lang="en-US" altLang="en-US" sz="1400" dirty="0" err="1"/>
              <a:t>htpasswd</a:t>
            </a:r>
            <a:r>
              <a:rPr lang="en-US" altLang="en-US" sz="1400" dirty="0"/>
              <a:t> </a:t>
            </a:r>
          </a:p>
          <a:p>
            <a:pPr marL="285750" indent="-285750" fontAlgn="base">
              <a:spcBef>
                <a:spcPct val="0"/>
              </a:spcBef>
              <a:spcAft>
                <a:spcPct val="0"/>
              </a:spcAft>
              <a:buFont typeface="Arial" panose="020B0604020202020204" pitchFamily="34" charset="0"/>
              <a:buChar char="•"/>
            </a:pPr>
            <a:r>
              <a:rPr lang="en-US" altLang="en-US" sz="1400" dirty="0" err="1"/>
              <a:t>filename:.env</a:t>
            </a:r>
            <a:r>
              <a:rPr lang="en-US" altLang="en-US" sz="1400" dirty="0"/>
              <a:t> DB_USERNAME NOT homestead </a:t>
            </a:r>
          </a:p>
          <a:p>
            <a:pPr marL="285750" indent="-285750" fontAlgn="base">
              <a:spcBef>
                <a:spcPct val="0"/>
              </a:spcBef>
              <a:spcAft>
                <a:spcPct val="0"/>
              </a:spcAft>
              <a:buFont typeface="Arial" panose="020B0604020202020204" pitchFamily="34" charset="0"/>
              <a:buChar char="•"/>
            </a:pPr>
            <a:r>
              <a:rPr lang="en-US" altLang="en-US" sz="1400" dirty="0" err="1"/>
              <a:t>filename:.env</a:t>
            </a:r>
            <a:r>
              <a:rPr lang="en-US" altLang="en-US" sz="1400" dirty="0"/>
              <a:t> MAIL_HOST=smtp.gmail.com </a:t>
            </a:r>
          </a:p>
        </p:txBody>
      </p:sp>
    </p:spTree>
    <p:extLst>
      <p:ext uri="{BB962C8B-B14F-4D97-AF65-F5344CB8AC3E}">
        <p14:creationId xmlns:p14="http://schemas.microsoft.com/office/powerpoint/2010/main" val="2163761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97CDD0-036A-4C0C-9FD3-097DB057FC19}"/>
              </a:ext>
            </a:extLst>
          </p:cNvPr>
          <p:cNvSpPr txBox="1"/>
          <p:nvPr/>
        </p:nvSpPr>
        <p:spPr>
          <a:xfrm>
            <a:off x="3947928" y="586585"/>
            <a:ext cx="5196072" cy="461665"/>
          </a:xfrm>
          <a:prstGeom prst="rect">
            <a:avLst/>
          </a:prstGeom>
          <a:noFill/>
        </p:spPr>
        <p:txBody>
          <a:bodyPr wrap="square">
            <a:spAutoFit/>
          </a:bodyPr>
          <a:lstStyle/>
          <a:p>
            <a:pPr algn="r">
              <a:spcBef>
                <a:spcPct val="0"/>
              </a:spcBef>
            </a:pPr>
            <a:r>
              <a:rPr lang="en-US" sz="2400" dirty="0">
                <a:solidFill>
                  <a:schemeClr val="bg1"/>
                </a:solidFill>
                <a:effectLst>
                  <a:outerShdw blurRad="50800" dist="38100" dir="2700000" algn="tl" rotWithShape="0">
                    <a:prstClr val="black">
                      <a:alpha val="40000"/>
                    </a:prstClr>
                  </a:outerShdw>
                </a:effectLst>
                <a:latin typeface="+mj-lt"/>
                <a:ea typeface="+mj-ea"/>
                <a:cs typeface="+mj-cs"/>
              </a:rPr>
              <a:t>Data leaks finding using Shodan DORKS</a:t>
            </a:r>
          </a:p>
        </p:txBody>
      </p:sp>
      <p:sp>
        <p:nvSpPr>
          <p:cNvPr id="6" name="TextBox 5">
            <a:extLst>
              <a:ext uri="{FF2B5EF4-FFF2-40B4-BE49-F238E27FC236}">
                <a16:creationId xmlns:a16="http://schemas.microsoft.com/office/drawing/2014/main" id="{949F825B-AF02-4F9F-9EF4-7CA32D2FC385}"/>
              </a:ext>
            </a:extLst>
          </p:cNvPr>
          <p:cNvSpPr txBox="1"/>
          <p:nvPr/>
        </p:nvSpPr>
        <p:spPr>
          <a:xfrm>
            <a:off x="1866781" y="2419045"/>
            <a:ext cx="4162293" cy="2246769"/>
          </a:xfrm>
          <a:prstGeom prst="rect">
            <a:avLst/>
          </a:prstGeom>
          <a:noFill/>
        </p:spPr>
        <p:txBody>
          <a:bodyPr wrap="none" rtlCol="0">
            <a:spAutoFit/>
          </a:bodyPr>
          <a:lstStyle/>
          <a:p>
            <a:pPr marL="285750" indent="-285750">
              <a:buFont typeface="Arial" panose="020B0604020202020204" pitchFamily="34" charset="0"/>
              <a:buChar char="•"/>
            </a:pPr>
            <a:r>
              <a:rPr lang="en-US" sz="2000" dirty="0" err="1"/>
              <a:t>apache</a:t>
            </a:r>
            <a:r>
              <a:rPr lang="en-US" sz="2000" dirty="0"/>
              <a:t> </a:t>
            </a:r>
            <a:r>
              <a:rPr lang="en-US" sz="2000" dirty="0" err="1"/>
              <a:t>city:"San</a:t>
            </a:r>
            <a:r>
              <a:rPr lang="en-US" sz="2000" dirty="0"/>
              <a:t> Francisco“</a:t>
            </a:r>
          </a:p>
          <a:p>
            <a:pPr marL="285750" indent="-285750">
              <a:buFont typeface="Arial" panose="020B0604020202020204" pitchFamily="34" charset="0"/>
              <a:buChar char="•"/>
            </a:pPr>
            <a:r>
              <a:rPr lang="en-US" sz="2000" dirty="0" err="1"/>
              <a:t>nginx</a:t>
            </a:r>
            <a:r>
              <a:rPr lang="en-US" sz="2000" dirty="0"/>
              <a:t> </a:t>
            </a:r>
            <a:r>
              <a:rPr lang="en-US" sz="2000" dirty="0" err="1"/>
              <a:t>country:"DE</a:t>
            </a:r>
            <a:r>
              <a:rPr lang="en-US" sz="2000" dirty="0"/>
              <a:t>“</a:t>
            </a:r>
          </a:p>
          <a:p>
            <a:pPr marL="285750" indent="-285750">
              <a:buFont typeface="Arial" panose="020B0604020202020204" pitchFamily="34" charset="0"/>
              <a:buChar char="•"/>
            </a:pPr>
            <a:r>
              <a:rPr lang="en-US" sz="2000" dirty="0"/>
              <a:t>"Server: </a:t>
            </a:r>
            <a:r>
              <a:rPr lang="en-US" sz="2000" dirty="0" err="1"/>
              <a:t>gws</a:t>
            </a:r>
            <a:r>
              <a:rPr lang="en-US" sz="2000" dirty="0"/>
              <a:t>" </a:t>
            </a:r>
            <a:r>
              <a:rPr lang="en-US" sz="2000" dirty="0" err="1"/>
              <a:t>hostname:"google</a:t>
            </a:r>
            <a:r>
              <a:rPr lang="en-US" sz="2000" dirty="0"/>
              <a:t>“</a:t>
            </a:r>
          </a:p>
          <a:p>
            <a:pPr marL="285750" indent="-285750">
              <a:buFont typeface="Arial" panose="020B0604020202020204" pitchFamily="34" charset="0"/>
              <a:buChar char="•"/>
            </a:pPr>
            <a:r>
              <a:rPr lang="en-US" sz="2000" dirty="0"/>
              <a:t>cisco net:"216.219.143.0/24“</a:t>
            </a:r>
          </a:p>
          <a:p>
            <a:pPr marL="285750" indent="-285750">
              <a:buFont typeface="Arial" panose="020B0604020202020204" pitchFamily="34" charset="0"/>
              <a:buChar char="•"/>
            </a:pPr>
            <a:r>
              <a:rPr lang="en-US" sz="2000" dirty="0"/>
              <a:t>"port:5432 PostgreSQL“</a:t>
            </a:r>
          </a:p>
          <a:p>
            <a:pPr marL="285750" indent="-285750">
              <a:buFont typeface="Arial" panose="020B0604020202020204" pitchFamily="34" charset="0"/>
              <a:buChar char="•"/>
            </a:pPr>
            <a:endParaRPr lang="en-US" sz="2000" dirty="0"/>
          </a:p>
          <a:p>
            <a:r>
              <a:rPr lang="en-US" sz="2000" dirty="0">
                <a:hlinkClick r:id="rId3"/>
              </a:rPr>
              <a:t>https://github.com/lothos612/shodan</a:t>
            </a:r>
            <a:endParaRPr lang="en-US" sz="2000" dirty="0"/>
          </a:p>
        </p:txBody>
      </p:sp>
    </p:spTree>
    <p:extLst>
      <p:ext uri="{BB962C8B-B14F-4D97-AF65-F5344CB8AC3E}">
        <p14:creationId xmlns:p14="http://schemas.microsoft.com/office/powerpoint/2010/main" val="2246560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AE46E4-B4AC-4277-BA75-863E6D1555EF}"/>
              </a:ext>
            </a:extLst>
          </p:cNvPr>
          <p:cNvSpPr txBox="1"/>
          <p:nvPr/>
        </p:nvSpPr>
        <p:spPr>
          <a:xfrm>
            <a:off x="4572000" y="433880"/>
            <a:ext cx="4275740" cy="523220"/>
          </a:xfrm>
          <a:prstGeom prst="rect">
            <a:avLst/>
          </a:prstGeom>
          <a:noFill/>
        </p:spPr>
        <p:txBody>
          <a:bodyPr wrap="square" rtlCol="0">
            <a:spAutoFit/>
          </a:bodyPr>
          <a:lstStyle/>
          <a:p>
            <a:pPr algn="r">
              <a:spcBef>
                <a:spcPct val="0"/>
              </a:spcBef>
            </a:pPr>
            <a:r>
              <a:rPr lang="en-US" sz="2800" dirty="0">
                <a:solidFill>
                  <a:schemeClr val="bg1"/>
                </a:solidFill>
                <a:effectLst>
                  <a:outerShdw blurRad="50800" dist="38100" dir="2700000" algn="tl" rotWithShape="0">
                    <a:prstClr val="black">
                      <a:alpha val="40000"/>
                    </a:prstClr>
                  </a:outerShdw>
                </a:effectLst>
                <a:latin typeface="+mj-lt"/>
                <a:ea typeface="+mj-ea"/>
                <a:cs typeface="+mj-cs"/>
              </a:rPr>
              <a:t>Model Reports</a:t>
            </a:r>
          </a:p>
        </p:txBody>
      </p:sp>
      <p:sp>
        <p:nvSpPr>
          <p:cNvPr id="3" name="TextBox 2">
            <a:extLst>
              <a:ext uri="{FF2B5EF4-FFF2-40B4-BE49-F238E27FC236}">
                <a16:creationId xmlns:a16="http://schemas.microsoft.com/office/drawing/2014/main" id="{10C4A3DF-486B-438F-AB41-A6942862A994}"/>
              </a:ext>
            </a:extLst>
          </p:cNvPr>
          <p:cNvSpPr txBox="1"/>
          <p:nvPr/>
        </p:nvSpPr>
        <p:spPr>
          <a:xfrm>
            <a:off x="143555" y="2266340"/>
            <a:ext cx="8704185" cy="1477328"/>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3"/>
              </a:rPr>
              <a:t>https://hackerone.com/reports/775123</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4"/>
              </a:rPr>
              <a:t>https://hackerone.com/reports/268888</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5"/>
              </a:rPr>
              <a:t>https://infosecwriteups.com/vine-users-private-information-disclosure-f1c55a3abbb6</a:t>
            </a:r>
            <a:endParaRPr lang="en-US" dirty="0"/>
          </a:p>
        </p:txBody>
      </p:sp>
    </p:spTree>
    <p:extLst>
      <p:ext uri="{BB962C8B-B14F-4D97-AF65-F5344CB8AC3E}">
        <p14:creationId xmlns:p14="http://schemas.microsoft.com/office/powerpoint/2010/main" val="2209623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97CDD0-036A-4C0C-9FD3-097DB057FC19}"/>
              </a:ext>
            </a:extLst>
          </p:cNvPr>
          <p:cNvSpPr txBox="1"/>
          <p:nvPr/>
        </p:nvSpPr>
        <p:spPr>
          <a:xfrm>
            <a:off x="3947928" y="586585"/>
            <a:ext cx="5196072" cy="461665"/>
          </a:xfrm>
          <a:prstGeom prst="rect">
            <a:avLst/>
          </a:prstGeom>
          <a:noFill/>
        </p:spPr>
        <p:txBody>
          <a:bodyPr wrap="square">
            <a:spAutoFit/>
          </a:bodyPr>
          <a:lstStyle/>
          <a:p>
            <a:pPr algn="r">
              <a:spcBef>
                <a:spcPct val="0"/>
              </a:spcBef>
            </a:pPr>
            <a:r>
              <a:rPr lang="en-US" sz="2400" dirty="0">
                <a:solidFill>
                  <a:schemeClr val="bg1"/>
                </a:solidFill>
                <a:effectLst>
                  <a:outerShdw blurRad="50800" dist="38100" dir="2700000" algn="tl" rotWithShape="0">
                    <a:prstClr val="black">
                      <a:alpha val="40000"/>
                    </a:prstClr>
                  </a:outerShdw>
                </a:effectLst>
                <a:latin typeface="+mj-lt"/>
                <a:ea typeface="+mj-ea"/>
                <a:cs typeface="+mj-cs"/>
              </a:rPr>
              <a:t>Impact and Prevention</a:t>
            </a:r>
          </a:p>
        </p:txBody>
      </p:sp>
      <p:sp>
        <p:nvSpPr>
          <p:cNvPr id="6" name="TextBox 5">
            <a:extLst>
              <a:ext uri="{FF2B5EF4-FFF2-40B4-BE49-F238E27FC236}">
                <a16:creationId xmlns:a16="http://schemas.microsoft.com/office/drawing/2014/main" id="{949F825B-AF02-4F9F-9EF4-7CA32D2FC385}"/>
              </a:ext>
            </a:extLst>
          </p:cNvPr>
          <p:cNvSpPr txBox="1"/>
          <p:nvPr/>
        </p:nvSpPr>
        <p:spPr>
          <a:xfrm>
            <a:off x="601670" y="1655520"/>
            <a:ext cx="7940660" cy="3046988"/>
          </a:xfrm>
          <a:prstGeom prst="rect">
            <a:avLst/>
          </a:prstGeom>
          <a:noFill/>
        </p:spPr>
        <p:txBody>
          <a:bodyPr wrap="square" rtlCol="0">
            <a:spAutoFit/>
          </a:bodyPr>
          <a:lstStyle/>
          <a:p>
            <a:r>
              <a:rPr lang="en-US" sz="2000" u="sng" dirty="0">
                <a:solidFill>
                  <a:schemeClr val="accent1">
                    <a:lumMod val="50000"/>
                  </a:schemeClr>
                </a:solidFill>
              </a:rPr>
              <a:t>Impact:</a:t>
            </a:r>
          </a:p>
          <a:p>
            <a:r>
              <a:rPr lang="en-US" sz="2000" dirty="0"/>
              <a:t>	</a:t>
            </a:r>
            <a:r>
              <a:rPr lang="en-US" sz="1400" dirty="0"/>
              <a:t>When this data is accessed by an attacker as a result of a data breach, users are at risk for sensitive data exposure. Data leaks that result in the exposure of sensitive credentials can come with costs in the millions of dollars, destroying a company's reputation along with it.</a:t>
            </a:r>
          </a:p>
          <a:p>
            <a:endParaRPr lang="en-US" sz="1400" dirty="0"/>
          </a:p>
          <a:p>
            <a:r>
              <a:rPr lang="en-US" sz="2000" u="sng" dirty="0">
                <a:solidFill>
                  <a:schemeClr val="accent1">
                    <a:lumMod val="50000"/>
                  </a:schemeClr>
                </a:solidFill>
              </a:rPr>
              <a:t>Prevention:</a:t>
            </a:r>
          </a:p>
          <a:p>
            <a:r>
              <a:rPr lang="en-US" sz="2000" dirty="0">
                <a:solidFill>
                  <a:schemeClr val="accent1">
                    <a:lumMod val="50000"/>
                  </a:schemeClr>
                </a:solidFill>
              </a:rPr>
              <a:t>	</a:t>
            </a:r>
            <a:r>
              <a:rPr lang="en-US" sz="1400" dirty="0"/>
              <a:t>Classify data processed, stored or transmitted by an application. Identify which data is sensitive according to privacy laws, regulatory requirements, or business needs. Apply controls as per the classification. Don’t store sensitive data unnecessarily. Discard it as soon as possible or use PCI DSS compliant tokenization or even truncation. Data that is not retained cannot be stolen.</a:t>
            </a:r>
          </a:p>
          <a:p>
            <a:endParaRPr lang="en-US" sz="1400" dirty="0"/>
          </a:p>
          <a:p>
            <a:r>
              <a:rPr lang="en-US" sz="1400" dirty="0">
                <a:hlinkClick r:id="rId3"/>
              </a:rPr>
              <a:t>https://owasp.org/www-project-top-ten/2017/A3_2017-Sensitive_Data_Exposure</a:t>
            </a:r>
            <a:endParaRPr lang="en-US" sz="1400" dirty="0"/>
          </a:p>
        </p:txBody>
      </p:sp>
    </p:spTree>
    <p:extLst>
      <p:ext uri="{BB962C8B-B14F-4D97-AF65-F5344CB8AC3E}">
        <p14:creationId xmlns:p14="http://schemas.microsoft.com/office/powerpoint/2010/main" val="1116299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AE46E4-B4AC-4277-BA75-863E6D1555EF}"/>
              </a:ext>
            </a:extLst>
          </p:cNvPr>
          <p:cNvSpPr txBox="1"/>
          <p:nvPr/>
        </p:nvSpPr>
        <p:spPr>
          <a:xfrm>
            <a:off x="4572000" y="433880"/>
            <a:ext cx="4275740" cy="523220"/>
          </a:xfrm>
          <a:prstGeom prst="rect">
            <a:avLst/>
          </a:prstGeom>
          <a:noFill/>
        </p:spPr>
        <p:txBody>
          <a:bodyPr wrap="square" rtlCol="0">
            <a:spAutoFit/>
          </a:bodyPr>
          <a:lstStyle/>
          <a:p>
            <a:pPr algn="r">
              <a:spcBef>
                <a:spcPct val="0"/>
              </a:spcBef>
            </a:pPr>
            <a:r>
              <a:rPr lang="en-US" sz="2800" dirty="0">
                <a:solidFill>
                  <a:schemeClr val="bg1"/>
                </a:solidFill>
                <a:effectLst>
                  <a:outerShdw blurRad="50800" dist="38100" dir="2700000" algn="tl" rotWithShape="0">
                    <a:prstClr val="black">
                      <a:alpha val="40000"/>
                    </a:prstClr>
                  </a:outerShdw>
                </a:effectLst>
                <a:latin typeface="+mj-lt"/>
                <a:ea typeface="+mj-ea"/>
                <a:cs typeface="+mj-cs"/>
              </a:rPr>
              <a:t>Conclusion</a:t>
            </a:r>
          </a:p>
        </p:txBody>
      </p:sp>
      <p:sp>
        <p:nvSpPr>
          <p:cNvPr id="4" name="TextBox 3">
            <a:extLst>
              <a:ext uri="{FF2B5EF4-FFF2-40B4-BE49-F238E27FC236}">
                <a16:creationId xmlns:a16="http://schemas.microsoft.com/office/drawing/2014/main" id="{EDC3264F-DDF7-4177-B20C-DA8A36AE3340}"/>
              </a:ext>
            </a:extLst>
          </p:cNvPr>
          <p:cNvSpPr txBox="1"/>
          <p:nvPr/>
        </p:nvSpPr>
        <p:spPr>
          <a:xfrm>
            <a:off x="601670" y="2113635"/>
            <a:ext cx="717713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As always said, no website is 100% secure. </a:t>
            </a:r>
          </a:p>
          <a:p>
            <a:pPr marL="285750" indent="-285750">
              <a:buFont typeface="Arial" panose="020B0604020202020204" pitchFamily="34" charset="0"/>
              <a:buChar char="•"/>
            </a:pPr>
            <a:r>
              <a:rPr lang="en-US" dirty="0"/>
              <a:t>It is your duty to protect your information from being stolen</a:t>
            </a:r>
          </a:p>
          <a:p>
            <a:pPr marL="285750" indent="-285750">
              <a:buFont typeface="Arial" panose="020B0604020202020204" pitchFamily="34" charset="0"/>
              <a:buChar char="•"/>
            </a:pPr>
            <a:r>
              <a:rPr lang="en-US" dirty="0"/>
              <a:t>If you suspect any website or any data asking platform is not safe to protect your data, just leave from there.</a:t>
            </a:r>
          </a:p>
          <a:p>
            <a:pPr marL="285750" indent="-285750">
              <a:buFont typeface="Arial" panose="020B0604020202020204" pitchFamily="34" charset="0"/>
              <a:buChar char="•"/>
            </a:pPr>
            <a:r>
              <a:rPr lang="en-US" dirty="0"/>
              <a:t>Try to keep your data always private.</a:t>
            </a:r>
          </a:p>
          <a:p>
            <a:pPr marL="285750" indent="-285750">
              <a:buFont typeface="Arial" panose="020B0604020202020204" pitchFamily="34" charset="0"/>
              <a:buChar char="•"/>
            </a:pPr>
            <a:r>
              <a:rPr lang="en-US" dirty="0"/>
              <a:t>Finally don’t forget one thing you are the front-line defender of your data</a:t>
            </a:r>
          </a:p>
        </p:txBody>
      </p:sp>
    </p:spTree>
    <p:extLst>
      <p:ext uri="{BB962C8B-B14F-4D97-AF65-F5344CB8AC3E}">
        <p14:creationId xmlns:p14="http://schemas.microsoft.com/office/powerpoint/2010/main" val="3891747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30115" y="1808225"/>
            <a:ext cx="4266590" cy="1374345"/>
          </a:xfrm>
        </p:spPr>
        <p:txBody>
          <a:bodyPr>
            <a:noAutofit/>
            <a:scene3d>
              <a:camera prst="orthographicFront"/>
              <a:lightRig rig="threePt" dir="t"/>
            </a:scene3d>
            <a:sp3d extrusionH="57150">
              <a:bevelT w="69850" h="69850" prst="divot"/>
            </a:sp3d>
          </a:bodyPr>
          <a:lstStyle/>
          <a:p>
            <a:r>
              <a:rPr lang="en-US" sz="5000" b="1" dirty="0">
                <a:ln w="22225">
                  <a:solidFill>
                    <a:schemeClr val="accent2"/>
                  </a:solidFill>
                  <a:prstDash val="solid"/>
                </a:ln>
                <a:solidFill>
                  <a:schemeClr val="accent2">
                    <a:lumMod val="40000"/>
                    <a:lumOff val="60000"/>
                  </a:schemeClr>
                </a:solidFill>
                <a:latin typeface="OCR A Extended" panose="02010509020102010303" pitchFamily="50" charset="0"/>
              </a:rPr>
              <a:t>THANK YOU!</a:t>
            </a:r>
          </a:p>
        </p:txBody>
      </p:sp>
    </p:spTree>
    <p:extLst>
      <p:ext uri="{BB962C8B-B14F-4D97-AF65-F5344CB8AC3E}">
        <p14:creationId xmlns:p14="http://schemas.microsoft.com/office/powerpoint/2010/main" val="3492425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Synopsis</a:t>
            </a:r>
          </a:p>
        </p:txBody>
      </p:sp>
      <p:sp>
        <p:nvSpPr>
          <p:cNvPr id="3" name="Content Placeholder 2"/>
          <p:cNvSpPr>
            <a:spLocks noGrp="1"/>
          </p:cNvSpPr>
          <p:nvPr>
            <p:ph idx="1"/>
          </p:nvPr>
        </p:nvSpPr>
        <p:spPr>
          <a:xfrm>
            <a:off x="448965" y="2419045"/>
            <a:ext cx="8246070" cy="1985166"/>
          </a:xfrm>
        </p:spPr>
        <p:txBody>
          <a:bodyPr>
            <a:normAutofit lnSpcReduction="10000"/>
          </a:bodyPr>
          <a:lstStyle/>
          <a:p>
            <a:r>
              <a:rPr lang="en-US" dirty="0"/>
              <a:t>Introduction</a:t>
            </a:r>
          </a:p>
          <a:p>
            <a:r>
              <a:rPr lang="en-US" dirty="0"/>
              <a:t>Cross-Site Scripting</a:t>
            </a:r>
          </a:p>
          <a:p>
            <a:r>
              <a:rPr lang="en-US" dirty="0"/>
              <a:t>Sensitive Information Exposure</a:t>
            </a:r>
          </a:p>
          <a:p>
            <a:r>
              <a:rPr lang="en-US" dirty="0"/>
              <a:t>Conclusion</a:t>
            </a:r>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AE46E4-B4AC-4277-BA75-863E6D1555EF}"/>
              </a:ext>
            </a:extLst>
          </p:cNvPr>
          <p:cNvSpPr txBox="1"/>
          <p:nvPr/>
        </p:nvSpPr>
        <p:spPr>
          <a:xfrm>
            <a:off x="4572000" y="433880"/>
            <a:ext cx="4275740" cy="523220"/>
          </a:xfrm>
          <a:prstGeom prst="rect">
            <a:avLst/>
          </a:prstGeom>
          <a:noFill/>
        </p:spPr>
        <p:txBody>
          <a:bodyPr wrap="square" rtlCol="0">
            <a:spAutoFit/>
          </a:bodyPr>
          <a:lstStyle/>
          <a:p>
            <a:pPr algn="r">
              <a:spcBef>
                <a:spcPct val="0"/>
              </a:spcBef>
            </a:pPr>
            <a:r>
              <a:rPr lang="en-US" sz="2800" dirty="0">
                <a:solidFill>
                  <a:schemeClr val="bg1"/>
                </a:solidFill>
                <a:effectLst>
                  <a:outerShdw blurRad="50800" dist="38100" dir="2700000" algn="tl" rotWithShape="0">
                    <a:prstClr val="black">
                      <a:alpha val="40000"/>
                    </a:prstClr>
                  </a:outerShdw>
                </a:effectLst>
                <a:latin typeface="+mj-lt"/>
                <a:ea typeface="+mj-ea"/>
                <a:cs typeface="+mj-cs"/>
              </a:rPr>
              <a:t>Introduction</a:t>
            </a:r>
          </a:p>
        </p:txBody>
      </p:sp>
      <p:sp>
        <p:nvSpPr>
          <p:cNvPr id="3" name="TextBox 2">
            <a:extLst>
              <a:ext uri="{FF2B5EF4-FFF2-40B4-BE49-F238E27FC236}">
                <a16:creationId xmlns:a16="http://schemas.microsoft.com/office/drawing/2014/main" id="{5CA67515-48AD-4462-B0D7-E1418735184E}"/>
              </a:ext>
            </a:extLst>
          </p:cNvPr>
          <p:cNvSpPr txBox="1"/>
          <p:nvPr/>
        </p:nvSpPr>
        <p:spPr>
          <a:xfrm>
            <a:off x="296261" y="1808225"/>
            <a:ext cx="855147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In today’s modern world everything is being modernized.</a:t>
            </a:r>
          </a:p>
          <a:p>
            <a:pPr marL="285750" indent="-285750">
              <a:buFont typeface="Arial" panose="020B0604020202020204" pitchFamily="34" charset="0"/>
              <a:buChar char="•"/>
            </a:pPr>
            <a:r>
              <a:rPr lang="en-US" dirty="0"/>
              <a:t>Just as security features are increasing day by day, at the same time users information being stolen Sometimes due to the Illegal hackers and sometimes due to the careless of the security system officials.</a:t>
            </a:r>
          </a:p>
          <a:p>
            <a:pPr marL="285750" indent="-285750">
              <a:buFont typeface="Arial" panose="020B0604020202020204" pitchFamily="34" charset="0"/>
              <a:buChar char="•"/>
            </a:pPr>
            <a:r>
              <a:rPr lang="en-US" dirty="0"/>
              <a:t>To identify and fix those vulnerabilities many organizations have released many security standards based on the impact of the vulnerability.</a:t>
            </a:r>
          </a:p>
          <a:p>
            <a:pPr marL="285750" indent="-285750">
              <a:buFont typeface="Arial" panose="020B0604020202020204" pitchFamily="34" charset="0"/>
              <a:buChar char="•"/>
            </a:pPr>
            <a:r>
              <a:rPr lang="en-US" dirty="0"/>
              <a:t>Today I take a session about two of those vulnerabilities</a:t>
            </a:r>
          </a:p>
          <a:p>
            <a:pPr marL="285750" indent="-285750">
              <a:buFont typeface="Arial" panose="020B0604020202020204" pitchFamily="34" charset="0"/>
              <a:buChar char="•"/>
            </a:pPr>
            <a:r>
              <a:rPr lang="en-US" dirty="0"/>
              <a:t>One is Cross Site Scripting and another one is sensitive information exposure</a:t>
            </a:r>
          </a:p>
        </p:txBody>
      </p:sp>
    </p:spTree>
    <p:extLst>
      <p:ext uri="{BB962C8B-B14F-4D97-AF65-F5344CB8AC3E}">
        <p14:creationId xmlns:p14="http://schemas.microsoft.com/office/powerpoint/2010/main" val="3706045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Cross Site Scripting(XSS)- A7:2017</a:t>
            </a:r>
          </a:p>
        </p:txBody>
      </p:sp>
      <p:sp>
        <p:nvSpPr>
          <p:cNvPr id="5" name="Content Placeholder 4"/>
          <p:cNvSpPr>
            <a:spLocks noGrp="1"/>
          </p:cNvSpPr>
          <p:nvPr>
            <p:ph idx="1"/>
          </p:nvPr>
        </p:nvSpPr>
        <p:spPr/>
        <p:txBody>
          <a:bodyPr>
            <a:normAutofit/>
          </a:bodyPr>
          <a:lstStyle/>
          <a:p>
            <a:r>
              <a:rPr lang="en-US" sz="1800" dirty="0"/>
              <a:t>It is a type of injection, in which attacker inject their payload to retrieve sensitive information such as user cookies </a:t>
            </a:r>
          </a:p>
          <a:p>
            <a:r>
              <a:rPr lang="en-US" sz="1800" dirty="0"/>
              <a:t>An attacker can use XSS to send a malicious script to an unsuspecting user. </a:t>
            </a:r>
          </a:p>
          <a:p>
            <a:r>
              <a:rPr lang="en-US" sz="1800" dirty="0"/>
              <a:t>The end user’s browser has no way to know that the script should not be trusted, and will execute the script. </a:t>
            </a:r>
          </a:p>
          <a:p>
            <a:r>
              <a:rPr lang="en-US" sz="1800" dirty="0"/>
              <a:t>Because it thinks the script came from a trusted source, the malicious script can access any cookies, session tokens, or other sensitive information retained by the browser and used with that site. </a:t>
            </a:r>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CEBBD-9DF5-48F9-8EED-6831C4E90A9D}"/>
              </a:ext>
            </a:extLst>
          </p:cNvPr>
          <p:cNvSpPr>
            <a:spLocks noGrp="1"/>
          </p:cNvSpPr>
          <p:nvPr>
            <p:ph type="title"/>
          </p:nvPr>
        </p:nvSpPr>
        <p:spPr>
          <a:xfrm>
            <a:off x="533552" y="128470"/>
            <a:ext cx="8076896" cy="1068935"/>
          </a:xfrm>
        </p:spPr>
        <p:txBody>
          <a:bodyPr/>
          <a:lstStyle/>
          <a:p>
            <a:r>
              <a:rPr lang="en-US" dirty="0"/>
              <a:t> Reflected XSS</a:t>
            </a:r>
          </a:p>
        </p:txBody>
      </p:sp>
      <p:pic>
        <p:nvPicPr>
          <p:cNvPr id="10" name="Picture 9">
            <a:extLst>
              <a:ext uri="{FF2B5EF4-FFF2-40B4-BE49-F238E27FC236}">
                <a16:creationId xmlns:a16="http://schemas.microsoft.com/office/drawing/2014/main" id="{97517781-767F-4EFF-A98B-8C09FEC94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34" y="2333625"/>
            <a:ext cx="8953500" cy="2809875"/>
          </a:xfrm>
          <a:prstGeom prst="rect">
            <a:avLst/>
          </a:prstGeom>
        </p:spPr>
      </p:pic>
      <p:sp>
        <p:nvSpPr>
          <p:cNvPr id="12" name="TextBox 11">
            <a:extLst>
              <a:ext uri="{FF2B5EF4-FFF2-40B4-BE49-F238E27FC236}">
                <a16:creationId xmlns:a16="http://schemas.microsoft.com/office/drawing/2014/main" id="{8B4B1387-B834-49B6-95F1-EF5561198760}"/>
              </a:ext>
            </a:extLst>
          </p:cNvPr>
          <p:cNvSpPr txBox="1"/>
          <p:nvPr/>
        </p:nvSpPr>
        <p:spPr>
          <a:xfrm>
            <a:off x="296259" y="1572161"/>
            <a:ext cx="8704185" cy="1138773"/>
          </a:xfrm>
          <a:prstGeom prst="rect">
            <a:avLst/>
          </a:prstGeom>
          <a:noFill/>
        </p:spPr>
        <p:txBody>
          <a:bodyPr wrap="square">
            <a:spAutoFit/>
          </a:bodyPr>
          <a:lstStyle/>
          <a:p>
            <a:r>
              <a:rPr lang="en-US" sz="2000" u="sng" dirty="0">
                <a:solidFill>
                  <a:schemeClr val="accent1">
                    <a:lumMod val="50000"/>
                  </a:schemeClr>
                </a:solidFill>
              </a:rPr>
              <a:t>1.Reflected XSS:</a:t>
            </a:r>
          </a:p>
          <a:p>
            <a:pPr algn="l"/>
            <a:r>
              <a:rPr lang="en-US" sz="2000" b="0" dirty="0"/>
              <a:t>	</a:t>
            </a:r>
            <a:r>
              <a:rPr lang="en-US" sz="1400" b="0" dirty="0">
                <a:solidFill>
                  <a:schemeClr val="tx1"/>
                </a:solidFill>
              </a:rPr>
              <a:t>Reflected XSS occurs when user input is immediately returned by a web application in an error message, search result, or any other response that includes some or all of the input provided by the user as part of the request, without that data being made safe to render in the browser, and without permanently storing the user provided data.</a:t>
            </a:r>
            <a:endParaRPr lang="en-US" sz="1400" u="sng" dirty="0"/>
          </a:p>
        </p:txBody>
      </p:sp>
    </p:spTree>
    <p:extLst>
      <p:ext uri="{BB962C8B-B14F-4D97-AF65-F5344CB8AC3E}">
        <p14:creationId xmlns:p14="http://schemas.microsoft.com/office/powerpoint/2010/main" val="405966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CEBBD-9DF5-48F9-8EED-6831C4E90A9D}"/>
              </a:ext>
            </a:extLst>
          </p:cNvPr>
          <p:cNvSpPr>
            <a:spLocks noGrp="1"/>
          </p:cNvSpPr>
          <p:nvPr>
            <p:ph type="title"/>
          </p:nvPr>
        </p:nvSpPr>
        <p:spPr>
          <a:xfrm>
            <a:off x="533552" y="128470"/>
            <a:ext cx="8076896" cy="1068935"/>
          </a:xfrm>
        </p:spPr>
        <p:txBody>
          <a:bodyPr/>
          <a:lstStyle/>
          <a:p>
            <a:r>
              <a:rPr lang="en-US" dirty="0"/>
              <a:t> Stored XSS</a:t>
            </a:r>
          </a:p>
        </p:txBody>
      </p:sp>
      <p:pic>
        <p:nvPicPr>
          <p:cNvPr id="8" name="Picture 7">
            <a:extLst>
              <a:ext uri="{FF2B5EF4-FFF2-40B4-BE49-F238E27FC236}">
                <a16:creationId xmlns:a16="http://schemas.microsoft.com/office/drawing/2014/main" id="{C01EF96E-50DE-4C10-9CBE-F02301CCB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19045"/>
            <a:ext cx="8953500" cy="2533650"/>
          </a:xfrm>
          <a:prstGeom prst="rect">
            <a:avLst/>
          </a:prstGeom>
        </p:spPr>
      </p:pic>
      <p:sp>
        <p:nvSpPr>
          <p:cNvPr id="3" name="TextBox 2">
            <a:extLst>
              <a:ext uri="{FF2B5EF4-FFF2-40B4-BE49-F238E27FC236}">
                <a16:creationId xmlns:a16="http://schemas.microsoft.com/office/drawing/2014/main" id="{571F1D0B-0569-49E4-BEB7-691D4DBFC28B}"/>
              </a:ext>
            </a:extLst>
          </p:cNvPr>
          <p:cNvSpPr txBox="1"/>
          <p:nvPr/>
        </p:nvSpPr>
        <p:spPr>
          <a:xfrm>
            <a:off x="143555" y="1655520"/>
            <a:ext cx="8704185" cy="1200329"/>
          </a:xfrm>
          <a:prstGeom prst="rect">
            <a:avLst/>
          </a:prstGeom>
          <a:noFill/>
        </p:spPr>
        <p:txBody>
          <a:bodyPr wrap="square" rtlCol="0">
            <a:spAutoFit/>
          </a:bodyPr>
          <a:lstStyle/>
          <a:p>
            <a:pPr algn="l"/>
            <a:r>
              <a:rPr lang="en-US" sz="2000" u="sng" dirty="0">
                <a:solidFill>
                  <a:schemeClr val="accent1">
                    <a:lumMod val="50000"/>
                  </a:schemeClr>
                </a:solidFill>
              </a:rPr>
              <a:t>2.Stored XSS:</a:t>
            </a:r>
          </a:p>
          <a:p>
            <a:pPr algn="l"/>
            <a:r>
              <a:rPr lang="en-US" sz="2000" dirty="0">
                <a:solidFill>
                  <a:schemeClr val="tx1"/>
                </a:solidFill>
              </a:rPr>
              <a:t>	</a:t>
            </a:r>
            <a:r>
              <a:rPr lang="en-US" sz="1400" b="0" dirty="0">
                <a:solidFill>
                  <a:schemeClr val="tx1"/>
                </a:solidFill>
              </a:rPr>
              <a:t>Stored XSS generally occurs when user input is stored on the target server, such as in a database, in a message forum, visitor log, comment field, </a:t>
            </a:r>
            <a:r>
              <a:rPr lang="en-US" sz="1400" b="0" dirty="0" err="1">
                <a:solidFill>
                  <a:schemeClr val="tx1"/>
                </a:solidFill>
              </a:rPr>
              <a:t>etc</a:t>
            </a:r>
            <a:endParaRPr lang="en-US" sz="1400" b="0" dirty="0">
              <a:solidFill>
                <a:schemeClr val="tx1"/>
              </a:solidFill>
            </a:endParaRPr>
          </a:p>
          <a:p>
            <a:endParaRPr lang="en-US" dirty="0"/>
          </a:p>
        </p:txBody>
      </p:sp>
    </p:spTree>
    <p:extLst>
      <p:ext uri="{BB962C8B-B14F-4D97-AF65-F5344CB8AC3E}">
        <p14:creationId xmlns:p14="http://schemas.microsoft.com/office/powerpoint/2010/main" val="1329088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CEBBD-9DF5-48F9-8EED-6831C4E90A9D}"/>
              </a:ext>
            </a:extLst>
          </p:cNvPr>
          <p:cNvSpPr>
            <a:spLocks noGrp="1"/>
          </p:cNvSpPr>
          <p:nvPr>
            <p:ph type="title"/>
          </p:nvPr>
        </p:nvSpPr>
        <p:spPr>
          <a:xfrm>
            <a:off x="533552" y="128470"/>
            <a:ext cx="8076896" cy="1068935"/>
          </a:xfrm>
        </p:spPr>
        <p:txBody>
          <a:bodyPr/>
          <a:lstStyle/>
          <a:p>
            <a:r>
              <a:rPr lang="en-US" dirty="0"/>
              <a:t>DOM Based XSS</a:t>
            </a:r>
          </a:p>
        </p:txBody>
      </p:sp>
      <p:sp>
        <p:nvSpPr>
          <p:cNvPr id="3" name="TextBox 2">
            <a:extLst>
              <a:ext uri="{FF2B5EF4-FFF2-40B4-BE49-F238E27FC236}">
                <a16:creationId xmlns:a16="http://schemas.microsoft.com/office/drawing/2014/main" id="{4B086B76-6275-4266-8960-DB59A0850326}"/>
              </a:ext>
            </a:extLst>
          </p:cNvPr>
          <p:cNvSpPr txBox="1"/>
          <p:nvPr/>
        </p:nvSpPr>
        <p:spPr>
          <a:xfrm>
            <a:off x="296260" y="1502815"/>
            <a:ext cx="8551480" cy="1723549"/>
          </a:xfrm>
          <a:prstGeom prst="rect">
            <a:avLst/>
          </a:prstGeom>
          <a:noFill/>
        </p:spPr>
        <p:txBody>
          <a:bodyPr wrap="square" rtlCol="0">
            <a:spAutoFit/>
          </a:bodyPr>
          <a:lstStyle/>
          <a:p>
            <a:r>
              <a:rPr lang="en-US" sz="2000" u="sng" dirty="0">
                <a:solidFill>
                  <a:schemeClr val="accent1">
                    <a:lumMod val="50000"/>
                  </a:schemeClr>
                </a:solidFill>
              </a:rPr>
              <a:t>3.DOM based XSS:</a:t>
            </a:r>
          </a:p>
          <a:p>
            <a:pPr algn="l"/>
            <a:r>
              <a:rPr lang="en-US" sz="2000" b="0" dirty="0">
                <a:solidFill>
                  <a:schemeClr val="tx1"/>
                </a:solidFill>
              </a:rPr>
              <a:t>	</a:t>
            </a:r>
            <a:r>
              <a:rPr lang="en-US" sz="1400" b="0" dirty="0">
                <a:solidFill>
                  <a:schemeClr val="tx1"/>
                </a:solidFill>
              </a:rPr>
              <a:t>DOM based XSS, occurs when input can be controlled by a user and it’s output is rendered within the page. This allows an attacker to manipulate DOM objects that are rendered within a page typically with a payload crafted within the URL. </a:t>
            </a:r>
          </a:p>
          <a:p>
            <a:pPr algn="l"/>
            <a:r>
              <a:rPr lang="en-US" sz="2000" b="0" dirty="0"/>
              <a:t>	</a:t>
            </a:r>
          </a:p>
          <a:p>
            <a:endParaRPr lang="en-US" dirty="0"/>
          </a:p>
        </p:txBody>
      </p:sp>
      <p:pic>
        <p:nvPicPr>
          <p:cNvPr id="10" name="Picture 9">
            <a:extLst>
              <a:ext uri="{FF2B5EF4-FFF2-40B4-BE49-F238E27FC236}">
                <a16:creationId xmlns:a16="http://schemas.microsoft.com/office/drawing/2014/main" id="{3158AF29-C299-41A2-AC8F-6A78FFD0A4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81" y="2924175"/>
            <a:ext cx="3848100" cy="2219325"/>
          </a:xfrm>
          <a:prstGeom prst="rect">
            <a:avLst/>
          </a:prstGeom>
        </p:spPr>
      </p:pic>
      <p:pic>
        <p:nvPicPr>
          <p:cNvPr id="12" name="Picture 11">
            <a:extLst>
              <a:ext uri="{FF2B5EF4-FFF2-40B4-BE49-F238E27FC236}">
                <a16:creationId xmlns:a16="http://schemas.microsoft.com/office/drawing/2014/main" id="{99E70940-EF87-4AE3-9272-704FBF9801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5525" y="2850896"/>
            <a:ext cx="3048000" cy="2152650"/>
          </a:xfrm>
          <a:prstGeom prst="rect">
            <a:avLst/>
          </a:prstGeom>
        </p:spPr>
      </p:pic>
    </p:spTree>
    <p:extLst>
      <p:ext uri="{BB962C8B-B14F-4D97-AF65-F5344CB8AC3E}">
        <p14:creationId xmlns:p14="http://schemas.microsoft.com/office/powerpoint/2010/main" val="2956699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AE46E4-B4AC-4277-BA75-863E6D1555EF}"/>
              </a:ext>
            </a:extLst>
          </p:cNvPr>
          <p:cNvSpPr txBox="1"/>
          <p:nvPr/>
        </p:nvSpPr>
        <p:spPr>
          <a:xfrm>
            <a:off x="5488230" y="433880"/>
            <a:ext cx="3359510" cy="646331"/>
          </a:xfrm>
          <a:prstGeom prst="rect">
            <a:avLst/>
          </a:prstGeom>
          <a:noFill/>
        </p:spPr>
        <p:txBody>
          <a:bodyPr wrap="square" rtlCol="0">
            <a:spAutoFit/>
          </a:bodyPr>
          <a:lstStyle/>
          <a:p>
            <a:pPr algn="r">
              <a:spcBef>
                <a:spcPct val="0"/>
              </a:spcBef>
            </a:pPr>
            <a:r>
              <a:rPr lang="en-US" sz="3600" dirty="0">
                <a:solidFill>
                  <a:schemeClr val="bg1"/>
                </a:solidFill>
                <a:effectLst>
                  <a:outerShdw blurRad="50800" dist="38100" dir="2700000" algn="tl" rotWithShape="0">
                    <a:prstClr val="black">
                      <a:alpha val="40000"/>
                    </a:prstClr>
                  </a:outerShdw>
                </a:effectLst>
                <a:latin typeface="+mj-lt"/>
                <a:ea typeface="+mj-ea"/>
                <a:cs typeface="+mj-cs"/>
              </a:rPr>
              <a:t>Model Reports</a:t>
            </a:r>
          </a:p>
        </p:txBody>
      </p:sp>
      <p:sp>
        <p:nvSpPr>
          <p:cNvPr id="4" name="TextBox 3">
            <a:extLst>
              <a:ext uri="{FF2B5EF4-FFF2-40B4-BE49-F238E27FC236}">
                <a16:creationId xmlns:a16="http://schemas.microsoft.com/office/drawing/2014/main" id="{394E1BCD-4BBA-42A1-ACDC-C9CB2349F18B}"/>
              </a:ext>
            </a:extLst>
          </p:cNvPr>
          <p:cNvSpPr txBox="1"/>
          <p:nvPr/>
        </p:nvSpPr>
        <p:spPr>
          <a:xfrm>
            <a:off x="448965" y="2113635"/>
            <a:ext cx="7940660" cy="1477328"/>
          </a:xfrm>
          <a:prstGeom prst="rect">
            <a:avLst/>
          </a:prstGeom>
          <a:noFill/>
        </p:spPr>
        <p:txBody>
          <a:bodyPr wrap="square" rtlCol="0">
            <a:spAutoFit/>
          </a:bodyPr>
          <a:lstStyle/>
          <a:p>
            <a:r>
              <a:rPr lang="en-US" dirty="0"/>
              <a:t>Reflected XSS: </a:t>
            </a:r>
            <a:r>
              <a:rPr lang="en-US" dirty="0">
                <a:hlinkClick r:id="rId3"/>
              </a:rPr>
              <a:t>https://hackerone.com/reports/789652</a:t>
            </a:r>
            <a:endParaRPr lang="en-US" dirty="0"/>
          </a:p>
          <a:p>
            <a:endParaRPr lang="en-US" dirty="0"/>
          </a:p>
          <a:p>
            <a:r>
              <a:rPr lang="en-US" dirty="0"/>
              <a:t>Stored XSS: </a:t>
            </a:r>
            <a:r>
              <a:rPr lang="en-US" dirty="0">
                <a:hlinkClick r:id="rId4"/>
              </a:rPr>
              <a:t>https://hackerone.com/reports/647130</a:t>
            </a:r>
            <a:endParaRPr lang="en-US" dirty="0"/>
          </a:p>
          <a:p>
            <a:endParaRPr lang="en-US" dirty="0"/>
          </a:p>
          <a:p>
            <a:r>
              <a:rPr lang="en-US" dirty="0"/>
              <a:t>DOM based XSS: </a:t>
            </a:r>
            <a:r>
              <a:rPr lang="en-US" dirty="0">
                <a:hlinkClick r:id="rId5"/>
              </a:rPr>
              <a:t>https://hackerone.com/reports/949382</a:t>
            </a:r>
            <a:endParaRPr lang="en-US" dirty="0"/>
          </a:p>
        </p:txBody>
      </p:sp>
    </p:spTree>
    <p:extLst>
      <p:ext uri="{BB962C8B-B14F-4D97-AF65-F5344CB8AC3E}">
        <p14:creationId xmlns:p14="http://schemas.microsoft.com/office/powerpoint/2010/main" val="109100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AE46E4-B4AC-4277-BA75-863E6D1555EF}"/>
              </a:ext>
            </a:extLst>
          </p:cNvPr>
          <p:cNvSpPr txBox="1"/>
          <p:nvPr/>
        </p:nvSpPr>
        <p:spPr>
          <a:xfrm>
            <a:off x="4266590" y="433880"/>
            <a:ext cx="4581150" cy="646331"/>
          </a:xfrm>
          <a:prstGeom prst="rect">
            <a:avLst/>
          </a:prstGeom>
          <a:noFill/>
        </p:spPr>
        <p:txBody>
          <a:bodyPr wrap="square" rtlCol="0">
            <a:spAutoFit/>
          </a:bodyPr>
          <a:lstStyle/>
          <a:p>
            <a:pPr algn="r">
              <a:spcBef>
                <a:spcPct val="0"/>
              </a:spcBef>
            </a:pPr>
            <a:r>
              <a:rPr lang="en-US" sz="3600" dirty="0">
                <a:solidFill>
                  <a:schemeClr val="bg1"/>
                </a:solidFill>
                <a:effectLst>
                  <a:outerShdw blurRad="50800" dist="38100" dir="2700000" algn="tl" rotWithShape="0">
                    <a:prstClr val="black">
                      <a:alpha val="40000"/>
                    </a:prstClr>
                  </a:outerShdw>
                </a:effectLst>
                <a:latin typeface="+mj-lt"/>
                <a:ea typeface="+mj-ea"/>
                <a:cs typeface="+mj-cs"/>
              </a:rPr>
              <a:t>Impact &amp; Prevention</a:t>
            </a:r>
          </a:p>
        </p:txBody>
      </p:sp>
      <p:sp>
        <p:nvSpPr>
          <p:cNvPr id="3" name="TextBox 2">
            <a:extLst>
              <a:ext uri="{FF2B5EF4-FFF2-40B4-BE49-F238E27FC236}">
                <a16:creationId xmlns:a16="http://schemas.microsoft.com/office/drawing/2014/main" id="{8201E7AF-35FE-46DC-A16B-BDD34123C09D}"/>
              </a:ext>
            </a:extLst>
          </p:cNvPr>
          <p:cNvSpPr txBox="1"/>
          <p:nvPr/>
        </p:nvSpPr>
        <p:spPr>
          <a:xfrm>
            <a:off x="271587" y="1502815"/>
            <a:ext cx="8551479" cy="1138773"/>
          </a:xfrm>
          <a:prstGeom prst="rect">
            <a:avLst/>
          </a:prstGeom>
          <a:noFill/>
        </p:spPr>
        <p:txBody>
          <a:bodyPr wrap="square" rtlCol="0">
            <a:spAutoFit/>
          </a:bodyPr>
          <a:lstStyle/>
          <a:p>
            <a:r>
              <a:rPr lang="en-US" sz="2000" u="sng" dirty="0">
                <a:solidFill>
                  <a:schemeClr val="accent1">
                    <a:lumMod val="50000"/>
                  </a:schemeClr>
                </a:solidFill>
              </a:rPr>
              <a:t>Impact:</a:t>
            </a:r>
          </a:p>
          <a:p>
            <a:r>
              <a:rPr lang="en-US" sz="2000" dirty="0">
                <a:solidFill>
                  <a:schemeClr val="accent1">
                    <a:lumMod val="50000"/>
                  </a:schemeClr>
                </a:solidFill>
              </a:rPr>
              <a:t>	</a:t>
            </a:r>
            <a:r>
              <a:rPr lang="en-US" sz="1400" dirty="0"/>
              <a:t>There is a reason why it has been in OWASP for 2013 and 2017. XSS can have huge implications for a web application and its users. User accounts can be hijacked, credentials could be stolen, sensitive data could be exfiltrated, and lastly, access to your client computers can be obtained. </a:t>
            </a:r>
            <a:endParaRPr lang="en-US" sz="1400" dirty="0">
              <a:solidFill>
                <a:schemeClr val="accent1">
                  <a:lumMod val="50000"/>
                </a:schemeClr>
              </a:solidFill>
            </a:endParaRPr>
          </a:p>
        </p:txBody>
      </p:sp>
      <p:sp>
        <p:nvSpPr>
          <p:cNvPr id="5" name="TextBox 4">
            <a:extLst>
              <a:ext uri="{FF2B5EF4-FFF2-40B4-BE49-F238E27FC236}">
                <a16:creationId xmlns:a16="http://schemas.microsoft.com/office/drawing/2014/main" id="{B49F9988-8A66-4C30-8B0A-AB6F31A112FD}"/>
              </a:ext>
            </a:extLst>
          </p:cNvPr>
          <p:cNvSpPr txBox="1"/>
          <p:nvPr/>
        </p:nvSpPr>
        <p:spPr>
          <a:xfrm>
            <a:off x="271586" y="2877160"/>
            <a:ext cx="8551479" cy="1354217"/>
          </a:xfrm>
          <a:prstGeom prst="rect">
            <a:avLst/>
          </a:prstGeom>
          <a:noFill/>
        </p:spPr>
        <p:txBody>
          <a:bodyPr wrap="square" rtlCol="0">
            <a:spAutoFit/>
          </a:bodyPr>
          <a:lstStyle/>
          <a:p>
            <a:r>
              <a:rPr lang="en-US" sz="2000" u="sng" dirty="0">
                <a:solidFill>
                  <a:schemeClr val="accent1">
                    <a:lumMod val="50000"/>
                  </a:schemeClr>
                </a:solidFill>
              </a:rPr>
              <a:t>Prevention:</a:t>
            </a:r>
          </a:p>
          <a:p>
            <a:r>
              <a:rPr lang="en-US" sz="1400" dirty="0"/>
              <a:t>	Use Firewall, Add XSS filters, Encode(URL Encoding , HTML Encoding, Base64 encoding) the characters insert by the User, Don’t allow users to insert any unwanted special characters in input fields. Take care in Hidden fields also.</a:t>
            </a:r>
          </a:p>
          <a:p>
            <a:r>
              <a:rPr lang="en-US" sz="2000" dirty="0">
                <a:solidFill>
                  <a:schemeClr val="accent1">
                    <a:lumMod val="50000"/>
                  </a:schemeClr>
                </a:solidFill>
              </a:rPr>
              <a:t>	</a:t>
            </a:r>
            <a:endParaRPr lang="en-US" sz="1400" dirty="0">
              <a:solidFill>
                <a:schemeClr val="accent1">
                  <a:lumMod val="50000"/>
                </a:schemeClr>
              </a:solidFill>
            </a:endParaRPr>
          </a:p>
        </p:txBody>
      </p:sp>
    </p:spTree>
    <p:extLst>
      <p:ext uri="{BB962C8B-B14F-4D97-AF65-F5344CB8AC3E}">
        <p14:creationId xmlns:p14="http://schemas.microsoft.com/office/powerpoint/2010/main" val="1708687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1034</Words>
  <Application>Microsoft Office PowerPoint</Application>
  <PresentationFormat>On-screen Show (16:9)</PresentationFormat>
  <Paragraphs>109</Paragraphs>
  <Slides>17</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OCR A Extended</vt:lpstr>
      <vt:lpstr>Office Theme</vt:lpstr>
      <vt:lpstr>SECURITY  VULNERABILITIES</vt:lpstr>
      <vt:lpstr>Synopsis</vt:lpstr>
      <vt:lpstr>PowerPoint Presentation</vt:lpstr>
      <vt:lpstr>Cross Site Scripting(XSS)- A7:2017</vt:lpstr>
      <vt:lpstr> Reflected XSS</vt:lpstr>
      <vt:lpstr> Stored XSS</vt:lpstr>
      <vt:lpstr>DOM Based XSS</vt:lpstr>
      <vt:lpstr>PowerPoint Presentation</vt:lpstr>
      <vt:lpstr>PowerPoint Presentation</vt:lpstr>
      <vt:lpstr>Sensitive Data Exposure- A3:2017</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2021-07-02T06:35:18Z</dcterms:modified>
</cp:coreProperties>
</file>