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3" r:id="rId1"/>
  </p:sldMasterIdLst>
  <p:sldIdLst>
    <p:sldId id="256" r:id="rId2"/>
    <p:sldId id="257" r:id="rId3"/>
    <p:sldId id="258" r:id="rId4"/>
    <p:sldId id="268" r:id="rId5"/>
    <p:sldId id="269" r:id="rId6"/>
    <p:sldId id="262" r:id="rId7"/>
    <p:sldId id="260" r:id="rId8"/>
    <p:sldId id="261" r:id="rId9"/>
    <p:sldId id="265" r:id="rId10"/>
    <p:sldId id="270" r:id="rId11"/>
    <p:sldId id="271" r:id="rId12"/>
    <p:sldId id="272" r:id="rId13"/>
    <p:sldId id="27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32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48765650-CECC-4947-B617-79D006A4B36E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24A0E8EF-9272-BD49-9829-76933D249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2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65650-CECC-4947-B617-79D006A4B36E}" type="datetimeFigureOut">
              <a:rPr lang="en-US" smtClean="0"/>
              <a:t>11/7/18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0E8EF-9272-BD49-9829-76933D249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50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65650-CECC-4947-B617-79D006A4B36E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0E8EF-9272-BD49-9829-76933D249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16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65650-CECC-4947-B617-79D006A4B36E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0E8EF-9272-BD49-9829-76933D249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813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65650-CECC-4947-B617-79D006A4B36E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0E8EF-9272-BD49-9829-76933D249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932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65650-CECC-4947-B617-79D006A4B36E}" type="datetimeFigureOut">
              <a:rPr lang="en-US" smtClean="0"/>
              <a:t>11/7/18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0E8EF-9272-BD49-9829-76933D249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966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65650-CECC-4947-B617-79D006A4B36E}" type="datetimeFigureOut">
              <a:rPr lang="en-US" smtClean="0"/>
              <a:t>11/7/18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0E8EF-9272-BD49-9829-76933D249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80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65650-CECC-4947-B617-79D006A4B36E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0E8EF-9272-BD49-9829-76933D249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8157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65650-CECC-4947-B617-79D006A4B36E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0E8EF-9272-BD49-9829-76933D249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425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65650-CECC-4947-B617-79D006A4B36E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0E8EF-9272-BD49-9829-76933D249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205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65650-CECC-4947-B617-79D006A4B36E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0E8EF-9272-BD49-9829-76933D249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411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65650-CECC-4947-B617-79D006A4B36E}" type="datetimeFigureOut">
              <a:rPr lang="en-US" smtClean="0"/>
              <a:t>11/7/18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0E8EF-9272-BD49-9829-76933D249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7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65650-CECC-4947-B617-79D006A4B36E}" type="datetimeFigureOut">
              <a:rPr lang="en-US" smtClean="0"/>
              <a:t>11/7/18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0E8EF-9272-BD49-9829-76933D249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93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65650-CECC-4947-B617-79D006A4B36E}" type="datetimeFigureOut">
              <a:rPr lang="en-US" smtClean="0"/>
              <a:t>11/7/18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0E8EF-9272-BD49-9829-76933D249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486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65650-CECC-4947-B617-79D006A4B36E}" type="datetimeFigureOut">
              <a:rPr lang="en-US" smtClean="0"/>
              <a:t>11/7/18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0E8EF-9272-BD49-9829-76933D249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21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65650-CECC-4947-B617-79D006A4B36E}" type="datetimeFigureOut">
              <a:rPr lang="en-US" smtClean="0"/>
              <a:t>11/7/18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0E8EF-9272-BD49-9829-76933D249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38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65650-CECC-4947-B617-79D006A4B36E}" type="datetimeFigureOut">
              <a:rPr lang="en-US" smtClean="0"/>
              <a:t>11/7/18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0E8EF-9272-BD49-9829-76933D249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0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8765650-CECC-4947-B617-79D006A4B36E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4A0E8EF-9272-BD49-9829-76933D249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20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  <p:sldLayoutId id="2147483797" r:id="rId14"/>
    <p:sldLayoutId id="2147483798" r:id="rId15"/>
    <p:sldLayoutId id="2147483799" r:id="rId16"/>
    <p:sldLayoutId id="214748380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isualcapitalist.com/americas-multi-billion-dollar-sports-betting-industry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8718B9-0C3F-564B-ABAE-D9CECA58A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457200"/>
            <a:ext cx="2600325" cy="59293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C7F906-796B-1A40-8384-AD73E5190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451" y="2771775"/>
            <a:ext cx="7015162" cy="657225"/>
          </a:xfrm>
        </p:spPr>
        <p:txBody>
          <a:bodyPr>
            <a:normAutofit/>
          </a:bodyPr>
          <a:lstStyle/>
          <a:p>
            <a:pPr algn="r"/>
            <a:r>
              <a:rPr lang="en-US" sz="3600" b="1" dirty="0"/>
              <a:t>Predicting NHL Playoff Success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62899A-340E-7448-8E14-AA36989C20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86650" y="3943350"/>
            <a:ext cx="3181349" cy="1671638"/>
          </a:xfrm>
        </p:spPr>
        <p:txBody>
          <a:bodyPr/>
          <a:lstStyle/>
          <a:p>
            <a:pPr algn="r"/>
            <a:r>
              <a:rPr lang="en-US" dirty="0"/>
              <a:t>Christopher Manley</a:t>
            </a:r>
          </a:p>
          <a:p>
            <a:pPr algn="r"/>
            <a:r>
              <a:rPr lang="en-US" dirty="0"/>
              <a:t>General Assembly DSI-5</a:t>
            </a:r>
          </a:p>
          <a:p>
            <a:pPr algn="r"/>
            <a:r>
              <a:rPr lang="en-US" dirty="0"/>
              <a:t>November 7, 2018</a:t>
            </a:r>
          </a:p>
        </p:txBody>
      </p:sp>
    </p:spTree>
    <p:extLst>
      <p:ext uri="{BB962C8B-B14F-4D97-AF65-F5344CB8AC3E}">
        <p14:creationId xmlns:p14="http://schemas.microsoft.com/office/powerpoint/2010/main" val="1170352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5C640-96F3-354A-A24C-4CFC6B0D7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vs. Vegas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48B4EF-520D-E74B-8BDB-0E2380A50D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4805" y="2266169"/>
            <a:ext cx="9102390" cy="4591831"/>
          </a:xfrm>
        </p:spPr>
      </p:pic>
    </p:spTree>
    <p:extLst>
      <p:ext uri="{BB962C8B-B14F-4D97-AF65-F5344CB8AC3E}">
        <p14:creationId xmlns:p14="http://schemas.microsoft.com/office/powerpoint/2010/main" val="2680674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2B72C-CEB9-C04C-9537-6FFB0B959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vs. Vegas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A2D813-6DC3-C74A-BC25-146C338476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629" y="2314575"/>
            <a:ext cx="8698317" cy="4325236"/>
          </a:xfrm>
        </p:spPr>
      </p:pic>
    </p:spTree>
    <p:extLst>
      <p:ext uri="{BB962C8B-B14F-4D97-AF65-F5344CB8AC3E}">
        <p14:creationId xmlns:p14="http://schemas.microsoft.com/office/powerpoint/2010/main" val="624296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2714-AEBE-2545-900C-48E40251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2B243-B9FE-9B48-B06B-953E2E1AF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of the regular season statistics available, and even the statistics I engineered, are not very good at predicting who will go </a:t>
            </a:r>
            <a:r>
              <a:rPr lang="en-US" b="1" dirty="0"/>
              <a:t>far</a:t>
            </a:r>
            <a:r>
              <a:rPr lang="en-US" dirty="0"/>
              <a:t> in the playoffs. </a:t>
            </a:r>
          </a:p>
          <a:p>
            <a:r>
              <a:rPr lang="en-US" dirty="0"/>
              <a:t>This model suffers from a class problem. Teams that win the cup are so few within the data set that the model is hesitant to make a prediction that a team will be very highly ranked.</a:t>
            </a:r>
          </a:p>
        </p:txBody>
      </p:sp>
    </p:spTree>
    <p:extLst>
      <p:ext uri="{BB962C8B-B14F-4D97-AF65-F5344CB8AC3E}">
        <p14:creationId xmlns:p14="http://schemas.microsoft.com/office/powerpoint/2010/main" val="1750399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2B003-2563-844E-AE63-2B0C35D72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to the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36202-B798-3F46-81DD-7CD7C8B5A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This classification model, as constructed, is not as predictive as I would like.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800" b="1" dirty="0"/>
              <a:t>Next Steps:</a:t>
            </a:r>
          </a:p>
          <a:p>
            <a:pPr marL="0" indent="0">
              <a:buNone/>
            </a:pPr>
            <a:r>
              <a:rPr lang="en-US" sz="2800" b="1" dirty="0"/>
              <a:t> </a:t>
            </a:r>
            <a:r>
              <a:rPr lang="en-US" dirty="0"/>
              <a:t>- Team awareness</a:t>
            </a:r>
          </a:p>
          <a:p>
            <a:pPr marL="0" indent="0">
              <a:buNone/>
            </a:pPr>
            <a:r>
              <a:rPr lang="en-US" sz="2800" b="1" dirty="0"/>
              <a:t> </a:t>
            </a:r>
            <a:r>
              <a:rPr lang="en-US" dirty="0"/>
              <a:t>- Matchup Sensitivity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0863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FF3A3-6620-DE47-9797-ED3E4E6CB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1336B-3933-BD40-992A-FEF69EEBA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“In 2015, Americans bet $149 billion illegally on sporting events.”</a:t>
            </a:r>
          </a:p>
          <a:p>
            <a:pPr marL="0" indent="0">
              <a:buNone/>
            </a:pPr>
            <a:r>
              <a:rPr lang="en-US" sz="2000" dirty="0"/>
              <a:t> - </a:t>
            </a:r>
            <a:r>
              <a:rPr lang="en-US" sz="2000" i="1" dirty="0">
                <a:hlinkClick r:id="rId2"/>
              </a:rPr>
              <a:t>http://www.visualcapitalist.com/americas-multi-billion-dollar-sports-betting-industry/</a:t>
            </a:r>
            <a:endParaRPr lang="en-US" sz="2000" i="1" dirty="0"/>
          </a:p>
          <a:p>
            <a:r>
              <a:rPr lang="en-US" sz="2000" dirty="0"/>
              <a:t>Sports gambling laws are changing</a:t>
            </a:r>
          </a:p>
          <a:p>
            <a:r>
              <a:rPr lang="en-US" sz="2000" dirty="0"/>
              <a:t>A good and accurate model would be highly useful to an NHL team</a:t>
            </a:r>
          </a:p>
          <a:p>
            <a:r>
              <a:rPr lang="en-US" sz="2000" dirty="0"/>
              <a:t>But mostly, I love hockey!</a:t>
            </a:r>
          </a:p>
        </p:txBody>
      </p:sp>
    </p:spTree>
    <p:extLst>
      <p:ext uri="{BB962C8B-B14F-4D97-AF65-F5344CB8AC3E}">
        <p14:creationId xmlns:p14="http://schemas.microsoft.com/office/powerpoint/2010/main" val="813077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E4725-C73C-A743-8EFA-8C60C2B6D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7CEBF-2C49-9A4F-87FE-619C0AC97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Problem Statement:</a:t>
            </a:r>
          </a:p>
          <a:p>
            <a:pPr marL="0" indent="0">
              <a:buNone/>
            </a:pPr>
            <a:r>
              <a:rPr lang="en-US" sz="2400" dirty="0"/>
              <a:t> 	Given regular season statistics, can a classification 	model be built to predict how each team will do in 	the playoffs?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F0E292-EEF7-F849-A608-827DF4B0E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9220" y="3429000"/>
            <a:ext cx="2912780" cy="303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314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35C43-39F5-474A-BAB0-15ABC3998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80C5D-128C-6749-B982-8E3E75C10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Source: hockey-</a:t>
            </a:r>
            <a:r>
              <a:rPr lang="en-US" sz="2400" dirty="0" err="1"/>
              <a:t>reference.com</a:t>
            </a:r>
            <a:endParaRPr lang="en-US" sz="2400" dirty="0"/>
          </a:p>
          <a:p>
            <a:r>
              <a:rPr lang="en-US" sz="2400" dirty="0"/>
              <a:t>Scraped regular season team and individual player statistics from 2008-2018 using </a:t>
            </a:r>
            <a:r>
              <a:rPr lang="en-US" sz="2400" dirty="0" err="1"/>
              <a:t>BeautifulSoup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046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35733-481F-8941-B5D3-7ED618C13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712" y="214993"/>
            <a:ext cx="8825659" cy="70696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Example Scraping Function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A8AF078-5904-4E49-9C65-D4FBF9FAA3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6712" y="1017381"/>
            <a:ext cx="9364088" cy="550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195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F995E-AE4B-FA42-9B35-312B492E6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D5D564-3974-D149-8BFA-0BB23A3B39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8829" y="2268939"/>
            <a:ext cx="10778038" cy="447052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7493CB-7DD8-9E4E-8326-3B83EEF60DF4}"/>
              </a:ext>
            </a:extLst>
          </p:cNvPr>
          <p:cNvSpPr txBox="1"/>
          <p:nvPr/>
        </p:nvSpPr>
        <p:spPr>
          <a:xfrm>
            <a:off x="1154954" y="6488668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Playoff teams in red</a:t>
            </a:r>
          </a:p>
        </p:txBody>
      </p:sp>
    </p:spTree>
    <p:extLst>
      <p:ext uri="{BB962C8B-B14F-4D97-AF65-F5344CB8AC3E}">
        <p14:creationId xmlns:p14="http://schemas.microsoft.com/office/powerpoint/2010/main" val="2903280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F2E1A-0927-344D-AE11-342C0D5CE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821" y="341868"/>
            <a:ext cx="8825659" cy="70696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Feature Engineering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ED1A1C-169E-4045-BF93-0F1BD721C6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101" y="1399442"/>
            <a:ext cx="5423679" cy="446967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4D8C83-55DB-3440-9CB9-9CE458439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99442"/>
            <a:ext cx="5423679" cy="44696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37A84F-7F83-6948-AE36-83BD71CE3C1C}"/>
              </a:ext>
            </a:extLst>
          </p:cNvPr>
          <p:cNvSpPr txBox="1"/>
          <p:nvPr/>
        </p:nvSpPr>
        <p:spPr>
          <a:xfrm>
            <a:off x="1828800" y="6146800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Stanley Cup winners are shown in orange</a:t>
            </a:r>
          </a:p>
        </p:txBody>
      </p:sp>
    </p:spTree>
    <p:extLst>
      <p:ext uri="{BB962C8B-B14F-4D97-AF65-F5344CB8AC3E}">
        <p14:creationId xmlns:p14="http://schemas.microsoft.com/office/powerpoint/2010/main" val="46623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3C814-C7FC-324B-8066-AB8D2C2E4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‘Balanced Scoring Stat’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960E66-40B4-4B42-A81C-F2843B4248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41750"/>
            <a:ext cx="10515600" cy="392358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CAB8FB-2DB5-D24E-A4E8-D031C2E51681}"/>
              </a:ext>
            </a:extLst>
          </p:cNvPr>
          <p:cNvSpPr txBox="1"/>
          <p:nvPr/>
        </p:nvSpPr>
        <p:spPr>
          <a:xfrm>
            <a:off x="1286934" y="6265333"/>
            <a:ext cx="318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Playoff teams in red</a:t>
            </a:r>
          </a:p>
        </p:txBody>
      </p:sp>
    </p:spTree>
    <p:extLst>
      <p:ext uri="{BB962C8B-B14F-4D97-AF65-F5344CB8AC3E}">
        <p14:creationId xmlns:p14="http://schemas.microsoft.com/office/powerpoint/2010/main" val="3632218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D943F-73A7-6447-B435-C443898D6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54" y="347135"/>
            <a:ext cx="4252993" cy="212513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Model Best Performance: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2016 Predictions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7511859-5772-1845-93F1-A4FC1E7A71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9447" y="12700"/>
            <a:ext cx="6367910" cy="6498164"/>
          </a:xfrm>
        </p:spPr>
      </p:pic>
    </p:spTree>
    <p:extLst>
      <p:ext uri="{BB962C8B-B14F-4D97-AF65-F5344CB8AC3E}">
        <p14:creationId xmlns:p14="http://schemas.microsoft.com/office/powerpoint/2010/main" val="1293239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{7FE3CC38-53CB-EC47-9411-60564D131D30}tf10001076</Template>
  <TotalTime>968</TotalTime>
  <Words>234</Words>
  <Application>Microsoft Macintosh PowerPoint</Application>
  <PresentationFormat>Widescreen</PresentationFormat>
  <Paragraphs>35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 Boardroom</vt:lpstr>
      <vt:lpstr>Predicting NHL Playoff Success</vt:lpstr>
      <vt:lpstr>Motivation</vt:lpstr>
      <vt:lpstr>What is the problem?</vt:lpstr>
      <vt:lpstr>The Data</vt:lpstr>
      <vt:lpstr>Example Scraping Function</vt:lpstr>
      <vt:lpstr>Exploratory Data Analysis</vt:lpstr>
      <vt:lpstr>Feature Engineering</vt:lpstr>
      <vt:lpstr>‘Balanced Scoring Stat’</vt:lpstr>
      <vt:lpstr>Model Best Performance:  2016 Predictions</vt:lpstr>
      <vt:lpstr>Model vs. Vegas</vt:lpstr>
      <vt:lpstr>Model vs. Vegas</vt:lpstr>
      <vt:lpstr>Analysis</vt:lpstr>
      <vt:lpstr>Response to the Problem Statement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NHL Playoff Success</dc:title>
  <dc:creator>Chris Manley</dc:creator>
  <cp:lastModifiedBy>Chris Manley</cp:lastModifiedBy>
  <cp:revision>21</cp:revision>
  <dcterms:created xsi:type="dcterms:W3CDTF">2018-10-22T04:18:29Z</dcterms:created>
  <dcterms:modified xsi:type="dcterms:W3CDTF">2018-11-07T20:17:29Z</dcterms:modified>
</cp:coreProperties>
</file>